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6.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87"/>
  </p:notesMasterIdLst>
  <p:handoutMasterIdLst>
    <p:handoutMasterId r:id="rId88"/>
  </p:handoutMasterIdLst>
  <p:sldIdLst>
    <p:sldId id="425" r:id="rId5"/>
    <p:sldId id="343" r:id="rId6"/>
    <p:sldId id="344" r:id="rId7"/>
    <p:sldId id="370" r:id="rId8"/>
    <p:sldId id="351" r:id="rId9"/>
    <p:sldId id="371" r:id="rId10"/>
    <p:sldId id="372" r:id="rId11"/>
    <p:sldId id="414" r:id="rId12"/>
    <p:sldId id="419" r:id="rId13"/>
    <p:sldId id="418" r:id="rId14"/>
    <p:sldId id="420" r:id="rId15"/>
    <p:sldId id="421" r:id="rId16"/>
    <p:sldId id="422" r:id="rId17"/>
    <p:sldId id="423" r:id="rId18"/>
    <p:sldId id="424" r:id="rId19"/>
    <p:sldId id="352" r:id="rId20"/>
    <p:sldId id="378" r:id="rId21"/>
    <p:sldId id="379" r:id="rId22"/>
    <p:sldId id="353" r:id="rId23"/>
    <p:sldId id="380" r:id="rId24"/>
    <p:sldId id="455" r:id="rId25"/>
    <p:sldId id="354" r:id="rId26"/>
    <p:sldId id="381" r:id="rId27"/>
    <p:sldId id="355" r:id="rId28"/>
    <p:sldId id="382" r:id="rId29"/>
    <p:sldId id="356" r:id="rId30"/>
    <p:sldId id="383" r:id="rId31"/>
    <p:sldId id="384" r:id="rId32"/>
    <p:sldId id="357" r:id="rId33"/>
    <p:sldId id="385" r:id="rId34"/>
    <p:sldId id="346" r:id="rId35"/>
    <p:sldId id="386" r:id="rId36"/>
    <p:sldId id="456" r:id="rId37"/>
    <p:sldId id="387" r:id="rId38"/>
    <p:sldId id="388" r:id="rId39"/>
    <p:sldId id="389" r:id="rId40"/>
    <p:sldId id="390" r:id="rId41"/>
    <p:sldId id="392" r:id="rId42"/>
    <p:sldId id="391" r:id="rId43"/>
    <p:sldId id="426" r:id="rId44"/>
    <p:sldId id="427" r:id="rId45"/>
    <p:sldId id="458" r:id="rId46"/>
    <p:sldId id="457" r:id="rId47"/>
    <p:sldId id="428" r:id="rId48"/>
    <p:sldId id="429" r:id="rId49"/>
    <p:sldId id="430" r:id="rId50"/>
    <p:sldId id="431" r:id="rId51"/>
    <p:sldId id="432" r:id="rId52"/>
    <p:sldId id="433" r:id="rId53"/>
    <p:sldId id="434" r:id="rId54"/>
    <p:sldId id="435" r:id="rId55"/>
    <p:sldId id="436" r:id="rId56"/>
    <p:sldId id="459" r:id="rId57"/>
    <p:sldId id="437" r:id="rId58"/>
    <p:sldId id="438" r:id="rId59"/>
    <p:sldId id="439" r:id="rId60"/>
    <p:sldId id="440" r:id="rId61"/>
    <p:sldId id="441" r:id="rId62"/>
    <p:sldId id="460" r:id="rId63"/>
    <p:sldId id="442" r:id="rId64"/>
    <p:sldId id="443" r:id="rId65"/>
    <p:sldId id="461" r:id="rId66"/>
    <p:sldId id="444" r:id="rId67"/>
    <p:sldId id="445" r:id="rId68"/>
    <p:sldId id="446" r:id="rId69"/>
    <p:sldId id="447" r:id="rId70"/>
    <p:sldId id="448" r:id="rId71"/>
    <p:sldId id="449" r:id="rId72"/>
    <p:sldId id="450" r:id="rId73"/>
    <p:sldId id="462" r:id="rId74"/>
    <p:sldId id="451" r:id="rId75"/>
    <p:sldId id="452" r:id="rId76"/>
    <p:sldId id="453" r:id="rId77"/>
    <p:sldId id="454" r:id="rId78"/>
    <p:sldId id="408" r:id="rId79"/>
    <p:sldId id="350" r:id="rId80"/>
    <p:sldId id="411" r:id="rId81"/>
    <p:sldId id="410" r:id="rId82"/>
    <p:sldId id="368" r:id="rId83"/>
    <p:sldId id="413" r:id="rId84"/>
    <p:sldId id="412" r:id="rId85"/>
    <p:sldId id="369" r:id="rId86"/>
  </p:sldIdLst>
  <p:sldSz cx="12192000" cy="6858000"/>
  <p:notesSz cx="6858000" cy="9144000"/>
  <p:defaultTex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85" userDrawn="1">
          <p15:clr>
            <a:srgbClr val="A4A3A4"/>
          </p15:clr>
        </p15:guide>
        <p15:guide id="2" orient="horz" pos="3780" userDrawn="1">
          <p15:clr>
            <a:srgbClr val="A4A3A4"/>
          </p15:clr>
        </p15:guide>
        <p15:guide id="3" orient="horz" pos="1152" userDrawn="1">
          <p15:clr>
            <a:srgbClr val="A4A3A4"/>
          </p15:clr>
        </p15:guide>
        <p15:guide id="4" pos="7296" userDrawn="1">
          <p15:clr>
            <a:srgbClr val="A4A3A4"/>
          </p15:clr>
        </p15:guide>
        <p15:guide id="5" pos="3916" userDrawn="1">
          <p15:clr>
            <a:srgbClr val="A4A3A4"/>
          </p15:clr>
        </p15:guide>
        <p15:guide id="6" pos="384" userDrawn="1">
          <p15:clr>
            <a:srgbClr val="A4A3A4"/>
          </p15:clr>
        </p15:guide>
        <p15:guide id="7" pos="3765"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460A9"/>
    <a:srgbClr val="023761"/>
    <a:srgbClr val="FFFFFF"/>
    <a:srgbClr val="FFC000"/>
    <a:srgbClr val="79A9D1"/>
    <a:srgbClr val="85B3D5"/>
    <a:srgbClr val="5191DD"/>
    <a:srgbClr val="9ABFDC"/>
    <a:srgbClr val="000000"/>
    <a:srgbClr val="30638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1C5780E6-A8F4-46B0-B82D-9E7F56C639EF}">
  <a:tblStyle styleId="{1C5780E6-A8F4-46B0-B82D-9E7F56C639EF}" styleName="Novartis Table">
    <a:wholeTbl>
      <a:tcTxStyle>
        <a:fontRef idx="minor"/>
        <a:srgbClr val="000000"/>
      </a:tcTxStyle>
      <a:tcStyle>
        <a:tcBdr>
          <a:left>
            <a:ln>
              <a:noFill/>
            </a:ln>
          </a:left>
          <a:right>
            <a:ln>
              <a:noFill/>
            </a:ln>
          </a:right>
          <a:top>
            <a:ln w="6350">
              <a:solidFill>
                <a:srgbClr val="646464"/>
              </a:solidFill>
            </a:ln>
          </a:top>
          <a:bottom>
            <a:ln w="6350">
              <a:solidFill>
                <a:srgbClr val="646464"/>
              </a:solidFill>
            </a:ln>
          </a:bottom>
          <a:insideH>
            <a:ln w="6350">
              <a:solidFill>
                <a:srgbClr val="646464"/>
              </a:solidFill>
            </a:ln>
          </a:insideH>
          <a:insideV>
            <a:ln>
              <a:noFill/>
            </a:ln>
          </a:insideV>
        </a:tcBdr>
        <a:fill>
          <a:noFill/>
        </a:fill>
      </a:tcStyle>
    </a:wholeTbl>
    <a:band1H>
      <a:tcStyle>
        <a:tcBdr/>
        <a:fill>
          <a:noFill/>
        </a:fill>
      </a:tcStyle>
    </a:band1H>
    <a:band2H>
      <a:tcStyle>
        <a:tcBdr/>
        <a:fill>
          <a:noFill/>
        </a:fill>
      </a:tcStyle>
    </a:band2H>
    <a:band1V>
      <a:tcStyle>
        <a:tcBdr/>
        <a:fill>
          <a:noFill/>
        </a:fill>
      </a:tcStyle>
    </a:band1V>
    <a:band2V>
      <a:tcStyle>
        <a:tcBdr/>
        <a:fill>
          <a:noFill/>
        </a:fill>
      </a:tcStyle>
    </a:band2V>
    <a:lastCol>
      <a:tcTxStyle b="on">
        <a:fontRef idx="minor"/>
        <a:srgbClr val="000000"/>
      </a:tcTxStyle>
      <a:tcStyle>
        <a:tcBdr/>
      </a:tcStyle>
    </a:lastCol>
    <a:firstCol>
      <a:tcTxStyle b="on">
        <a:fontRef idx="minor"/>
        <a:srgbClr val="000000"/>
      </a:tcTxStyle>
      <a:tcStyle>
        <a:tcBdr/>
      </a:tcStyle>
    </a:firstCol>
    <a:lastRow>
      <a:tcTxStyle b="on">
        <a:fontRef idx="minor"/>
        <a:srgbClr val="000000"/>
      </a:tcTxStyle>
      <a:tcStyle>
        <a:tcBdr>
          <a:top>
            <a:ln w="19050">
              <a:solidFill>
                <a:srgbClr val="000000"/>
              </a:solidFill>
            </a:ln>
          </a:top>
          <a:bottom>
            <a:ln>
              <a:noFill/>
            </a:ln>
          </a:bottom>
        </a:tcBdr>
        <a:fill>
          <a:noFill/>
        </a:fill>
      </a:tcStyle>
    </a:lastRow>
    <a:firstRow>
      <a:tcTxStyle b="on">
        <a:fontRef idx="minor"/>
        <a:srgbClr val="0460A9"/>
      </a:tcTxStyle>
      <a:tcStyle>
        <a:tcBdr>
          <a:top>
            <a:ln>
              <a:noFill/>
            </a:ln>
          </a:top>
          <a:bottom>
            <a:ln w="19050">
              <a:solidFill>
                <a:srgbClr val="0460A9"/>
              </a:solidFill>
            </a:ln>
          </a:bottom>
        </a:tcBdr>
        <a:fill>
          <a:no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79" autoAdjust="0"/>
    <p:restoredTop sz="88462" autoAdjust="0"/>
  </p:normalViewPr>
  <p:slideViewPr>
    <p:cSldViewPr snapToGrid="0" showGuides="1">
      <p:cViewPr varScale="1">
        <p:scale>
          <a:sx n="65" d="100"/>
          <a:sy n="65" d="100"/>
        </p:scale>
        <p:origin x="53" y="341"/>
      </p:cViewPr>
      <p:guideLst>
        <p:guide orient="horz" pos="285"/>
        <p:guide orient="horz" pos="3780"/>
        <p:guide orient="horz" pos="1152"/>
        <p:guide pos="7296"/>
        <p:guide pos="3916"/>
        <p:guide pos="384"/>
        <p:guide pos="3765"/>
      </p:guideLst>
    </p:cSldViewPr>
  </p:slideViewPr>
  <p:notesTextViewPr>
    <p:cViewPr>
      <p:scale>
        <a:sx n="1" d="1"/>
        <a:sy n="1" d="1"/>
      </p:scale>
      <p:origin x="0" y="0"/>
    </p:cViewPr>
  </p:notesTextViewPr>
  <p:sorterViewPr>
    <p:cViewPr>
      <p:scale>
        <a:sx n="87" d="100"/>
        <a:sy n="87" d="100"/>
      </p:scale>
      <p:origin x="0" y="-12763"/>
    </p:cViewPr>
  </p:sorterViewPr>
  <p:notesViewPr>
    <p:cSldViewPr snapToGrid="0" snapToObjects="1" showGuides="1">
      <p:cViewPr varScale="1">
        <p:scale>
          <a:sx n="165" d="100"/>
          <a:sy n="165" d="100"/>
        </p:scale>
        <p:origin x="4104" y="192"/>
      </p:cViewPr>
      <p:guideLst>
        <p:guide orient="horz" pos="2880"/>
        <p:guide pos="2160"/>
      </p:guideLst>
    </p:cSldViewPr>
  </p:notesViewPr>
  <p:gridSpacing cx="36004" cy="36004"/>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slide" Target="slides/slide46.xml"/><Relationship Id="rId55" Type="http://schemas.openxmlformats.org/officeDocument/2006/relationships/slide" Target="slides/slide51.xml"/><Relationship Id="rId63" Type="http://schemas.openxmlformats.org/officeDocument/2006/relationships/slide" Target="slides/slide59.xml"/><Relationship Id="rId68" Type="http://schemas.openxmlformats.org/officeDocument/2006/relationships/slide" Target="slides/slide64.xml"/><Relationship Id="rId76" Type="http://schemas.openxmlformats.org/officeDocument/2006/relationships/slide" Target="slides/slide72.xml"/><Relationship Id="rId84" Type="http://schemas.openxmlformats.org/officeDocument/2006/relationships/slide" Target="slides/slide80.xml"/><Relationship Id="rId89" Type="http://schemas.openxmlformats.org/officeDocument/2006/relationships/presProps" Target="presProps.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slide" Target="slides/slide54.xml"/><Relationship Id="rId66" Type="http://schemas.openxmlformats.org/officeDocument/2006/relationships/slide" Target="slides/slide62.xml"/><Relationship Id="rId74" Type="http://schemas.openxmlformats.org/officeDocument/2006/relationships/slide" Target="slides/slide70.xml"/><Relationship Id="rId79" Type="http://schemas.openxmlformats.org/officeDocument/2006/relationships/slide" Target="slides/slide75.xml"/><Relationship Id="rId87" Type="http://schemas.openxmlformats.org/officeDocument/2006/relationships/notesMaster" Target="notesMasters/notesMaster1.xml"/><Relationship Id="rId5" Type="http://schemas.openxmlformats.org/officeDocument/2006/relationships/slide" Target="slides/slide1.xml"/><Relationship Id="rId61" Type="http://schemas.openxmlformats.org/officeDocument/2006/relationships/slide" Target="slides/slide57.xml"/><Relationship Id="rId82" Type="http://schemas.openxmlformats.org/officeDocument/2006/relationships/slide" Target="slides/slide78.xml"/><Relationship Id="rId90" Type="http://schemas.openxmlformats.org/officeDocument/2006/relationships/viewProps" Target="viewProps.xml"/><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slide" Target="slides/slide60.xml"/><Relationship Id="rId69" Type="http://schemas.openxmlformats.org/officeDocument/2006/relationships/slide" Target="slides/slide65.xml"/><Relationship Id="rId77" Type="http://schemas.openxmlformats.org/officeDocument/2006/relationships/slide" Target="slides/slide73.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slide" Target="slides/slide76.xml"/><Relationship Id="rId85" Type="http://schemas.openxmlformats.org/officeDocument/2006/relationships/slide" Target="slides/slide81.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slide" Target="slides/slide79.xml"/><Relationship Id="rId88" Type="http://schemas.openxmlformats.org/officeDocument/2006/relationships/handoutMaster" Target="handoutMasters/handoutMaster1.xml"/><Relationship Id="rId91"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4" Type="http://schemas.openxmlformats.org/officeDocument/2006/relationships/slideMaster" Target="slideMasters/slideMaster1.xml"/><Relationship Id="rId9" Type="http://schemas.openxmlformats.org/officeDocument/2006/relationships/slide" Target="slides/slide5.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Column1</c:v>
                </c:pt>
              </c:strCache>
            </c:strRef>
          </c:tx>
          <c:spPr>
            <a:ln>
              <a:noFill/>
            </a:ln>
          </c:spPr>
          <c:dPt>
            <c:idx val="0"/>
            <c:bubble3D val="0"/>
            <c:spPr>
              <a:solidFill>
                <a:schemeClr val="accent3">
                  <a:lumMod val="75000"/>
                </a:schemeClr>
              </a:solidFill>
              <a:ln w="19050">
                <a:noFill/>
              </a:ln>
              <a:effectLst/>
            </c:spPr>
            <c:extLst>
              <c:ext xmlns:c16="http://schemas.microsoft.com/office/drawing/2014/chart" uri="{C3380CC4-5D6E-409C-BE32-E72D297353CC}">
                <c16:uniqueId val="{00000001-215A-49C0-BEAE-CB978F831918}"/>
              </c:ext>
            </c:extLst>
          </c:dPt>
          <c:dPt>
            <c:idx val="1"/>
            <c:bubble3D val="0"/>
            <c:spPr>
              <a:solidFill>
                <a:schemeClr val="bg1"/>
              </a:solidFill>
              <a:ln w="19050">
                <a:noFill/>
              </a:ln>
              <a:effectLst/>
            </c:spPr>
            <c:extLst>
              <c:ext xmlns:c16="http://schemas.microsoft.com/office/drawing/2014/chart" uri="{C3380CC4-5D6E-409C-BE32-E72D297353CC}">
                <c16:uniqueId val="{00000002-215A-49C0-BEAE-CB978F831918}"/>
              </c:ext>
            </c:extLst>
          </c:dPt>
          <c:cat>
            <c:numRef>
              <c:f>Sheet1!$A$2:$A$3</c:f>
              <c:numCache>
                <c:formatCode>General</c:formatCode>
                <c:ptCount val="2"/>
              </c:numCache>
            </c:numRef>
          </c:cat>
          <c:val>
            <c:numRef>
              <c:f>Sheet1!$B$2:$B$3</c:f>
              <c:numCache>
                <c:formatCode>General</c:formatCode>
                <c:ptCount val="2"/>
                <c:pt idx="0">
                  <c:v>25</c:v>
                </c:pt>
                <c:pt idx="1">
                  <c:v>75</c:v>
                </c:pt>
              </c:numCache>
            </c:numRef>
          </c:val>
          <c:extLst>
            <c:ext xmlns:c16="http://schemas.microsoft.com/office/drawing/2014/chart" uri="{C3380CC4-5D6E-409C-BE32-E72D297353CC}">
              <c16:uniqueId val="{00000000-215A-49C0-BEAE-CB978F831918}"/>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Column1</c:v>
                </c:pt>
              </c:strCache>
            </c:strRef>
          </c:tx>
          <c:spPr>
            <a:ln>
              <a:noFill/>
            </a:ln>
          </c:spPr>
          <c:dPt>
            <c:idx val="0"/>
            <c:bubble3D val="0"/>
            <c:spPr>
              <a:solidFill>
                <a:schemeClr val="accent3">
                  <a:lumMod val="75000"/>
                </a:schemeClr>
              </a:solidFill>
              <a:ln w="19050">
                <a:noFill/>
              </a:ln>
              <a:effectLst/>
            </c:spPr>
            <c:extLst>
              <c:ext xmlns:c16="http://schemas.microsoft.com/office/drawing/2014/chart" uri="{C3380CC4-5D6E-409C-BE32-E72D297353CC}">
                <c16:uniqueId val="{00000001-215A-49C0-BEAE-CB978F831918}"/>
              </c:ext>
            </c:extLst>
          </c:dPt>
          <c:dPt>
            <c:idx val="1"/>
            <c:bubble3D val="0"/>
            <c:spPr>
              <a:solidFill>
                <a:schemeClr val="bg1"/>
              </a:solidFill>
              <a:ln w="19050">
                <a:noFill/>
              </a:ln>
              <a:effectLst/>
            </c:spPr>
            <c:extLst>
              <c:ext xmlns:c16="http://schemas.microsoft.com/office/drawing/2014/chart" uri="{C3380CC4-5D6E-409C-BE32-E72D297353CC}">
                <c16:uniqueId val="{00000002-215A-49C0-BEAE-CB978F831918}"/>
              </c:ext>
            </c:extLst>
          </c:dPt>
          <c:cat>
            <c:numRef>
              <c:f>Sheet1!$A$2:$A$3</c:f>
              <c:numCache>
                <c:formatCode>General</c:formatCode>
                <c:ptCount val="2"/>
              </c:numCache>
            </c:numRef>
          </c:cat>
          <c:val>
            <c:numRef>
              <c:f>Sheet1!$B$2:$B$3</c:f>
              <c:numCache>
                <c:formatCode>General</c:formatCode>
                <c:ptCount val="2"/>
                <c:pt idx="0">
                  <c:v>25</c:v>
                </c:pt>
                <c:pt idx="1">
                  <c:v>75</c:v>
                </c:pt>
              </c:numCache>
            </c:numRef>
          </c:val>
          <c:extLst>
            <c:ext xmlns:c16="http://schemas.microsoft.com/office/drawing/2014/chart" uri="{C3380CC4-5D6E-409C-BE32-E72D297353CC}">
              <c16:uniqueId val="{00000000-215A-49C0-BEAE-CB978F831918}"/>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Column1</c:v>
                </c:pt>
              </c:strCache>
            </c:strRef>
          </c:tx>
          <c:spPr>
            <a:ln>
              <a:noFill/>
            </a:ln>
          </c:spPr>
          <c:dPt>
            <c:idx val="0"/>
            <c:bubble3D val="0"/>
            <c:spPr>
              <a:solidFill>
                <a:schemeClr val="accent3">
                  <a:lumMod val="75000"/>
                </a:schemeClr>
              </a:solidFill>
              <a:ln w="19050">
                <a:noFill/>
              </a:ln>
              <a:effectLst/>
            </c:spPr>
            <c:extLst>
              <c:ext xmlns:c16="http://schemas.microsoft.com/office/drawing/2014/chart" uri="{C3380CC4-5D6E-409C-BE32-E72D297353CC}">
                <c16:uniqueId val="{00000001-215A-49C0-BEAE-CB978F831918}"/>
              </c:ext>
            </c:extLst>
          </c:dPt>
          <c:dPt>
            <c:idx val="1"/>
            <c:bubble3D val="0"/>
            <c:spPr>
              <a:solidFill>
                <a:schemeClr val="bg1"/>
              </a:solidFill>
              <a:ln w="19050">
                <a:noFill/>
              </a:ln>
              <a:effectLst/>
            </c:spPr>
            <c:extLst>
              <c:ext xmlns:c16="http://schemas.microsoft.com/office/drawing/2014/chart" uri="{C3380CC4-5D6E-409C-BE32-E72D297353CC}">
                <c16:uniqueId val="{00000002-215A-49C0-BEAE-CB978F831918}"/>
              </c:ext>
            </c:extLst>
          </c:dPt>
          <c:cat>
            <c:numRef>
              <c:f>Sheet1!$A$2:$A$3</c:f>
              <c:numCache>
                <c:formatCode>General</c:formatCode>
                <c:ptCount val="2"/>
              </c:numCache>
            </c:numRef>
          </c:cat>
          <c:val>
            <c:numRef>
              <c:f>Sheet1!$B$2:$B$3</c:f>
              <c:numCache>
                <c:formatCode>General</c:formatCode>
                <c:ptCount val="2"/>
                <c:pt idx="0">
                  <c:v>25</c:v>
                </c:pt>
                <c:pt idx="1">
                  <c:v>75</c:v>
                </c:pt>
              </c:numCache>
            </c:numRef>
          </c:val>
          <c:extLst>
            <c:ext xmlns:c16="http://schemas.microsoft.com/office/drawing/2014/chart" uri="{C3380CC4-5D6E-409C-BE32-E72D297353CC}">
              <c16:uniqueId val="{00000000-215A-49C0-BEAE-CB978F831918}"/>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dirty="0">
              <a:latin typeface="Arial" charset="0"/>
            </a:endParaRPr>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61BB60FF-ACF0-5A4A-9C79-4881E6B16567}" type="datetimeFigureOut">
              <a:rPr lang="en-US" smtClean="0">
                <a:latin typeface="Arial" charset="0"/>
              </a:rPr>
              <a:pPr/>
              <a:t>9/2/2020</a:t>
            </a:fld>
            <a:endParaRPr lang="en-US" dirty="0">
              <a:latin typeface="Arial" charset="0"/>
            </a:endParaRPr>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dirty="0">
              <a:latin typeface="Arial" charset="0"/>
            </a:endParaRPr>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56ABA786-EB35-BA4C-A7F7-24740D3067F1}" type="slidenum">
              <a:rPr lang="en-US" smtClean="0">
                <a:latin typeface="Arial" charset="0"/>
              </a:rPr>
              <a:pPr/>
              <a:t>‹#›</a:t>
            </a:fld>
            <a:endParaRPr lang="en-US" dirty="0">
              <a:latin typeface="Arial" charset="0"/>
            </a:endParaRPr>
          </a:p>
        </p:txBody>
      </p:sp>
    </p:spTree>
    <p:extLst>
      <p:ext uri="{BB962C8B-B14F-4D97-AF65-F5344CB8AC3E}">
        <p14:creationId xmlns:p14="http://schemas.microsoft.com/office/powerpoint/2010/main" val="2379947232"/>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b="0" i="0">
                <a:latin typeface="Arial" charset="0"/>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b="0" i="0">
                <a:latin typeface="Arial" charset="0"/>
              </a:defRPr>
            </a:lvl1pPr>
          </a:lstStyle>
          <a:p>
            <a:fld id="{0C4595FF-6E7F-4C41-B8DF-4AE76FC1F075}" type="datetimeFigureOut">
              <a:rPr lang="en-US" smtClean="0"/>
              <a:pPr/>
              <a:t>9/2/2020</a:t>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b="0" i="0">
                <a:latin typeface="Arial" charset="0"/>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b="0" i="0">
                <a:latin typeface="Arial" charset="0"/>
              </a:defRPr>
            </a:lvl1pPr>
          </a:lstStyle>
          <a:p>
            <a:fld id="{5A6330BE-D91A-D240-B266-E5D5F99B4CCE}" type="slidenum">
              <a:rPr lang="en-US" smtClean="0"/>
              <a:pPr/>
              <a:t>‹#›</a:t>
            </a:fld>
            <a:endParaRPr lang="en-US" dirty="0"/>
          </a:p>
        </p:txBody>
      </p:sp>
    </p:spTree>
    <p:extLst>
      <p:ext uri="{BB962C8B-B14F-4D97-AF65-F5344CB8AC3E}">
        <p14:creationId xmlns:p14="http://schemas.microsoft.com/office/powerpoint/2010/main" val="3126316716"/>
      </p:ext>
    </p:extLst>
  </p:cSld>
  <p:clrMap bg1="lt1" tx1="dk1" bg2="lt2" tx2="dk2" accent1="accent1" accent2="accent2" accent3="accent3" accent4="accent4" accent5="accent5" accent6="accent6" hlink="hlink" folHlink="folHlink"/>
  <p:hf hdr="0" ftr="0" dt="0"/>
  <p:notesStyle>
    <a:lvl1pPr marL="0" algn="l" defTabSz="609585" rtl="0" eaLnBrk="1" latinLnBrk="0" hangingPunct="1">
      <a:defRPr sz="1600" b="0" i="0" kern="1200">
        <a:solidFill>
          <a:schemeClr val="tx1"/>
        </a:solidFill>
        <a:latin typeface="Arial" charset="0"/>
        <a:ea typeface="+mn-ea"/>
        <a:cs typeface="+mn-cs"/>
      </a:defRPr>
    </a:lvl1pPr>
    <a:lvl2pPr marL="609585" algn="l" defTabSz="609585" rtl="0" eaLnBrk="1" latinLnBrk="0" hangingPunct="1">
      <a:defRPr sz="1600" b="0" i="0" kern="1200">
        <a:solidFill>
          <a:schemeClr val="tx1"/>
        </a:solidFill>
        <a:latin typeface="Arial" charset="0"/>
        <a:ea typeface="+mn-ea"/>
        <a:cs typeface="+mn-cs"/>
      </a:defRPr>
    </a:lvl2pPr>
    <a:lvl3pPr marL="1219170" algn="l" defTabSz="609585" rtl="0" eaLnBrk="1" latinLnBrk="0" hangingPunct="1">
      <a:defRPr sz="1600" b="0" i="0" kern="1200">
        <a:solidFill>
          <a:schemeClr val="tx1"/>
        </a:solidFill>
        <a:latin typeface="Arial" charset="0"/>
        <a:ea typeface="+mn-ea"/>
        <a:cs typeface="+mn-cs"/>
      </a:defRPr>
    </a:lvl3pPr>
    <a:lvl4pPr marL="1828754" algn="l" defTabSz="609585" rtl="0" eaLnBrk="1" latinLnBrk="0" hangingPunct="1">
      <a:defRPr sz="1600" b="0" i="0" kern="1200">
        <a:solidFill>
          <a:schemeClr val="tx1"/>
        </a:solidFill>
        <a:latin typeface="Arial" charset="0"/>
        <a:ea typeface="+mn-ea"/>
        <a:cs typeface="+mn-cs"/>
      </a:defRPr>
    </a:lvl4pPr>
    <a:lvl5pPr marL="2438339" algn="l" defTabSz="609585" rtl="0" eaLnBrk="1" latinLnBrk="0" hangingPunct="1">
      <a:defRPr sz="1600" b="0" i="0" kern="1200">
        <a:solidFill>
          <a:schemeClr val="tx1"/>
        </a:solidFill>
        <a:latin typeface="Arial" charset="0"/>
        <a:ea typeface="+mn-ea"/>
        <a:cs typeface="+mn-cs"/>
      </a:defRPr>
    </a:lvl5pPr>
    <a:lvl6pPr marL="3047924" algn="l" defTabSz="609585" rtl="0" eaLnBrk="1" latinLnBrk="0" hangingPunct="1">
      <a:defRPr sz="1600" kern="1200">
        <a:solidFill>
          <a:schemeClr val="tx1"/>
        </a:solidFill>
        <a:latin typeface="+mn-lt"/>
        <a:ea typeface="+mn-ea"/>
        <a:cs typeface="+mn-cs"/>
      </a:defRPr>
    </a:lvl6pPr>
    <a:lvl7pPr marL="3657509" algn="l" defTabSz="609585" rtl="0" eaLnBrk="1" latinLnBrk="0" hangingPunct="1">
      <a:defRPr sz="1600" kern="1200">
        <a:solidFill>
          <a:schemeClr val="tx1"/>
        </a:solidFill>
        <a:latin typeface="+mn-lt"/>
        <a:ea typeface="+mn-ea"/>
        <a:cs typeface="+mn-cs"/>
      </a:defRPr>
    </a:lvl7pPr>
    <a:lvl8pPr marL="4267093" algn="l" defTabSz="609585" rtl="0" eaLnBrk="1" latinLnBrk="0" hangingPunct="1">
      <a:defRPr sz="1600" kern="1200">
        <a:solidFill>
          <a:schemeClr val="tx1"/>
        </a:solidFill>
        <a:latin typeface="+mn-lt"/>
        <a:ea typeface="+mn-ea"/>
        <a:cs typeface="+mn-cs"/>
      </a:defRPr>
    </a:lvl8pPr>
    <a:lvl9pPr marL="4876678" algn="l" defTabSz="609585"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A6330BE-D91A-D240-B266-E5D5F99B4CCE}" type="slidenum">
              <a:rPr lang="en-US" smtClean="0"/>
              <a:pPr/>
              <a:t>1</a:t>
            </a:fld>
            <a:endParaRPr lang="en-US" dirty="0"/>
          </a:p>
        </p:txBody>
      </p:sp>
    </p:spTree>
    <p:extLst>
      <p:ext uri="{BB962C8B-B14F-4D97-AF65-F5344CB8AC3E}">
        <p14:creationId xmlns:p14="http://schemas.microsoft.com/office/powerpoint/2010/main" val="411298068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64783509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59960338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32828867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218708512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257893403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48299666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16</a:t>
            </a:fld>
            <a:endParaRPr lang="en-US" dirty="0"/>
          </a:p>
        </p:txBody>
      </p:sp>
    </p:spTree>
    <p:extLst>
      <p:ext uri="{BB962C8B-B14F-4D97-AF65-F5344CB8AC3E}">
        <p14:creationId xmlns:p14="http://schemas.microsoft.com/office/powerpoint/2010/main" val="310921423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17</a:t>
            </a:fld>
            <a:endParaRPr lang="en-US" dirty="0"/>
          </a:p>
        </p:txBody>
      </p:sp>
    </p:spTree>
    <p:extLst>
      <p:ext uri="{BB962C8B-B14F-4D97-AF65-F5344CB8AC3E}">
        <p14:creationId xmlns:p14="http://schemas.microsoft.com/office/powerpoint/2010/main" val="149536653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18</a:t>
            </a:fld>
            <a:endParaRPr lang="en-US" dirty="0"/>
          </a:p>
        </p:txBody>
      </p:sp>
    </p:spTree>
    <p:extLst>
      <p:ext uri="{BB962C8B-B14F-4D97-AF65-F5344CB8AC3E}">
        <p14:creationId xmlns:p14="http://schemas.microsoft.com/office/powerpoint/2010/main" val="274262382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19</a:t>
            </a:fld>
            <a:endParaRPr lang="en-US" dirty="0"/>
          </a:p>
        </p:txBody>
      </p:sp>
    </p:spTree>
    <p:extLst>
      <p:ext uri="{BB962C8B-B14F-4D97-AF65-F5344CB8AC3E}">
        <p14:creationId xmlns:p14="http://schemas.microsoft.com/office/powerpoint/2010/main" val="334163666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2</a:t>
            </a:fld>
            <a:endParaRPr lang="en-US" dirty="0"/>
          </a:p>
        </p:txBody>
      </p:sp>
    </p:spTree>
    <p:extLst>
      <p:ext uri="{BB962C8B-B14F-4D97-AF65-F5344CB8AC3E}">
        <p14:creationId xmlns:p14="http://schemas.microsoft.com/office/powerpoint/2010/main" val="198604008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20</a:t>
            </a:fld>
            <a:endParaRPr lang="en-US" dirty="0"/>
          </a:p>
        </p:txBody>
      </p:sp>
    </p:spTree>
    <p:extLst>
      <p:ext uri="{BB962C8B-B14F-4D97-AF65-F5344CB8AC3E}">
        <p14:creationId xmlns:p14="http://schemas.microsoft.com/office/powerpoint/2010/main" val="359752736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21</a:t>
            </a:fld>
            <a:endParaRPr lang="en-US" dirty="0"/>
          </a:p>
        </p:txBody>
      </p:sp>
    </p:spTree>
    <p:extLst>
      <p:ext uri="{BB962C8B-B14F-4D97-AF65-F5344CB8AC3E}">
        <p14:creationId xmlns:p14="http://schemas.microsoft.com/office/powerpoint/2010/main" val="109600228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71043642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56278241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75698170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90905367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269304032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427474174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2118895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62748983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3</a:t>
            </a:fld>
            <a:endParaRPr lang="en-US" dirty="0"/>
          </a:p>
        </p:txBody>
      </p:sp>
    </p:spTree>
    <p:extLst>
      <p:ext uri="{BB962C8B-B14F-4D97-AF65-F5344CB8AC3E}">
        <p14:creationId xmlns:p14="http://schemas.microsoft.com/office/powerpoint/2010/main" val="162654221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81145154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31</a:t>
            </a:fld>
            <a:endParaRPr lang="en-US" dirty="0"/>
          </a:p>
        </p:txBody>
      </p:sp>
    </p:spTree>
    <p:extLst>
      <p:ext uri="{BB962C8B-B14F-4D97-AF65-F5344CB8AC3E}">
        <p14:creationId xmlns:p14="http://schemas.microsoft.com/office/powerpoint/2010/main" val="8654679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32</a:t>
            </a:fld>
            <a:endParaRPr lang="en-US" dirty="0"/>
          </a:p>
        </p:txBody>
      </p:sp>
    </p:spTree>
    <p:extLst>
      <p:ext uri="{BB962C8B-B14F-4D97-AF65-F5344CB8AC3E}">
        <p14:creationId xmlns:p14="http://schemas.microsoft.com/office/powerpoint/2010/main" val="225488266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33</a:t>
            </a:fld>
            <a:endParaRPr lang="en-US" dirty="0"/>
          </a:p>
        </p:txBody>
      </p:sp>
    </p:spTree>
    <p:extLst>
      <p:ext uri="{BB962C8B-B14F-4D97-AF65-F5344CB8AC3E}">
        <p14:creationId xmlns:p14="http://schemas.microsoft.com/office/powerpoint/2010/main" val="192177108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34</a:t>
            </a:fld>
            <a:endParaRPr lang="en-US" dirty="0"/>
          </a:p>
        </p:txBody>
      </p:sp>
    </p:spTree>
    <p:extLst>
      <p:ext uri="{BB962C8B-B14F-4D97-AF65-F5344CB8AC3E}">
        <p14:creationId xmlns:p14="http://schemas.microsoft.com/office/powerpoint/2010/main" val="266703314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35</a:t>
            </a:fld>
            <a:endParaRPr lang="en-US" dirty="0"/>
          </a:p>
        </p:txBody>
      </p:sp>
    </p:spTree>
    <p:extLst>
      <p:ext uri="{BB962C8B-B14F-4D97-AF65-F5344CB8AC3E}">
        <p14:creationId xmlns:p14="http://schemas.microsoft.com/office/powerpoint/2010/main" val="370040862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36</a:t>
            </a:fld>
            <a:endParaRPr lang="en-US" dirty="0"/>
          </a:p>
        </p:txBody>
      </p:sp>
    </p:spTree>
    <p:extLst>
      <p:ext uri="{BB962C8B-B14F-4D97-AF65-F5344CB8AC3E}">
        <p14:creationId xmlns:p14="http://schemas.microsoft.com/office/powerpoint/2010/main" val="349991802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37</a:t>
            </a:fld>
            <a:endParaRPr lang="en-US" dirty="0"/>
          </a:p>
        </p:txBody>
      </p:sp>
    </p:spTree>
    <p:extLst>
      <p:ext uri="{BB962C8B-B14F-4D97-AF65-F5344CB8AC3E}">
        <p14:creationId xmlns:p14="http://schemas.microsoft.com/office/powerpoint/2010/main" val="332123190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38</a:t>
            </a:fld>
            <a:endParaRPr lang="en-US" dirty="0"/>
          </a:p>
        </p:txBody>
      </p:sp>
    </p:spTree>
    <p:extLst>
      <p:ext uri="{BB962C8B-B14F-4D97-AF65-F5344CB8AC3E}">
        <p14:creationId xmlns:p14="http://schemas.microsoft.com/office/powerpoint/2010/main" val="144969578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39</a:t>
            </a:fld>
            <a:endParaRPr lang="en-US" dirty="0"/>
          </a:p>
        </p:txBody>
      </p:sp>
    </p:spTree>
    <p:extLst>
      <p:ext uri="{BB962C8B-B14F-4D97-AF65-F5344CB8AC3E}">
        <p14:creationId xmlns:p14="http://schemas.microsoft.com/office/powerpoint/2010/main" val="328233258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4</a:t>
            </a:fld>
            <a:endParaRPr lang="en-US" dirty="0"/>
          </a:p>
        </p:txBody>
      </p:sp>
    </p:spTree>
    <p:extLst>
      <p:ext uri="{BB962C8B-B14F-4D97-AF65-F5344CB8AC3E}">
        <p14:creationId xmlns:p14="http://schemas.microsoft.com/office/powerpoint/2010/main" val="282994345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79187131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408911754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426452829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70006410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36173000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48841877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5967866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64715918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267103318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61259551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5</a:t>
            </a:fld>
            <a:endParaRPr lang="en-US" dirty="0"/>
          </a:p>
        </p:txBody>
      </p:sp>
    </p:spTree>
    <p:extLst>
      <p:ext uri="{BB962C8B-B14F-4D97-AF65-F5344CB8AC3E}">
        <p14:creationId xmlns:p14="http://schemas.microsoft.com/office/powerpoint/2010/main" val="14988322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69926348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271940611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11415165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51498122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50151945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404035923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58003237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20199921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2755397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574011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6</a:t>
            </a:fld>
            <a:endParaRPr lang="en-US" dirty="0"/>
          </a:p>
        </p:txBody>
      </p:sp>
    </p:spTree>
    <p:extLst>
      <p:ext uri="{BB962C8B-B14F-4D97-AF65-F5344CB8AC3E}">
        <p14:creationId xmlns:p14="http://schemas.microsoft.com/office/powerpoint/2010/main" val="86518583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46193379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43448868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96972361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214134910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236160140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201418958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158346830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286054130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13842893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77568706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7</a:t>
            </a:fld>
            <a:endParaRPr lang="en-US" dirty="0"/>
          </a:p>
        </p:txBody>
      </p:sp>
    </p:spTree>
    <p:extLst>
      <p:ext uri="{BB962C8B-B14F-4D97-AF65-F5344CB8AC3E}">
        <p14:creationId xmlns:p14="http://schemas.microsoft.com/office/powerpoint/2010/main" val="120332685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65502012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79325068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42200399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45343498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413248254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75</a:t>
            </a:fld>
            <a:endParaRPr lang="en-US" dirty="0"/>
          </a:p>
        </p:txBody>
      </p:sp>
    </p:spTree>
    <p:extLst>
      <p:ext uri="{BB962C8B-B14F-4D97-AF65-F5344CB8AC3E}">
        <p14:creationId xmlns:p14="http://schemas.microsoft.com/office/powerpoint/2010/main" val="108820041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lang="en-US" baseline="0"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76</a:t>
            </a:fld>
            <a:endParaRPr lang="en-US" dirty="0"/>
          </a:p>
        </p:txBody>
      </p:sp>
    </p:spTree>
    <p:extLst>
      <p:ext uri="{BB962C8B-B14F-4D97-AF65-F5344CB8AC3E}">
        <p14:creationId xmlns:p14="http://schemas.microsoft.com/office/powerpoint/2010/main" val="341052600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77</a:t>
            </a:fld>
            <a:endParaRPr lang="en-US" dirty="0"/>
          </a:p>
        </p:txBody>
      </p:sp>
    </p:spTree>
    <p:extLst>
      <p:ext uri="{BB962C8B-B14F-4D97-AF65-F5344CB8AC3E}">
        <p14:creationId xmlns:p14="http://schemas.microsoft.com/office/powerpoint/2010/main" val="159955869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78</a:t>
            </a:fld>
            <a:endParaRPr lang="en-US" dirty="0"/>
          </a:p>
        </p:txBody>
      </p:sp>
    </p:spTree>
    <p:extLst>
      <p:ext uri="{BB962C8B-B14F-4D97-AF65-F5344CB8AC3E}">
        <p14:creationId xmlns:p14="http://schemas.microsoft.com/office/powerpoint/2010/main" val="229408077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79</a:t>
            </a:fld>
            <a:endParaRPr lang="en-US" dirty="0"/>
          </a:p>
        </p:txBody>
      </p:sp>
    </p:spTree>
    <p:extLst>
      <p:ext uri="{BB962C8B-B14F-4D97-AF65-F5344CB8AC3E}">
        <p14:creationId xmlns:p14="http://schemas.microsoft.com/office/powerpoint/2010/main" val="273847971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4243396578"/>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80</a:t>
            </a:fld>
            <a:endParaRPr lang="en-US" dirty="0"/>
          </a:p>
        </p:txBody>
      </p:sp>
    </p:spTree>
    <p:extLst>
      <p:ext uri="{BB962C8B-B14F-4D97-AF65-F5344CB8AC3E}">
        <p14:creationId xmlns:p14="http://schemas.microsoft.com/office/powerpoint/2010/main" val="4082611047"/>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A6330BE-D91A-D240-B266-E5D5F99B4CCE}" type="slidenum">
              <a:rPr lang="en-US" smtClean="0"/>
              <a:pPr/>
              <a:t>81</a:t>
            </a:fld>
            <a:endParaRPr lang="en-US" dirty="0"/>
          </a:p>
        </p:txBody>
      </p:sp>
    </p:spTree>
    <p:extLst>
      <p:ext uri="{BB962C8B-B14F-4D97-AF65-F5344CB8AC3E}">
        <p14:creationId xmlns:p14="http://schemas.microsoft.com/office/powerpoint/2010/main" val="202576703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A6330BE-D91A-D240-B266-E5D5F99B4CCE}" type="slidenum">
              <a:rPr lang="en-US" smtClean="0"/>
              <a:pPr/>
              <a:t>82</a:t>
            </a:fld>
            <a:endParaRPr lang="en-US" dirty="0"/>
          </a:p>
        </p:txBody>
      </p:sp>
    </p:spTree>
    <p:extLst>
      <p:ext uri="{BB962C8B-B14F-4D97-AF65-F5344CB8AC3E}">
        <p14:creationId xmlns:p14="http://schemas.microsoft.com/office/powerpoint/2010/main" val="342560933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5A6330BE-D91A-D240-B266-E5D5F99B4CCE}" type="slidenum">
              <a:rPr kumimoji="0" lang="en-US" sz="1200" b="0" i="0" u="none" strike="noStrike" kern="1200" cap="none" spc="0" normalizeH="0" baseline="0" noProof="0" smtClean="0">
                <a:ln>
                  <a:noFill/>
                </a:ln>
                <a:solidFill>
                  <a:prstClr val="black"/>
                </a:solidFill>
                <a:effectLst/>
                <a:uLnTx/>
                <a:uFillTx/>
                <a:latin typeface="Arial" charset="0"/>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230190651"/>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pic>
        <p:nvPicPr>
          <p:cNvPr id="20" name="Picture 19">
            <a:extLst>
              <a:ext uri="{FF2B5EF4-FFF2-40B4-BE49-F238E27FC236}">
                <a16:creationId xmlns:a16="http://schemas.microsoft.com/office/drawing/2014/main" id="{6E4775E2-C349-5D46-8B00-EEEC2FC3FD1A}"/>
              </a:ext>
            </a:extLst>
          </p:cNvPr>
          <p:cNvPicPr>
            <a:picLocks noChangeAspect="1"/>
          </p:cNvPicPr>
          <p:nvPr userDrawn="1"/>
        </p:nvPicPr>
        <p:blipFill>
          <a:blip r:embed="rId2"/>
          <a:stretch>
            <a:fillRect/>
          </a:stretch>
        </p:blipFill>
        <p:spPr>
          <a:xfrm>
            <a:off x="7201575" y="5963040"/>
            <a:ext cx="4739119" cy="886217"/>
          </a:xfrm>
          <a:prstGeom prst="rect">
            <a:avLst/>
          </a:prstGeom>
        </p:spPr>
      </p:pic>
      <p:grpSp>
        <p:nvGrpSpPr>
          <p:cNvPr id="5" name="Group 4"/>
          <p:cNvGrpSpPr/>
          <p:nvPr userDrawn="1"/>
        </p:nvGrpSpPr>
        <p:grpSpPr>
          <a:xfrm>
            <a:off x="-182880" y="-182880"/>
            <a:ext cx="12557760" cy="7229856"/>
            <a:chOff x="-137160" y="-137160"/>
            <a:chExt cx="9418320" cy="5422392"/>
          </a:xfrm>
        </p:grpSpPr>
        <p:cxnSp>
          <p:nvCxnSpPr>
            <p:cNvPr id="8" name="Straight Connector 7"/>
            <p:cNvCxnSpPr/>
            <p:nvPr userDrawn="1"/>
          </p:nvCxnSpPr>
          <p:spPr>
            <a:xfrm flipV="1">
              <a:off x="1050626" y="-137160"/>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userDrawn="1"/>
          </p:nvCxnSpPr>
          <p:spPr>
            <a:xfrm flipV="1">
              <a:off x="8686800" y="-137160"/>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userDrawn="1"/>
          </p:nvCxnSpPr>
          <p:spPr>
            <a:xfrm flipV="1">
              <a:off x="1050626" y="5193792"/>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userDrawn="1"/>
          </p:nvCxnSpPr>
          <p:spPr>
            <a:xfrm flipV="1">
              <a:off x="8686800" y="5193792"/>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userDrawn="1"/>
          </p:nvCxnSpPr>
          <p:spPr>
            <a:xfrm flipV="1">
              <a:off x="1600200" y="-137160"/>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userDrawn="1"/>
          </p:nvCxnSpPr>
          <p:spPr>
            <a:xfrm flipV="1">
              <a:off x="1600200" y="5193792"/>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userDrawn="1"/>
          </p:nvCxnSpPr>
          <p:spPr>
            <a:xfrm>
              <a:off x="9189720" y="1188720"/>
              <a:ext cx="91440" cy="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userDrawn="1"/>
          </p:nvCxnSpPr>
          <p:spPr>
            <a:xfrm>
              <a:off x="-137160" y="1188720"/>
              <a:ext cx="91440" cy="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25" name="Straight Connector 24"/>
            <p:cNvCxnSpPr/>
            <p:nvPr userDrawn="1"/>
          </p:nvCxnSpPr>
          <p:spPr>
            <a:xfrm>
              <a:off x="9189720" y="640080"/>
              <a:ext cx="91440" cy="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26" name="Straight Connector 25"/>
            <p:cNvCxnSpPr/>
            <p:nvPr userDrawn="1"/>
          </p:nvCxnSpPr>
          <p:spPr>
            <a:xfrm>
              <a:off x="-137160" y="640080"/>
              <a:ext cx="91440" cy="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grpSp>
      <p:sp>
        <p:nvSpPr>
          <p:cNvPr id="2" name="Title 1"/>
          <p:cNvSpPr>
            <a:spLocks noGrp="1"/>
          </p:cNvSpPr>
          <p:nvPr>
            <p:ph type="ctrTitle"/>
          </p:nvPr>
        </p:nvSpPr>
        <p:spPr bwMode="auto">
          <a:xfrm>
            <a:off x="2133600" y="4145279"/>
            <a:ext cx="9448800" cy="1219200"/>
          </a:xfrm>
        </p:spPr>
        <p:txBody>
          <a:bodyPr anchor="b" anchorCtr="0">
            <a:noAutofit/>
          </a:bodyPr>
          <a:lstStyle>
            <a:lvl1pPr>
              <a:defRPr sz="4267" b="0" baseline="0">
                <a:solidFill>
                  <a:schemeClr val="tx1"/>
                </a:solidFill>
              </a:defRPr>
            </a:lvl1pPr>
          </a:lstStyle>
          <a:p>
            <a:r>
              <a:rPr lang="en-US"/>
              <a:t>Click to edit Master title style</a:t>
            </a:r>
            <a:endParaRPr lang="en-US" dirty="0"/>
          </a:p>
        </p:txBody>
      </p:sp>
      <p:sp>
        <p:nvSpPr>
          <p:cNvPr id="3" name="Subtitle 2"/>
          <p:cNvSpPr>
            <a:spLocks noGrp="1"/>
          </p:cNvSpPr>
          <p:nvPr>
            <p:ph type="subTitle" idx="1"/>
          </p:nvPr>
        </p:nvSpPr>
        <p:spPr bwMode="auto">
          <a:xfrm>
            <a:off x="2133600" y="5486400"/>
            <a:ext cx="6705600" cy="975360"/>
          </a:xfrm>
          <a:noFill/>
        </p:spPr>
        <p:txBody>
          <a:bodyPr>
            <a:noAutofit/>
          </a:bodyPr>
          <a:lstStyle>
            <a:lvl1pPr marL="0" indent="0" algn="l">
              <a:lnSpc>
                <a:spcPct val="100000"/>
              </a:lnSpc>
              <a:spcBef>
                <a:spcPts val="0"/>
              </a:spcBef>
              <a:buNone/>
              <a:defRPr sz="1867" b="1" i="0" baseline="0">
                <a:solidFill>
                  <a:schemeClr val="tx1"/>
                </a:solidFill>
                <a:latin typeface="+mn-lt"/>
                <a:ea typeface="Arial Regular" charset="0"/>
                <a:cs typeface="Arial Regular" charset="0"/>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en-US" dirty="0"/>
          </a:p>
        </p:txBody>
      </p:sp>
      <p:pic>
        <p:nvPicPr>
          <p:cNvPr id="22" name="Picture 21"/>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 y="0"/>
            <a:ext cx="1401665" cy="6858000"/>
          </a:xfrm>
          <a:prstGeom prst="rect">
            <a:avLst/>
          </a:prstGeom>
        </p:spPr>
      </p:pic>
      <p:sp>
        <p:nvSpPr>
          <p:cNvPr id="27" name="Picture Placeholder 3"/>
          <p:cNvSpPr>
            <a:spLocks noGrp="1"/>
          </p:cNvSpPr>
          <p:nvPr>
            <p:ph type="pic" sz="quarter" idx="10" hasCustomPrompt="1"/>
          </p:nvPr>
        </p:nvSpPr>
        <p:spPr>
          <a:xfrm>
            <a:off x="700832" y="421541"/>
            <a:ext cx="10876800" cy="3513600"/>
          </a:xfrm>
          <a:solidFill>
            <a:srgbClr val="CCCCCC"/>
          </a:solidFill>
        </p:spPr>
        <p:txBody>
          <a:bodyPr tIns="1116000" anchor="t" anchorCtr="0">
            <a:normAutofit/>
          </a:bodyPr>
          <a:lstStyle>
            <a:lvl1pPr marL="1439297" marR="0" indent="0" algn="l" defTabSz="1219170" rtl="0" eaLnBrk="1" fontAlgn="auto" latinLnBrk="0" hangingPunct="1">
              <a:lnSpc>
                <a:spcPct val="100000"/>
              </a:lnSpc>
              <a:spcBef>
                <a:spcPts val="1600"/>
              </a:spcBef>
              <a:spcAft>
                <a:spcPts val="0"/>
              </a:spcAft>
              <a:buClrTx/>
              <a:buSzPct val="120000"/>
              <a:buFont typeface="Arial" pitchFamily="34" charset="0"/>
              <a:buNone/>
              <a:tabLst>
                <a:tab pos="5331751" algn="r"/>
                <a:tab pos="10972526" algn="r"/>
              </a:tabLst>
              <a:defRPr lang="en-US" sz="1267" smtClean="0">
                <a:effectLst/>
                <a:latin typeface="+mn-lt"/>
              </a:defRPr>
            </a:lvl1pPr>
          </a:lstStyle>
          <a:p>
            <a:r>
              <a:rPr lang="en-US" dirty="0"/>
              <a:t>This space is reserved for cropped images only sourced from Novartis Brand Lab at https://</a:t>
            </a:r>
            <a:r>
              <a:rPr lang="en-US" dirty="0" err="1"/>
              <a:t>www.novartisbrandlab.com</a:t>
            </a:r>
            <a:r>
              <a:rPr lang="en-US" dirty="0"/>
              <a:t>/resources/assets/5982</a:t>
            </a:r>
            <a:br>
              <a:rPr lang="en-US" dirty="0"/>
            </a:br>
            <a:r>
              <a:rPr lang="en-US" dirty="0"/>
              <a:t>Once you have chosen your image, select the asset for download from the drop-down menu.                                                            For this template, you would download the image cropped to fit the </a:t>
            </a:r>
            <a:r>
              <a:rPr lang="en-US" dirty="0">
                <a:solidFill>
                  <a:srgbClr val="000000"/>
                </a:solidFill>
                <a:effectLst/>
                <a:latin typeface="Arial" charset="0"/>
              </a:rPr>
              <a:t>PPT Presentation Wide Screen 16:9 template</a:t>
            </a:r>
            <a:r>
              <a:rPr lang="en-US" dirty="0"/>
              <a:t>.</a:t>
            </a:r>
            <a:br>
              <a:rPr lang="en-US" dirty="0"/>
            </a:br>
            <a:r>
              <a:rPr lang="en-US" dirty="0"/>
              <a:t>Illustrations, graphics or icons are not allowed. Photography must follow our </a:t>
            </a:r>
            <a:r>
              <a:rPr lang="en-US" dirty="0" err="1"/>
              <a:t>monocolor</a:t>
            </a:r>
            <a:r>
              <a:rPr lang="en-US" dirty="0"/>
              <a:t> rule.                                                                 That means for this template in Novartis Blue </a:t>
            </a:r>
            <a:r>
              <a:rPr lang="en-US" dirty="0" err="1"/>
              <a:t>monocolor</a:t>
            </a:r>
            <a:r>
              <a:rPr lang="en-US" dirty="0"/>
              <a:t> theme, choose an image with a pop of Novartis Blue color.</a:t>
            </a:r>
          </a:p>
        </p:txBody>
      </p:sp>
      <p:sp>
        <p:nvSpPr>
          <p:cNvPr id="24" name="Text Placeholder 7"/>
          <p:cNvSpPr>
            <a:spLocks noGrp="1"/>
          </p:cNvSpPr>
          <p:nvPr>
            <p:ph type="body" sz="quarter" idx="12" hasCustomPrompt="1"/>
          </p:nvPr>
        </p:nvSpPr>
        <p:spPr bwMode="gray">
          <a:xfrm>
            <a:off x="0" y="853440"/>
            <a:ext cx="3048000" cy="731520"/>
          </a:xfrm>
          <a:solidFill>
            <a:schemeClr val="accent2"/>
          </a:solidFill>
        </p:spPr>
        <p:txBody>
          <a:bodyPr lIns="182880" tIns="45720" rIns="91440" bIns="45720" anchor="ctr" anchorCtr="0">
            <a:normAutofit/>
          </a:bodyPr>
          <a:lstStyle>
            <a:lvl1pPr marL="0" marR="0" indent="0" algn="l" defTabSz="1219170" rtl="0" eaLnBrk="1" fontAlgn="auto" latinLnBrk="0" hangingPunct="1">
              <a:lnSpc>
                <a:spcPct val="100000"/>
              </a:lnSpc>
              <a:spcBef>
                <a:spcPts val="0"/>
              </a:spcBef>
              <a:spcAft>
                <a:spcPts val="0"/>
              </a:spcAft>
              <a:buClrTx/>
              <a:buSzPct val="120000"/>
              <a:buFont typeface="Arial"/>
              <a:buNone/>
              <a:tabLst>
                <a:tab pos="5331751" algn="r"/>
                <a:tab pos="10972526" algn="r"/>
              </a:tabLst>
              <a:defRPr sz="1333" b="1" i="0" spc="0" baseline="0">
                <a:solidFill>
                  <a:schemeClr val="bg1"/>
                </a:solidFill>
                <a:latin typeface="+mn-lt"/>
                <a:ea typeface="Arial Regular" charset="0"/>
                <a:cs typeface="Arial Regular" charset="0"/>
              </a:defRPr>
            </a:lvl1pPr>
            <a:lvl2pPr marL="0" indent="0" algn="l">
              <a:spcBef>
                <a:spcPts val="0"/>
              </a:spcBef>
              <a:buFont typeface="Arial"/>
              <a:buNone/>
              <a:defRPr sz="1200" b="1">
                <a:solidFill>
                  <a:schemeClr val="bg1"/>
                </a:solidFill>
              </a:defRPr>
            </a:lvl2pPr>
            <a:lvl3pPr marL="0" indent="0">
              <a:spcBef>
                <a:spcPts val="0"/>
              </a:spcBef>
              <a:buFont typeface="Arial"/>
              <a:buNone/>
              <a:defRPr sz="1333" b="1">
                <a:solidFill>
                  <a:schemeClr val="bg1"/>
                </a:solidFill>
              </a:defRPr>
            </a:lvl3pPr>
            <a:lvl4pPr marL="0" indent="0">
              <a:spcBef>
                <a:spcPts val="0"/>
              </a:spcBef>
              <a:buFont typeface="Arial"/>
              <a:buNone/>
              <a:defRPr sz="1333" b="1">
                <a:solidFill>
                  <a:schemeClr val="bg1"/>
                </a:solidFill>
              </a:defRPr>
            </a:lvl4pPr>
            <a:lvl5pPr marL="0" indent="0">
              <a:spcBef>
                <a:spcPts val="0"/>
              </a:spcBef>
              <a:buFont typeface="Arial"/>
              <a:buNone/>
              <a:defRPr sz="1333" b="1">
                <a:solidFill>
                  <a:schemeClr val="bg1"/>
                </a:solidFill>
              </a:defRPr>
            </a:lvl5pPr>
          </a:lstStyle>
          <a:p>
            <a:pPr marL="0" marR="0" lvl="0" indent="0" algn="l" defTabSz="1219170" rtl="0" eaLnBrk="1" fontAlgn="auto" latinLnBrk="0" hangingPunct="1">
              <a:lnSpc>
                <a:spcPct val="100000"/>
              </a:lnSpc>
              <a:spcBef>
                <a:spcPts val="0"/>
              </a:spcBef>
              <a:spcAft>
                <a:spcPts val="0"/>
              </a:spcAft>
              <a:buClrTx/>
              <a:buSzPct val="120000"/>
              <a:buFont typeface="Arial"/>
              <a:buNone/>
              <a:tabLst>
                <a:tab pos="5331751" algn="r"/>
                <a:tab pos="10972526" algn="r"/>
              </a:tabLst>
              <a:defRPr/>
            </a:pPr>
            <a:r>
              <a:rPr lang="en-US" dirty="0">
                <a:solidFill>
                  <a:srgbClr val="FFFFFF"/>
                </a:solidFill>
              </a:rPr>
              <a:t>Business or </a:t>
            </a:r>
            <a:r>
              <a:rPr lang="en-US" dirty="0"/>
              <a:t>Organizational</a:t>
            </a:r>
            <a:r>
              <a:rPr lang="en-US" dirty="0">
                <a:solidFill>
                  <a:srgbClr val="FFFFFF"/>
                </a:solidFill>
              </a:rPr>
              <a:t> Unit</a:t>
            </a:r>
            <a:br>
              <a:rPr lang="en-US" dirty="0">
                <a:solidFill>
                  <a:srgbClr val="FFFFFF"/>
                </a:solidFill>
              </a:rPr>
            </a:br>
            <a:r>
              <a:rPr lang="en-US" b="0" dirty="0">
                <a:solidFill>
                  <a:srgbClr val="FFFFFF"/>
                </a:solidFill>
              </a:rPr>
              <a:t>Franchise or Department</a:t>
            </a:r>
          </a:p>
        </p:txBody>
      </p:sp>
    </p:spTree>
    <p:extLst>
      <p:ext uri="{BB962C8B-B14F-4D97-AF65-F5344CB8AC3E}">
        <p14:creationId xmlns:p14="http://schemas.microsoft.com/office/powerpoint/2010/main" val="1808711482"/>
      </p:ext>
    </p:extLst>
  </p:cSld>
  <p:clrMapOvr>
    <a:masterClrMapping/>
  </p:clrMapOvr>
  <p:hf hdr="0" dt="0"/>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and 3 Pictures">
    <p:spTree>
      <p:nvGrpSpPr>
        <p:cNvPr id="1" name=""/>
        <p:cNvGrpSpPr/>
        <p:nvPr/>
      </p:nvGrpSpPr>
      <p:grpSpPr>
        <a:xfrm>
          <a:off x="0" y="0"/>
          <a:ext cx="0" cy="0"/>
          <a:chOff x="0" y="0"/>
          <a:chExt cx="0" cy="0"/>
        </a:xfrm>
      </p:grpSpPr>
      <p:sp>
        <p:nvSpPr>
          <p:cNvPr id="4" name="Title 3"/>
          <p:cNvSpPr>
            <a:spLocks noGrp="1"/>
          </p:cNvSpPr>
          <p:nvPr>
            <p:ph type="title"/>
          </p:nvPr>
        </p:nvSpPr>
        <p:spPr>
          <a:xfrm>
            <a:off x="609600" y="457200"/>
            <a:ext cx="10972800" cy="1280160"/>
          </a:xfrm>
        </p:spPr>
        <p:txBody>
          <a:bodyPr/>
          <a:lstStyle/>
          <a:p>
            <a:r>
              <a:rPr lang="en-US"/>
              <a:t>Click to edit Master title style</a:t>
            </a:r>
            <a:endParaRPr lang="en-US" dirty="0"/>
          </a:p>
        </p:txBody>
      </p:sp>
      <p:sp>
        <p:nvSpPr>
          <p:cNvPr id="2" name="Footer Placeholder 1"/>
          <p:cNvSpPr>
            <a:spLocks noGrp="1"/>
          </p:cNvSpPr>
          <p:nvPr>
            <p:ph type="ftr" sz="quarter" idx="20"/>
          </p:nvPr>
        </p:nvSpPr>
        <p:spPr/>
        <p:txBody>
          <a:bodyPr/>
          <a:lstStyle/>
          <a:p>
            <a:endParaRPr lang="en-US" dirty="0"/>
          </a:p>
        </p:txBody>
      </p:sp>
      <p:sp>
        <p:nvSpPr>
          <p:cNvPr id="3" name="Slide Number Placeholder 2"/>
          <p:cNvSpPr>
            <a:spLocks noGrp="1"/>
          </p:cNvSpPr>
          <p:nvPr>
            <p:ph type="sldNum" sz="quarter" idx="21"/>
          </p:nvPr>
        </p:nvSpPr>
        <p:spPr/>
        <p:txBody>
          <a:bodyPr/>
          <a:lstStyle/>
          <a:p>
            <a:fld id="{47547CF9-5B10-D24F-A8D7-45A9778164F7}" type="slidenum">
              <a:rPr lang="uk-UA" smtClean="0"/>
              <a:pPr/>
              <a:t>‹#›</a:t>
            </a:fld>
            <a:endParaRPr lang="uk-UA" dirty="0"/>
          </a:p>
        </p:txBody>
      </p:sp>
      <p:sp>
        <p:nvSpPr>
          <p:cNvPr id="19" name="Content Placeholder 2"/>
          <p:cNvSpPr>
            <a:spLocks noGrp="1"/>
          </p:cNvSpPr>
          <p:nvPr>
            <p:ph sz="half" idx="22"/>
          </p:nvPr>
        </p:nvSpPr>
        <p:spPr>
          <a:xfrm>
            <a:off x="609600" y="2381957"/>
            <a:ext cx="3474720" cy="3043484"/>
          </a:xfrm>
          <a:solidFill>
            <a:srgbClr val="CCCCCC"/>
          </a:solidFill>
        </p:spPr>
        <p:txBody>
          <a:bodyPr anchor="ctr" anchorCtr="0">
            <a:normAutofit/>
          </a:bodyPr>
          <a:lstStyle>
            <a:lvl1pPr marL="0" indent="0" algn="ctr">
              <a:spcBef>
                <a:spcPts val="0"/>
              </a:spcBef>
              <a:buNone/>
              <a:defRPr sz="1333" b="0" i="0" spc="40" baseline="0">
                <a:noFill/>
                <a:latin typeface="Arial" charset="0"/>
                <a:ea typeface="Arial" charset="0"/>
                <a:cs typeface="Arial" charset="0"/>
              </a:defRPr>
            </a:lvl1pPr>
            <a:lvl2pPr marL="0" indent="0" algn="ctr">
              <a:spcBef>
                <a:spcPts val="0"/>
              </a:spcBef>
              <a:buNone/>
              <a:defRPr sz="1600"/>
            </a:lvl2pPr>
            <a:lvl3pPr marL="0" indent="0" algn="ctr">
              <a:spcBef>
                <a:spcPts val="0"/>
              </a:spcBef>
              <a:buNone/>
              <a:defRPr sz="1600"/>
            </a:lvl3pPr>
            <a:lvl4pPr marL="0" indent="0" algn="ctr">
              <a:spcBef>
                <a:spcPts val="0"/>
              </a:spcBef>
              <a:buNone/>
              <a:defRPr sz="1600"/>
            </a:lvl4pPr>
            <a:lvl5pPr marL="0" indent="0" algn="ctr">
              <a:spcBef>
                <a:spcPts val="0"/>
              </a:spcBef>
              <a:buNone/>
              <a:defRPr sz="1600"/>
            </a:lvl5pPr>
            <a:lvl6pPr>
              <a:defRPr sz="2400"/>
            </a:lvl6pPr>
            <a:lvl7pPr>
              <a:defRPr sz="2400"/>
            </a:lvl7pPr>
            <a:lvl8pPr>
              <a:defRPr sz="2400"/>
            </a:lvl8pPr>
            <a:lvl9pPr>
              <a:defRPr sz="2400"/>
            </a:lvl9pPr>
          </a:lstStyle>
          <a:p>
            <a:pPr lvl="0"/>
            <a:r>
              <a:rPr lang="en-US"/>
              <a:t>Click to edit Master text styles</a:t>
            </a:r>
          </a:p>
        </p:txBody>
      </p:sp>
      <p:sp>
        <p:nvSpPr>
          <p:cNvPr id="20" name="Content Placeholder 2"/>
          <p:cNvSpPr>
            <a:spLocks noGrp="1"/>
          </p:cNvSpPr>
          <p:nvPr>
            <p:ph sz="half" idx="23"/>
          </p:nvPr>
        </p:nvSpPr>
        <p:spPr>
          <a:xfrm>
            <a:off x="4358640" y="2381957"/>
            <a:ext cx="3474720" cy="3043484"/>
          </a:xfrm>
          <a:solidFill>
            <a:srgbClr val="CCCCCC"/>
          </a:solidFill>
        </p:spPr>
        <p:txBody>
          <a:bodyPr anchor="ctr" anchorCtr="0">
            <a:normAutofit/>
          </a:bodyPr>
          <a:lstStyle>
            <a:lvl1pPr marL="0" indent="0" algn="ctr">
              <a:spcBef>
                <a:spcPts val="0"/>
              </a:spcBef>
              <a:buNone/>
              <a:defRPr sz="1333" b="0" i="0" spc="40" baseline="0">
                <a:noFill/>
                <a:latin typeface="Arial" charset="0"/>
                <a:ea typeface="Arial" charset="0"/>
                <a:cs typeface="Arial" charset="0"/>
              </a:defRPr>
            </a:lvl1pPr>
            <a:lvl2pPr marL="0" indent="0" algn="ctr">
              <a:spcBef>
                <a:spcPts val="0"/>
              </a:spcBef>
              <a:buNone/>
              <a:defRPr sz="1600"/>
            </a:lvl2pPr>
            <a:lvl3pPr marL="0" indent="0" algn="ctr">
              <a:spcBef>
                <a:spcPts val="0"/>
              </a:spcBef>
              <a:buNone/>
              <a:defRPr sz="1600"/>
            </a:lvl3pPr>
            <a:lvl4pPr marL="0" indent="0" algn="ctr">
              <a:spcBef>
                <a:spcPts val="0"/>
              </a:spcBef>
              <a:buNone/>
              <a:defRPr sz="1600"/>
            </a:lvl4pPr>
            <a:lvl5pPr marL="0" indent="0" algn="ctr">
              <a:spcBef>
                <a:spcPts val="0"/>
              </a:spcBef>
              <a:buNone/>
              <a:defRPr sz="1600"/>
            </a:lvl5pPr>
            <a:lvl6pPr>
              <a:defRPr sz="2400"/>
            </a:lvl6pPr>
            <a:lvl7pPr>
              <a:defRPr sz="2400"/>
            </a:lvl7pPr>
            <a:lvl8pPr>
              <a:defRPr sz="2400"/>
            </a:lvl8pPr>
            <a:lvl9pPr>
              <a:defRPr sz="2400"/>
            </a:lvl9pPr>
          </a:lstStyle>
          <a:p>
            <a:pPr lvl="0"/>
            <a:r>
              <a:rPr lang="en-US"/>
              <a:t>Click to edit Master text styles</a:t>
            </a:r>
          </a:p>
        </p:txBody>
      </p:sp>
      <p:sp>
        <p:nvSpPr>
          <p:cNvPr id="21" name="Content Placeholder 2"/>
          <p:cNvSpPr>
            <a:spLocks noGrp="1"/>
          </p:cNvSpPr>
          <p:nvPr>
            <p:ph sz="half" idx="24"/>
          </p:nvPr>
        </p:nvSpPr>
        <p:spPr>
          <a:xfrm>
            <a:off x="8107680" y="2381957"/>
            <a:ext cx="3474720" cy="3043484"/>
          </a:xfrm>
          <a:solidFill>
            <a:srgbClr val="CCCCCC"/>
          </a:solidFill>
        </p:spPr>
        <p:txBody>
          <a:bodyPr anchor="ctr" anchorCtr="0">
            <a:normAutofit/>
          </a:bodyPr>
          <a:lstStyle>
            <a:lvl1pPr marL="0" indent="0" algn="ctr">
              <a:spcBef>
                <a:spcPts val="0"/>
              </a:spcBef>
              <a:buNone/>
              <a:defRPr sz="1333" b="0" i="0" spc="40" baseline="0">
                <a:noFill/>
                <a:latin typeface="Arial" charset="0"/>
                <a:ea typeface="Arial" charset="0"/>
                <a:cs typeface="Arial" charset="0"/>
              </a:defRPr>
            </a:lvl1pPr>
            <a:lvl2pPr marL="0" indent="0" algn="ctr">
              <a:spcBef>
                <a:spcPts val="0"/>
              </a:spcBef>
              <a:buNone/>
              <a:defRPr sz="1600"/>
            </a:lvl2pPr>
            <a:lvl3pPr marL="0" indent="0" algn="ctr">
              <a:spcBef>
                <a:spcPts val="0"/>
              </a:spcBef>
              <a:buNone/>
              <a:defRPr sz="1600"/>
            </a:lvl3pPr>
            <a:lvl4pPr marL="0" indent="0" algn="ctr">
              <a:spcBef>
                <a:spcPts val="0"/>
              </a:spcBef>
              <a:buNone/>
              <a:defRPr sz="1600"/>
            </a:lvl4pPr>
            <a:lvl5pPr marL="0" indent="0" algn="ctr">
              <a:spcBef>
                <a:spcPts val="0"/>
              </a:spcBef>
              <a:buNone/>
              <a:defRPr sz="1600"/>
            </a:lvl5pPr>
            <a:lvl6pPr>
              <a:defRPr sz="2400"/>
            </a:lvl6pPr>
            <a:lvl7pPr>
              <a:defRPr sz="2400"/>
            </a:lvl7pPr>
            <a:lvl8pPr>
              <a:defRPr sz="2400"/>
            </a:lvl8pPr>
            <a:lvl9pPr>
              <a:defRPr sz="2400"/>
            </a:lvl9pPr>
          </a:lstStyle>
          <a:p>
            <a:pPr lvl="0"/>
            <a:r>
              <a:rPr lang="en-US"/>
              <a:t>Click to edit Master text styles</a:t>
            </a:r>
          </a:p>
        </p:txBody>
      </p:sp>
      <p:sp>
        <p:nvSpPr>
          <p:cNvPr id="13" name="Text Placeholder 7"/>
          <p:cNvSpPr>
            <a:spLocks noGrp="1"/>
          </p:cNvSpPr>
          <p:nvPr>
            <p:ph type="body" sz="quarter" idx="12" hasCustomPrompt="1"/>
          </p:nvPr>
        </p:nvSpPr>
        <p:spPr>
          <a:xfrm>
            <a:off x="609600" y="1828800"/>
            <a:ext cx="10972800" cy="481927"/>
          </a:xfrm>
        </p:spPr>
        <p:txBody>
          <a:bodyPr anchor="t" anchorCtr="0">
            <a:normAutofit/>
          </a:bodyPr>
          <a:lstStyle>
            <a:lvl1pPr marL="0" indent="0">
              <a:spcBef>
                <a:spcPts val="0"/>
              </a:spcBef>
              <a:buFont typeface="Arial"/>
              <a:buNone/>
              <a:defRPr sz="2400" b="0" baseline="0">
                <a:solidFill>
                  <a:srgbClr val="000000"/>
                </a:solidFill>
              </a:defRPr>
            </a:lvl1pPr>
            <a:lvl2pPr marL="0" indent="0">
              <a:spcBef>
                <a:spcPts val="0"/>
              </a:spcBef>
              <a:buFont typeface="Arial"/>
              <a:buNone/>
              <a:defRPr sz="2400" b="0">
                <a:solidFill>
                  <a:srgbClr val="000000"/>
                </a:solidFill>
              </a:defRPr>
            </a:lvl2pPr>
            <a:lvl3pPr marL="0" indent="0">
              <a:spcBef>
                <a:spcPts val="0"/>
              </a:spcBef>
              <a:buFont typeface="Arial"/>
              <a:buNone/>
              <a:defRPr sz="2400" b="0">
                <a:solidFill>
                  <a:srgbClr val="000000"/>
                </a:solidFill>
              </a:defRPr>
            </a:lvl3pPr>
            <a:lvl4pPr marL="0" indent="0">
              <a:spcBef>
                <a:spcPts val="0"/>
              </a:spcBef>
              <a:buFont typeface="Arial"/>
              <a:buNone/>
              <a:defRPr sz="2400" b="0">
                <a:solidFill>
                  <a:srgbClr val="000000"/>
                </a:solidFill>
              </a:defRPr>
            </a:lvl4pPr>
            <a:lvl5pPr marL="0" indent="0">
              <a:spcBef>
                <a:spcPts val="0"/>
              </a:spcBef>
              <a:buFont typeface="Arial"/>
              <a:buNone/>
              <a:defRPr sz="2400" b="0">
                <a:solidFill>
                  <a:srgbClr val="000000"/>
                </a:solidFill>
              </a:defRPr>
            </a:lvl5pPr>
          </a:lstStyle>
          <a:p>
            <a:pPr lvl="0"/>
            <a:r>
              <a:rPr lang="en-US" dirty="0"/>
              <a:t>Optional picture title</a:t>
            </a:r>
          </a:p>
        </p:txBody>
      </p:sp>
      <p:sp>
        <p:nvSpPr>
          <p:cNvPr id="22" name="Text Placeholder 7"/>
          <p:cNvSpPr>
            <a:spLocks noGrp="1"/>
          </p:cNvSpPr>
          <p:nvPr>
            <p:ph type="body" sz="quarter" idx="18" hasCustomPrompt="1"/>
          </p:nvPr>
        </p:nvSpPr>
        <p:spPr>
          <a:xfrm>
            <a:off x="609600" y="5547360"/>
            <a:ext cx="3474720" cy="426720"/>
          </a:xfrm>
        </p:spPr>
        <p:txBody>
          <a:bodyPr anchor="t" anchorCtr="0">
            <a:noAutofit/>
          </a:bodyPr>
          <a:lstStyle>
            <a:lvl1pPr marL="0" indent="0">
              <a:spcBef>
                <a:spcPts val="0"/>
              </a:spcBef>
              <a:buFont typeface="Arial"/>
              <a:buNone/>
              <a:defRPr sz="1333" b="0" i="0" baseline="0">
                <a:solidFill>
                  <a:srgbClr val="000000"/>
                </a:solidFill>
                <a:latin typeface="+mn-lt"/>
              </a:defRPr>
            </a:lvl1pPr>
            <a:lvl2pPr marL="0" indent="0">
              <a:spcBef>
                <a:spcPts val="0"/>
              </a:spcBef>
              <a:buFont typeface="Arial"/>
              <a:buNone/>
              <a:defRPr sz="1333" b="1" i="0">
                <a:solidFill>
                  <a:srgbClr val="000000"/>
                </a:solidFill>
                <a:latin typeface="+mn-lt"/>
              </a:defRPr>
            </a:lvl2pPr>
            <a:lvl3pPr marL="0" indent="0">
              <a:spcBef>
                <a:spcPts val="0"/>
              </a:spcBef>
              <a:buFont typeface="Arial"/>
              <a:buNone/>
              <a:defRPr sz="1333" b="1" i="0">
                <a:solidFill>
                  <a:srgbClr val="000000"/>
                </a:solidFill>
                <a:latin typeface="+mn-lt"/>
              </a:defRPr>
            </a:lvl3pPr>
            <a:lvl4pPr marL="0" indent="0">
              <a:spcBef>
                <a:spcPts val="0"/>
              </a:spcBef>
              <a:buFont typeface="Arial"/>
              <a:buNone/>
              <a:defRPr sz="1333" b="1" i="0">
                <a:solidFill>
                  <a:srgbClr val="000000"/>
                </a:solidFill>
                <a:latin typeface="+mn-lt"/>
              </a:defRPr>
            </a:lvl4pPr>
            <a:lvl5pPr marL="0" indent="0">
              <a:spcBef>
                <a:spcPts val="0"/>
              </a:spcBef>
              <a:buFont typeface="Arial"/>
              <a:buNone/>
              <a:defRPr sz="1333" b="1" i="0">
                <a:solidFill>
                  <a:srgbClr val="000000"/>
                </a:solidFill>
                <a:latin typeface="+mn-lt"/>
              </a:defRPr>
            </a:lvl5pPr>
          </a:lstStyle>
          <a:p>
            <a:pPr lvl="0"/>
            <a:r>
              <a:rPr lang="en-US" dirty="0"/>
              <a:t>Optional picture caption</a:t>
            </a:r>
          </a:p>
        </p:txBody>
      </p:sp>
      <p:sp>
        <p:nvSpPr>
          <p:cNvPr id="23" name="Text Placeholder 7"/>
          <p:cNvSpPr>
            <a:spLocks noGrp="1"/>
          </p:cNvSpPr>
          <p:nvPr>
            <p:ph type="body" sz="quarter" idx="25" hasCustomPrompt="1"/>
          </p:nvPr>
        </p:nvSpPr>
        <p:spPr>
          <a:xfrm>
            <a:off x="4358640" y="5547360"/>
            <a:ext cx="3474720" cy="426720"/>
          </a:xfrm>
        </p:spPr>
        <p:txBody>
          <a:bodyPr anchor="t" anchorCtr="0">
            <a:noAutofit/>
          </a:bodyPr>
          <a:lstStyle>
            <a:lvl1pPr marL="0" indent="0">
              <a:spcBef>
                <a:spcPts val="0"/>
              </a:spcBef>
              <a:buFont typeface="Arial"/>
              <a:buNone/>
              <a:defRPr sz="1333" b="0" i="0" baseline="0">
                <a:solidFill>
                  <a:srgbClr val="000000"/>
                </a:solidFill>
                <a:latin typeface="+mn-lt"/>
              </a:defRPr>
            </a:lvl1pPr>
            <a:lvl2pPr marL="0" indent="0">
              <a:spcBef>
                <a:spcPts val="0"/>
              </a:spcBef>
              <a:buFont typeface="Arial"/>
              <a:buNone/>
              <a:defRPr sz="1333" b="1" i="0">
                <a:solidFill>
                  <a:srgbClr val="000000"/>
                </a:solidFill>
                <a:latin typeface="+mn-lt"/>
              </a:defRPr>
            </a:lvl2pPr>
            <a:lvl3pPr marL="0" indent="0">
              <a:spcBef>
                <a:spcPts val="0"/>
              </a:spcBef>
              <a:buFont typeface="Arial"/>
              <a:buNone/>
              <a:defRPr sz="1333" b="1" i="0">
                <a:solidFill>
                  <a:srgbClr val="000000"/>
                </a:solidFill>
                <a:latin typeface="+mn-lt"/>
              </a:defRPr>
            </a:lvl3pPr>
            <a:lvl4pPr marL="0" indent="0">
              <a:spcBef>
                <a:spcPts val="0"/>
              </a:spcBef>
              <a:buFont typeface="Arial"/>
              <a:buNone/>
              <a:defRPr sz="1333" b="1" i="0">
                <a:solidFill>
                  <a:srgbClr val="000000"/>
                </a:solidFill>
                <a:latin typeface="+mn-lt"/>
              </a:defRPr>
            </a:lvl4pPr>
            <a:lvl5pPr marL="0" indent="0">
              <a:spcBef>
                <a:spcPts val="0"/>
              </a:spcBef>
              <a:buFont typeface="Arial"/>
              <a:buNone/>
              <a:defRPr sz="1333" b="1" i="0">
                <a:solidFill>
                  <a:srgbClr val="000000"/>
                </a:solidFill>
                <a:latin typeface="+mn-lt"/>
              </a:defRPr>
            </a:lvl5pPr>
          </a:lstStyle>
          <a:p>
            <a:pPr lvl="0"/>
            <a:r>
              <a:rPr lang="en-US" dirty="0"/>
              <a:t>Optional picture caption</a:t>
            </a:r>
          </a:p>
        </p:txBody>
      </p:sp>
      <p:sp>
        <p:nvSpPr>
          <p:cNvPr id="24" name="Text Placeholder 7"/>
          <p:cNvSpPr>
            <a:spLocks noGrp="1"/>
          </p:cNvSpPr>
          <p:nvPr>
            <p:ph type="body" sz="quarter" idx="26" hasCustomPrompt="1"/>
          </p:nvPr>
        </p:nvSpPr>
        <p:spPr>
          <a:xfrm>
            <a:off x="8107680" y="5547360"/>
            <a:ext cx="3474720" cy="426720"/>
          </a:xfrm>
        </p:spPr>
        <p:txBody>
          <a:bodyPr anchor="t" anchorCtr="0">
            <a:noAutofit/>
          </a:bodyPr>
          <a:lstStyle>
            <a:lvl1pPr marL="0" indent="0">
              <a:spcBef>
                <a:spcPts val="0"/>
              </a:spcBef>
              <a:buFont typeface="Arial"/>
              <a:buNone/>
              <a:defRPr sz="1333" b="0" i="0" baseline="0">
                <a:solidFill>
                  <a:srgbClr val="000000"/>
                </a:solidFill>
                <a:latin typeface="+mn-lt"/>
              </a:defRPr>
            </a:lvl1pPr>
            <a:lvl2pPr marL="0" indent="0">
              <a:spcBef>
                <a:spcPts val="0"/>
              </a:spcBef>
              <a:buFont typeface="Arial"/>
              <a:buNone/>
              <a:defRPr sz="1333" b="1" i="0">
                <a:solidFill>
                  <a:srgbClr val="000000"/>
                </a:solidFill>
                <a:latin typeface="+mn-lt"/>
              </a:defRPr>
            </a:lvl2pPr>
            <a:lvl3pPr marL="0" indent="0">
              <a:spcBef>
                <a:spcPts val="0"/>
              </a:spcBef>
              <a:buFont typeface="Arial"/>
              <a:buNone/>
              <a:defRPr sz="1333" b="1" i="0">
                <a:solidFill>
                  <a:srgbClr val="000000"/>
                </a:solidFill>
                <a:latin typeface="+mn-lt"/>
              </a:defRPr>
            </a:lvl3pPr>
            <a:lvl4pPr marL="0" indent="0">
              <a:spcBef>
                <a:spcPts val="0"/>
              </a:spcBef>
              <a:buFont typeface="Arial"/>
              <a:buNone/>
              <a:defRPr sz="1333" b="1" i="0">
                <a:solidFill>
                  <a:srgbClr val="000000"/>
                </a:solidFill>
                <a:latin typeface="+mn-lt"/>
              </a:defRPr>
            </a:lvl4pPr>
            <a:lvl5pPr marL="0" indent="0">
              <a:spcBef>
                <a:spcPts val="0"/>
              </a:spcBef>
              <a:buFont typeface="Arial"/>
              <a:buNone/>
              <a:defRPr sz="1333" b="1" i="0">
                <a:solidFill>
                  <a:srgbClr val="000000"/>
                </a:solidFill>
                <a:latin typeface="+mn-lt"/>
              </a:defRPr>
            </a:lvl5pPr>
          </a:lstStyle>
          <a:p>
            <a:pPr lvl="0"/>
            <a:r>
              <a:rPr lang="en-US" dirty="0"/>
              <a:t>Optional picture caption</a:t>
            </a:r>
          </a:p>
        </p:txBody>
      </p:sp>
    </p:spTree>
    <p:extLst>
      <p:ext uri="{BB962C8B-B14F-4D97-AF65-F5344CB8AC3E}">
        <p14:creationId xmlns:p14="http://schemas.microsoft.com/office/powerpoint/2010/main" val="1193407299"/>
      </p:ext>
    </p:extLst>
  </p:cSld>
  <p:clrMapOvr>
    <a:masterClrMapping/>
  </p:clrMapOvr>
  <p:hf hdr="0" dt="0"/>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Picture and Big Statement">
    <p:spTree>
      <p:nvGrpSpPr>
        <p:cNvPr id="1" name=""/>
        <p:cNvGrpSpPr/>
        <p:nvPr/>
      </p:nvGrpSpPr>
      <p:grpSpPr>
        <a:xfrm>
          <a:off x="0" y="0"/>
          <a:ext cx="0" cy="0"/>
          <a:chOff x="0" y="0"/>
          <a:chExt cx="0" cy="0"/>
        </a:xfrm>
      </p:grpSpPr>
      <p:sp>
        <p:nvSpPr>
          <p:cNvPr id="8" name="Content Placeholder 3"/>
          <p:cNvSpPr>
            <a:spLocks noGrp="1"/>
          </p:cNvSpPr>
          <p:nvPr>
            <p:ph sz="half" idx="2"/>
          </p:nvPr>
        </p:nvSpPr>
        <p:spPr>
          <a:xfrm>
            <a:off x="6217920" y="1828800"/>
            <a:ext cx="5364480" cy="4145280"/>
          </a:xfrm>
        </p:spPr>
        <p:txBody>
          <a:bodyPr>
            <a:normAutofit/>
          </a:bodyPr>
          <a:lstStyle>
            <a:lvl1pPr marL="0" indent="0">
              <a:lnSpc>
                <a:spcPct val="90000"/>
              </a:lnSpc>
              <a:spcBef>
                <a:spcPts val="0"/>
              </a:spcBef>
              <a:buFont typeface="Arial"/>
              <a:buNone/>
              <a:defRPr sz="4800" b="0" i="0" spc="0" baseline="0">
                <a:solidFill>
                  <a:schemeClr val="accent2"/>
                </a:solidFill>
                <a:latin typeface="+mn-lt"/>
                <a:ea typeface="Arial" charset="0"/>
                <a:cs typeface="Arial" charset="0"/>
              </a:defRPr>
            </a:lvl1pPr>
            <a:lvl2pPr marL="0" indent="0">
              <a:lnSpc>
                <a:spcPct val="90000"/>
              </a:lnSpc>
              <a:spcBef>
                <a:spcPts val="0"/>
              </a:spcBef>
              <a:buFont typeface="Arial"/>
              <a:buNone/>
              <a:defRPr sz="5867">
                <a:solidFill>
                  <a:srgbClr val="0460A9"/>
                </a:solidFill>
              </a:defRPr>
            </a:lvl2pPr>
            <a:lvl3pPr marL="0" indent="0">
              <a:lnSpc>
                <a:spcPct val="90000"/>
              </a:lnSpc>
              <a:spcBef>
                <a:spcPts val="0"/>
              </a:spcBef>
              <a:buFont typeface="Arial"/>
              <a:buNone/>
              <a:defRPr sz="5867">
                <a:solidFill>
                  <a:srgbClr val="0460A9"/>
                </a:solidFill>
              </a:defRPr>
            </a:lvl3pPr>
            <a:lvl4pPr marL="0" indent="0">
              <a:lnSpc>
                <a:spcPct val="90000"/>
              </a:lnSpc>
              <a:spcBef>
                <a:spcPts val="0"/>
              </a:spcBef>
              <a:buFont typeface="Arial"/>
              <a:buNone/>
              <a:defRPr sz="5867">
                <a:solidFill>
                  <a:srgbClr val="0460A9"/>
                </a:solidFill>
              </a:defRPr>
            </a:lvl4pPr>
            <a:lvl5pPr marL="0" indent="0">
              <a:lnSpc>
                <a:spcPct val="90000"/>
              </a:lnSpc>
              <a:spcBef>
                <a:spcPts val="0"/>
              </a:spcBef>
              <a:buFont typeface="Arial"/>
              <a:buNone/>
              <a:defRPr sz="5867">
                <a:solidFill>
                  <a:srgbClr val="0460A9"/>
                </a:solidFill>
              </a:defRPr>
            </a:lvl5pPr>
            <a:lvl6pPr>
              <a:defRPr sz="2400"/>
            </a:lvl6pPr>
            <a:lvl7pPr>
              <a:defRPr sz="2400"/>
            </a:lvl7pPr>
            <a:lvl8pPr>
              <a:defRPr sz="2400"/>
            </a:lvl8pPr>
            <a:lvl9pPr>
              <a:defRPr sz="2400"/>
            </a:lvl9pPr>
          </a:lstStyle>
          <a:p>
            <a:pPr lvl="0"/>
            <a:r>
              <a:rPr lang="en-US"/>
              <a:t>Click to edit Master text styles</a:t>
            </a:r>
          </a:p>
        </p:txBody>
      </p:sp>
      <p:sp>
        <p:nvSpPr>
          <p:cNvPr id="3" name="Footer Placeholder 2"/>
          <p:cNvSpPr>
            <a:spLocks noGrp="1"/>
          </p:cNvSpPr>
          <p:nvPr>
            <p:ph type="ftr" sz="quarter" idx="19"/>
          </p:nvPr>
        </p:nvSpPr>
        <p:spPr/>
        <p:txBody>
          <a:bodyPr/>
          <a:lstStyle/>
          <a:p>
            <a:endParaRPr lang="en-US" dirty="0"/>
          </a:p>
        </p:txBody>
      </p:sp>
      <p:sp>
        <p:nvSpPr>
          <p:cNvPr id="4" name="Slide Number Placeholder 3"/>
          <p:cNvSpPr>
            <a:spLocks noGrp="1"/>
          </p:cNvSpPr>
          <p:nvPr>
            <p:ph type="sldNum" sz="quarter" idx="20"/>
          </p:nvPr>
        </p:nvSpPr>
        <p:spPr/>
        <p:txBody>
          <a:bodyPr/>
          <a:lstStyle/>
          <a:p>
            <a:fld id="{47547CF9-5B10-D24F-A8D7-45A9778164F7}" type="slidenum">
              <a:rPr lang="uk-UA" smtClean="0"/>
              <a:pPr/>
              <a:t>‹#›</a:t>
            </a:fld>
            <a:endParaRPr lang="uk-UA" dirty="0"/>
          </a:p>
        </p:txBody>
      </p:sp>
      <p:sp>
        <p:nvSpPr>
          <p:cNvPr id="9" name="Content Placeholder 2"/>
          <p:cNvSpPr>
            <a:spLocks noGrp="1"/>
          </p:cNvSpPr>
          <p:nvPr>
            <p:ph sz="half" idx="17"/>
          </p:nvPr>
        </p:nvSpPr>
        <p:spPr>
          <a:xfrm>
            <a:off x="609600" y="1828800"/>
            <a:ext cx="5364480" cy="3596640"/>
          </a:xfrm>
          <a:solidFill>
            <a:srgbClr val="CCCCCC"/>
          </a:solidFill>
        </p:spPr>
        <p:txBody>
          <a:bodyPr anchor="ctr" anchorCtr="0">
            <a:normAutofit/>
          </a:bodyPr>
          <a:lstStyle>
            <a:lvl1pPr marL="0" indent="0" algn="ctr">
              <a:spcBef>
                <a:spcPts val="0"/>
              </a:spcBef>
              <a:buNone/>
              <a:defRPr sz="1333" b="0" i="0" spc="40" baseline="0">
                <a:noFill/>
                <a:latin typeface="Arial" charset="0"/>
                <a:ea typeface="Arial" charset="0"/>
                <a:cs typeface="Arial" charset="0"/>
              </a:defRPr>
            </a:lvl1pPr>
            <a:lvl2pPr marL="0" indent="0" algn="ctr">
              <a:spcBef>
                <a:spcPts val="0"/>
              </a:spcBef>
              <a:buNone/>
              <a:defRPr sz="1600"/>
            </a:lvl2pPr>
            <a:lvl3pPr marL="0" indent="0" algn="ctr">
              <a:spcBef>
                <a:spcPts val="0"/>
              </a:spcBef>
              <a:buNone/>
              <a:defRPr sz="1600"/>
            </a:lvl3pPr>
            <a:lvl4pPr marL="0" indent="0" algn="ctr">
              <a:spcBef>
                <a:spcPts val="0"/>
              </a:spcBef>
              <a:buNone/>
              <a:defRPr sz="1600"/>
            </a:lvl4pPr>
            <a:lvl5pPr marL="0" indent="0" algn="ctr">
              <a:spcBef>
                <a:spcPts val="0"/>
              </a:spcBef>
              <a:buNone/>
              <a:defRPr sz="1600"/>
            </a:lvl5pPr>
            <a:lvl6pPr>
              <a:defRPr sz="2400"/>
            </a:lvl6pPr>
            <a:lvl7pPr>
              <a:defRPr sz="2400"/>
            </a:lvl7pPr>
            <a:lvl8pPr>
              <a:defRPr sz="2400"/>
            </a:lvl8pPr>
            <a:lvl9pPr>
              <a:defRPr sz="2400"/>
            </a:lvl9pPr>
          </a:lstStyle>
          <a:p>
            <a:pPr lvl="0"/>
            <a:r>
              <a:rPr lang="en-US"/>
              <a:t>Click to edit Master text styles</a:t>
            </a:r>
          </a:p>
        </p:txBody>
      </p:sp>
      <p:sp>
        <p:nvSpPr>
          <p:cNvPr id="10" name="Text Placeholder 7"/>
          <p:cNvSpPr>
            <a:spLocks noGrp="1"/>
          </p:cNvSpPr>
          <p:nvPr>
            <p:ph type="body" sz="quarter" idx="21" hasCustomPrompt="1"/>
          </p:nvPr>
        </p:nvSpPr>
        <p:spPr>
          <a:xfrm>
            <a:off x="609600" y="5547360"/>
            <a:ext cx="5364480" cy="426720"/>
          </a:xfrm>
        </p:spPr>
        <p:txBody>
          <a:bodyPr anchor="t" anchorCtr="0">
            <a:noAutofit/>
          </a:bodyPr>
          <a:lstStyle>
            <a:lvl1pPr marL="0" indent="0">
              <a:spcBef>
                <a:spcPts val="0"/>
              </a:spcBef>
              <a:buFont typeface="Arial"/>
              <a:buNone/>
              <a:defRPr sz="1333" b="0" i="0" baseline="0">
                <a:solidFill>
                  <a:srgbClr val="000000"/>
                </a:solidFill>
                <a:latin typeface="+mn-lt"/>
              </a:defRPr>
            </a:lvl1pPr>
            <a:lvl2pPr marL="0" indent="0">
              <a:spcBef>
                <a:spcPts val="0"/>
              </a:spcBef>
              <a:buFont typeface="Arial"/>
              <a:buNone/>
              <a:defRPr sz="1333" b="1" i="0">
                <a:solidFill>
                  <a:srgbClr val="000000"/>
                </a:solidFill>
                <a:latin typeface="+mn-lt"/>
              </a:defRPr>
            </a:lvl2pPr>
            <a:lvl3pPr marL="0" indent="0">
              <a:spcBef>
                <a:spcPts val="0"/>
              </a:spcBef>
              <a:buFont typeface="Arial"/>
              <a:buNone/>
              <a:defRPr sz="1333" b="1" i="0">
                <a:solidFill>
                  <a:srgbClr val="000000"/>
                </a:solidFill>
                <a:latin typeface="+mn-lt"/>
              </a:defRPr>
            </a:lvl3pPr>
            <a:lvl4pPr marL="0" indent="0">
              <a:spcBef>
                <a:spcPts val="0"/>
              </a:spcBef>
              <a:buFont typeface="Arial"/>
              <a:buNone/>
              <a:defRPr sz="1333" b="1" i="0">
                <a:solidFill>
                  <a:srgbClr val="000000"/>
                </a:solidFill>
                <a:latin typeface="+mn-lt"/>
              </a:defRPr>
            </a:lvl4pPr>
            <a:lvl5pPr marL="0" indent="0">
              <a:spcBef>
                <a:spcPts val="0"/>
              </a:spcBef>
              <a:buFont typeface="Arial"/>
              <a:buNone/>
              <a:defRPr sz="1333" b="1" i="0">
                <a:solidFill>
                  <a:srgbClr val="000000"/>
                </a:solidFill>
                <a:latin typeface="+mn-lt"/>
              </a:defRPr>
            </a:lvl5pPr>
          </a:lstStyle>
          <a:p>
            <a:pPr lvl="0"/>
            <a:r>
              <a:rPr lang="en-US" dirty="0"/>
              <a:t>Optional picture caption</a:t>
            </a:r>
          </a:p>
        </p:txBody>
      </p:sp>
      <p:sp>
        <p:nvSpPr>
          <p:cNvPr id="6" name="Title 5"/>
          <p:cNvSpPr>
            <a:spLocks noGrp="1"/>
          </p:cNvSpPr>
          <p:nvPr>
            <p:ph type="title"/>
          </p:nvPr>
        </p:nvSpPr>
        <p:spPr>
          <a:xfrm>
            <a:off x="609600" y="457200"/>
            <a:ext cx="10972800" cy="1280160"/>
          </a:xfrm>
        </p:spPr>
        <p:txBody>
          <a:bodyPr/>
          <a:lstStyle/>
          <a:p>
            <a:r>
              <a:rPr lang="en-US"/>
              <a:t>Click to edit Master title style</a:t>
            </a:r>
            <a:endParaRPr lang="en-US" dirty="0"/>
          </a:p>
        </p:txBody>
      </p:sp>
    </p:spTree>
    <p:extLst>
      <p:ext uri="{BB962C8B-B14F-4D97-AF65-F5344CB8AC3E}">
        <p14:creationId xmlns:p14="http://schemas.microsoft.com/office/powerpoint/2010/main" val="818626099"/>
      </p:ext>
    </p:extLst>
  </p:cSld>
  <p:clrMapOvr>
    <a:masterClrMapping/>
  </p:clrMapOvr>
  <p:hf hdr="0" dt="0"/>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Picture and Big Statement - Alternate">
    <p:spTree>
      <p:nvGrpSpPr>
        <p:cNvPr id="1" name=""/>
        <p:cNvGrpSpPr/>
        <p:nvPr/>
      </p:nvGrpSpPr>
      <p:grpSpPr>
        <a:xfrm>
          <a:off x="0" y="0"/>
          <a:ext cx="0" cy="0"/>
          <a:chOff x="0" y="0"/>
          <a:chExt cx="0" cy="0"/>
        </a:xfrm>
      </p:grpSpPr>
      <p:sp>
        <p:nvSpPr>
          <p:cNvPr id="8" name="Content Placeholder 3"/>
          <p:cNvSpPr>
            <a:spLocks noGrp="1"/>
          </p:cNvSpPr>
          <p:nvPr>
            <p:ph sz="half" idx="2"/>
          </p:nvPr>
        </p:nvSpPr>
        <p:spPr>
          <a:xfrm>
            <a:off x="4328160" y="1828800"/>
            <a:ext cx="7254240" cy="4145280"/>
          </a:xfrm>
        </p:spPr>
        <p:txBody>
          <a:bodyPr>
            <a:normAutofit/>
          </a:bodyPr>
          <a:lstStyle>
            <a:lvl1pPr marL="0" indent="0">
              <a:lnSpc>
                <a:spcPct val="90000"/>
              </a:lnSpc>
              <a:spcBef>
                <a:spcPts val="0"/>
              </a:spcBef>
              <a:buFont typeface="Arial"/>
              <a:buNone/>
              <a:defRPr sz="4800" b="0" i="0" spc="0" baseline="0">
                <a:solidFill>
                  <a:schemeClr val="accent2"/>
                </a:solidFill>
                <a:latin typeface="+mn-lt"/>
                <a:ea typeface="Arial" charset="0"/>
                <a:cs typeface="Arial" charset="0"/>
              </a:defRPr>
            </a:lvl1pPr>
            <a:lvl2pPr marL="0" indent="0">
              <a:lnSpc>
                <a:spcPct val="90000"/>
              </a:lnSpc>
              <a:spcBef>
                <a:spcPts val="0"/>
              </a:spcBef>
              <a:buFont typeface="Arial"/>
              <a:buNone/>
              <a:defRPr sz="5867">
                <a:solidFill>
                  <a:srgbClr val="0460A9"/>
                </a:solidFill>
              </a:defRPr>
            </a:lvl2pPr>
            <a:lvl3pPr marL="0" indent="0">
              <a:lnSpc>
                <a:spcPct val="90000"/>
              </a:lnSpc>
              <a:spcBef>
                <a:spcPts val="0"/>
              </a:spcBef>
              <a:buFont typeface="Arial"/>
              <a:buNone/>
              <a:defRPr sz="5867">
                <a:solidFill>
                  <a:srgbClr val="0460A9"/>
                </a:solidFill>
              </a:defRPr>
            </a:lvl3pPr>
            <a:lvl4pPr marL="0" indent="0">
              <a:lnSpc>
                <a:spcPct val="90000"/>
              </a:lnSpc>
              <a:spcBef>
                <a:spcPts val="0"/>
              </a:spcBef>
              <a:buFont typeface="Arial"/>
              <a:buNone/>
              <a:defRPr sz="5867">
                <a:solidFill>
                  <a:srgbClr val="0460A9"/>
                </a:solidFill>
              </a:defRPr>
            </a:lvl4pPr>
            <a:lvl5pPr marL="0" indent="0">
              <a:lnSpc>
                <a:spcPct val="90000"/>
              </a:lnSpc>
              <a:spcBef>
                <a:spcPts val="0"/>
              </a:spcBef>
              <a:buFont typeface="Arial"/>
              <a:buNone/>
              <a:defRPr sz="5867">
                <a:solidFill>
                  <a:srgbClr val="0460A9"/>
                </a:solidFill>
              </a:defRPr>
            </a:lvl5pPr>
            <a:lvl6pPr>
              <a:defRPr sz="2400"/>
            </a:lvl6pPr>
            <a:lvl7pPr>
              <a:defRPr sz="2400"/>
            </a:lvl7pPr>
            <a:lvl8pPr>
              <a:defRPr sz="2400"/>
            </a:lvl8pPr>
            <a:lvl9pPr>
              <a:defRPr sz="2400"/>
            </a:lvl9pPr>
          </a:lstStyle>
          <a:p>
            <a:pPr lvl="0"/>
            <a:r>
              <a:rPr lang="en-US"/>
              <a:t>Click to edit Master text styles</a:t>
            </a:r>
          </a:p>
        </p:txBody>
      </p:sp>
      <p:sp>
        <p:nvSpPr>
          <p:cNvPr id="3" name="Footer Placeholder 2"/>
          <p:cNvSpPr>
            <a:spLocks noGrp="1"/>
          </p:cNvSpPr>
          <p:nvPr>
            <p:ph type="ftr" sz="quarter" idx="19"/>
          </p:nvPr>
        </p:nvSpPr>
        <p:spPr/>
        <p:txBody>
          <a:bodyPr/>
          <a:lstStyle/>
          <a:p>
            <a:endParaRPr lang="en-US" dirty="0"/>
          </a:p>
        </p:txBody>
      </p:sp>
      <p:sp>
        <p:nvSpPr>
          <p:cNvPr id="4" name="Slide Number Placeholder 3"/>
          <p:cNvSpPr>
            <a:spLocks noGrp="1"/>
          </p:cNvSpPr>
          <p:nvPr>
            <p:ph type="sldNum" sz="quarter" idx="20"/>
          </p:nvPr>
        </p:nvSpPr>
        <p:spPr/>
        <p:txBody>
          <a:bodyPr/>
          <a:lstStyle/>
          <a:p>
            <a:fld id="{47547CF9-5B10-D24F-A8D7-45A9778164F7}" type="slidenum">
              <a:rPr lang="uk-UA" smtClean="0"/>
              <a:pPr/>
              <a:t>‹#›</a:t>
            </a:fld>
            <a:endParaRPr lang="uk-UA" dirty="0"/>
          </a:p>
        </p:txBody>
      </p:sp>
      <p:sp>
        <p:nvSpPr>
          <p:cNvPr id="9" name="Content Placeholder 2"/>
          <p:cNvSpPr>
            <a:spLocks noGrp="1"/>
          </p:cNvSpPr>
          <p:nvPr>
            <p:ph sz="half" idx="17"/>
          </p:nvPr>
        </p:nvSpPr>
        <p:spPr>
          <a:xfrm>
            <a:off x="609600" y="1828800"/>
            <a:ext cx="3474720" cy="3596640"/>
          </a:xfrm>
          <a:solidFill>
            <a:srgbClr val="CCCCCC"/>
          </a:solidFill>
        </p:spPr>
        <p:txBody>
          <a:bodyPr anchor="ctr" anchorCtr="0">
            <a:normAutofit/>
          </a:bodyPr>
          <a:lstStyle>
            <a:lvl1pPr marL="0" indent="0" algn="ctr">
              <a:spcBef>
                <a:spcPts val="0"/>
              </a:spcBef>
              <a:buNone/>
              <a:defRPr sz="1333" b="0" i="0" spc="40" baseline="0">
                <a:noFill/>
                <a:latin typeface="Arial" charset="0"/>
                <a:ea typeface="Arial" charset="0"/>
                <a:cs typeface="Arial" charset="0"/>
              </a:defRPr>
            </a:lvl1pPr>
            <a:lvl2pPr marL="0" indent="0" algn="ctr">
              <a:spcBef>
                <a:spcPts val="0"/>
              </a:spcBef>
              <a:buNone/>
              <a:defRPr sz="1600"/>
            </a:lvl2pPr>
            <a:lvl3pPr marL="0" indent="0" algn="ctr">
              <a:spcBef>
                <a:spcPts val="0"/>
              </a:spcBef>
              <a:buNone/>
              <a:defRPr sz="1600"/>
            </a:lvl3pPr>
            <a:lvl4pPr marL="0" indent="0" algn="ctr">
              <a:spcBef>
                <a:spcPts val="0"/>
              </a:spcBef>
              <a:buNone/>
              <a:defRPr sz="1600"/>
            </a:lvl4pPr>
            <a:lvl5pPr marL="0" indent="0" algn="ctr">
              <a:spcBef>
                <a:spcPts val="0"/>
              </a:spcBef>
              <a:buNone/>
              <a:defRPr sz="1600"/>
            </a:lvl5pPr>
            <a:lvl6pPr>
              <a:defRPr sz="2400"/>
            </a:lvl6pPr>
            <a:lvl7pPr>
              <a:defRPr sz="2400"/>
            </a:lvl7pPr>
            <a:lvl8pPr>
              <a:defRPr sz="2400"/>
            </a:lvl8pPr>
            <a:lvl9pPr>
              <a:defRPr sz="2400"/>
            </a:lvl9pPr>
          </a:lstStyle>
          <a:p>
            <a:pPr lvl="0"/>
            <a:r>
              <a:rPr lang="en-US"/>
              <a:t>Click to edit Master text styles</a:t>
            </a:r>
          </a:p>
        </p:txBody>
      </p:sp>
      <p:sp>
        <p:nvSpPr>
          <p:cNvPr id="10" name="Text Placeholder 7"/>
          <p:cNvSpPr>
            <a:spLocks noGrp="1"/>
          </p:cNvSpPr>
          <p:nvPr>
            <p:ph type="body" sz="quarter" idx="21" hasCustomPrompt="1"/>
          </p:nvPr>
        </p:nvSpPr>
        <p:spPr>
          <a:xfrm>
            <a:off x="609600" y="5547360"/>
            <a:ext cx="3474720" cy="426720"/>
          </a:xfrm>
        </p:spPr>
        <p:txBody>
          <a:bodyPr anchor="t" anchorCtr="0">
            <a:noAutofit/>
          </a:bodyPr>
          <a:lstStyle>
            <a:lvl1pPr marL="0" indent="0">
              <a:spcBef>
                <a:spcPts val="0"/>
              </a:spcBef>
              <a:buFont typeface="Arial"/>
              <a:buNone/>
              <a:defRPr sz="1333" b="0" i="0" baseline="0">
                <a:solidFill>
                  <a:srgbClr val="000000"/>
                </a:solidFill>
                <a:latin typeface="+mn-lt"/>
              </a:defRPr>
            </a:lvl1pPr>
            <a:lvl2pPr marL="0" indent="0">
              <a:spcBef>
                <a:spcPts val="0"/>
              </a:spcBef>
              <a:buFont typeface="Arial"/>
              <a:buNone/>
              <a:defRPr sz="1333" b="1" i="0">
                <a:solidFill>
                  <a:srgbClr val="000000"/>
                </a:solidFill>
                <a:latin typeface="+mn-lt"/>
              </a:defRPr>
            </a:lvl2pPr>
            <a:lvl3pPr marL="0" indent="0">
              <a:spcBef>
                <a:spcPts val="0"/>
              </a:spcBef>
              <a:buFont typeface="Arial"/>
              <a:buNone/>
              <a:defRPr sz="1333" b="1" i="0">
                <a:solidFill>
                  <a:srgbClr val="000000"/>
                </a:solidFill>
                <a:latin typeface="+mn-lt"/>
              </a:defRPr>
            </a:lvl3pPr>
            <a:lvl4pPr marL="0" indent="0">
              <a:spcBef>
                <a:spcPts val="0"/>
              </a:spcBef>
              <a:buFont typeface="Arial"/>
              <a:buNone/>
              <a:defRPr sz="1333" b="1" i="0">
                <a:solidFill>
                  <a:srgbClr val="000000"/>
                </a:solidFill>
                <a:latin typeface="+mn-lt"/>
              </a:defRPr>
            </a:lvl4pPr>
            <a:lvl5pPr marL="0" indent="0">
              <a:spcBef>
                <a:spcPts val="0"/>
              </a:spcBef>
              <a:buFont typeface="Arial"/>
              <a:buNone/>
              <a:defRPr sz="1333" b="1" i="0">
                <a:solidFill>
                  <a:srgbClr val="000000"/>
                </a:solidFill>
                <a:latin typeface="+mn-lt"/>
              </a:defRPr>
            </a:lvl5pPr>
          </a:lstStyle>
          <a:p>
            <a:pPr lvl="0"/>
            <a:r>
              <a:rPr lang="en-US" dirty="0"/>
              <a:t>Optional picture caption</a:t>
            </a:r>
          </a:p>
        </p:txBody>
      </p:sp>
      <p:sp>
        <p:nvSpPr>
          <p:cNvPr id="6" name="Title 5"/>
          <p:cNvSpPr>
            <a:spLocks noGrp="1"/>
          </p:cNvSpPr>
          <p:nvPr>
            <p:ph type="title"/>
          </p:nvPr>
        </p:nvSpPr>
        <p:spPr>
          <a:xfrm>
            <a:off x="609600" y="457200"/>
            <a:ext cx="10972800" cy="1280160"/>
          </a:xfrm>
        </p:spPr>
        <p:txBody>
          <a:bodyPr/>
          <a:lstStyle/>
          <a:p>
            <a:r>
              <a:rPr lang="en-US"/>
              <a:t>Click to edit Master title style</a:t>
            </a:r>
            <a:endParaRPr lang="en-US" dirty="0"/>
          </a:p>
        </p:txBody>
      </p:sp>
    </p:spTree>
    <p:extLst>
      <p:ext uri="{BB962C8B-B14F-4D97-AF65-F5344CB8AC3E}">
        <p14:creationId xmlns:p14="http://schemas.microsoft.com/office/powerpoint/2010/main" val="2297514040"/>
      </p:ext>
    </p:extLst>
  </p:cSld>
  <p:clrMapOvr>
    <a:masterClrMapping/>
  </p:clrMapOvr>
  <p:hf hdr="0" dt="0"/>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Big Quote">
    <p:spTree>
      <p:nvGrpSpPr>
        <p:cNvPr id="1" name=""/>
        <p:cNvGrpSpPr/>
        <p:nvPr/>
      </p:nvGrpSpPr>
      <p:grpSpPr>
        <a:xfrm>
          <a:off x="0" y="0"/>
          <a:ext cx="0" cy="0"/>
          <a:chOff x="0" y="0"/>
          <a:chExt cx="0" cy="0"/>
        </a:xfrm>
      </p:grpSpPr>
      <p:sp>
        <p:nvSpPr>
          <p:cNvPr id="5" name="Slide Number Placeholder 4"/>
          <p:cNvSpPr>
            <a:spLocks noGrp="1"/>
          </p:cNvSpPr>
          <p:nvPr>
            <p:ph type="sldNum" sz="quarter" idx="11"/>
          </p:nvPr>
        </p:nvSpPr>
        <p:spPr/>
        <p:txBody>
          <a:bodyPr/>
          <a:lstStyle/>
          <a:p>
            <a:fld id="{47547CF9-5B10-D24F-A8D7-45A9778164F7}" type="slidenum">
              <a:rPr lang="uk-UA" smtClean="0"/>
              <a:pPr/>
              <a:t>‹#›</a:t>
            </a:fld>
            <a:endParaRPr lang="uk-UA" dirty="0"/>
          </a:p>
        </p:txBody>
      </p:sp>
      <p:grpSp>
        <p:nvGrpSpPr>
          <p:cNvPr id="9" name="Group 8"/>
          <p:cNvGrpSpPr/>
          <p:nvPr userDrawn="1"/>
        </p:nvGrpSpPr>
        <p:grpSpPr>
          <a:xfrm>
            <a:off x="1400835" y="-182880"/>
            <a:ext cx="10181565" cy="7229856"/>
            <a:chOff x="1050626" y="-137160"/>
            <a:chExt cx="7636174" cy="5422392"/>
          </a:xfrm>
        </p:grpSpPr>
        <p:cxnSp>
          <p:nvCxnSpPr>
            <p:cNvPr id="11" name="Straight Connector 10"/>
            <p:cNvCxnSpPr/>
            <p:nvPr userDrawn="1"/>
          </p:nvCxnSpPr>
          <p:spPr>
            <a:xfrm flipV="1">
              <a:off x="1050626" y="-137160"/>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userDrawn="1"/>
          </p:nvCxnSpPr>
          <p:spPr>
            <a:xfrm flipV="1">
              <a:off x="8686800" y="-137160"/>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userDrawn="1"/>
          </p:nvCxnSpPr>
          <p:spPr>
            <a:xfrm flipV="1">
              <a:off x="1050626" y="5193792"/>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userDrawn="1"/>
          </p:nvCxnSpPr>
          <p:spPr>
            <a:xfrm flipV="1">
              <a:off x="8686800" y="5193792"/>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userDrawn="1"/>
          </p:nvCxnSpPr>
          <p:spPr>
            <a:xfrm flipV="1">
              <a:off x="1600200" y="-137160"/>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userDrawn="1"/>
          </p:nvCxnSpPr>
          <p:spPr>
            <a:xfrm flipV="1">
              <a:off x="1600200" y="5193792"/>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grpSp>
      <p:sp>
        <p:nvSpPr>
          <p:cNvPr id="3" name="Text Placeholder 2"/>
          <p:cNvSpPr>
            <a:spLocks noGrp="1"/>
          </p:cNvSpPr>
          <p:nvPr>
            <p:ph type="body" sz="quarter" idx="12" hasCustomPrompt="1"/>
          </p:nvPr>
        </p:nvSpPr>
        <p:spPr>
          <a:xfrm>
            <a:off x="2133600" y="1341119"/>
            <a:ext cx="9448800" cy="4139932"/>
          </a:xfrm>
        </p:spPr>
        <p:txBody>
          <a:bodyPr anchor="ctr" anchorCtr="0"/>
          <a:lstStyle>
            <a:lvl1pPr marL="0" indent="0">
              <a:lnSpc>
                <a:spcPct val="90000"/>
              </a:lnSpc>
              <a:spcBef>
                <a:spcPts val="0"/>
              </a:spcBef>
              <a:buNone/>
              <a:defRPr sz="6400" b="0" i="0" spc="0" baseline="0">
                <a:solidFill>
                  <a:schemeClr val="accent2"/>
                </a:solidFill>
                <a:latin typeface="+mn-lt"/>
                <a:ea typeface="Arial" charset="0"/>
                <a:cs typeface="Arial" charset="0"/>
              </a:defRPr>
            </a:lvl1pPr>
            <a:lvl2pPr marL="306910" indent="-306910">
              <a:spcBef>
                <a:spcPts val="800"/>
              </a:spcBef>
              <a:defRPr b="0" i="0" baseline="0">
                <a:latin typeface="+mn-lt"/>
                <a:ea typeface="Arial" charset="0"/>
                <a:cs typeface="Arial" charset="0"/>
              </a:defRPr>
            </a:lvl2pPr>
            <a:lvl3pPr marL="306910" indent="0">
              <a:spcBef>
                <a:spcPts val="800"/>
              </a:spcBef>
              <a:buNone/>
              <a:defRPr/>
            </a:lvl3pPr>
            <a:lvl4pPr marL="914377" indent="-306910">
              <a:spcBef>
                <a:spcPts val="800"/>
              </a:spcBef>
              <a:defRPr/>
            </a:lvl4pPr>
            <a:lvl5pPr marL="1223403" indent="-309026">
              <a:spcBef>
                <a:spcPts val="800"/>
              </a:spcBef>
              <a:defRPr/>
            </a:lvl5pPr>
          </a:lstStyle>
          <a:p>
            <a:pPr lvl="0"/>
            <a:r>
              <a:rPr lang="en-US" dirty="0"/>
              <a:t>“Quote goes here.”</a:t>
            </a:r>
          </a:p>
          <a:p>
            <a:pPr lvl="1"/>
            <a:r>
              <a:rPr lang="en-US" dirty="0"/>
              <a:t>Attribution, if needed</a:t>
            </a:r>
          </a:p>
        </p:txBody>
      </p:sp>
      <p:pic>
        <p:nvPicPr>
          <p:cNvPr id="17" name="Picture 1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 y="0"/>
            <a:ext cx="1401665" cy="6858000"/>
          </a:xfrm>
          <a:prstGeom prst="rect">
            <a:avLst/>
          </a:prstGeom>
        </p:spPr>
      </p:pic>
      <p:pic>
        <p:nvPicPr>
          <p:cNvPr id="18" name="Picture 17">
            <a:extLst>
              <a:ext uri="{FF2B5EF4-FFF2-40B4-BE49-F238E27FC236}">
                <a16:creationId xmlns:a16="http://schemas.microsoft.com/office/drawing/2014/main" id="{915E4D8C-596E-D644-8AA7-DBFA149284B2}"/>
              </a:ext>
            </a:extLst>
          </p:cNvPr>
          <p:cNvPicPr>
            <a:picLocks noChangeAspect="1"/>
          </p:cNvPicPr>
          <p:nvPr userDrawn="1"/>
        </p:nvPicPr>
        <p:blipFill>
          <a:blip r:embed="rId3"/>
          <a:stretch>
            <a:fillRect/>
          </a:stretch>
        </p:blipFill>
        <p:spPr>
          <a:xfrm>
            <a:off x="7201575" y="5963040"/>
            <a:ext cx="4739119" cy="886217"/>
          </a:xfrm>
          <a:prstGeom prst="rect">
            <a:avLst/>
          </a:prstGeom>
        </p:spPr>
      </p:pic>
    </p:spTree>
    <p:extLst>
      <p:ext uri="{BB962C8B-B14F-4D97-AF65-F5344CB8AC3E}">
        <p14:creationId xmlns:p14="http://schemas.microsoft.com/office/powerpoint/2010/main" val="2697715574"/>
      </p:ext>
    </p:extLst>
  </p:cSld>
  <p:clrMapOvr>
    <a:masterClrMapping/>
  </p:clrMapOvr>
  <p:hf hdr="0" dt="0"/>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grpSp>
        <p:nvGrpSpPr>
          <p:cNvPr id="41" name="Group 40"/>
          <p:cNvGrpSpPr/>
          <p:nvPr userDrawn="1"/>
        </p:nvGrpSpPr>
        <p:grpSpPr>
          <a:xfrm>
            <a:off x="-182880" y="-182880"/>
            <a:ext cx="12557760" cy="7229856"/>
            <a:chOff x="-137160" y="-137160"/>
            <a:chExt cx="9418320" cy="5422392"/>
          </a:xfrm>
        </p:grpSpPr>
        <p:cxnSp>
          <p:nvCxnSpPr>
            <p:cNvPr id="42" name="Straight Connector 41"/>
            <p:cNvCxnSpPr/>
            <p:nvPr userDrawn="1"/>
          </p:nvCxnSpPr>
          <p:spPr>
            <a:xfrm flipV="1">
              <a:off x="1050626" y="-137160"/>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userDrawn="1"/>
          </p:nvCxnSpPr>
          <p:spPr>
            <a:xfrm flipV="1">
              <a:off x="8686800" y="-137160"/>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44" name="Straight Connector 43"/>
            <p:cNvCxnSpPr/>
            <p:nvPr userDrawn="1"/>
          </p:nvCxnSpPr>
          <p:spPr>
            <a:xfrm flipV="1">
              <a:off x="1050626" y="5193792"/>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45" name="Straight Connector 44"/>
            <p:cNvCxnSpPr/>
            <p:nvPr userDrawn="1"/>
          </p:nvCxnSpPr>
          <p:spPr>
            <a:xfrm flipV="1">
              <a:off x="8686800" y="5193792"/>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46" name="Straight Connector 45"/>
            <p:cNvCxnSpPr/>
            <p:nvPr userDrawn="1"/>
          </p:nvCxnSpPr>
          <p:spPr>
            <a:xfrm flipV="1">
              <a:off x="1600200" y="-137160"/>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47" name="Straight Connector 46"/>
            <p:cNvCxnSpPr/>
            <p:nvPr userDrawn="1"/>
          </p:nvCxnSpPr>
          <p:spPr>
            <a:xfrm flipV="1">
              <a:off x="1600200" y="5193792"/>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52" name="Straight Connector 51"/>
            <p:cNvCxnSpPr/>
            <p:nvPr userDrawn="1"/>
          </p:nvCxnSpPr>
          <p:spPr>
            <a:xfrm>
              <a:off x="9189720" y="4389119"/>
              <a:ext cx="91440" cy="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53" name="Straight Connector 52"/>
            <p:cNvCxnSpPr/>
            <p:nvPr userDrawn="1"/>
          </p:nvCxnSpPr>
          <p:spPr>
            <a:xfrm>
              <a:off x="-137160" y="4389119"/>
              <a:ext cx="91440" cy="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grpSp>
      <p:sp>
        <p:nvSpPr>
          <p:cNvPr id="55" name="Title 1"/>
          <p:cNvSpPr>
            <a:spLocks noGrp="1"/>
          </p:cNvSpPr>
          <p:nvPr>
            <p:ph type="ctrTitle"/>
          </p:nvPr>
        </p:nvSpPr>
        <p:spPr bwMode="auto">
          <a:xfrm>
            <a:off x="2133600" y="4145280"/>
            <a:ext cx="9448800" cy="1219200"/>
          </a:xfrm>
        </p:spPr>
        <p:txBody>
          <a:bodyPr anchor="b" anchorCtr="0">
            <a:noAutofit/>
          </a:bodyPr>
          <a:lstStyle>
            <a:lvl1pPr>
              <a:defRPr sz="4267">
                <a:solidFill>
                  <a:schemeClr val="tx1"/>
                </a:solidFill>
              </a:defRPr>
            </a:lvl1pPr>
          </a:lstStyle>
          <a:p>
            <a:r>
              <a:rPr lang="en-US"/>
              <a:t>Click to edit Master title style</a:t>
            </a:r>
            <a:endParaRPr lang="en-US" dirty="0"/>
          </a:p>
        </p:txBody>
      </p:sp>
      <p:sp>
        <p:nvSpPr>
          <p:cNvPr id="56" name="Subtitle 2"/>
          <p:cNvSpPr>
            <a:spLocks noGrp="1"/>
          </p:cNvSpPr>
          <p:nvPr>
            <p:ph type="subTitle" idx="1" hasCustomPrompt="1"/>
          </p:nvPr>
        </p:nvSpPr>
        <p:spPr bwMode="auto">
          <a:xfrm>
            <a:off x="2133600" y="5486400"/>
            <a:ext cx="6705600" cy="975360"/>
          </a:xfrm>
        </p:spPr>
        <p:txBody>
          <a:bodyPr>
            <a:noAutofit/>
          </a:bodyPr>
          <a:lstStyle>
            <a:lvl1pPr marL="0" indent="0" algn="l">
              <a:lnSpc>
                <a:spcPct val="100000"/>
              </a:lnSpc>
              <a:spcBef>
                <a:spcPts val="0"/>
              </a:spcBef>
              <a:buNone/>
              <a:defRPr sz="1867" b="1" i="0" spc="0" baseline="0">
                <a:solidFill>
                  <a:schemeClr val="tx1"/>
                </a:solidFill>
                <a:latin typeface="+mn-lt"/>
                <a:ea typeface="Arial Regular" charset="0"/>
                <a:cs typeface="Arial Regular" charset="0"/>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dirty="0"/>
              <a:t>Click to edit Master </a:t>
            </a:r>
            <a:r>
              <a:rPr lang="en-US" dirty="0" err="1"/>
              <a:t>su</a:t>
            </a:r>
            <a:r>
              <a:rPr lang="en-US" dirty="0"/>
              <a:t>   </a:t>
            </a:r>
            <a:r>
              <a:rPr lang="en-US" dirty="0" err="1"/>
              <a:t>btitle</a:t>
            </a:r>
            <a:r>
              <a:rPr lang="en-US" dirty="0"/>
              <a:t> style</a:t>
            </a:r>
          </a:p>
        </p:txBody>
      </p:sp>
      <p:pic>
        <p:nvPicPr>
          <p:cNvPr id="20" name="Picture 19"/>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 y="0"/>
            <a:ext cx="1401665" cy="6858000"/>
          </a:xfrm>
          <a:prstGeom prst="rect">
            <a:avLst/>
          </a:prstGeom>
        </p:spPr>
      </p:pic>
      <p:sp>
        <p:nvSpPr>
          <p:cNvPr id="16" name="Picture Placeholder 3"/>
          <p:cNvSpPr>
            <a:spLocks noGrp="1"/>
          </p:cNvSpPr>
          <p:nvPr>
            <p:ph type="pic" sz="quarter" idx="10" hasCustomPrompt="1"/>
          </p:nvPr>
        </p:nvSpPr>
        <p:spPr>
          <a:xfrm>
            <a:off x="700832" y="421541"/>
            <a:ext cx="10876800" cy="3513600"/>
          </a:xfrm>
          <a:solidFill>
            <a:srgbClr val="CCCCCC"/>
          </a:solidFill>
        </p:spPr>
        <p:txBody>
          <a:bodyPr tIns="0" anchor="ctr" anchorCtr="0">
            <a:normAutofit/>
          </a:bodyPr>
          <a:lstStyle>
            <a:lvl1pPr marL="1439297" marR="0" indent="0" algn="l" defTabSz="1219170" rtl="0" eaLnBrk="1" fontAlgn="auto" latinLnBrk="0" hangingPunct="1">
              <a:lnSpc>
                <a:spcPct val="100000"/>
              </a:lnSpc>
              <a:spcBef>
                <a:spcPts val="1600"/>
              </a:spcBef>
              <a:spcAft>
                <a:spcPts val="0"/>
              </a:spcAft>
              <a:buClrTx/>
              <a:buSzPct val="120000"/>
              <a:buFont typeface="Arial" pitchFamily="34" charset="0"/>
              <a:buNone/>
              <a:tabLst>
                <a:tab pos="5331751" algn="r"/>
                <a:tab pos="10972526" algn="r"/>
              </a:tabLst>
              <a:defRPr lang="en-US" sz="1267" smtClean="0">
                <a:effectLst/>
                <a:latin typeface="+mn-lt"/>
              </a:defRPr>
            </a:lvl1pPr>
          </a:lstStyle>
          <a:p>
            <a:r>
              <a:rPr lang="en-US" dirty="0"/>
              <a:t>This space is reserved for cropped images only sourced from Novartis Brand Lab at https://</a:t>
            </a:r>
            <a:r>
              <a:rPr lang="en-US" dirty="0" err="1"/>
              <a:t>www.novartisbrandlab.com</a:t>
            </a:r>
            <a:r>
              <a:rPr lang="en-US" dirty="0"/>
              <a:t>/resources/assets/5982</a:t>
            </a:r>
            <a:br>
              <a:rPr lang="en-US" dirty="0"/>
            </a:br>
            <a:r>
              <a:rPr lang="en-US" dirty="0"/>
              <a:t>Once you have chosen your image, select the asset for download from the drop-down menu.                                                            For this template, you would download the image cropped to fit the </a:t>
            </a:r>
            <a:r>
              <a:rPr lang="en-US" dirty="0">
                <a:solidFill>
                  <a:srgbClr val="000000"/>
                </a:solidFill>
                <a:effectLst/>
                <a:latin typeface="Arial" charset="0"/>
              </a:rPr>
              <a:t>PPT Presentation Wide Screen 16:9 template</a:t>
            </a:r>
            <a:r>
              <a:rPr lang="en-US" dirty="0"/>
              <a:t>.</a:t>
            </a:r>
            <a:br>
              <a:rPr lang="en-US" dirty="0"/>
            </a:br>
            <a:r>
              <a:rPr lang="en-US" dirty="0"/>
              <a:t>Illustrations, graphics or icons are not allowed. Photography must follow our </a:t>
            </a:r>
            <a:r>
              <a:rPr lang="en-US" dirty="0" err="1"/>
              <a:t>monocolor</a:t>
            </a:r>
            <a:r>
              <a:rPr lang="en-US" dirty="0"/>
              <a:t> rule.                                                                 That means for this template in Novartis Blue </a:t>
            </a:r>
            <a:r>
              <a:rPr lang="en-US" dirty="0" err="1"/>
              <a:t>monocolor</a:t>
            </a:r>
            <a:r>
              <a:rPr lang="en-US" dirty="0"/>
              <a:t> theme, choose an image with a pop of Novartis Blue color.</a:t>
            </a:r>
          </a:p>
        </p:txBody>
      </p:sp>
      <p:pic>
        <p:nvPicPr>
          <p:cNvPr id="17" name="Picture 16">
            <a:extLst>
              <a:ext uri="{FF2B5EF4-FFF2-40B4-BE49-F238E27FC236}">
                <a16:creationId xmlns:a16="http://schemas.microsoft.com/office/drawing/2014/main" id="{DEE6C8E6-00B0-984D-96B9-60F58388E240}"/>
              </a:ext>
            </a:extLst>
          </p:cNvPr>
          <p:cNvPicPr>
            <a:picLocks noChangeAspect="1"/>
          </p:cNvPicPr>
          <p:nvPr userDrawn="1"/>
        </p:nvPicPr>
        <p:blipFill>
          <a:blip r:embed="rId3"/>
          <a:stretch>
            <a:fillRect/>
          </a:stretch>
        </p:blipFill>
        <p:spPr>
          <a:xfrm>
            <a:off x="7201575" y="5963040"/>
            <a:ext cx="4739119" cy="886217"/>
          </a:xfrm>
          <a:prstGeom prst="rect">
            <a:avLst/>
          </a:prstGeom>
        </p:spPr>
      </p:pic>
    </p:spTree>
    <p:extLst>
      <p:ext uri="{BB962C8B-B14F-4D97-AF65-F5344CB8AC3E}">
        <p14:creationId xmlns:p14="http://schemas.microsoft.com/office/powerpoint/2010/main" val="2480215106"/>
      </p:ext>
    </p:extLst>
  </p:cSld>
  <p:clrMapOvr>
    <a:masterClrMapping/>
  </p:clrMapOvr>
  <p:hf hdr="0" dt="0"/>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Section Header - No Picture">
    <p:spTree>
      <p:nvGrpSpPr>
        <p:cNvPr id="1" name=""/>
        <p:cNvGrpSpPr/>
        <p:nvPr/>
      </p:nvGrpSpPr>
      <p:grpSpPr>
        <a:xfrm>
          <a:off x="0" y="0"/>
          <a:ext cx="0" cy="0"/>
          <a:chOff x="0" y="0"/>
          <a:chExt cx="0" cy="0"/>
        </a:xfrm>
      </p:grpSpPr>
      <p:grpSp>
        <p:nvGrpSpPr>
          <p:cNvPr id="14" name="Group 13"/>
          <p:cNvGrpSpPr/>
          <p:nvPr userDrawn="1"/>
        </p:nvGrpSpPr>
        <p:grpSpPr>
          <a:xfrm>
            <a:off x="1400835" y="-182880"/>
            <a:ext cx="10181565" cy="7229856"/>
            <a:chOff x="1050626" y="-137160"/>
            <a:chExt cx="7636174" cy="5422392"/>
          </a:xfrm>
        </p:grpSpPr>
        <p:cxnSp>
          <p:nvCxnSpPr>
            <p:cNvPr id="15" name="Straight Connector 14"/>
            <p:cNvCxnSpPr/>
            <p:nvPr userDrawn="1"/>
          </p:nvCxnSpPr>
          <p:spPr>
            <a:xfrm flipV="1">
              <a:off x="1050626" y="-137160"/>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userDrawn="1"/>
          </p:nvCxnSpPr>
          <p:spPr>
            <a:xfrm flipV="1">
              <a:off x="8686800" y="-137160"/>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userDrawn="1"/>
          </p:nvCxnSpPr>
          <p:spPr>
            <a:xfrm flipV="1">
              <a:off x="1050626" y="5193792"/>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22" name="Straight Connector 21"/>
            <p:cNvCxnSpPr/>
            <p:nvPr userDrawn="1"/>
          </p:nvCxnSpPr>
          <p:spPr>
            <a:xfrm flipV="1">
              <a:off x="8686800" y="5193792"/>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userDrawn="1"/>
          </p:nvCxnSpPr>
          <p:spPr>
            <a:xfrm flipV="1">
              <a:off x="1600200" y="-137160"/>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24" name="Straight Connector 23"/>
            <p:cNvCxnSpPr/>
            <p:nvPr userDrawn="1"/>
          </p:nvCxnSpPr>
          <p:spPr>
            <a:xfrm flipV="1">
              <a:off x="1600200" y="5193792"/>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grpSp>
      <p:sp>
        <p:nvSpPr>
          <p:cNvPr id="18" name="Title 1"/>
          <p:cNvSpPr>
            <a:spLocks noGrp="1"/>
          </p:cNvSpPr>
          <p:nvPr>
            <p:ph type="ctrTitle"/>
          </p:nvPr>
        </p:nvSpPr>
        <p:spPr bwMode="auto">
          <a:xfrm>
            <a:off x="2133600" y="1950721"/>
            <a:ext cx="9448800" cy="2802913"/>
          </a:xfrm>
        </p:spPr>
        <p:txBody>
          <a:bodyPr anchor="b" anchorCtr="0">
            <a:noAutofit/>
          </a:bodyPr>
          <a:lstStyle>
            <a:lvl1pPr>
              <a:defRPr sz="4267" baseline="0"/>
            </a:lvl1pPr>
          </a:lstStyle>
          <a:p>
            <a:r>
              <a:rPr lang="en-US"/>
              <a:t>Click to edit Master title style</a:t>
            </a:r>
            <a:endParaRPr lang="en-US" dirty="0"/>
          </a:p>
        </p:txBody>
      </p:sp>
      <p:sp>
        <p:nvSpPr>
          <p:cNvPr id="19" name="Subtitle 2"/>
          <p:cNvSpPr>
            <a:spLocks noGrp="1"/>
          </p:cNvSpPr>
          <p:nvPr>
            <p:ph type="subTitle" idx="1"/>
          </p:nvPr>
        </p:nvSpPr>
        <p:spPr bwMode="auto">
          <a:xfrm>
            <a:off x="2133600" y="4876800"/>
            <a:ext cx="9448800" cy="1097280"/>
          </a:xfrm>
        </p:spPr>
        <p:txBody>
          <a:bodyPr>
            <a:noAutofit/>
          </a:bodyPr>
          <a:lstStyle>
            <a:lvl1pPr marL="0" indent="0" algn="l">
              <a:lnSpc>
                <a:spcPct val="100000"/>
              </a:lnSpc>
              <a:spcBef>
                <a:spcPts val="0"/>
              </a:spcBef>
              <a:buNone/>
              <a:defRPr sz="1867" b="1" i="0" baseline="0">
                <a:solidFill>
                  <a:srgbClr val="000000"/>
                </a:solidFill>
                <a:latin typeface="+mn-lt"/>
                <a:ea typeface="Arial Regular" charset="0"/>
                <a:cs typeface="Arial Regular" charset="0"/>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en-US" dirty="0"/>
          </a:p>
        </p:txBody>
      </p:sp>
      <p:pic>
        <p:nvPicPr>
          <p:cNvPr id="13" name="Picture 1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 y="0"/>
            <a:ext cx="1401665" cy="6858000"/>
          </a:xfrm>
          <a:prstGeom prst="rect">
            <a:avLst/>
          </a:prstGeom>
        </p:spPr>
      </p:pic>
      <p:pic>
        <p:nvPicPr>
          <p:cNvPr id="17" name="Picture 16">
            <a:extLst>
              <a:ext uri="{FF2B5EF4-FFF2-40B4-BE49-F238E27FC236}">
                <a16:creationId xmlns:a16="http://schemas.microsoft.com/office/drawing/2014/main" id="{03B6A24D-6BB8-474F-8F69-48CC49652DC9}"/>
              </a:ext>
            </a:extLst>
          </p:cNvPr>
          <p:cNvPicPr>
            <a:picLocks noChangeAspect="1"/>
          </p:cNvPicPr>
          <p:nvPr userDrawn="1"/>
        </p:nvPicPr>
        <p:blipFill>
          <a:blip r:embed="rId3"/>
          <a:stretch>
            <a:fillRect/>
          </a:stretch>
        </p:blipFill>
        <p:spPr>
          <a:xfrm>
            <a:off x="7201575" y="5963040"/>
            <a:ext cx="4739119" cy="886217"/>
          </a:xfrm>
          <a:prstGeom prst="rect">
            <a:avLst/>
          </a:prstGeom>
        </p:spPr>
      </p:pic>
    </p:spTree>
    <p:extLst>
      <p:ext uri="{BB962C8B-B14F-4D97-AF65-F5344CB8AC3E}">
        <p14:creationId xmlns:p14="http://schemas.microsoft.com/office/powerpoint/2010/main" val="61157623"/>
      </p:ext>
    </p:extLst>
  </p:cSld>
  <p:clrMapOvr>
    <a:masterClrMapping/>
  </p:clrMapOvr>
  <p:hf hdr="0" dt="0"/>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Footer Placeholder 2"/>
          <p:cNvSpPr>
            <a:spLocks noGrp="1"/>
          </p:cNvSpPr>
          <p:nvPr>
            <p:ph type="ftr" sz="quarter" idx="10"/>
          </p:nvPr>
        </p:nvSpPr>
        <p:spPr/>
        <p:txBody>
          <a:bodyPr/>
          <a:lstStyle/>
          <a:p>
            <a:endParaRPr lang="en-US" dirty="0"/>
          </a:p>
        </p:txBody>
      </p:sp>
      <p:sp>
        <p:nvSpPr>
          <p:cNvPr id="4" name="Slide Number Placeholder 3"/>
          <p:cNvSpPr>
            <a:spLocks noGrp="1"/>
          </p:cNvSpPr>
          <p:nvPr>
            <p:ph type="sldNum" sz="quarter" idx="11"/>
          </p:nvPr>
        </p:nvSpPr>
        <p:spPr/>
        <p:txBody>
          <a:bodyPr/>
          <a:lstStyle/>
          <a:p>
            <a:fld id="{47547CF9-5B10-D24F-A8D7-45A9778164F7}" type="slidenum">
              <a:rPr lang="uk-UA" smtClean="0"/>
              <a:pPr/>
              <a:t>‹#›</a:t>
            </a:fld>
            <a:endParaRPr lang="uk-UA" dirty="0"/>
          </a:p>
        </p:txBody>
      </p:sp>
    </p:spTree>
    <p:extLst>
      <p:ext uri="{BB962C8B-B14F-4D97-AF65-F5344CB8AC3E}">
        <p14:creationId xmlns:p14="http://schemas.microsoft.com/office/powerpoint/2010/main" val="2124254679"/>
      </p:ext>
    </p:extLst>
  </p:cSld>
  <p:clrMapOvr>
    <a:masterClrMapping/>
  </p:clrMapOvr>
  <p:hf hdr="0" dt="0"/>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10"/>
          </p:nvPr>
        </p:nvSpPr>
        <p:spPr/>
        <p:txBody>
          <a:bodyPr/>
          <a:lstStyle/>
          <a:p>
            <a:endParaRPr lang="en-US" dirty="0"/>
          </a:p>
        </p:txBody>
      </p:sp>
      <p:sp>
        <p:nvSpPr>
          <p:cNvPr id="3" name="Slide Number Placeholder 2"/>
          <p:cNvSpPr>
            <a:spLocks noGrp="1"/>
          </p:cNvSpPr>
          <p:nvPr>
            <p:ph type="sldNum" sz="quarter" idx="11"/>
          </p:nvPr>
        </p:nvSpPr>
        <p:spPr/>
        <p:txBody>
          <a:bodyPr/>
          <a:lstStyle/>
          <a:p>
            <a:fld id="{47547CF9-5B10-D24F-A8D7-45A9778164F7}" type="slidenum">
              <a:rPr lang="uk-UA" smtClean="0"/>
              <a:pPr/>
              <a:t>‹#›</a:t>
            </a:fld>
            <a:endParaRPr lang="uk-UA" dirty="0"/>
          </a:p>
        </p:txBody>
      </p:sp>
    </p:spTree>
    <p:extLst>
      <p:ext uri="{BB962C8B-B14F-4D97-AF65-F5344CB8AC3E}">
        <p14:creationId xmlns:p14="http://schemas.microsoft.com/office/powerpoint/2010/main" val="852009805"/>
      </p:ext>
    </p:extLst>
  </p:cSld>
  <p:clrMapOvr>
    <a:masterClrMapping/>
  </p:clrMapOvr>
  <p:hf hdr="0" dt="0"/>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End Slide">
    <p:spTree>
      <p:nvGrpSpPr>
        <p:cNvPr id="1" name=""/>
        <p:cNvGrpSpPr/>
        <p:nvPr/>
      </p:nvGrpSpPr>
      <p:grpSpPr>
        <a:xfrm>
          <a:off x="0" y="0"/>
          <a:ext cx="0" cy="0"/>
          <a:chOff x="0" y="0"/>
          <a:chExt cx="0" cy="0"/>
        </a:xfrm>
      </p:grpSpPr>
      <p:sp>
        <p:nvSpPr>
          <p:cNvPr id="19" name="Title 1"/>
          <p:cNvSpPr txBox="1">
            <a:spLocks/>
          </p:cNvSpPr>
          <p:nvPr userDrawn="1"/>
        </p:nvSpPr>
        <p:spPr>
          <a:xfrm>
            <a:off x="2133600" y="4145280"/>
            <a:ext cx="9448800" cy="1219979"/>
          </a:xfrm>
          <a:prstGeom prst="rect">
            <a:avLst/>
          </a:prstGeom>
        </p:spPr>
        <p:txBody>
          <a:bodyPr vert="horz" lIns="0" tIns="0" rIns="0" bIns="0" rtlCol="0" anchor="b" anchorCtr="0">
            <a:noAutofit/>
          </a:bodyPr>
          <a:lstStyle>
            <a:lvl1pPr algn="l" defTabSz="914400" rtl="0" eaLnBrk="1" latinLnBrk="0" hangingPunct="1">
              <a:lnSpc>
                <a:spcPct val="90000"/>
              </a:lnSpc>
              <a:spcBef>
                <a:spcPct val="0"/>
              </a:spcBef>
              <a:buNone/>
              <a:defRPr sz="3600" kern="1200">
                <a:solidFill>
                  <a:schemeClr val="tx1"/>
                </a:solidFill>
                <a:latin typeface="+mj-lt"/>
                <a:ea typeface="+mj-ea"/>
                <a:cs typeface="+mj-cs"/>
              </a:defRPr>
            </a:lvl1pPr>
          </a:lstStyle>
          <a:p>
            <a:pPr>
              <a:lnSpc>
                <a:spcPct val="90000"/>
              </a:lnSpc>
            </a:pPr>
            <a:r>
              <a:rPr lang="en-US" sz="4267" b="1" i="0" spc="-133" dirty="0">
                <a:latin typeface="+mj-lt"/>
                <a:ea typeface="Arial Black" charset="0"/>
                <a:cs typeface="Arial Black" charset="0"/>
              </a:rPr>
              <a:t>Thank</a:t>
            </a:r>
            <a:r>
              <a:rPr lang="en-US" sz="4267" b="1" i="0" spc="-133" baseline="0" dirty="0">
                <a:latin typeface="+mj-lt"/>
                <a:ea typeface="Arial Black" charset="0"/>
                <a:cs typeface="Arial Black" charset="0"/>
              </a:rPr>
              <a:t> you</a:t>
            </a:r>
            <a:endParaRPr lang="en-US" sz="4267" b="1" i="0" spc="-133" dirty="0">
              <a:latin typeface="+mj-lt"/>
              <a:ea typeface="Arial Black" charset="0"/>
              <a:cs typeface="Arial Black" charset="0"/>
            </a:endParaRPr>
          </a:p>
        </p:txBody>
      </p:sp>
      <p:grpSp>
        <p:nvGrpSpPr>
          <p:cNvPr id="37" name="Group 36"/>
          <p:cNvGrpSpPr/>
          <p:nvPr userDrawn="1"/>
        </p:nvGrpSpPr>
        <p:grpSpPr>
          <a:xfrm>
            <a:off x="-182880" y="-182880"/>
            <a:ext cx="12557760" cy="7229856"/>
            <a:chOff x="-137160" y="-137160"/>
            <a:chExt cx="9418320" cy="5422392"/>
          </a:xfrm>
        </p:grpSpPr>
        <p:cxnSp>
          <p:nvCxnSpPr>
            <p:cNvPr id="38" name="Straight Connector 37"/>
            <p:cNvCxnSpPr/>
            <p:nvPr userDrawn="1"/>
          </p:nvCxnSpPr>
          <p:spPr>
            <a:xfrm flipV="1">
              <a:off x="1050626" y="-137160"/>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39" name="Straight Connector 38"/>
            <p:cNvCxnSpPr/>
            <p:nvPr userDrawn="1"/>
          </p:nvCxnSpPr>
          <p:spPr>
            <a:xfrm flipV="1">
              <a:off x="8686800" y="-137160"/>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40" name="Straight Connector 39"/>
            <p:cNvCxnSpPr/>
            <p:nvPr userDrawn="1"/>
          </p:nvCxnSpPr>
          <p:spPr>
            <a:xfrm flipV="1">
              <a:off x="1050626" y="5193792"/>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41" name="Straight Connector 40"/>
            <p:cNvCxnSpPr/>
            <p:nvPr userDrawn="1"/>
          </p:nvCxnSpPr>
          <p:spPr>
            <a:xfrm flipV="1">
              <a:off x="8686800" y="5193792"/>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42" name="Straight Connector 41"/>
            <p:cNvCxnSpPr/>
            <p:nvPr userDrawn="1"/>
          </p:nvCxnSpPr>
          <p:spPr>
            <a:xfrm flipV="1">
              <a:off x="1600200" y="-137160"/>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userDrawn="1"/>
          </p:nvCxnSpPr>
          <p:spPr>
            <a:xfrm flipV="1">
              <a:off x="1600200" y="5193792"/>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48" name="Straight Connector 47"/>
            <p:cNvCxnSpPr/>
            <p:nvPr userDrawn="1"/>
          </p:nvCxnSpPr>
          <p:spPr>
            <a:xfrm>
              <a:off x="9189720" y="4389119"/>
              <a:ext cx="91440" cy="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userDrawn="1"/>
          </p:nvCxnSpPr>
          <p:spPr>
            <a:xfrm>
              <a:off x="-137160" y="4389119"/>
              <a:ext cx="91440" cy="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grpSp>
      <p:pic>
        <p:nvPicPr>
          <p:cNvPr id="20" name="Picture 19"/>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 y="0"/>
            <a:ext cx="1401665" cy="6858000"/>
          </a:xfrm>
          <a:prstGeom prst="rect">
            <a:avLst/>
          </a:prstGeom>
        </p:spPr>
      </p:pic>
      <p:sp>
        <p:nvSpPr>
          <p:cNvPr id="15" name="Picture Placeholder 3"/>
          <p:cNvSpPr>
            <a:spLocks noGrp="1"/>
          </p:cNvSpPr>
          <p:nvPr>
            <p:ph type="pic" sz="quarter" idx="10" hasCustomPrompt="1"/>
          </p:nvPr>
        </p:nvSpPr>
        <p:spPr>
          <a:xfrm>
            <a:off x="700832" y="421541"/>
            <a:ext cx="10876800" cy="3513600"/>
          </a:xfrm>
          <a:solidFill>
            <a:srgbClr val="CCCCCC"/>
          </a:solidFill>
        </p:spPr>
        <p:txBody>
          <a:bodyPr tIns="0" anchor="ctr" anchorCtr="0">
            <a:normAutofit/>
          </a:bodyPr>
          <a:lstStyle>
            <a:lvl1pPr marL="1439297" marR="0" indent="0" algn="l" defTabSz="1219170" rtl="0" eaLnBrk="1" fontAlgn="auto" latinLnBrk="0" hangingPunct="1">
              <a:lnSpc>
                <a:spcPct val="100000"/>
              </a:lnSpc>
              <a:spcBef>
                <a:spcPts val="1600"/>
              </a:spcBef>
              <a:spcAft>
                <a:spcPts val="0"/>
              </a:spcAft>
              <a:buClrTx/>
              <a:buSzPct val="120000"/>
              <a:buFont typeface="Arial" pitchFamily="34" charset="0"/>
              <a:buNone/>
              <a:tabLst>
                <a:tab pos="5331751" algn="r"/>
                <a:tab pos="10972526" algn="r"/>
              </a:tabLst>
              <a:defRPr lang="en-US" sz="1267" smtClean="0">
                <a:effectLst/>
                <a:latin typeface="+mn-lt"/>
              </a:defRPr>
            </a:lvl1pPr>
          </a:lstStyle>
          <a:p>
            <a:r>
              <a:rPr lang="en-US" dirty="0"/>
              <a:t>This space is reserved for cropped images only sourced from Novartis Brand Lab at https://</a:t>
            </a:r>
            <a:r>
              <a:rPr lang="en-US" dirty="0" err="1"/>
              <a:t>www.novartisbrandlab.com</a:t>
            </a:r>
            <a:r>
              <a:rPr lang="en-US" dirty="0"/>
              <a:t>/resources/assets/5982</a:t>
            </a:r>
            <a:br>
              <a:rPr lang="en-US" dirty="0"/>
            </a:br>
            <a:r>
              <a:rPr lang="en-US" dirty="0"/>
              <a:t>Once you have chosen your image, select the asset for download from the drop-down menu.                                                            For this template, you would download the image cropped to fit the </a:t>
            </a:r>
            <a:r>
              <a:rPr lang="en-US" dirty="0">
                <a:solidFill>
                  <a:srgbClr val="000000"/>
                </a:solidFill>
                <a:effectLst/>
                <a:latin typeface="Arial" charset="0"/>
              </a:rPr>
              <a:t>PPT Presentation Wide Screen 16:9 template</a:t>
            </a:r>
            <a:r>
              <a:rPr lang="en-US" dirty="0"/>
              <a:t>.</a:t>
            </a:r>
            <a:br>
              <a:rPr lang="en-US" dirty="0"/>
            </a:br>
            <a:r>
              <a:rPr lang="en-US" dirty="0"/>
              <a:t>Illustrations, graphics or icons are not allowed. Photography must follow our </a:t>
            </a:r>
            <a:r>
              <a:rPr lang="en-US" dirty="0" err="1"/>
              <a:t>monocolor</a:t>
            </a:r>
            <a:r>
              <a:rPr lang="en-US" dirty="0"/>
              <a:t> rule.                                                                 That means for this template in Novartis Blue </a:t>
            </a:r>
            <a:r>
              <a:rPr lang="en-US" dirty="0" err="1"/>
              <a:t>monocolor</a:t>
            </a:r>
            <a:r>
              <a:rPr lang="en-US" dirty="0"/>
              <a:t> theme, choose an image with a pop of Novartis Blue color.</a:t>
            </a:r>
          </a:p>
        </p:txBody>
      </p:sp>
      <p:pic>
        <p:nvPicPr>
          <p:cNvPr id="16" name="Picture 15">
            <a:extLst>
              <a:ext uri="{FF2B5EF4-FFF2-40B4-BE49-F238E27FC236}">
                <a16:creationId xmlns:a16="http://schemas.microsoft.com/office/drawing/2014/main" id="{5933F970-4F3C-A744-9D6D-B0FDBD44815C}"/>
              </a:ext>
            </a:extLst>
          </p:cNvPr>
          <p:cNvPicPr>
            <a:picLocks noChangeAspect="1"/>
          </p:cNvPicPr>
          <p:nvPr userDrawn="1"/>
        </p:nvPicPr>
        <p:blipFill>
          <a:blip r:embed="rId3"/>
          <a:stretch>
            <a:fillRect/>
          </a:stretch>
        </p:blipFill>
        <p:spPr>
          <a:xfrm>
            <a:off x="7201575" y="5963040"/>
            <a:ext cx="4739119" cy="886217"/>
          </a:xfrm>
          <a:prstGeom prst="rect">
            <a:avLst/>
          </a:prstGeom>
        </p:spPr>
      </p:pic>
    </p:spTree>
    <p:extLst>
      <p:ext uri="{BB962C8B-B14F-4D97-AF65-F5344CB8AC3E}">
        <p14:creationId xmlns:p14="http://schemas.microsoft.com/office/powerpoint/2010/main" val="312821867"/>
      </p:ext>
    </p:extLst>
  </p:cSld>
  <p:clrMapOvr>
    <a:masterClrMapping/>
  </p:clrMapOvr>
  <p:hf hdr="0" dt="0"/>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End Slide - No Picture">
    <p:spTree>
      <p:nvGrpSpPr>
        <p:cNvPr id="1" name=""/>
        <p:cNvGrpSpPr/>
        <p:nvPr/>
      </p:nvGrpSpPr>
      <p:grpSpPr>
        <a:xfrm>
          <a:off x="0" y="0"/>
          <a:ext cx="0" cy="0"/>
          <a:chOff x="0" y="0"/>
          <a:chExt cx="0" cy="0"/>
        </a:xfrm>
      </p:grpSpPr>
      <p:grpSp>
        <p:nvGrpSpPr>
          <p:cNvPr id="13" name="Group 12"/>
          <p:cNvGrpSpPr/>
          <p:nvPr userDrawn="1"/>
        </p:nvGrpSpPr>
        <p:grpSpPr>
          <a:xfrm>
            <a:off x="1400835" y="-182880"/>
            <a:ext cx="10181565" cy="7229856"/>
            <a:chOff x="1050626" y="-137160"/>
            <a:chExt cx="7636174" cy="5422392"/>
          </a:xfrm>
        </p:grpSpPr>
        <p:cxnSp>
          <p:nvCxnSpPr>
            <p:cNvPr id="14" name="Straight Connector 13"/>
            <p:cNvCxnSpPr/>
            <p:nvPr userDrawn="1"/>
          </p:nvCxnSpPr>
          <p:spPr>
            <a:xfrm flipV="1">
              <a:off x="1050626" y="-137160"/>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userDrawn="1"/>
          </p:nvCxnSpPr>
          <p:spPr>
            <a:xfrm flipV="1">
              <a:off x="8686800" y="-137160"/>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userDrawn="1"/>
          </p:nvCxnSpPr>
          <p:spPr>
            <a:xfrm flipV="1">
              <a:off x="1050626" y="5193792"/>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userDrawn="1"/>
          </p:nvCxnSpPr>
          <p:spPr>
            <a:xfrm flipV="1">
              <a:off x="8686800" y="5193792"/>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userDrawn="1"/>
          </p:nvCxnSpPr>
          <p:spPr>
            <a:xfrm flipV="1">
              <a:off x="1600200" y="-137160"/>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userDrawn="1"/>
          </p:nvCxnSpPr>
          <p:spPr>
            <a:xfrm flipV="1">
              <a:off x="1600200" y="5193792"/>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grpSp>
      <p:sp>
        <p:nvSpPr>
          <p:cNvPr id="26" name="Title 1"/>
          <p:cNvSpPr txBox="1">
            <a:spLocks/>
          </p:cNvSpPr>
          <p:nvPr userDrawn="1"/>
        </p:nvSpPr>
        <p:spPr>
          <a:xfrm>
            <a:off x="2133600" y="1950720"/>
            <a:ext cx="9448800" cy="2804160"/>
          </a:xfrm>
          <a:prstGeom prst="rect">
            <a:avLst/>
          </a:prstGeom>
        </p:spPr>
        <p:txBody>
          <a:bodyPr vert="horz" lIns="0" tIns="0" rIns="0" bIns="0" rtlCol="0" anchor="b" anchorCtr="0">
            <a:noAutofit/>
          </a:bodyPr>
          <a:lstStyle>
            <a:lvl1pPr algn="l" defTabSz="914400" rtl="0" eaLnBrk="1" latinLnBrk="0" hangingPunct="1">
              <a:lnSpc>
                <a:spcPct val="90000"/>
              </a:lnSpc>
              <a:spcBef>
                <a:spcPct val="0"/>
              </a:spcBef>
              <a:buNone/>
              <a:defRPr sz="3600" kern="1200">
                <a:solidFill>
                  <a:schemeClr val="tx1"/>
                </a:solidFill>
                <a:latin typeface="+mj-lt"/>
                <a:ea typeface="+mj-ea"/>
                <a:cs typeface="+mj-cs"/>
              </a:defRPr>
            </a:lvl1pPr>
          </a:lstStyle>
          <a:p>
            <a:pPr>
              <a:lnSpc>
                <a:spcPct val="90000"/>
              </a:lnSpc>
            </a:pPr>
            <a:r>
              <a:rPr lang="en-US" sz="4267" b="1" i="0" spc="-133" dirty="0">
                <a:latin typeface="+mj-lt"/>
                <a:ea typeface="Arial Black" charset="0"/>
                <a:cs typeface="Arial Black" charset="0"/>
              </a:rPr>
              <a:t>Thank</a:t>
            </a:r>
            <a:r>
              <a:rPr lang="en-US" sz="4267" b="1" i="0" spc="-133" baseline="0" dirty="0">
                <a:latin typeface="+mj-lt"/>
                <a:ea typeface="Arial Black" charset="0"/>
                <a:cs typeface="Arial Black" charset="0"/>
              </a:rPr>
              <a:t> you</a:t>
            </a:r>
            <a:endParaRPr lang="en-US" sz="4267" b="1" i="0" spc="-133" dirty="0">
              <a:latin typeface="+mj-lt"/>
              <a:ea typeface="Arial Black" charset="0"/>
              <a:cs typeface="Arial Black" charset="0"/>
            </a:endParaRPr>
          </a:p>
        </p:txBody>
      </p:sp>
      <p:pic>
        <p:nvPicPr>
          <p:cNvPr id="12" name="Picture 1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 y="0"/>
            <a:ext cx="1401665" cy="6858000"/>
          </a:xfrm>
          <a:prstGeom prst="rect">
            <a:avLst/>
          </a:prstGeom>
        </p:spPr>
      </p:pic>
      <p:pic>
        <p:nvPicPr>
          <p:cNvPr id="17" name="Picture 16">
            <a:extLst>
              <a:ext uri="{FF2B5EF4-FFF2-40B4-BE49-F238E27FC236}">
                <a16:creationId xmlns:a16="http://schemas.microsoft.com/office/drawing/2014/main" id="{2DA1FF81-AC4A-5744-B23B-E24980FE4C60}"/>
              </a:ext>
            </a:extLst>
          </p:cNvPr>
          <p:cNvPicPr>
            <a:picLocks noChangeAspect="1"/>
          </p:cNvPicPr>
          <p:nvPr userDrawn="1"/>
        </p:nvPicPr>
        <p:blipFill>
          <a:blip r:embed="rId3"/>
          <a:stretch>
            <a:fillRect/>
          </a:stretch>
        </p:blipFill>
        <p:spPr>
          <a:xfrm>
            <a:off x="7201575" y="5963040"/>
            <a:ext cx="4739119" cy="886217"/>
          </a:xfrm>
          <a:prstGeom prst="rect">
            <a:avLst/>
          </a:prstGeom>
        </p:spPr>
      </p:pic>
    </p:spTree>
    <p:extLst>
      <p:ext uri="{BB962C8B-B14F-4D97-AF65-F5344CB8AC3E}">
        <p14:creationId xmlns:p14="http://schemas.microsoft.com/office/powerpoint/2010/main" val="398166372"/>
      </p:ext>
    </p:extLst>
  </p:cSld>
  <p:clrMapOvr>
    <a:masterClrMapping/>
  </p:clrMapOvr>
  <p:hf hdr="0" dt="0"/>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le Slide - No Picture">
    <p:spTree>
      <p:nvGrpSpPr>
        <p:cNvPr id="1" name=""/>
        <p:cNvGrpSpPr/>
        <p:nvPr/>
      </p:nvGrpSpPr>
      <p:grpSpPr>
        <a:xfrm>
          <a:off x="0" y="0"/>
          <a:ext cx="0" cy="0"/>
          <a:chOff x="0" y="0"/>
          <a:chExt cx="0" cy="0"/>
        </a:xfrm>
      </p:grpSpPr>
      <p:grpSp>
        <p:nvGrpSpPr>
          <p:cNvPr id="24" name="Group 23"/>
          <p:cNvGrpSpPr/>
          <p:nvPr userDrawn="1"/>
        </p:nvGrpSpPr>
        <p:grpSpPr>
          <a:xfrm>
            <a:off x="-182880" y="-182880"/>
            <a:ext cx="12557760" cy="7229856"/>
            <a:chOff x="-137160" y="-137160"/>
            <a:chExt cx="9418320" cy="5422392"/>
          </a:xfrm>
        </p:grpSpPr>
        <p:cxnSp>
          <p:nvCxnSpPr>
            <p:cNvPr id="28" name="Straight Connector 27"/>
            <p:cNvCxnSpPr/>
            <p:nvPr userDrawn="1"/>
          </p:nvCxnSpPr>
          <p:spPr>
            <a:xfrm flipV="1">
              <a:off x="1050626" y="-137160"/>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userDrawn="1"/>
          </p:nvCxnSpPr>
          <p:spPr>
            <a:xfrm flipV="1">
              <a:off x="8686800" y="-137160"/>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30" name="Straight Connector 29"/>
            <p:cNvCxnSpPr/>
            <p:nvPr userDrawn="1"/>
          </p:nvCxnSpPr>
          <p:spPr>
            <a:xfrm flipV="1">
              <a:off x="1050626" y="5193792"/>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userDrawn="1"/>
          </p:nvCxnSpPr>
          <p:spPr>
            <a:xfrm flipV="1">
              <a:off x="8686800" y="5193792"/>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32" name="Straight Connector 31"/>
            <p:cNvCxnSpPr/>
            <p:nvPr userDrawn="1"/>
          </p:nvCxnSpPr>
          <p:spPr>
            <a:xfrm flipV="1">
              <a:off x="1600200" y="-137160"/>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33" name="Straight Connector 32"/>
            <p:cNvCxnSpPr/>
            <p:nvPr userDrawn="1"/>
          </p:nvCxnSpPr>
          <p:spPr>
            <a:xfrm flipV="1">
              <a:off x="1600200" y="5193792"/>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34" name="Straight Connector 33"/>
            <p:cNvCxnSpPr/>
            <p:nvPr userDrawn="1"/>
          </p:nvCxnSpPr>
          <p:spPr>
            <a:xfrm>
              <a:off x="9189720" y="1188720"/>
              <a:ext cx="91440" cy="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35" name="Straight Connector 34"/>
            <p:cNvCxnSpPr/>
            <p:nvPr userDrawn="1"/>
          </p:nvCxnSpPr>
          <p:spPr>
            <a:xfrm>
              <a:off x="-137160" y="1188720"/>
              <a:ext cx="91440" cy="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36" name="Straight Connector 35"/>
            <p:cNvCxnSpPr/>
            <p:nvPr userDrawn="1"/>
          </p:nvCxnSpPr>
          <p:spPr>
            <a:xfrm>
              <a:off x="9189720" y="640080"/>
              <a:ext cx="91440" cy="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37" name="Straight Connector 36"/>
            <p:cNvCxnSpPr/>
            <p:nvPr userDrawn="1"/>
          </p:nvCxnSpPr>
          <p:spPr>
            <a:xfrm>
              <a:off x="-137160" y="640080"/>
              <a:ext cx="91440" cy="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grpSp>
      <p:sp>
        <p:nvSpPr>
          <p:cNvPr id="2" name="Title 1"/>
          <p:cNvSpPr>
            <a:spLocks noGrp="1"/>
          </p:cNvSpPr>
          <p:nvPr>
            <p:ph type="ctrTitle"/>
          </p:nvPr>
        </p:nvSpPr>
        <p:spPr bwMode="auto">
          <a:xfrm>
            <a:off x="2133600" y="1950721"/>
            <a:ext cx="9448800" cy="2802913"/>
          </a:xfrm>
        </p:spPr>
        <p:txBody>
          <a:bodyPr anchor="b" anchorCtr="0">
            <a:noAutofit/>
          </a:bodyPr>
          <a:lstStyle>
            <a:lvl1pPr>
              <a:defRPr sz="4267" b="0"/>
            </a:lvl1pPr>
          </a:lstStyle>
          <a:p>
            <a:r>
              <a:rPr lang="en-US"/>
              <a:t>Click to edit Master title style</a:t>
            </a:r>
            <a:endParaRPr lang="en-US" dirty="0"/>
          </a:p>
        </p:txBody>
      </p:sp>
      <p:sp>
        <p:nvSpPr>
          <p:cNvPr id="3" name="Subtitle 2"/>
          <p:cNvSpPr>
            <a:spLocks noGrp="1"/>
          </p:cNvSpPr>
          <p:nvPr>
            <p:ph type="subTitle" idx="1"/>
          </p:nvPr>
        </p:nvSpPr>
        <p:spPr bwMode="auto">
          <a:xfrm>
            <a:off x="2133600" y="4876800"/>
            <a:ext cx="9448800" cy="1097280"/>
          </a:xfrm>
        </p:spPr>
        <p:txBody>
          <a:bodyPr>
            <a:noAutofit/>
          </a:bodyPr>
          <a:lstStyle>
            <a:lvl1pPr marL="0" indent="0" algn="l">
              <a:lnSpc>
                <a:spcPct val="100000"/>
              </a:lnSpc>
              <a:spcBef>
                <a:spcPts val="0"/>
              </a:spcBef>
              <a:buNone/>
              <a:defRPr sz="1867" b="1" i="0" baseline="0">
                <a:solidFill>
                  <a:srgbClr val="000000"/>
                </a:solidFill>
                <a:latin typeface="+mn-lt"/>
                <a:ea typeface="Arial Regular" charset="0"/>
                <a:cs typeface="Arial Regular" charset="0"/>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en-US"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 y="0"/>
            <a:ext cx="1401665" cy="6858000"/>
          </a:xfrm>
          <a:prstGeom prst="rect">
            <a:avLst/>
          </a:prstGeom>
        </p:spPr>
      </p:pic>
      <p:sp>
        <p:nvSpPr>
          <p:cNvPr id="18" name="Text Placeholder 7"/>
          <p:cNvSpPr>
            <a:spLocks noGrp="1"/>
          </p:cNvSpPr>
          <p:nvPr>
            <p:ph type="body" sz="quarter" idx="12" hasCustomPrompt="1"/>
          </p:nvPr>
        </p:nvSpPr>
        <p:spPr bwMode="gray">
          <a:xfrm>
            <a:off x="0" y="853440"/>
            <a:ext cx="3048000" cy="731520"/>
          </a:xfrm>
          <a:solidFill>
            <a:schemeClr val="accent2"/>
          </a:solidFill>
        </p:spPr>
        <p:txBody>
          <a:bodyPr lIns="182880" tIns="45720" rIns="91440" bIns="45720" anchor="ctr" anchorCtr="0">
            <a:normAutofit/>
          </a:bodyPr>
          <a:lstStyle>
            <a:lvl1pPr marL="0" marR="0" indent="0" algn="l" defTabSz="1219170" rtl="0" eaLnBrk="1" fontAlgn="auto" latinLnBrk="0" hangingPunct="1">
              <a:lnSpc>
                <a:spcPct val="100000"/>
              </a:lnSpc>
              <a:spcBef>
                <a:spcPts val="0"/>
              </a:spcBef>
              <a:spcAft>
                <a:spcPts val="0"/>
              </a:spcAft>
              <a:buClrTx/>
              <a:buSzPct val="120000"/>
              <a:buFont typeface="Arial"/>
              <a:buNone/>
              <a:tabLst>
                <a:tab pos="5331751" algn="r"/>
                <a:tab pos="10972526" algn="r"/>
              </a:tabLst>
              <a:defRPr sz="1333" b="1" i="0" spc="0" baseline="0">
                <a:solidFill>
                  <a:schemeClr val="bg1"/>
                </a:solidFill>
                <a:latin typeface="+mn-lt"/>
                <a:ea typeface="Arial Regular" charset="0"/>
                <a:cs typeface="Arial Regular" charset="0"/>
              </a:defRPr>
            </a:lvl1pPr>
            <a:lvl2pPr marL="0" indent="0" algn="l">
              <a:spcBef>
                <a:spcPts val="0"/>
              </a:spcBef>
              <a:buFont typeface="Arial"/>
              <a:buNone/>
              <a:defRPr sz="1200" b="1">
                <a:solidFill>
                  <a:schemeClr val="bg1"/>
                </a:solidFill>
              </a:defRPr>
            </a:lvl2pPr>
            <a:lvl3pPr marL="0" indent="0">
              <a:spcBef>
                <a:spcPts val="0"/>
              </a:spcBef>
              <a:buFont typeface="Arial"/>
              <a:buNone/>
              <a:defRPr sz="1333" b="1">
                <a:solidFill>
                  <a:schemeClr val="bg1"/>
                </a:solidFill>
              </a:defRPr>
            </a:lvl3pPr>
            <a:lvl4pPr marL="0" indent="0">
              <a:spcBef>
                <a:spcPts val="0"/>
              </a:spcBef>
              <a:buFont typeface="Arial"/>
              <a:buNone/>
              <a:defRPr sz="1333" b="1">
                <a:solidFill>
                  <a:schemeClr val="bg1"/>
                </a:solidFill>
              </a:defRPr>
            </a:lvl4pPr>
            <a:lvl5pPr marL="0" indent="0">
              <a:spcBef>
                <a:spcPts val="0"/>
              </a:spcBef>
              <a:buFont typeface="Arial"/>
              <a:buNone/>
              <a:defRPr sz="1333" b="1">
                <a:solidFill>
                  <a:schemeClr val="bg1"/>
                </a:solidFill>
              </a:defRPr>
            </a:lvl5pPr>
          </a:lstStyle>
          <a:p>
            <a:pPr marL="0" marR="0" lvl="0" indent="0" algn="l" defTabSz="1219170" rtl="0" eaLnBrk="1" fontAlgn="auto" latinLnBrk="0" hangingPunct="1">
              <a:lnSpc>
                <a:spcPct val="100000"/>
              </a:lnSpc>
              <a:spcBef>
                <a:spcPts val="0"/>
              </a:spcBef>
              <a:spcAft>
                <a:spcPts val="0"/>
              </a:spcAft>
              <a:buClrTx/>
              <a:buSzPct val="120000"/>
              <a:buFont typeface="Arial"/>
              <a:buNone/>
              <a:tabLst>
                <a:tab pos="5331751" algn="r"/>
                <a:tab pos="10972526" algn="r"/>
              </a:tabLst>
              <a:defRPr/>
            </a:pPr>
            <a:r>
              <a:rPr lang="en-US" dirty="0">
                <a:solidFill>
                  <a:srgbClr val="FFFFFF"/>
                </a:solidFill>
              </a:rPr>
              <a:t>Business or </a:t>
            </a:r>
            <a:r>
              <a:rPr lang="en-US" dirty="0"/>
              <a:t>Organizational</a:t>
            </a:r>
            <a:r>
              <a:rPr lang="en-US" dirty="0">
                <a:solidFill>
                  <a:srgbClr val="FFFFFF"/>
                </a:solidFill>
              </a:rPr>
              <a:t> Unit</a:t>
            </a:r>
            <a:br>
              <a:rPr lang="en-US" dirty="0">
                <a:solidFill>
                  <a:srgbClr val="FFFFFF"/>
                </a:solidFill>
              </a:rPr>
            </a:br>
            <a:r>
              <a:rPr lang="en-US" b="0" dirty="0">
                <a:solidFill>
                  <a:srgbClr val="FFFFFF"/>
                </a:solidFill>
              </a:rPr>
              <a:t>Franchise or Department</a:t>
            </a:r>
          </a:p>
        </p:txBody>
      </p:sp>
      <p:pic>
        <p:nvPicPr>
          <p:cNvPr id="19" name="Picture 18">
            <a:extLst>
              <a:ext uri="{FF2B5EF4-FFF2-40B4-BE49-F238E27FC236}">
                <a16:creationId xmlns:a16="http://schemas.microsoft.com/office/drawing/2014/main" id="{A4A5AF66-6AD0-0748-89FA-2E250B707152}"/>
              </a:ext>
            </a:extLst>
          </p:cNvPr>
          <p:cNvPicPr>
            <a:picLocks noChangeAspect="1"/>
          </p:cNvPicPr>
          <p:nvPr userDrawn="1"/>
        </p:nvPicPr>
        <p:blipFill>
          <a:blip r:embed="rId3"/>
          <a:stretch>
            <a:fillRect/>
          </a:stretch>
        </p:blipFill>
        <p:spPr>
          <a:xfrm>
            <a:off x="7201575" y="5963040"/>
            <a:ext cx="4739119" cy="886217"/>
          </a:xfrm>
          <a:prstGeom prst="rect">
            <a:avLst/>
          </a:prstGeom>
        </p:spPr>
      </p:pic>
    </p:spTree>
    <p:extLst>
      <p:ext uri="{BB962C8B-B14F-4D97-AF65-F5344CB8AC3E}">
        <p14:creationId xmlns:p14="http://schemas.microsoft.com/office/powerpoint/2010/main" val="2448985072"/>
      </p:ext>
    </p:extLst>
  </p:cSld>
  <p:clrMapOvr>
    <a:masterClrMapping/>
  </p:clrMapOvr>
  <p:hf hdr="0" dt="0"/>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Agend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0"/>
            </a:lvl1pPr>
          </a:lstStyle>
          <a:p>
            <a:r>
              <a:rPr lang="en-US"/>
              <a:t>Click to edit Master title style</a:t>
            </a:r>
            <a:endParaRPr lang="en-US" dirty="0"/>
          </a:p>
        </p:txBody>
      </p:sp>
      <p:sp>
        <p:nvSpPr>
          <p:cNvPr id="3" name="Content Placeholder 2"/>
          <p:cNvSpPr>
            <a:spLocks noGrp="1"/>
          </p:cNvSpPr>
          <p:nvPr>
            <p:ph idx="1"/>
          </p:nvPr>
        </p:nvSpPr>
        <p:spPr/>
        <p:txBody>
          <a:bodyPr/>
          <a:lstStyle>
            <a:lvl1pPr marL="455073" indent="-455073">
              <a:buSzPct val="100000"/>
              <a:buFont typeface="+mj-lt"/>
              <a:buAutoNum type="arabicPeriod"/>
              <a:tabLst>
                <a:tab pos="5331751" algn="r"/>
                <a:tab pos="10972526" algn="r"/>
              </a:tabLst>
              <a:defRPr baseline="0"/>
            </a:lvl1pPr>
            <a:lvl2pPr marL="766214" indent="-311143">
              <a:defRPr baseline="0"/>
            </a:lvl2pPr>
            <a:lvl3pPr marL="1068891" indent="-302676">
              <a:defRPr baseline="0"/>
            </a:lvl3pPr>
            <a:lvl4pPr marL="1371566" indent="-302676">
              <a:defRPr baseline="0"/>
            </a:lvl4pPr>
            <a:lvl5pPr marL="1676358" indent="-304792">
              <a:defRPr baseline="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Footer Placeholder 3"/>
          <p:cNvSpPr>
            <a:spLocks noGrp="1"/>
          </p:cNvSpPr>
          <p:nvPr>
            <p:ph type="ftr" sz="quarter" idx="10"/>
          </p:nvPr>
        </p:nvSpPr>
        <p:spPr/>
        <p:txBody>
          <a:bodyPr/>
          <a:lstStyle/>
          <a:p>
            <a:endParaRPr lang="en-US" dirty="0"/>
          </a:p>
        </p:txBody>
      </p:sp>
      <p:sp>
        <p:nvSpPr>
          <p:cNvPr id="5" name="Slide Number Placeholder 4"/>
          <p:cNvSpPr>
            <a:spLocks noGrp="1"/>
          </p:cNvSpPr>
          <p:nvPr>
            <p:ph type="sldNum" sz="quarter" idx="11"/>
          </p:nvPr>
        </p:nvSpPr>
        <p:spPr/>
        <p:txBody>
          <a:bodyPr/>
          <a:lstStyle/>
          <a:p>
            <a:fld id="{47547CF9-5B10-D24F-A8D7-45A9778164F7}" type="slidenum">
              <a:rPr lang="uk-UA" smtClean="0"/>
              <a:pPr/>
              <a:t>‹#›</a:t>
            </a:fld>
            <a:endParaRPr lang="uk-UA" dirty="0"/>
          </a:p>
        </p:txBody>
      </p:sp>
    </p:spTree>
    <p:extLst>
      <p:ext uri="{BB962C8B-B14F-4D97-AF65-F5344CB8AC3E}">
        <p14:creationId xmlns:p14="http://schemas.microsoft.com/office/powerpoint/2010/main" val="4063075943"/>
      </p:ext>
    </p:extLst>
  </p:cSld>
  <p:clrMapOvr>
    <a:masterClrMapping/>
  </p:clrMapOvr>
  <p:hf hdr="0" dt="0"/>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lvl1pPr marL="304792" indent="-304792">
              <a:buSzPct val="100000"/>
              <a:buFont typeface="Wingdings" charset="2"/>
              <a:buChar char="§"/>
              <a:defRPr spc="0" baseline="0"/>
            </a:lvl1pPr>
            <a:lvl2pPr>
              <a:defRPr spc="0" baseline="0"/>
            </a:lvl2pPr>
            <a:lvl3pPr>
              <a:defRPr spc="0" baseline="0"/>
            </a:lvl3pPr>
            <a:lvl4pPr>
              <a:defRPr spc="0" baseline="0"/>
            </a:lvl4pPr>
            <a:lvl5pPr>
              <a:defRPr spc="0" baseline="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Footer Placeholder 3"/>
          <p:cNvSpPr>
            <a:spLocks noGrp="1"/>
          </p:cNvSpPr>
          <p:nvPr>
            <p:ph type="ftr" sz="quarter" idx="10"/>
          </p:nvPr>
        </p:nvSpPr>
        <p:spPr/>
        <p:txBody>
          <a:bodyPr/>
          <a:lstStyle/>
          <a:p>
            <a:endParaRPr lang="en-US" dirty="0"/>
          </a:p>
        </p:txBody>
      </p:sp>
      <p:sp>
        <p:nvSpPr>
          <p:cNvPr id="5" name="Slide Number Placeholder 4"/>
          <p:cNvSpPr>
            <a:spLocks noGrp="1"/>
          </p:cNvSpPr>
          <p:nvPr>
            <p:ph type="sldNum" sz="quarter" idx="11"/>
          </p:nvPr>
        </p:nvSpPr>
        <p:spPr/>
        <p:txBody>
          <a:bodyPr/>
          <a:lstStyle/>
          <a:p>
            <a:fld id="{47547CF9-5B10-D24F-A8D7-45A9778164F7}" type="slidenum">
              <a:rPr lang="uk-UA" smtClean="0"/>
              <a:pPr/>
              <a:t>‹#›</a:t>
            </a:fld>
            <a:endParaRPr lang="uk-UA" dirty="0"/>
          </a:p>
        </p:txBody>
      </p:sp>
    </p:spTree>
    <p:extLst>
      <p:ext uri="{BB962C8B-B14F-4D97-AF65-F5344CB8AC3E}">
        <p14:creationId xmlns:p14="http://schemas.microsoft.com/office/powerpoint/2010/main" val="4278367205"/>
      </p:ext>
    </p:extLst>
  </p:cSld>
  <p:clrMapOvr>
    <a:masterClrMapping/>
  </p:clrMapOvr>
  <p:hf hdr="0" dt="0"/>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09600" y="1828800"/>
            <a:ext cx="5361517" cy="4145280"/>
          </a:xfrm>
        </p:spPr>
        <p:txBody>
          <a:bodyPr>
            <a:normAutofit/>
          </a:bodyPr>
          <a:lstStyle>
            <a:lvl1pPr marL="304792" indent="-304792">
              <a:buSzPct val="100000"/>
              <a:buFont typeface="Wingdings" charset="2"/>
              <a:buChar char="§"/>
              <a:defRPr sz="2400" baseline="0"/>
            </a:lvl1pPr>
            <a:lvl2pPr>
              <a:defRPr sz="2133" baseline="0"/>
            </a:lvl2pPr>
            <a:lvl3pPr>
              <a:defRPr sz="2133" baseline="0"/>
            </a:lvl3pPr>
            <a:lvl4pPr>
              <a:defRPr sz="2133" baseline="0"/>
            </a:lvl4pPr>
            <a:lvl5pPr>
              <a:defRPr sz="2133" baseline="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17920" y="1828800"/>
            <a:ext cx="5364480" cy="4145280"/>
          </a:xfrm>
        </p:spPr>
        <p:txBody>
          <a:bodyPr>
            <a:normAutofit/>
          </a:bodyPr>
          <a:lstStyle>
            <a:lvl1pPr marL="304792" indent="-304792">
              <a:buSzPct val="100000"/>
              <a:buFont typeface="Wingdings" charset="2"/>
              <a:buChar char="§"/>
              <a:defRPr sz="2400" baseline="0"/>
            </a:lvl1pPr>
            <a:lvl2pPr>
              <a:defRPr sz="2133" baseline="0"/>
            </a:lvl2pPr>
            <a:lvl3pPr>
              <a:defRPr sz="2133" baseline="0"/>
            </a:lvl3pPr>
            <a:lvl4pPr>
              <a:defRPr sz="2133" baseline="0"/>
            </a:lvl4pPr>
            <a:lvl5pPr>
              <a:defRPr sz="2133" baseline="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Footer Placeholder 4"/>
          <p:cNvSpPr>
            <a:spLocks noGrp="1"/>
          </p:cNvSpPr>
          <p:nvPr>
            <p:ph type="ftr" sz="quarter" idx="10"/>
          </p:nvPr>
        </p:nvSpPr>
        <p:spPr/>
        <p:txBody>
          <a:bodyPr/>
          <a:lstStyle/>
          <a:p>
            <a:endParaRPr lang="en-US" dirty="0"/>
          </a:p>
        </p:txBody>
      </p:sp>
      <p:sp>
        <p:nvSpPr>
          <p:cNvPr id="6" name="Slide Number Placeholder 5"/>
          <p:cNvSpPr>
            <a:spLocks noGrp="1"/>
          </p:cNvSpPr>
          <p:nvPr>
            <p:ph type="sldNum" sz="quarter" idx="11"/>
          </p:nvPr>
        </p:nvSpPr>
        <p:spPr/>
        <p:txBody>
          <a:bodyPr/>
          <a:lstStyle/>
          <a:p>
            <a:fld id="{47547CF9-5B10-D24F-A8D7-45A9778164F7}" type="slidenum">
              <a:rPr lang="uk-UA" smtClean="0"/>
              <a:pPr/>
              <a:t>‹#›</a:t>
            </a:fld>
            <a:endParaRPr lang="uk-UA" dirty="0"/>
          </a:p>
        </p:txBody>
      </p:sp>
      <p:sp>
        <p:nvSpPr>
          <p:cNvPr id="7" name="Title 6"/>
          <p:cNvSpPr>
            <a:spLocks noGrp="1"/>
          </p:cNvSpPr>
          <p:nvPr>
            <p:ph type="title"/>
          </p:nvPr>
        </p:nvSpPr>
        <p:spPr>
          <a:xfrm>
            <a:off x="609600" y="457200"/>
            <a:ext cx="10972800" cy="1280160"/>
          </a:xfrm>
        </p:spPr>
        <p:txBody>
          <a:bodyPr/>
          <a:lstStyle/>
          <a:p>
            <a:r>
              <a:rPr lang="en-US"/>
              <a:t>Click to edit Master title style</a:t>
            </a:r>
            <a:endParaRPr lang="en-US" dirty="0"/>
          </a:p>
        </p:txBody>
      </p:sp>
    </p:spTree>
    <p:extLst>
      <p:ext uri="{BB962C8B-B14F-4D97-AF65-F5344CB8AC3E}">
        <p14:creationId xmlns:p14="http://schemas.microsoft.com/office/powerpoint/2010/main" val="1146975734"/>
      </p:ext>
    </p:extLst>
  </p:cSld>
  <p:clrMapOvr>
    <a:masterClrMapping/>
  </p:clrMapOvr>
  <p:hf hdr="0" dt="0"/>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09600" y="1828800"/>
            <a:ext cx="3474720" cy="4145280"/>
          </a:xfrm>
        </p:spPr>
        <p:txBody>
          <a:bodyPr>
            <a:normAutofit/>
          </a:bodyPr>
          <a:lstStyle>
            <a:lvl1pPr marL="304792" indent="-304792">
              <a:buSzPct val="100000"/>
              <a:buFont typeface="Wingdings" charset="2"/>
              <a:buChar char="§"/>
              <a:defRPr sz="2400" baseline="0"/>
            </a:lvl1pPr>
            <a:lvl2pPr>
              <a:defRPr sz="2133" baseline="0"/>
            </a:lvl2pPr>
            <a:lvl3pPr>
              <a:defRPr sz="2133" baseline="0"/>
            </a:lvl3pPr>
            <a:lvl4pPr>
              <a:defRPr sz="2133" baseline="0"/>
            </a:lvl4pPr>
            <a:lvl5pPr>
              <a:defRPr sz="2133" baseline="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358640" y="1828800"/>
            <a:ext cx="3474720" cy="4145280"/>
          </a:xfrm>
        </p:spPr>
        <p:txBody>
          <a:bodyPr>
            <a:normAutofit/>
          </a:bodyPr>
          <a:lstStyle>
            <a:lvl1pPr marL="304792" indent="-304792">
              <a:buSzPct val="100000"/>
              <a:buFont typeface="Wingdings" charset="2"/>
              <a:buChar char="§"/>
              <a:defRPr sz="2400" baseline="0"/>
            </a:lvl1pPr>
            <a:lvl2pPr>
              <a:defRPr sz="2133" baseline="0"/>
            </a:lvl2pPr>
            <a:lvl3pPr>
              <a:defRPr sz="2133" baseline="0"/>
            </a:lvl3pPr>
            <a:lvl4pPr>
              <a:defRPr sz="2133" baseline="0"/>
            </a:lvl4pPr>
            <a:lvl5pPr>
              <a:defRPr sz="2133" baseline="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Footer Placeholder 4"/>
          <p:cNvSpPr>
            <a:spLocks noGrp="1"/>
          </p:cNvSpPr>
          <p:nvPr>
            <p:ph type="ftr" sz="quarter" idx="10"/>
          </p:nvPr>
        </p:nvSpPr>
        <p:spPr/>
        <p:txBody>
          <a:bodyPr/>
          <a:lstStyle/>
          <a:p>
            <a:endParaRPr lang="en-US" dirty="0"/>
          </a:p>
        </p:txBody>
      </p:sp>
      <p:sp>
        <p:nvSpPr>
          <p:cNvPr id="6" name="Slide Number Placeholder 5"/>
          <p:cNvSpPr>
            <a:spLocks noGrp="1"/>
          </p:cNvSpPr>
          <p:nvPr>
            <p:ph type="sldNum" sz="quarter" idx="11"/>
          </p:nvPr>
        </p:nvSpPr>
        <p:spPr/>
        <p:txBody>
          <a:bodyPr/>
          <a:lstStyle/>
          <a:p>
            <a:fld id="{47547CF9-5B10-D24F-A8D7-45A9778164F7}" type="slidenum">
              <a:rPr lang="uk-UA" smtClean="0"/>
              <a:pPr/>
              <a:t>‹#›</a:t>
            </a:fld>
            <a:endParaRPr lang="uk-UA" dirty="0"/>
          </a:p>
        </p:txBody>
      </p:sp>
      <p:sp>
        <p:nvSpPr>
          <p:cNvPr id="7" name="Title 6"/>
          <p:cNvSpPr>
            <a:spLocks noGrp="1"/>
          </p:cNvSpPr>
          <p:nvPr>
            <p:ph type="title"/>
          </p:nvPr>
        </p:nvSpPr>
        <p:spPr>
          <a:xfrm>
            <a:off x="609600" y="457200"/>
            <a:ext cx="10972800" cy="1280160"/>
          </a:xfrm>
        </p:spPr>
        <p:txBody>
          <a:bodyPr/>
          <a:lstStyle/>
          <a:p>
            <a:r>
              <a:rPr lang="en-US"/>
              <a:t>Click to edit Master title style</a:t>
            </a:r>
            <a:endParaRPr lang="en-US" dirty="0"/>
          </a:p>
        </p:txBody>
      </p:sp>
      <p:sp>
        <p:nvSpPr>
          <p:cNvPr id="11" name="Content Placeholder 3"/>
          <p:cNvSpPr>
            <a:spLocks noGrp="1"/>
          </p:cNvSpPr>
          <p:nvPr>
            <p:ph sz="half" idx="25"/>
          </p:nvPr>
        </p:nvSpPr>
        <p:spPr>
          <a:xfrm>
            <a:off x="8107680" y="1828800"/>
            <a:ext cx="3474720" cy="4145280"/>
          </a:xfrm>
        </p:spPr>
        <p:txBody>
          <a:bodyPr>
            <a:normAutofit/>
          </a:bodyPr>
          <a:lstStyle>
            <a:lvl1pPr marL="304792" indent="-304792">
              <a:buSzPct val="100000"/>
              <a:buFont typeface="Wingdings" charset="2"/>
              <a:buChar char="§"/>
              <a:defRPr sz="2400"/>
            </a:lvl1pPr>
            <a:lvl2pPr>
              <a:defRPr sz="2133"/>
            </a:lvl2pPr>
            <a:lvl3pPr>
              <a:defRPr sz="2133"/>
            </a:lvl3pPr>
            <a:lvl4pPr>
              <a:defRPr sz="2133"/>
            </a:lvl4pPr>
            <a:lvl5pPr>
              <a:defRPr sz="2133"/>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379308149"/>
      </p:ext>
    </p:extLst>
  </p:cSld>
  <p:clrMapOvr>
    <a:masterClrMapping/>
  </p:clrMapOvr>
  <p:hf hdr="0" dt="0"/>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Text and 1 Picture">
    <p:spTree>
      <p:nvGrpSpPr>
        <p:cNvPr id="1" name=""/>
        <p:cNvGrpSpPr/>
        <p:nvPr/>
      </p:nvGrpSpPr>
      <p:grpSpPr>
        <a:xfrm>
          <a:off x="0" y="0"/>
          <a:ext cx="0" cy="0"/>
          <a:chOff x="0" y="0"/>
          <a:chExt cx="0" cy="0"/>
        </a:xfrm>
      </p:grpSpPr>
      <p:sp>
        <p:nvSpPr>
          <p:cNvPr id="8" name="Content Placeholder 2"/>
          <p:cNvSpPr>
            <a:spLocks noGrp="1"/>
          </p:cNvSpPr>
          <p:nvPr>
            <p:ph sz="half" idx="1"/>
          </p:nvPr>
        </p:nvSpPr>
        <p:spPr>
          <a:xfrm>
            <a:off x="609600" y="1828800"/>
            <a:ext cx="5364480" cy="4145280"/>
          </a:xfrm>
        </p:spPr>
        <p:txBody>
          <a:bodyPr>
            <a:normAutofit/>
          </a:bodyPr>
          <a:lstStyle>
            <a:lvl1pPr marL="304792" indent="-304792">
              <a:buSzPct val="100000"/>
              <a:buFont typeface="Wingdings" charset="2"/>
              <a:buChar char="§"/>
              <a:defRPr sz="2400" baseline="0"/>
            </a:lvl1pPr>
            <a:lvl2pPr>
              <a:defRPr sz="2133" baseline="0"/>
            </a:lvl2pPr>
            <a:lvl3pPr>
              <a:defRPr sz="2133" baseline="0"/>
            </a:lvl3pPr>
            <a:lvl4pPr>
              <a:defRPr sz="2133" baseline="0"/>
            </a:lvl4pPr>
            <a:lvl5pPr>
              <a:defRPr sz="2133" baseline="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Footer Placeholder 2"/>
          <p:cNvSpPr>
            <a:spLocks noGrp="1"/>
          </p:cNvSpPr>
          <p:nvPr>
            <p:ph type="ftr" sz="quarter" idx="15"/>
          </p:nvPr>
        </p:nvSpPr>
        <p:spPr/>
        <p:txBody>
          <a:bodyPr/>
          <a:lstStyle/>
          <a:p>
            <a:endParaRPr lang="en-US" dirty="0"/>
          </a:p>
        </p:txBody>
      </p:sp>
      <p:sp>
        <p:nvSpPr>
          <p:cNvPr id="4" name="Slide Number Placeholder 3"/>
          <p:cNvSpPr>
            <a:spLocks noGrp="1"/>
          </p:cNvSpPr>
          <p:nvPr>
            <p:ph type="sldNum" sz="quarter" idx="16"/>
          </p:nvPr>
        </p:nvSpPr>
        <p:spPr/>
        <p:txBody>
          <a:bodyPr/>
          <a:lstStyle/>
          <a:p>
            <a:fld id="{47547CF9-5B10-D24F-A8D7-45A9778164F7}" type="slidenum">
              <a:rPr lang="uk-UA" smtClean="0"/>
              <a:pPr/>
              <a:t>‹#›</a:t>
            </a:fld>
            <a:endParaRPr lang="uk-UA" dirty="0"/>
          </a:p>
        </p:txBody>
      </p:sp>
      <p:sp>
        <p:nvSpPr>
          <p:cNvPr id="11" name="Content Placeholder 2"/>
          <p:cNvSpPr>
            <a:spLocks noGrp="1"/>
          </p:cNvSpPr>
          <p:nvPr>
            <p:ph sz="half" idx="17"/>
          </p:nvPr>
        </p:nvSpPr>
        <p:spPr>
          <a:xfrm>
            <a:off x="6217920" y="1828800"/>
            <a:ext cx="5364480" cy="3596640"/>
          </a:xfrm>
          <a:solidFill>
            <a:srgbClr val="CCCCCC"/>
          </a:solidFill>
        </p:spPr>
        <p:txBody>
          <a:bodyPr anchor="ctr" anchorCtr="0">
            <a:normAutofit/>
          </a:bodyPr>
          <a:lstStyle>
            <a:lvl1pPr marL="0" indent="0" algn="ctr">
              <a:spcBef>
                <a:spcPts val="0"/>
              </a:spcBef>
              <a:buNone/>
              <a:defRPr sz="1333" b="0" i="0" spc="40" baseline="0">
                <a:noFill/>
                <a:latin typeface="Arial" charset="0"/>
                <a:ea typeface="Arial" charset="0"/>
                <a:cs typeface="Arial" charset="0"/>
              </a:defRPr>
            </a:lvl1pPr>
            <a:lvl2pPr marL="0" indent="0" algn="ctr">
              <a:spcBef>
                <a:spcPts val="0"/>
              </a:spcBef>
              <a:buNone/>
              <a:defRPr sz="1600"/>
            </a:lvl2pPr>
            <a:lvl3pPr marL="0" indent="0" algn="ctr">
              <a:spcBef>
                <a:spcPts val="0"/>
              </a:spcBef>
              <a:buNone/>
              <a:defRPr sz="1600"/>
            </a:lvl3pPr>
            <a:lvl4pPr marL="0" indent="0" algn="ctr">
              <a:spcBef>
                <a:spcPts val="0"/>
              </a:spcBef>
              <a:buNone/>
              <a:defRPr sz="1600"/>
            </a:lvl4pPr>
            <a:lvl5pPr marL="0" indent="0" algn="ctr">
              <a:spcBef>
                <a:spcPts val="0"/>
              </a:spcBef>
              <a:buNone/>
              <a:defRPr sz="1600"/>
            </a:lvl5pPr>
            <a:lvl6pPr>
              <a:defRPr sz="2400"/>
            </a:lvl6pPr>
            <a:lvl7pPr>
              <a:defRPr sz="2400"/>
            </a:lvl7pPr>
            <a:lvl8pPr>
              <a:defRPr sz="2400"/>
            </a:lvl8pPr>
            <a:lvl9pPr>
              <a:defRPr sz="2400"/>
            </a:lvl9pPr>
          </a:lstStyle>
          <a:p>
            <a:pPr lvl="0"/>
            <a:r>
              <a:rPr lang="en-US"/>
              <a:t>Click to edit Master text styles</a:t>
            </a:r>
          </a:p>
        </p:txBody>
      </p:sp>
      <p:sp>
        <p:nvSpPr>
          <p:cNvPr id="5" name="Title 4"/>
          <p:cNvSpPr>
            <a:spLocks noGrp="1"/>
          </p:cNvSpPr>
          <p:nvPr>
            <p:ph type="title"/>
          </p:nvPr>
        </p:nvSpPr>
        <p:spPr>
          <a:xfrm>
            <a:off x="609600" y="457200"/>
            <a:ext cx="10972800" cy="1280160"/>
          </a:xfrm>
        </p:spPr>
        <p:txBody>
          <a:bodyPr/>
          <a:lstStyle/>
          <a:p>
            <a:r>
              <a:rPr lang="en-US"/>
              <a:t>Click to edit Master title style</a:t>
            </a:r>
            <a:endParaRPr lang="en-US" dirty="0"/>
          </a:p>
        </p:txBody>
      </p:sp>
      <p:sp>
        <p:nvSpPr>
          <p:cNvPr id="10" name="Text Placeholder 7"/>
          <p:cNvSpPr>
            <a:spLocks noGrp="1"/>
          </p:cNvSpPr>
          <p:nvPr>
            <p:ph type="body" sz="quarter" idx="18" hasCustomPrompt="1"/>
          </p:nvPr>
        </p:nvSpPr>
        <p:spPr>
          <a:xfrm>
            <a:off x="6217920" y="5547360"/>
            <a:ext cx="5364480" cy="426720"/>
          </a:xfrm>
        </p:spPr>
        <p:txBody>
          <a:bodyPr anchor="t" anchorCtr="0">
            <a:noAutofit/>
          </a:bodyPr>
          <a:lstStyle>
            <a:lvl1pPr marL="0" indent="0">
              <a:spcBef>
                <a:spcPts val="0"/>
              </a:spcBef>
              <a:buFont typeface="Arial"/>
              <a:buNone/>
              <a:defRPr sz="1333" b="0" i="0" baseline="0">
                <a:solidFill>
                  <a:srgbClr val="000000"/>
                </a:solidFill>
                <a:latin typeface="+mn-lt"/>
              </a:defRPr>
            </a:lvl1pPr>
            <a:lvl2pPr marL="0" indent="0">
              <a:spcBef>
                <a:spcPts val="0"/>
              </a:spcBef>
              <a:buFont typeface="Arial"/>
              <a:buNone/>
              <a:defRPr sz="1333" b="1" i="0">
                <a:solidFill>
                  <a:srgbClr val="000000"/>
                </a:solidFill>
                <a:latin typeface="+mn-lt"/>
              </a:defRPr>
            </a:lvl2pPr>
            <a:lvl3pPr marL="0" indent="0">
              <a:spcBef>
                <a:spcPts val="0"/>
              </a:spcBef>
              <a:buFont typeface="Arial"/>
              <a:buNone/>
              <a:defRPr sz="1333" b="1" i="0">
                <a:solidFill>
                  <a:srgbClr val="000000"/>
                </a:solidFill>
                <a:latin typeface="+mn-lt"/>
              </a:defRPr>
            </a:lvl3pPr>
            <a:lvl4pPr marL="0" indent="0">
              <a:spcBef>
                <a:spcPts val="0"/>
              </a:spcBef>
              <a:buFont typeface="Arial"/>
              <a:buNone/>
              <a:defRPr sz="1333" b="1" i="0">
                <a:solidFill>
                  <a:srgbClr val="000000"/>
                </a:solidFill>
                <a:latin typeface="+mn-lt"/>
              </a:defRPr>
            </a:lvl4pPr>
            <a:lvl5pPr marL="0" indent="0">
              <a:spcBef>
                <a:spcPts val="0"/>
              </a:spcBef>
              <a:buFont typeface="Arial"/>
              <a:buNone/>
              <a:defRPr sz="1333" b="1" i="0">
                <a:solidFill>
                  <a:srgbClr val="000000"/>
                </a:solidFill>
                <a:latin typeface="+mn-lt"/>
              </a:defRPr>
            </a:lvl5pPr>
          </a:lstStyle>
          <a:p>
            <a:pPr lvl="0"/>
            <a:r>
              <a:rPr lang="en-US" dirty="0"/>
              <a:t>Optional picture caption</a:t>
            </a:r>
          </a:p>
        </p:txBody>
      </p:sp>
    </p:spTree>
    <p:extLst>
      <p:ext uri="{BB962C8B-B14F-4D97-AF65-F5344CB8AC3E}">
        <p14:creationId xmlns:p14="http://schemas.microsoft.com/office/powerpoint/2010/main" val="738342810"/>
      </p:ext>
    </p:extLst>
  </p:cSld>
  <p:clrMapOvr>
    <a:masterClrMapping/>
  </p:clrMapOvr>
  <p:hf hdr="0" dt="0"/>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itle and 1 Picture">
    <p:spTree>
      <p:nvGrpSpPr>
        <p:cNvPr id="1" name=""/>
        <p:cNvGrpSpPr/>
        <p:nvPr/>
      </p:nvGrpSpPr>
      <p:grpSpPr>
        <a:xfrm>
          <a:off x="0" y="0"/>
          <a:ext cx="0" cy="0"/>
          <a:chOff x="0" y="0"/>
          <a:chExt cx="0" cy="0"/>
        </a:xfrm>
      </p:grpSpPr>
      <p:sp>
        <p:nvSpPr>
          <p:cNvPr id="2" name="Title 1"/>
          <p:cNvSpPr>
            <a:spLocks noGrp="1"/>
          </p:cNvSpPr>
          <p:nvPr>
            <p:ph type="title"/>
          </p:nvPr>
        </p:nvSpPr>
        <p:spPr>
          <a:xfrm>
            <a:off x="609600" y="457200"/>
            <a:ext cx="10972800" cy="1280160"/>
          </a:xfrm>
        </p:spPr>
        <p:txBody>
          <a:bodyPr/>
          <a:lstStyle/>
          <a:p>
            <a:r>
              <a:rPr lang="en-US"/>
              <a:t>Click to edit Master title style</a:t>
            </a:r>
            <a:endParaRPr lang="en-US" dirty="0"/>
          </a:p>
        </p:txBody>
      </p:sp>
      <p:sp>
        <p:nvSpPr>
          <p:cNvPr id="6" name="Text Placeholder 7"/>
          <p:cNvSpPr>
            <a:spLocks noGrp="1"/>
          </p:cNvSpPr>
          <p:nvPr>
            <p:ph type="body" sz="quarter" idx="12" hasCustomPrompt="1"/>
          </p:nvPr>
        </p:nvSpPr>
        <p:spPr>
          <a:xfrm>
            <a:off x="609600" y="1828800"/>
            <a:ext cx="10972800" cy="481927"/>
          </a:xfrm>
        </p:spPr>
        <p:txBody>
          <a:bodyPr anchor="t" anchorCtr="0">
            <a:normAutofit/>
          </a:bodyPr>
          <a:lstStyle>
            <a:lvl1pPr marL="0" indent="0">
              <a:spcBef>
                <a:spcPts val="0"/>
              </a:spcBef>
              <a:buFont typeface="Arial"/>
              <a:buNone/>
              <a:defRPr sz="2400" b="0" baseline="0">
                <a:solidFill>
                  <a:srgbClr val="000000"/>
                </a:solidFill>
              </a:defRPr>
            </a:lvl1pPr>
            <a:lvl2pPr marL="0" indent="0">
              <a:spcBef>
                <a:spcPts val="0"/>
              </a:spcBef>
              <a:buFont typeface="Arial"/>
              <a:buNone/>
              <a:defRPr sz="2400" b="0">
                <a:solidFill>
                  <a:srgbClr val="000000"/>
                </a:solidFill>
              </a:defRPr>
            </a:lvl2pPr>
            <a:lvl3pPr marL="0" indent="0">
              <a:spcBef>
                <a:spcPts val="0"/>
              </a:spcBef>
              <a:buFont typeface="Arial"/>
              <a:buNone/>
              <a:defRPr sz="2400" b="0">
                <a:solidFill>
                  <a:srgbClr val="000000"/>
                </a:solidFill>
              </a:defRPr>
            </a:lvl3pPr>
            <a:lvl4pPr marL="0" indent="0">
              <a:spcBef>
                <a:spcPts val="0"/>
              </a:spcBef>
              <a:buFont typeface="Arial"/>
              <a:buNone/>
              <a:defRPr sz="2400" b="0">
                <a:solidFill>
                  <a:srgbClr val="000000"/>
                </a:solidFill>
              </a:defRPr>
            </a:lvl4pPr>
            <a:lvl5pPr marL="0" indent="0">
              <a:spcBef>
                <a:spcPts val="0"/>
              </a:spcBef>
              <a:buFont typeface="Arial"/>
              <a:buNone/>
              <a:defRPr sz="2400" b="0">
                <a:solidFill>
                  <a:srgbClr val="000000"/>
                </a:solidFill>
              </a:defRPr>
            </a:lvl5pPr>
          </a:lstStyle>
          <a:p>
            <a:pPr lvl="0"/>
            <a:r>
              <a:rPr lang="en-US" dirty="0"/>
              <a:t>Optional picture title</a:t>
            </a:r>
          </a:p>
        </p:txBody>
      </p:sp>
      <p:sp>
        <p:nvSpPr>
          <p:cNvPr id="3" name="Footer Placeholder 2"/>
          <p:cNvSpPr>
            <a:spLocks noGrp="1"/>
          </p:cNvSpPr>
          <p:nvPr>
            <p:ph type="ftr" sz="quarter" idx="14"/>
          </p:nvPr>
        </p:nvSpPr>
        <p:spPr/>
        <p:txBody>
          <a:bodyPr/>
          <a:lstStyle/>
          <a:p>
            <a:endParaRPr lang="en-US" dirty="0"/>
          </a:p>
        </p:txBody>
      </p:sp>
      <p:sp>
        <p:nvSpPr>
          <p:cNvPr id="4" name="Slide Number Placeholder 3"/>
          <p:cNvSpPr>
            <a:spLocks noGrp="1"/>
          </p:cNvSpPr>
          <p:nvPr>
            <p:ph type="sldNum" sz="quarter" idx="15"/>
          </p:nvPr>
        </p:nvSpPr>
        <p:spPr/>
        <p:txBody>
          <a:bodyPr/>
          <a:lstStyle/>
          <a:p>
            <a:fld id="{47547CF9-5B10-D24F-A8D7-45A9778164F7}" type="slidenum">
              <a:rPr lang="uk-UA" smtClean="0"/>
              <a:pPr/>
              <a:t>‹#›</a:t>
            </a:fld>
            <a:endParaRPr lang="uk-UA" dirty="0"/>
          </a:p>
        </p:txBody>
      </p:sp>
      <p:sp>
        <p:nvSpPr>
          <p:cNvPr id="9" name="Content Placeholder 2"/>
          <p:cNvSpPr>
            <a:spLocks noGrp="1"/>
          </p:cNvSpPr>
          <p:nvPr>
            <p:ph sz="half" idx="17"/>
          </p:nvPr>
        </p:nvSpPr>
        <p:spPr>
          <a:xfrm>
            <a:off x="609600" y="2381957"/>
            <a:ext cx="10972800" cy="3043484"/>
          </a:xfrm>
          <a:solidFill>
            <a:srgbClr val="CCCCCC"/>
          </a:solidFill>
        </p:spPr>
        <p:txBody>
          <a:bodyPr anchor="ctr" anchorCtr="0">
            <a:normAutofit/>
          </a:bodyPr>
          <a:lstStyle>
            <a:lvl1pPr marL="0" indent="0" algn="ctr">
              <a:spcBef>
                <a:spcPts val="0"/>
              </a:spcBef>
              <a:buNone/>
              <a:defRPr sz="1333" b="0" i="0" spc="40" baseline="0">
                <a:noFill/>
                <a:latin typeface="Arial" charset="0"/>
                <a:ea typeface="Arial" charset="0"/>
                <a:cs typeface="Arial" charset="0"/>
              </a:defRPr>
            </a:lvl1pPr>
            <a:lvl2pPr marL="0" indent="0" algn="ctr">
              <a:spcBef>
                <a:spcPts val="0"/>
              </a:spcBef>
              <a:buNone/>
              <a:defRPr sz="1600"/>
            </a:lvl2pPr>
            <a:lvl3pPr marL="0" indent="0" algn="ctr">
              <a:spcBef>
                <a:spcPts val="0"/>
              </a:spcBef>
              <a:buNone/>
              <a:defRPr sz="1600"/>
            </a:lvl3pPr>
            <a:lvl4pPr marL="0" indent="0" algn="ctr">
              <a:spcBef>
                <a:spcPts val="0"/>
              </a:spcBef>
              <a:buNone/>
              <a:defRPr sz="1600"/>
            </a:lvl4pPr>
            <a:lvl5pPr marL="0" indent="0" algn="ctr">
              <a:spcBef>
                <a:spcPts val="0"/>
              </a:spcBef>
              <a:buNone/>
              <a:defRPr sz="1600"/>
            </a:lvl5pPr>
            <a:lvl6pPr>
              <a:defRPr sz="2400"/>
            </a:lvl6pPr>
            <a:lvl7pPr>
              <a:defRPr sz="2400"/>
            </a:lvl7pPr>
            <a:lvl8pPr>
              <a:defRPr sz="2400"/>
            </a:lvl8pPr>
            <a:lvl9pPr>
              <a:defRPr sz="2400"/>
            </a:lvl9pPr>
          </a:lstStyle>
          <a:p>
            <a:pPr lvl="0"/>
            <a:r>
              <a:rPr lang="en-US"/>
              <a:t>Click to edit Master text styles</a:t>
            </a:r>
          </a:p>
        </p:txBody>
      </p:sp>
      <p:sp>
        <p:nvSpPr>
          <p:cNvPr id="12" name="Text Placeholder 7"/>
          <p:cNvSpPr>
            <a:spLocks noGrp="1"/>
          </p:cNvSpPr>
          <p:nvPr>
            <p:ph type="body" sz="quarter" idx="18" hasCustomPrompt="1"/>
          </p:nvPr>
        </p:nvSpPr>
        <p:spPr>
          <a:xfrm>
            <a:off x="609600" y="5547360"/>
            <a:ext cx="10972800" cy="426720"/>
          </a:xfrm>
        </p:spPr>
        <p:txBody>
          <a:bodyPr anchor="t" anchorCtr="0">
            <a:noAutofit/>
          </a:bodyPr>
          <a:lstStyle>
            <a:lvl1pPr marL="0" indent="0">
              <a:spcBef>
                <a:spcPts val="0"/>
              </a:spcBef>
              <a:buFont typeface="Arial"/>
              <a:buNone/>
              <a:defRPr sz="1333" b="0" i="0" baseline="0">
                <a:solidFill>
                  <a:srgbClr val="000000"/>
                </a:solidFill>
                <a:latin typeface="+mn-lt"/>
              </a:defRPr>
            </a:lvl1pPr>
            <a:lvl2pPr marL="0" indent="0">
              <a:spcBef>
                <a:spcPts val="0"/>
              </a:spcBef>
              <a:buFont typeface="Arial"/>
              <a:buNone/>
              <a:defRPr sz="1333" b="1" i="0">
                <a:solidFill>
                  <a:srgbClr val="000000"/>
                </a:solidFill>
                <a:latin typeface="+mn-lt"/>
              </a:defRPr>
            </a:lvl2pPr>
            <a:lvl3pPr marL="0" indent="0">
              <a:spcBef>
                <a:spcPts val="0"/>
              </a:spcBef>
              <a:buFont typeface="Arial"/>
              <a:buNone/>
              <a:defRPr sz="1333" b="1" i="0">
                <a:solidFill>
                  <a:srgbClr val="000000"/>
                </a:solidFill>
                <a:latin typeface="+mn-lt"/>
              </a:defRPr>
            </a:lvl3pPr>
            <a:lvl4pPr marL="0" indent="0">
              <a:spcBef>
                <a:spcPts val="0"/>
              </a:spcBef>
              <a:buFont typeface="Arial"/>
              <a:buNone/>
              <a:defRPr sz="1333" b="1" i="0">
                <a:solidFill>
                  <a:srgbClr val="000000"/>
                </a:solidFill>
                <a:latin typeface="+mn-lt"/>
              </a:defRPr>
            </a:lvl4pPr>
            <a:lvl5pPr marL="0" indent="0">
              <a:spcBef>
                <a:spcPts val="0"/>
              </a:spcBef>
              <a:buFont typeface="Arial"/>
              <a:buNone/>
              <a:defRPr sz="1333" b="1" i="0">
                <a:solidFill>
                  <a:srgbClr val="000000"/>
                </a:solidFill>
                <a:latin typeface="+mn-lt"/>
              </a:defRPr>
            </a:lvl5pPr>
          </a:lstStyle>
          <a:p>
            <a:pPr lvl="0"/>
            <a:r>
              <a:rPr lang="en-US" dirty="0"/>
              <a:t>Optional picture caption</a:t>
            </a:r>
          </a:p>
        </p:txBody>
      </p:sp>
    </p:spTree>
    <p:extLst>
      <p:ext uri="{BB962C8B-B14F-4D97-AF65-F5344CB8AC3E}">
        <p14:creationId xmlns:p14="http://schemas.microsoft.com/office/powerpoint/2010/main" val="2662087700"/>
      </p:ext>
    </p:extLst>
  </p:cSld>
  <p:clrMapOvr>
    <a:masterClrMapping/>
  </p:clrMapOvr>
  <p:hf hdr="0" dt="0"/>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and 2 Pictures">
    <p:spTree>
      <p:nvGrpSpPr>
        <p:cNvPr id="1" name=""/>
        <p:cNvGrpSpPr/>
        <p:nvPr/>
      </p:nvGrpSpPr>
      <p:grpSpPr>
        <a:xfrm>
          <a:off x="0" y="0"/>
          <a:ext cx="0" cy="0"/>
          <a:chOff x="0" y="0"/>
          <a:chExt cx="0" cy="0"/>
        </a:xfrm>
      </p:grpSpPr>
      <p:sp>
        <p:nvSpPr>
          <p:cNvPr id="2" name="Title 1"/>
          <p:cNvSpPr>
            <a:spLocks noGrp="1"/>
          </p:cNvSpPr>
          <p:nvPr>
            <p:ph type="title"/>
          </p:nvPr>
        </p:nvSpPr>
        <p:spPr>
          <a:xfrm>
            <a:off x="609600" y="457200"/>
            <a:ext cx="10972800" cy="1280160"/>
          </a:xfrm>
        </p:spPr>
        <p:txBody>
          <a:bodyPr/>
          <a:lstStyle/>
          <a:p>
            <a:r>
              <a:rPr lang="en-US"/>
              <a:t>Click to edit Master title style</a:t>
            </a:r>
            <a:endParaRPr lang="en-US" dirty="0"/>
          </a:p>
        </p:txBody>
      </p:sp>
      <p:sp>
        <p:nvSpPr>
          <p:cNvPr id="3" name="Footer Placeholder 2"/>
          <p:cNvSpPr>
            <a:spLocks noGrp="1"/>
          </p:cNvSpPr>
          <p:nvPr>
            <p:ph type="ftr" sz="quarter" idx="16"/>
          </p:nvPr>
        </p:nvSpPr>
        <p:spPr/>
        <p:txBody>
          <a:bodyPr/>
          <a:lstStyle/>
          <a:p>
            <a:endParaRPr lang="en-US" dirty="0"/>
          </a:p>
        </p:txBody>
      </p:sp>
      <p:sp>
        <p:nvSpPr>
          <p:cNvPr id="4" name="Slide Number Placeholder 3"/>
          <p:cNvSpPr>
            <a:spLocks noGrp="1"/>
          </p:cNvSpPr>
          <p:nvPr>
            <p:ph type="sldNum" sz="quarter" idx="17"/>
          </p:nvPr>
        </p:nvSpPr>
        <p:spPr/>
        <p:txBody>
          <a:bodyPr/>
          <a:lstStyle/>
          <a:p>
            <a:fld id="{47547CF9-5B10-D24F-A8D7-45A9778164F7}" type="slidenum">
              <a:rPr lang="uk-UA" smtClean="0"/>
              <a:pPr/>
              <a:t>‹#›</a:t>
            </a:fld>
            <a:endParaRPr lang="uk-UA" dirty="0"/>
          </a:p>
        </p:txBody>
      </p:sp>
      <p:sp>
        <p:nvSpPr>
          <p:cNvPr id="14" name="Content Placeholder 2"/>
          <p:cNvSpPr>
            <a:spLocks noGrp="1"/>
          </p:cNvSpPr>
          <p:nvPr>
            <p:ph sz="half" idx="18"/>
          </p:nvPr>
        </p:nvSpPr>
        <p:spPr>
          <a:xfrm>
            <a:off x="609600" y="2381957"/>
            <a:ext cx="5364480" cy="3043484"/>
          </a:xfrm>
          <a:solidFill>
            <a:srgbClr val="CCCCCC"/>
          </a:solidFill>
        </p:spPr>
        <p:txBody>
          <a:bodyPr anchor="ctr" anchorCtr="0">
            <a:normAutofit/>
          </a:bodyPr>
          <a:lstStyle>
            <a:lvl1pPr marL="0" indent="0" algn="ctr">
              <a:spcBef>
                <a:spcPts val="0"/>
              </a:spcBef>
              <a:buNone/>
              <a:defRPr sz="1333" b="0" i="0" spc="40" baseline="0">
                <a:noFill/>
                <a:latin typeface="Arial" charset="0"/>
                <a:ea typeface="Arial" charset="0"/>
                <a:cs typeface="Arial" charset="0"/>
              </a:defRPr>
            </a:lvl1pPr>
            <a:lvl2pPr marL="0" indent="0" algn="ctr">
              <a:spcBef>
                <a:spcPts val="0"/>
              </a:spcBef>
              <a:buNone/>
              <a:defRPr sz="1600"/>
            </a:lvl2pPr>
            <a:lvl3pPr marL="0" indent="0" algn="ctr">
              <a:spcBef>
                <a:spcPts val="0"/>
              </a:spcBef>
              <a:buNone/>
              <a:defRPr sz="1600"/>
            </a:lvl3pPr>
            <a:lvl4pPr marL="0" indent="0" algn="ctr">
              <a:spcBef>
                <a:spcPts val="0"/>
              </a:spcBef>
              <a:buNone/>
              <a:defRPr sz="1600"/>
            </a:lvl4pPr>
            <a:lvl5pPr marL="0" indent="0" algn="ctr">
              <a:spcBef>
                <a:spcPts val="0"/>
              </a:spcBef>
              <a:buNone/>
              <a:defRPr sz="1600"/>
            </a:lvl5pPr>
            <a:lvl6pPr>
              <a:defRPr sz="2400"/>
            </a:lvl6pPr>
            <a:lvl7pPr>
              <a:defRPr sz="2400"/>
            </a:lvl7pPr>
            <a:lvl8pPr>
              <a:defRPr sz="2400"/>
            </a:lvl8pPr>
            <a:lvl9pPr>
              <a:defRPr sz="2400"/>
            </a:lvl9pPr>
          </a:lstStyle>
          <a:p>
            <a:pPr lvl="0"/>
            <a:r>
              <a:rPr lang="en-US"/>
              <a:t>Click to edit Master text styles</a:t>
            </a:r>
          </a:p>
        </p:txBody>
      </p:sp>
      <p:sp>
        <p:nvSpPr>
          <p:cNvPr id="15" name="Content Placeholder 2"/>
          <p:cNvSpPr>
            <a:spLocks noGrp="1"/>
          </p:cNvSpPr>
          <p:nvPr>
            <p:ph sz="half" idx="19"/>
          </p:nvPr>
        </p:nvSpPr>
        <p:spPr>
          <a:xfrm>
            <a:off x="6217920" y="2381957"/>
            <a:ext cx="5364480" cy="3043484"/>
          </a:xfrm>
          <a:solidFill>
            <a:srgbClr val="CCCCCC"/>
          </a:solidFill>
        </p:spPr>
        <p:txBody>
          <a:bodyPr anchor="ctr" anchorCtr="0">
            <a:normAutofit/>
          </a:bodyPr>
          <a:lstStyle>
            <a:lvl1pPr marL="0" indent="0" algn="ctr">
              <a:spcBef>
                <a:spcPts val="0"/>
              </a:spcBef>
              <a:buNone/>
              <a:defRPr sz="1333" b="0" i="0" spc="40" baseline="0">
                <a:noFill/>
                <a:latin typeface="Arial" charset="0"/>
                <a:ea typeface="Arial" charset="0"/>
                <a:cs typeface="Arial" charset="0"/>
              </a:defRPr>
            </a:lvl1pPr>
            <a:lvl2pPr marL="0" indent="0" algn="ctr">
              <a:spcBef>
                <a:spcPts val="0"/>
              </a:spcBef>
              <a:buNone/>
              <a:defRPr sz="1600"/>
            </a:lvl2pPr>
            <a:lvl3pPr marL="0" indent="0" algn="ctr">
              <a:spcBef>
                <a:spcPts val="0"/>
              </a:spcBef>
              <a:buNone/>
              <a:defRPr sz="1600"/>
            </a:lvl3pPr>
            <a:lvl4pPr marL="0" indent="0" algn="ctr">
              <a:spcBef>
                <a:spcPts val="0"/>
              </a:spcBef>
              <a:buNone/>
              <a:defRPr sz="1600"/>
            </a:lvl4pPr>
            <a:lvl5pPr marL="0" indent="0" algn="ctr">
              <a:spcBef>
                <a:spcPts val="0"/>
              </a:spcBef>
              <a:buNone/>
              <a:defRPr sz="1600"/>
            </a:lvl5pPr>
            <a:lvl6pPr>
              <a:defRPr sz="2400"/>
            </a:lvl6pPr>
            <a:lvl7pPr>
              <a:defRPr sz="2400"/>
            </a:lvl7pPr>
            <a:lvl8pPr>
              <a:defRPr sz="2400"/>
            </a:lvl8pPr>
            <a:lvl9pPr>
              <a:defRPr sz="2400"/>
            </a:lvl9pPr>
          </a:lstStyle>
          <a:p>
            <a:pPr lvl="0"/>
            <a:r>
              <a:rPr lang="en-US"/>
              <a:t>Click to edit Master text styles</a:t>
            </a:r>
          </a:p>
        </p:txBody>
      </p:sp>
      <p:sp>
        <p:nvSpPr>
          <p:cNvPr id="10" name="Text Placeholder 7"/>
          <p:cNvSpPr>
            <a:spLocks noGrp="1"/>
          </p:cNvSpPr>
          <p:nvPr>
            <p:ph type="body" sz="quarter" idx="12" hasCustomPrompt="1"/>
          </p:nvPr>
        </p:nvSpPr>
        <p:spPr>
          <a:xfrm>
            <a:off x="609600" y="1828800"/>
            <a:ext cx="10972800" cy="481927"/>
          </a:xfrm>
        </p:spPr>
        <p:txBody>
          <a:bodyPr anchor="t" anchorCtr="0">
            <a:normAutofit/>
          </a:bodyPr>
          <a:lstStyle>
            <a:lvl1pPr marL="0" indent="0">
              <a:spcBef>
                <a:spcPts val="0"/>
              </a:spcBef>
              <a:buFont typeface="Arial"/>
              <a:buNone/>
              <a:defRPr sz="2400" b="0" baseline="0">
                <a:solidFill>
                  <a:srgbClr val="000000"/>
                </a:solidFill>
              </a:defRPr>
            </a:lvl1pPr>
            <a:lvl2pPr marL="0" indent="0">
              <a:spcBef>
                <a:spcPts val="0"/>
              </a:spcBef>
              <a:buFont typeface="Arial"/>
              <a:buNone/>
              <a:defRPr sz="2400" b="0">
                <a:solidFill>
                  <a:srgbClr val="000000"/>
                </a:solidFill>
              </a:defRPr>
            </a:lvl2pPr>
            <a:lvl3pPr marL="0" indent="0">
              <a:spcBef>
                <a:spcPts val="0"/>
              </a:spcBef>
              <a:buFont typeface="Arial"/>
              <a:buNone/>
              <a:defRPr sz="2400" b="0">
                <a:solidFill>
                  <a:srgbClr val="000000"/>
                </a:solidFill>
              </a:defRPr>
            </a:lvl3pPr>
            <a:lvl4pPr marL="0" indent="0">
              <a:spcBef>
                <a:spcPts val="0"/>
              </a:spcBef>
              <a:buFont typeface="Arial"/>
              <a:buNone/>
              <a:defRPr sz="2400" b="0">
                <a:solidFill>
                  <a:srgbClr val="000000"/>
                </a:solidFill>
              </a:defRPr>
            </a:lvl4pPr>
            <a:lvl5pPr marL="0" indent="0">
              <a:spcBef>
                <a:spcPts val="0"/>
              </a:spcBef>
              <a:buFont typeface="Arial"/>
              <a:buNone/>
              <a:defRPr sz="2400" b="0">
                <a:solidFill>
                  <a:srgbClr val="000000"/>
                </a:solidFill>
              </a:defRPr>
            </a:lvl5pPr>
          </a:lstStyle>
          <a:p>
            <a:pPr lvl="0"/>
            <a:r>
              <a:rPr lang="en-US" dirty="0"/>
              <a:t>Optional picture title</a:t>
            </a:r>
          </a:p>
        </p:txBody>
      </p:sp>
      <p:sp>
        <p:nvSpPr>
          <p:cNvPr id="17" name="Text Placeholder 7"/>
          <p:cNvSpPr>
            <a:spLocks noGrp="1"/>
          </p:cNvSpPr>
          <p:nvPr>
            <p:ph type="body" sz="quarter" idx="20" hasCustomPrompt="1"/>
          </p:nvPr>
        </p:nvSpPr>
        <p:spPr>
          <a:xfrm>
            <a:off x="609600" y="5547360"/>
            <a:ext cx="5364480" cy="426720"/>
          </a:xfrm>
        </p:spPr>
        <p:txBody>
          <a:bodyPr anchor="t" anchorCtr="0">
            <a:noAutofit/>
          </a:bodyPr>
          <a:lstStyle>
            <a:lvl1pPr marL="0" indent="0">
              <a:spcBef>
                <a:spcPts val="0"/>
              </a:spcBef>
              <a:buFont typeface="Arial"/>
              <a:buNone/>
              <a:defRPr sz="1333" b="0" i="0" baseline="0">
                <a:solidFill>
                  <a:srgbClr val="000000"/>
                </a:solidFill>
                <a:latin typeface="+mn-lt"/>
              </a:defRPr>
            </a:lvl1pPr>
            <a:lvl2pPr marL="0" indent="0">
              <a:spcBef>
                <a:spcPts val="0"/>
              </a:spcBef>
              <a:buFont typeface="Arial"/>
              <a:buNone/>
              <a:defRPr sz="1333" b="1" i="0">
                <a:solidFill>
                  <a:srgbClr val="000000"/>
                </a:solidFill>
                <a:latin typeface="+mn-lt"/>
              </a:defRPr>
            </a:lvl2pPr>
            <a:lvl3pPr marL="0" indent="0">
              <a:spcBef>
                <a:spcPts val="0"/>
              </a:spcBef>
              <a:buFont typeface="Arial"/>
              <a:buNone/>
              <a:defRPr sz="1333" b="1" i="0">
                <a:solidFill>
                  <a:srgbClr val="000000"/>
                </a:solidFill>
                <a:latin typeface="+mn-lt"/>
              </a:defRPr>
            </a:lvl3pPr>
            <a:lvl4pPr marL="0" indent="0">
              <a:spcBef>
                <a:spcPts val="0"/>
              </a:spcBef>
              <a:buFont typeface="Arial"/>
              <a:buNone/>
              <a:defRPr sz="1333" b="1" i="0">
                <a:solidFill>
                  <a:srgbClr val="000000"/>
                </a:solidFill>
                <a:latin typeface="+mn-lt"/>
              </a:defRPr>
            </a:lvl4pPr>
            <a:lvl5pPr marL="0" indent="0">
              <a:spcBef>
                <a:spcPts val="0"/>
              </a:spcBef>
              <a:buFont typeface="Arial"/>
              <a:buNone/>
              <a:defRPr sz="1333" b="1" i="0">
                <a:solidFill>
                  <a:srgbClr val="000000"/>
                </a:solidFill>
                <a:latin typeface="+mn-lt"/>
              </a:defRPr>
            </a:lvl5pPr>
          </a:lstStyle>
          <a:p>
            <a:pPr lvl="0"/>
            <a:r>
              <a:rPr lang="en-US" dirty="0"/>
              <a:t>Optional picture caption</a:t>
            </a:r>
          </a:p>
        </p:txBody>
      </p:sp>
      <p:sp>
        <p:nvSpPr>
          <p:cNvPr id="18" name="Text Placeholder 7"/>
          <p:cNvSpPr>
            <a:spLocks noGrp="1"/>
          </p:cNvSpPr>
          <p:nvPr>
            <p:ph type="body" sz="quarter" idx="21" hasCustomPrompt="1"/>
          </p:nvPr>
        </p:nvSpPr>
        <p:spPr>
          <a:xfrm>
            <a:off x="6217920" y="5547360"/>
            <a:ext cx="5364480" cy="426720"/>
          </a:xfrm>
        </p:spPr>
        <p:txBody>
          <a:bodyPr anchor="t" anchorCtr="0">
            <a:noAutofit/>
          </a:bodyPr>
          <a:lstStyle>
            <a:lvl1pPr marL="0" indent="0">
              <a:spcBef>
                <a:spcPts val="0"/>
              </a:spcBef>
              <a:buFont typeface="Arial"/>
              <a:buNone/>
              <a:defRPr sz="1333" b="0" i="0" baseline="0">
                <a:solidFill>
                  <a:srgbClr val="000000"/>
                </a:solidFill>
                <a:latin typeface="+mn-lt"/>
              </a:defRPr>
            </a:lvl1pPr>
            <a:lvl2pPr marL="0" indent="0">
              <a:spcBef>
                <a:spcPts val="0"/>
              </a:spcBef>
              <a:buFont typeface="Arial"/>
              <a:buNone/>
              <a:defRPr sz="1333" b="1" i="0">
                <a:solidFill>
                  <a:srgbClr val="000000"/>
                </a:solidFill>
                <a:latin typeface="+mn-lt"/>
              </a:defRPr>
            </a:lvl2pPr>
            <a:lvl3pPr marL="0" indent="0">
              <a:spcBef>
                <a:spcPts val="0"/>
              </a:spcBef>
              <a:buFont typeface="Arial"/>
              <a:buNone/>
              <a:defRPr sz="1333" b="1" i="0">
                <a:solidFill>
                  <a:srgbClr val="000000"/>
                </a:solidFill>
                <a:latin typeface="+mn-lt"/>
              </a:defRPr>
            </a:lvl3pPr>
            <a:lvl4pPr marL="0" indent="0">
              <a:spcBef>
                <a:spcPts val="0"/>
              </a:spcBef>
              <a:buFont typeface="Arial"/>
              <a:buNone/>
              <a:defRPr sz="1333" b="1" i="0">
                <a:solidFill>
                  <a:srgbClr val="000000"/>
                </a:solidFill>
                <a:latin typeface="+mn-lt"/>
              </a:defRPr>
            </a:lvl4pPr>
            <a:lvl5pPr marL="0" indent="0">
              <a:spcBef>
                <a:spcPts val="0"/>
              </a:spcBef>
              <a:buFont typeface="Arial"/>
              <a:buNone/>
              <a:defRPr sz="1333" b="1" i="0">
                <a:solidFill>
                  <a:srgbClr val="000000"/>
                </a:solidFill>
                <a:latin typeface="+mn-lt"/>
              </a:defRPr>
            </a:lvl5pPr>
          </a:lstStyle>
          <a:p>
            <a:pPr lvl="0"/>
            <a:r>
              <a:rPr lang="en-US" dirty="0"/>
              <a:t>Optional picture caption</a:t>
            </a:r>
          </a:p>
        </p:txBody>
      </p:sp>
    </p:spTree>
    <p:extLst>
      <p:ext uri="{BB962C8B-B14F-4D97-AF65-F5344CB8AC3E}">
        <p14:creationId xmlns:p14="http://schemas.microsoft.com/office/powerpoint/2010/main" val="3623645256"/>
      </p:ext>
    </p:extLst>
  </p:cSld>
  <p:clrMapOvr>
    <a:masterClrMapping/>
  </p:clrMapOvr>
  <p:hf hdr="0" dt="0"/>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image" Target="../media/image1.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BEE3BDE7-CD22-5C47-8AB5-1BB7AA03176B}"/>
              </a:ext>
            </a:extLst>
          </p:cNvPr>
          <p:cNvPicPr>
            <a:picLocks noChangeAspect="1"/>
          </p:cNvPicPr>
          <p:nvPr userDrawn="1"/>
        </p:nvPicPr>
        <p:blipFill>
          <a:blip r:embed="rId21"/>
          <a:stretch>
            <a:fillRect/>
          </a:stretch>
        </p:blipFill>
        <p:spPr>
          <a:xfrm>
            <a:off x="7201575" y="5963040"/>
            <a:ext cx="4739119" cy="886217"/>
          </a:xfrm>
          <a:prstGeom prst="rect">
            <a:avLst/>
          </a:prstGeom>
        </p:spPr>
      </p:pic>
      <p:grpSp>
        <p:nvGrpSpPr>
          <p:cNvPr id="7" name="Group 6"/>
          <p:cNvGrpSpPr/>
          <p:nvPr userDrawn="1"/>
        </p:nvGrpSpPr>
        <p:grpSpPr>
          <a:xfrm>
            <a:off x="-182880" y="-182880"/>
            <a:ext cx="12557760" cy="7229856"/>
            <a:chOff x="-137160" y="-137160"/>
            <a:chExt cx="9418320" cy="5422392"/>
          </a:xfrm>
        </p:grpSpPr>
        <p:cxnSp>
          <p:nvCxnSpPr>
            <p:cNvPr id="12" name="Straight Connector 11"/>
            <p:cNvCxnSpPr/>
            <p:nvPr userDrawn="1"/>
          </p:nvCxnSpPr>
          <p:spPr>
            <a:xfrm flipV="1">
              <a:off x="457200" y="-137160"/>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userDrawn="1"/>
          </p:nvCxnSpPr>
          <p:spPr>
            <a:xfrm flipV="1">
              <a:off x="8686800" y="-137160"/>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userDrawn="1"/>
          </p:nvCxnSpPr>
          <p:spPr>
            <a:xfrm flipV="1">
              <a:off x="457200" y="5193792"/>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userDrawn="1"/>
          </p:nvCxnSpPr>
          <p:spPr>
            <a:xfrm flipV="1">
              <a:off x="8686800" y="5193792"/>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userDrawn="1"/>
          </p:nvCxnSpPr>
          <p:spPr>
            <a:xfrm flipV="1">
              <a:off x="4480560" y="-137160"/>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userDrawn="1"/>
          </p:nvCxnSpPr>
          <p:spPr>
            <a:xfrm flipV="1">
              <a:off x="4480560" y="5193792"/>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18" name="Straight Connector 17"/>
            <p:cNvCxnSpPr/>
            <p:nvPr userDrawn="1"/>
          </p:nvCxnSpPr>
          <p:spPr>
            <a:xfrm flipV="1">
              <a:off x="4663440" y="-137160"/>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userDrawn="1"/>
          </p:nvCxnSpPr>
          <p:spPr>
            <a:xfrm flipV="1">
              <a:off x="4663440" y="5193792"/>
              <a:ext cx="0" cy="9144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userDrawn="1"/>
          </p:nvCxnSpPr>
          <p:spPr>
            <a:xfrm>
              <a:off x="9189720" y="1371375"/>
              <a:ext cx="91440" cy="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userDrawn="1"/>
          </p:nvCxnSpPr>
          <p:spPr>
            <a:xfrm>
              <a:off x="9189720" y="4480560"/>
              <a:ext cx="91440" cy="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30" name="Straight Connector 29"/>
            <p:cNvCxnSpPr/>
            <p:nvPr userDrawn="1"/>
          </p:nvCxnSpPr>
          <p:spPr>
            <a:xfrm>
              <a:off x="-137160" y="1371375"/>
              <a:ext cx="91440" cy="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userDrawn="1"/>
          </p:nvCxnSpPr>
          <p:spPr>
            <a:xfrm>
              <a:off x="-137160" y="4480560"/>
              <a:ext cx="91440" cy="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userDrawn="1"/>
          </p:nvCxnSpPr>
          <p:spPr>
            <a:xfrm>
              <a:off x="9189720" y="342900"/>
              <a:ext cx="91440" cy="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cxnSp>
          <p:nvCxnSpPr>
            <p:cNvPr id="24" name="Straight Connector 23"/>
            <p:cNvCxnSpPr/>
            <p:nvPr userDrawn="1"/>
          </p:nvCxnSpPr>
          <p:spPr>
            <a:xfrm>
              <a:off x="-137160" y="342900"/>
              <a:ext cx="91440" cy="0"/>
            </a:xfrm>
            <a:prstGeom prst="line">
              <a:avLst/>
            </a:prstGeom>
            <a:ln w="6350">
              <a:solidFill>
                <a:srgbClr val="737373"/>
              </a:solidFill>
            </a:ln>
          </p:spPr>
          <p:style>
            <a:lnRef idx="2">
              <a:schemeClr val="accent1"/>
            </a:lnRef>
            <a:fillRef idx="0">
              <a:schemeClr val="accent1"/>
            </a:fillRef>
            <a:effectRef idx="1">
              <a:schemeClr val="accent1"/>
            </a:effectRef>
            <a:fontRef idx="minor">
              <a:schemeClr val="tx1"/>
            </a:fontRef>
          </p:style>
        </p:cxnSp>
      </p:grpSp>
      <p:sp>
        <p:nvSpPr>
          <p:cNvPr id="2" name="Title Placeholder 1"/>
          <p:cNvSpPr>
            <a:spLocks noGrp="1"/>
          </p:cNvSpPr>
          <p:nvPr userDrawn="1">
            <p:ph type="title"/>
          </p:nvPr>
        </p:nvSpPr>
        <p:spPr>
          <a:xfrm>
            <a:off x="609600" y="457201"/>
            <a:ext cx="10972800" cy="1281225"/>
          </a:xfrm>
          <a:prstGeom prst="rect">
            <a:avLst/>
          </a:prstGeom>
          <a:noFill/>
        </p:spPr>
        <p:txBody>
          <a:bodyPr vert="horz" lIns="0" tIns="0" rIns="0" bIns="0" rtlCol="0" anchor="t" anchorCtr="0">
            <a:normAutofit/>
          </a:bodyPr>
          <a:lstStyle/>
          <a:p>
            <a:r>
              <a:rPr lang="en-US"/>
              <a:t>Click to edit Master title style</a:t>
            </a:r>
            <a:endParaRPr lang="en-US" dirty="0"/>
          </a:p>
        </p:txBody>
      </p:sp>
      <p:sp>
        <p:nvSpPr>
          <p:cNvPr id="3" name="Text Placeholder 2"/>
          <p:cNvSpPr>
            <a:spLocks noGrp="1"/>
          </p:cNvSpPr>
          <p:nvPr userDrawn="1">
            <p:ph type="body" idx="1"/>
          </p:nvPr>
        </p:nvSpPr>
        <p:spPr>
          <a:xfrm>
            <a:off x="609600" y="1828501"/>
            <a:ext cx="10972800" cy="4140500"/>
          </a:xfrm>
          <a:prstGeom prst="rect">
            <a:avLst/>
          </a:prstGeom>
        </p:spPr>
        <p:txBody>
          <a:bodyPr vert="horz" lIns="0" tIns="0" rIns="0" bIns="0" spcCol="18288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Slide Number Placeholder 3"/>
          <p:cNvSpPr>
            <a:spLocks noGrp="1"/>
          </p:cNvSpPr>
          <p:nvPr userDrawn="1">
            <p:ph type="sldNum" sz="quarter" idx="4"/>
          </p:nvPr>
        </p:nvSpPr>
        <p:spPr>
          <a:xfrm>
            <a:off x="612563" y="6375400"/>
            <a:ext cx="304800" cy="304800"/>
          </a:xfrm>
          <a:prstGeom prst="rect">
            <a:avLst/>
          </a:prstGeom>
        </p:spPr>
        <p:txBody>
          <a:bodyPr vert="horz" lIns="0" tIns="0" rIns="0" bIns="0" rtlCol="0" anchor="t" anchorCtr="0"/>
          <a:lstStyle>
            <a:lvl1pPr>
              <a:defRPr lang="en-US" sz="1200" b="0" i="0" spc="0" baseline="0" smtClean="0">
                <a:solidFill>
                  <a:srgbClr val="7F7F7F"/>
                </a:solidFill>
                <a:latin typeface="+mn-lt"/>
              </a:defRPr>
            </a:lvl1pPr>
          </a:lstStyle>
          <a:p>
            <a:fld id="{47547CF9-5B10-D24F-A8D7-45A9778164F7}" type="slidenum">
              <a:rPr lang="uk-UA" smtClean="0"/>
              <a:pPr/>
              <a:t>‹#›</a:t>
            </a:fld>
            <a:endParaRPr lang="uk-UA" dirty="0"/>
          </a:p>
        </p:txBody>
      </p:sp>
      <p:sp>
        <p:nvSpPr>
          <p:cNvPr id="5" name="Footer Placeholder 4"/>
          <p:cNvSpPr>
            <a:spLocks noGrp="1"/>
          </p:cNvSpPr>
          <p:nvPr userDrawn="1">
            <p:ph type="ftr" sz="quarter" idx="3"/>
          </p:nvPr>
        </p:nvSpPr>
        <p:spPr>
          <a:xfrm>
            <a:off x="917363" y="6375400"/>
            <a:ext cx="5056717" cy="304800"/>
          </a:xfrm>
          <a:prstGeom prst="rect">
            <a:avLst/>
          </a:prstGeom>
          <a:noFill/>
        </p:spPr>
        <p:txBody>
          <a:bodyPr wrap="square" lIns="0" tIns="0" rIns="0" bIns="0" rtlCol="0" anchor="t" anchorCtr="0">
            <a:noAutofit/>
          </a:bodyPr>
          <a:lstStyle>
            <a:lvl1pPr>
              <a:defRPr lang="en-US" sz="1200" b="0" i="0" spc="0" baseline="0" dirty="0">
                <a:solidFill>
                  <a:srgbClr val="7F7F7F"/>
                </a:solidFill>
                <a:latin typeface="+mn-lt"/>
              </a:defRPr>
            </a:lvl1pPr>
          </a:lstStyle>
          <a:p>
            <a:endParaRPr lang="en-US"/>
          </a:p>
        </p:txBody>
      </p:sp>
    </p:spTree>
    <p:extLst>
      <p:ext uri="{BB962C8B-B14F-4D97-AF65-F5344CB8AC3E}">
        <p14:creationId xmlns:p14="http://schemas.microsoft.com/office/powerpoint/2010/main" val="1686022313"/>
      </p:ext>
    </p:extLst>
  </p:cSld>
  <p:clrMap bg1="lt1" tx1="dk1" bg2="lt2" tx2="dk2" accent1="accent1" accent2="accent2" accent3="accent3" accent4="accent4" accent5="accent5" accent6="accent6" hlink="hlink" folHlink="folHlink"/>
  <p:sldLayoutIdLst>
    <p:sldLayoutId id="2147483649" r:id="rId1"/>
    <p:sldLayoutId id="2147483674" r:id="rId2"/>
    <p:sldLayoutId id="2147483662" r:id="rId3"/>
    <p:sldLayoutId id="2147483650" r:id="rId4"/>
    <p:sldLayoutId id="2147483652" r:id="rId5"/>
    <p:sldLayoutId id="2147483676" r:id="rId6"/>
    <p:sldLayoutId id="2147483667" r:id="rId7"/>
    <p:sldLayoutId id="2147483663" r:id="rId8"/>
    <p:sldLayoutId id="2147483664" r:id="rId9"/>
    <p:sldLayoutId id="2147483665" r:id="rId10"/>
    <p:sldLayoutId id="2147483666" r:id="rId11"/>
    <p:sldLayoutId id="2147483680" r:id="rId12"/>
    <p:sldLayoutId id="2147483677" r:id="rId13"/>
    <p:sldLayoutId id="2147483651" r:id="rId14"/>
    <p:sldLayoutId id="2147483673" r:id="rId15"/>
    <p:sldLayoutId id="2147483670" r:id="rId16"/>
    <p:sldLayoutId id="2147483671" r:id="rId17"/>
    <p:sldLayoutId id="2147483669" r:id="rId18"/>
    <p:sldLayoutId id="2147483668" r:id="rId19"/>
  </p:sldLayoutIdLst>
  <p:hf hdr="0" dt="0"/>
  <p:txStyles>
    <p:titleStyle>
      <a:lvl1pPr algn="l" defTabSz="1219170" rtl="0" eaLnBrk="1" latinLnBrk="0" hangingPunct="1">
        <a:lnSpc>
          <a:spcPct val="90000"/>
        </a:lnSpc>
        <a:spcBef>
          <a:spcPct val="0"/>
        </a:spcBef>
        <a:buNone/>
        <a:defRPr sz="4267" b="1" i="0" kern="1200" spc="-133" baseline="0">
          <a:solidFill>
            <a:schemeClr val="tx1"/>
          </a:solidFill>
          <a:latin typeface="+mj-lt"/>
          <a:ea typeface="Arial Black" charset="0"/>
          <a:cs typeface="Arial Black" charset="0"/>
        </a:defRPr>
      </a:lvl1pPr>
    </p:titleStyle>
    <p:bodyStyle>
      <a:lvl1pPr marL="304792" indent="-304792" algn="l" defTabSz="1219170" rtl="0" eaLnBrk="1" latinLnBrk="0" hangingPunct="1">
        <a:spcBef>
          <a:spcPts val="1200"/>
        </a:spcBef>
        <a:buClrTx/>
        <a:buSzPct val="100000"/>
        <a:buFont typeface="Wingdings" charset="2"/>
        <a:buChar char="§"/>
        <a:tabLst>
          <a:tab pos="5331751" algn="r"/>
          <a:tab pos="10972526" algn="r"/>
        </a:tabLst>
        <a:defRPr sz="2400" b="0" i="0" kern="1200" spc="0" baseline="0">
          <a:solidFill>
            <a:schemeClr val="tx1"/>
          </a:solidFill>
          <a:latin typeface="+mn-lt"/>
          <a:ea typeface="+mn-ea"/>
          <a:cs typeface="+mn-cs"/>
        </a:defRPr>
      </a:lvl1pPr>
      <a:lvl2pPr marL="609585" indent="-304792" algn="l" defTabSz="1219170" rtl="0" eaLnBrk="1" latinLnBrk="0" hangingPunct="1">
        <a:spcBef>
          <a:spcPts val="400"/>
        </a:spcBef>
        <a:buClrTx/>
        <a:buSzPct val="100000"/>
        <a:buFont typeface="Arial" pitchFamily="34" charset="0"/>
        <a:buChar char="–"/>
        <a:defRPr sz="2133" b="0" i="0" kern="1200" spc="0" baseline="0">
          <a:solidFill>
            <a:schemeClr val="tx1"/>
          </a:solidFill>
          <a:latin typeface="+mn-lt"/>
          <a:ea typeface="+mn-ea"/>
          <a:cs typeface="+mn-cs"/>
        </a:defRPr>
      </a:lvl2pPr>
      <a:lvl3pPr marL="914377" indent="-304792" algn="l" defTabSz="1219170" rtl="0" eaLnBrk="1" latinLnBrk="0" hangingPunct="1">
        <a:spcBef>
          <a:spcPts val="400"/>
        </a:spcBef>
        <a:buClrTx/>
        <a:buSzPct val="100000"/>
        <a:buFont typeface="Arial" pitchFamily="34" charset="0"/>
        <a:buChar char="–"/>
        <a:defRPr sz="2133" b="0" i="0" kern="1200" spc="0" baseline="0">
          <a:solidFill>
            <a:schemeClr val="tx1"/>
          </a:solidFill>
          <a:latin typeface="+mn-lt"/>
          <a:ea typeface="+mn-ea"/>
          <a:cs typeface="+mn-cs"/>
        </a:defRPr>
      </a:lvl3pPr>
      <a:lvl4pPr marL="1219170" indent="-304792" algn="l" defTabSz="1219170" rtl="0" eaLnBrk="1" latinLnBrk="0" hangingPunct="1">
        <a:spcBef>
          <a:spcPts val="400"/>
        </a:spcBef>
        <a:buClrTx/>
        <a:buSzPct val="100000"/>
        <a:buFont typeface="Arial" pitchFamily="34" charset="0"/>
        <a:buChar char="–"/>
        <a:defRPr sz="2133" b="0" i="0" kern="1200" spc="0" baseline="0">
          <a:solidFill>
            <a:schemeClr val="tx1"/>
          </a:solidFill>
          <a:latin typeface="+mn-lt"/>
          <a:ea typeface="+mn-ea"/>
          <a:cs typeface="+mn-cs"/>
        </a:defRPr>
      </a:lvl4pPr>
      <a:lvl5pPr marL="1523962" indent="-304792" algn="l" defTabSz="1219170" rtl="0" eaLnBrk="1" latinLnBrk="0" hangingPunct="1">
        <a:spcBef>
          <a:spcPts val="400"/>
        </a:spcBef>
        <a:buClrTx/>
        <a:buSzPct val="100000"/>
        <a:buFont typeface="Arial" pitchFamily="34" charset="0"/>
        <a:buChar char="–"/>
        <a:defRPr sz="2133" b="0" i="0" kern="1200" spc="0" baseline="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en-US"/>
      </a:defPPr>
      <a:lvl1pPr marL="0" algn="l" defTabSz="1219170" rtl="0" eaLnBrk="1" latinLnBrk="0" hangingPunct="1">
        <a:defRPr sz="1600" kern="1200">
          <a:solidFill>
            <a:schemeClr val="tx1"/>
          </a:solidFill>
          <a:latin typeface="+mn-lt"/>
          <a:ea typeface="+mn-ea"/>
          <a:cs typeface="+mn-cs"/>
        </a:defRPr>
      </a:lvl1pPr>
      <a:lvl2pPr marL="609585" algn="l" defTabSz="1219170" rtl="0" eaLnBrk="1" latinLnBrk="0" hangingPunct="1">
        <a:defRPr sz="1600" kern="1200">
          <a:solidFill>
            <a:schemeClr val="tx1"/>
          </a:solidFill>
          <a:latin typeface="+mn-lt"/>
          <a:ea typeface="+mn-ea"/>
          <a:cs typeface="+mn-cs"/>
        </a:defRPr>
      </a:lvl2pPr>
      <a:lvl3pPr marL="1219170" algn="l" defTabSz="1219170" rtl="0" eaLnBrk="1" latinLnBrk="0" hangingPunct="1">
        <a:defRPr sz="1600" kern="1200">
          <a:solidFill>
            <a:schemeClr val="tx1"/>
          </a:solidFill>
          <a:latin typeface="+mn-lt"/>
          <a:ea typeface="+mn-ea"/>
          <a:cs typeface="+mn-cs"/>
        </a:defRPr>
      </a:lvl3pPr>
      <a:lvl4pPr marL="1828754" algn="l" defTabSz="1219170" rtl="0" eaLnBrk="1" latinLnBrk="0" hangingPunct="1">
        <a:defRPr sz="1600" kern="1200">
          <a:solidFill>
            <a:schemeClr val="tx1"/>
          </a:solidFill>
          <a:latin typeface="+mn-lt"/>
          <a:ea typeface="+mn-ea"/>
          <a:cs typeface="+mn-cs"/>
        </a:defRPr>
      </a:lvl4pPr>
      <a:lvl5pPr marL="2438339" algn="l" defTabSz="1219170" rtl="0" eaLnBrk="1" latinLnBrk="0" hangingPunct="1">
        <a:defRPr sz="1600" kern="1200">
          <a:solidFill>
            <a:schemeClr val="tx1"/>
          </a:solidFill>
          <a:latin typeface="+mn-lt"/>
          <a:ea typeface="+mn-ea"/>
          <a:cs typeface="+mn-cs"/>
        </a:defRPr>
      </a:lvl5pPr>
      <a:lvl6pPr marL="3047924" algn="l" defTabSz="1219170" rtl="0" eaLnBrk="1" latinLnBrk="0" hangingPunct="1">
        <a:defRPr sz="1600" kern="1200">
          <a:solidFill>
            <a:schemeClr val="tx1"/>
          </a:solidFill>
          <a:latin typeface="+mn-lt"/>
          <a:ea typeface="+mn-ea"/>
          <a:cs typeface="+mn-cs"/>
        </a:defRPr>
      </a:lvl6pPr>
      <a:lvl7pPr marL="3657509" algn="l" defTabSz="1219170" rtl="0" eaLnBrk="1" latinLnBrk="0" hangingPunct="1">
        <a:defRPr sz="1600" kern="1200">
          <a:solidFill>
            <a:schemeClr val="tx1"/>
          </a:solidFill>
          <a:latin typeface="+mn-lt"/>
          <a:ea typeface="+mn-ea"/>
          <a:cs typeface="+mn-cs"/>
        </a:defRPr>
      </a:lvl7pPr>
      <a:lvl8pPr marL="4267093" algn="l" defTabSz="1219170" rtl="0" eaLnBrk="1" latinLnBrk="0" hangingPunct="1">
        <a:defRPr sz="1600" kern="1200">
          <a:solidFill>
            <a:schemeClr val="tx1"/>
          </a:solidFill>
          <a:latin typeface="+mn-lt"/>
          <a:ea typeface="+mn-ea"/>
          <a:cs typeface="+mn-cs"/>
        </a:defRPr>
      </a:lvl8pPr>
      <a:lvl9pPr marL="4876678" algn="l" defTabSz="1219170" rtl="0" eaLnBrk="1" latinLnBrk="0" hangingPunct="1">
        <a:defRPr sz="1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xml"/><Relationship Id="rId1" Type="http://schemas.openxmlformats.org/officeDocument/2006/relationships/slideLayout" Target="../slideLayouts/slideLayout3.xml"/><Relationship Id="rId5" Type="http://schemas.openxmlformats.org/officeDocument/2006/relationships/hyperlink" Target="http://www.novartis.com/" TargetMode="External"/><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8" Type="http://schemas.openxmlformats.org/officeDocument/2006/relationships/slide" Target="slide73.xml"/><Relationship Id="rId13" Type="http://schemas.openxmlformats.org/officeDocument/2006/relationships/slide" Target="slide31.xml"/><Relationship Id="rId3" Type="http://schemas.openxmlformats.org/officeDocument/2006/relationships/slide" Target="slide2.xml"/><Relationship Id="rId7" Type="http://schemas.openxmlformats.org/officeDocument/2006/relationships/slide" Target="slide71.xml"/><Relationship Id="rId12" Type="http://schemas.openxmlformats.org/officeDocument/2006/relationships/image" Target="../media/image7.png"/><Relationship Id="rId2" Type="http://schemas.openxmlformats.org/officeDocument/2006/relationships/notesSlide" Target="../notesSlides/notesSlide10.xml"/><Relationship Id="rId1" Type="http://schemas.openxmlformats.org/officeDocument/2006/relationships/slideLayout" Target="../slideLayouts/slideLayout3.xml"/><Relationship Id="rId6" Type="http://schemas.openxmlformats.org/officeDocument/2006/relationships/slide" Target="slide40.xml"/><Relationship Id="rId11" Type="http://schemas.openxmlformats.org/officeDocument/2006/relationships/image" Target="../media/image6.png"/><Relationship Id="rId5" Type="http://schemas.openxmlformats.org/officeDocument/2006/relationships/slide" Target="slide8.xml"/><Relationship Id="rId15" Type="http://schemas.openxmlformats.org/officeDocument/2006/relationships/image" Target="../media/image4.png"/><Relationship Id="rId10" Type="http://schemas.openxmlformats.org/officeDocument/2006/relationships/image" Target="../media/image5.png"/><Relationship Id="rId4" Type="http://schemas.openxmlformats.org/officeDocument/2006/relationships/slide" Target="slide3.xml"/><Relationship Id="rId9" Type="http://schemas.openxmlformats.org/officeDocument/2006/relationships/slide" Target="slide76.xml"/><Relationship Id="rId14" Type="http://schemas.openxmlformats.org/officeDocument/2006/relationships/slide" Target="slide22.xml"/></Relationships>
</file>

<file path=ppt/slides/_rels/slide11.xml.rels><?xml version="1.0" encoding="UTF-8" standalone="yes"?>
<Relationships xmlns="http://schemas.openxmlformats.org/package/2006/relationships"><Relationship Id="rId8" Type="http://schemas.openxmlformats.org/officeDocument/2006/relationships/slide" Target="slide73.xml"/><Relationship Id="rId13" Type="http://schemas.openxmlformats.org/officeDocument/2006/relationships/slide" Target="slide31.xml"/><Relationship Id="rId3" Type="http://schemas.openxmlformats.org/officeDocument/2006/relationships/slide" Target="slide2.xml"/><Relationship Id="rId7" Type="http://schemas.openxmlformats.org/officeDocument/2006/relationships/slide" Target="slide71.xml"/><Relationship Id="rId12" Type="http://schemas.openxmlformats.org/officeDocument/2006/relationships/image" Target="../media/image7.png"/><Relationship Id="rId2" Type="http://schemas.openxmlformats.org/officeDocument/2006/relationships/notesSlide" Target="../notesSlides/notesSlide11.xml"/><Relationship Id="rId1" Type="http://schemas.openxmlformats.org/officeDocument/2006/relationships/slideLayout" Target="../slideLayouts/slideLayout3.xml"/><Relationship Id="rId6" Type="http://schemas.openxmlformats.org/officeDocument/2006/relationships/slide" Target="slide40.xml"/><Relationship Id="rId11" Type="http://schemas.openxmlformats.org/officeDocument/2006/relationships/image" Target="../media/image6.png"/><Relationship Id="rId5" Type="http://schemas.openxmlformats.org/officeDocument/2006/relationships/slide" Target="slide8.xml"/><Relationship Id="rId15" Type="http://schemas.openxmlformats.org/officeDocument/2006/relationships/image" Target="../media/image4.png"/><Relationship Id="rId10" Type="http://schemas.openxmlformats.org/officeDocument/2006/relationships/image" Target="../media/image5.png"/><Relationship Id="rId4" Type="http://schemas.openxmlformats.org/officeDocument/2006/relationships/slide" Target="slide3.xml"/><Relationship Id="rId9" Type="http://schemas.openxmlformats.org/officeDocument/2006/relationships/slide" Target="slide76.xml"/><Relationship Id="rId14" Type="http://schemas.openxmlformats.org/officeDocument/2006/relationships/slide" Target="slide16.xml"/></Relationships>
</file>

<file path=ppt/slides/_rels/slide12.xml.rels><?xml version="1.0" encoding="UTF-8" standalone="yes"?>
<Relationships xmlns="http://schemas.openxmlformats.org/package/2006/relationships"><Relationship Id="rId8" Type="http://schemas.openxmlformats.org/officeDocument/2006/relationships/slide" Target="slide73.xml"/><Relationship Id="rId13" Type="http://schemas.openxmlformats.org/officeDocument/2006/relationships/slide" Target="slide31.xml"/><Relationship Id="rId3" Type="http://schemas.openxmlformats.org/officeDocument/2006/relationships/slide" Target="slide2.xml"/><Relationship Id="rId7" Type="http://schemas.openxmlformats.org/officeDocument/2006/relationships/slide" Target="slide71.xml"/><Relationship Id="rId12" Type="http://schemas.openxmlformats.org/officeDocument/2006/relationships/image" Target="../media/image7.png"/><Relationship Id="rId2" Type="http://schemas.openxmlformats.org/officeDocument/2006/relationships/notesSlide" Target="../notesSlides/notesSlide12.xml"/><Relationship Id="rId1" Type="http://schemas.openxmlformats.org/officeDocument/2006/relationships/slideLayout" Target="../slideLayouts/slideLayout3.xml"/><Relationship Id="rId6" Type="http://schemas.openxmlformats.org/officeDocument/2006/relationships/slide" Target="slide40.xml"/><Relationship Id="rId11" Type="http://schemas.openxmlformats.org/officeDocument/2006/relationships/image" Target="../media/image6.png"/><Relationship Id="rId5" Type="http://schemas.openxmlformats.org/officeDocument/2006/relationships/slide" Target="slide8.xml"/><Relationship Id="rId15" Type="http://schemas.openxmlformats.org/officeDocument/2006/relationships/image" Target="../media/image4.png"/><Relationship Id="rId10" Type="http://schemas.openxmlformats.org/officeDocument/2006/relationships/image" Target="../media/image5.png"/><Relationship Id="rId4" Type="http://schemas.openxmlformats.org/officeDocument/2006/relationships/slide" Target="slide3.xml"/><Relationship Id="rId9" Type="http://schemas.openxmlformats.org/officeDocument/2006/relationships/slide" Target="slide76.xml"/><Relationship Id="rId14" Type="http://schemas.openxmlformats.org/officeDocument/2006/relationships/slide" Target="slide26.xml"/></Relationships>
</file>

<file path=ppt/slides/_rels/slide13.xml.rels><?xml version="1.0" encoding="UTF-8" standalone="yes"?>
<Relationships xmlns="http://schemas.openxmlformats.org/package/2006/relationships"><Relationship Id="rId8" Type="http://schemas.openxmlformats.org/officeDocument/2006/relationships/slide" Target="slide73.xml"/><Relationship Id="rId13" Type="http://schemas.openxmlformats.org/officeDocument/2006/relationships/slide" Target="slide31.xml"/><Relationship Id="rId3" Type="http://schemas.openxmlformats.org/officeDocument/2006/relationships/slide" Target="slide2.xml"/><Relationship Id="rId7" Type="http://schemas.openxmlformats.org/officeDocument/2006/relationships/slide" Target="slide71.xml"/><Relationship Id="rId12" Type="http://schemas.openxmlformats.org/officeDocument/2006/relationships/image" Target="../media/image7.png"/><Relationship Id="rId2" Type="http://schemas.openxmlformats.org/officeDocument/2006/relationships/notesSlide" Target="../notesSlides/notesSlide13.xml"/><Relationship Id="rId1" Type="http://schemas.openxmlformats.org/officeDocument/2006/relationships/slideLayout" Target="../slideLayouts/slideLayout3.xml"/><Relationship Id="rId6" Type="http://schemas.openxmlformats.org/officeDocument/2006/relationships/slide" Target="slide40.xml"/><Relationship Id="rId11" Type="http://schemas.openxmlformats.org/officeDocument/2006/relationships/image" Target="../media/image6.png"/><Relationship Id="rId5" Type="http://schemas.openxmlformats.org/officeDocument/2006/relationships/slide" Target="slide8.xml"/><Relationship Id="rId10" Type="http://schemas.openxmlformats.org/officeDocument/2006/relationships/image" Target="../media/image5.png"/><Relationship Id="rId4" Type="http://schemas.openxmlformats.org/officeDocument/2006/relationships/slide" Target="slide3.xml"/><Relationship Id="rId9" Type="http://schemas.openxmlformats.org/officeDocument/2006/relationships/slide" Target="slide76.xml"/><Relationship Id="rId14" Type="http://schemas.openxmlformats.org/officeDocument/2006/relationships/image" Target="../media/image4.png"/></Relationships>
</file>

<file path=ppt/slides/_rels/slide14.xml.rels><?xml version="1.0" encoding="UTF-8" standalone="yes"?>
<Relationships xmlns="http://schemas.openxmlformats.org/package/2006/relationships"><Relationship Id="rId8" Type="http://schemas.openxmlformats.org/officeDocument/2006/relationships/slide" Target="slide73.xml"/><Relationship Id="rId13" Type="http://schemas.openxmlformats.org/officeDocument/2006/relationships/slide" Target="slide31.xml"/><Relationship Id="rId3" Type="http://schemas.openxmlformats.org/officeDocument/2006/relationships/slide" Target="slide2.xml"/><Relationship Id="rId7" Type="http://schemas.openxmlformats.org/officeDocument/2006/relationships/slide" Target="slide71.xml"/><Relationship Id="rId12" Type="http://schemas.openxmlformats.org/officeDocument/2006/relationships/image" Target="../media/image7.png"/><Relationship Id="rId2" Type="http://schemas.openxmlformats.org/officeDocument/2006/relationships/notesSlide" Target="../notesSlides/notesSlide14.xml"/><Relationship Id="rId1" Type="http://schemas.openxmlformats.org/officeDocument/2006/relationships/slideLayout" Target="../slideLayouts/slideLayout3.xml"/><Relationship Id="rId6" Type="http://schemas.openxmlformats.org/officeDocument/2006/relationships/slide" Target="slide40.xml"/><Relationship Id="rId11" Type="http://schemas.openxmlformats.org/officeDocument/2006/relationships/image" Target="../media/image6.png"/><Relationship Id="rId5" Type="http://schemas.openxmlformats.org/officeDocument/2006/relationships/slide" Target="slide8.xml"/><Relationship Id="rId10" Type="http://schemas.openxmlformats.org/officeDocument/2006/relationships/image" Target="../media/image5.png"/><Relationship Id="rId4" Type="http://schemas.openxmlformats.org/officeDocument/2006/relationships/slide" Target="slide3.xml"/><Relationship Id="rId9" Type="http://schemas.openxmlformats.org/officeDocument/2006/relationships/slide" Target="slide76.xml"/><Relationship Id="rId14" Type="http://schemas.openxmlformats.org/officeDocument/2006/relationships/image" Target="../media/image4.png"/></Relationships>
</file>

<file path=ppt/slides/_rels/slide15.xml.rels><?xml version="1.0" encoding="UTF-8" standalone="yes"?>
<Relationships xmlns="http://schemas.openxmlformats.org/package/2006/relationships"><Relationship Id="rId8" Type="http://schemas.openxmlformats.org/officeDocument/2006/relationships/slide" Target="slide73.xml"/><Relationship Id="rId13" Type="http://schemas.openxmlformats.org/officeDocument/2006/relationships/slide" Target="slide31.xml"/><Relationship Id="rId3" Type="http://schemas.openxmlformats.org/officeDocument/2006/relationships/slide" Target="slide2.xml"/><Relationship Id="rId7" Type="http://schemas.openxmlformats.org/officeDocument/2006/relationships/slide" Target="slide71.xml"/><Relationship Id="rId12" Type="http://schemas.openxmlformats.org/officeDocument/2006/relationships/image" Target="../media/image7.png"/><Relationship Id="rId2" Type="http://schemas.openxmlformats.org/officeDocument/2006/relationships/notesSlide" Target="../notesSlides/notesSlide15.xml"/><Relationship Id="rId1" Type="http://schemas.openxmlformats.org/officeDocument/2006/relationships/slideLayout" Target="../slideLayouts/slideLayout3.xml"/><Relationship Id="rId6" Type="http://schemas.openxmlformats.org/officeDocument/2006/relationships/slide" Target="slide40.xml"/><Relationship Id="rId11" Type="http://schemas.openxmlformats.org/officeDocument/2006/relationships/image" Target="../media/image6.png"/><Relationship Id="rId5" Type="http://schemas.openxmlformats.org/officeDocument/2006/relationships/slide" Target="slide8.xml"/><Relationship Id="rId10" Type="http://schemas.openxmlformats.org/officeDocument/2006/relationships/image" Target="../media/image5.png"/><Relationship Id="rId4" Type="http://schemas.openxmlformats.org/officeDocument/2006/relationships/slide" Target="slide3.xml"/><Relationship Id="rId9" Type="http://schemas.openxmlformats.org/officeDocument/2006/relationships/slide" Target="slide76.xml"/><Relationship Id="rId14" Type="http://schemas.openxmlformats.org/officeDocument/2006/relationships/image" Target="../media/image4.png"/></Relationships>
</file>

<file path=ppt/slides/_rels/slide16.xml.rels><?xml version="1.0" encoding="UTF-8" standalone="yes"?>
<Relationships xmlns="http://schemas.openxmlformats.org/package/2006/relationships"><Relationship Id="rId8" Type="http://schemas.openxmlformats.org/officeDocument/2006/relationships/slide" Target="slide71.xml"/><Relationship Id="rId3" Type="http://schemas.openxmlformats.org/officeDocument/2006/relationships/slide" Target="slide8.xml"/><Relationship Id="rId7" Type="http://schemas.openxmlformats.org/officeDocument/2006/relationships/slide" Target="slide40.xml"/><Relationship Id="rId12" Type="http://schemas.openxmlformats.org/officeDocument/2006/relationships/image" Target="../media/image4.png"/><Relationship Id="rId2" Type="http://schemas.openxmlformats.org/officeDocument/2006/relationships/notesSlide" Target="../notesSlides/notesSlide16.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image" Target="../media/image8.png"/><Relationship Id="rId5" Type="http://schemas.openxmlformats.org/officeDocument/2006/relationships/slide" Target="slide3.xml"/><Relationship Id="rId10" Type="http://schemas.openxmlformats.org/officeDocument/2006/relationships/slide" Target="slide76.xml"/><Relationship Id="rId4" Type="http://schemas.openxmlformats.org/officeDocument/2006/relationships/slide" Target="slide2.xml"/><Relationship Id="rId9" Type="http://schemas.openxmlformats.org/officeDocument/2006/relationships/slide" Target="slide73.xml"/></Relationships>
</file>

<file path=ppt/slides/_rels/slide17.xml.rels><?xml version="1.0" encoding="UTF-8" standalone="yes"?>
<Relationships xmlns="http://schemas.openxmlformats.org/package/2006/relationships"><Relationship Id="rId8" Type="http://schemas.openxmlformats.org/officeDocument/2006/relationships/slide" Target="slide71.xml"/><Relationship Id="rId13" Type="http://schemas.openxmlformats.org/officeDocument/2006/relationships/hyperlink" Target="https://www.fda.gov/news-events/press-announcements/fda-expands-approval-gilenya-treat-multiple-sclerosis-pediatric-patients" TargetMode="External"/><Relationship Id="rId18" Type="http://schemas.openxmlformats.org/officeDocument/2006/relationships/hyperlink" Target="https://www.novartis.com/news/media-releases/novartis-receives-simultaneous-approval-five-new-products-from-japanese-ministry-health-labour-and-welfare-offering-japanese-patients-broad-range-novel" TargetMode="External"/><Relationship Id="rId3" Type="http://schemas.openxmlformats.org/officeDocument/2006/relationships/slide" Target="slide8.xml"/><Relationship Id="rId7" Type="http://schemas.openxmlformats.org/officeDocument/2006/relationships/slide" Target="slide40.xml"/><Relationship Id="rId12" Type="http://schemas.openxmlformats.org/officeDocument/2006/relationships/hyperlink" Target="https://www.ema.europa.eu/en/documents/product-information/gilenya-epar-product-information_en.pdf" TargetMode="External"/><Relationship Id="rId17" Type="http://schemas.openxmlformats.org/officeDocument/2006/relationships/hyperlink" Target="https://www.novartis.com.au/system/files/product-info/may251019PI.pdf" TargetMode="External"/><Relationship Id="rId2" Type="http://schemas.openxmlformats.org/officeDocument/2006/relationships/notesSlide" Target="../notesSlides/notesSlide17.xml"/><Relationship Id="rId16" Type="http://schemas.openxmlformats.org/officeDocument/2006/relationships/hyperlink" Target="https://www.novartis.us/sites/www.novartis.us/files/mayzent.pdf#:~:text=FULL%20PRESCRIBING%20INFORMATION%201%20INDICATIONS%20ANDUSAGE%20MAYZENT%20is,2.1%20Assessments%20Prior%20to%20First%20Dose%20of%20MAYZENT" TargetMode="Externa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image" Target="../media/image8.png"/><Relationship Id="rId5" Type="http://schemas.openxmlformats.org/officeDocument/2006/relationships/slide" Target="slide3.xml"/><Relationship Id="rId15" Type="http://schemas.openxmlformats.org/officeDocument/2006/relationships/hyperlink" Target="https://www.novartis.co.uk/news/media-releases/novartis-receives-european-licence-mayzentvsiponimod-first-oral-treatment-0" TargetMode="External"/><Relationship Id="rId10" Type="http://schemas.openxmlformats.org/officeDocument/2006/relationships/slide" Target="slide76.xml"/><Relationship Id="rId19" Type="http://schemas.openxmlformats.org/officeDocument/2006/relationships/image" Target="../media/image4.png"/><Relationship Id="rId4" Type="http://schemas.openxmlformats.org/officeDocument/2006/relationships/slide" Target="slide2.xml"/><Relationship Id="rId9" Type="http://schemas.openxmlformats.org/officeDocument/2006/relationships/slide" Target="slide73.xml"/><Relationship Id="rId14" Type="http://schemas.openxmlformats.org/officeDocument/2006/relationships/hyperlink" Target="https://www.novartis.com/news/media-releases/novartis-announces-fda-and-ema-filing-acceptance-ofatumumab-novel-b-cell-therapy-patients-relapsing-forms-multiple-sclerosis-rms" TargetMode="External"/></Relationships>
</file>

<file path=ppt/slides/_rels/slide18.xml.rels><?xml version="1.0" encoding="UTF-8" standalone="yes"?>
<Relationships xmlns="http://schemas.openxmlformats.org/package/2006/relationships"><Relationship Id="rId8" Type="http://schemas.openxmlformats.org/officeDocument/2006/relationships/slide" Target="slide71.xml"/><Relationship Id="rId3" Type="http://schemas.openxmlformats.org/officeDocument/2006/relationships/slide" Target="slide8.xml"/><Relationship Id="rId7" Type="http://schemas.openxmlformats.org/officeDocument/2006/relationships/slide" Target="slide40.xml"/><Relationship Id="rId12" Type="http://schemas.openxmlformats.org/officeDocument/2006/relationships/image" Target="../media/image4.png"/><Relationship Id="rId2" Type="http://schemas.openxmlformats.org/officeDocument/2006/relationships/notesSlide" Target="../notesSlides/notesSlide18.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image" Target="../media/image8.png"/><Relationship Id="rId5" Type="http://schemas.openxmlformats.org/officeDocument/2006/relationships/slide" Target="slide3.xml"/><Relationship Id="rId10" Type="http://schemas.openxmlformats.org/officeDocument/2006/relationships/slide" Target="slide76.xml"/><Relationship Id="rId4" Type="http://schemas.openxmlformats.org/officeDocument/2006/relationships/slide" Target="slide2.xml"/><Relationship Id="rId9" Type="http://schemas.openxmlformats.org/officeDocument/2006/relationships/slide" Target="slide73.xml"/></Relationships>
</file>

<file path=ppt/slides/_rels/slide19.xml.rels><?xml version="1.0" encoding="UTF-8" standalone="yes"?>
<Relationships xmlns="http://schemas.openxmlformats.org/package/2006/relationships"><Relationship Id="rId8" Type="http://schemas.openxmlformats.org/officeDocument/2006/relationships/slide" Target="slide71.xml"/><Relationship Id="rId3" Type="http://schemas.openxmlformats.org/officeDocument/2006/relationships/slide" Target="slide8.xml"/><Relationship Id="rId7" Type="http://schemas.openxmlformats.org/officeDocument/2006/relationships/slide" Target="slide40.xml"/><Relationship Id="rId2" Type="http://schemas.openxmlformats.org/officeDocument/2006/relationships/notesSlide" Target="../notesSlides/notesSlide19.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image" Target="../media/image4.png"/><Relationship Id="rId5" Type="http://schemas.openxmlformats.org/officeDocument/2006/relationships/slide" Target="slide3.xml"/><Relationship Id="rId10" Type="http://schemas.openxmlformats.org/officeDocument/2006/relationships/slide" Target="slide76.xml"/><Relationship Id="rId4" Type="http://schemas.openxmlformats.org/officeDocument/2006/relationships/slide" Target="slide2.xml"/><Relationship Id="rId9" Type="http://schemas.openxmlformats.org/officeDocument/2006/relationships/slide" Target="slide73.xml"/></Relationships>
</file>

<file path=ppt/slides/_rels/slide2.xml.rels><?xml version="1.0" encoding="UTF-8" standalone="yes"?>
<Relationships xmlns="http://schemas.openxmlformats.org/package/2006/relationships"><Relationship Id="rId8" Type="http://schemas.openxmlformats.org/officeDocument/2006/relationships/slide" Target="slide40.xml"/><Relationship Id="rId3" Type="http://schemas.openxmlformats.org/officeDocument/2006/relationships/image" Target="../media/image3.jpg"/><Relationship Id="rId7" Type="http://schemas.openxmlformats.org/officeDocument/2006/relationships/slide" Target="slide31.xml"/><Relationship Id="rId2" Type="http://schemas.openxmlformats.org/officeDocument/2006/relationships/notesSlide" Target="../notesSlides/notesSlide2.xml"/><Relationship Id="rId1" Type="http://schemas.openxmlformats.org/officeDocument/2006/relationships/slideLayout" Target="../slideLayouts/slideLayout3.xml"/><Relationship Id="rId6" Type="http://schemas.openxmlformats.org/officeDocument/2006/relationships/slide" Target="slide8.xml"/><Relationship Id="rId11" Type="http://schemas.openxmlformats.org/officeDocument/2006/relationships/slide" Target="slide76.xml"/><Relationship Id="rId5" Type="http://schemas.openxmlformats.org/officeDocument/2006/relationships/slide" Target="slide3.xml"/><Relationship Id="rId10" Type="http://schemas.openxmlformats.org/officeDocument/2006/relationships/slide" Target="slide73.xml"/><Relationship Id="rId4" Type="http://schemas.openxmlformats.org/officeDocument/2006/relationships/image" Target="../media/image4.png"/><Relationship Id="rId9" Type="http://schemas.openxmlformats.org/officeDocument/2006/relationships/slide" Target="slide71.xml"/></Relationships>
</file>

<file path=ppt/slides/_rels/slide20.xml.rels><?xml version="1.0" encoding="UTF-8" standalone="yes"?>
<Relationships xmlns="http://schemas.openxmlformats.org/package/2006/relationships"><Relationship Id="rId8" Type="http://schemas.openxmlformats.org/officeDocument/2006/relationships/slide" Target="slide71.xml"/><Relationship Id="rId3" Type="http://schemas.openxmlformats.org/officeDocument/2006/relationships/slide" Target="slide8.xml"/><Relationship Id="rId7" Type="http://schemas.openxmlformats.org/officeDocument/2006/relationships/slide" Target="slide40.xml"/><Relationship Id="rId12" Type="http://schemas.openxmlformats.org/officeDocument/2006/relationships/image" Target="../media/image4.png"/><Relationship Id="rId2" Type="http://schemas.openxmlformats.org/officeDocument/2006/relationships/notesSlide" Target="../notesSlides/notesSlide20.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hyperlink" Target="https://www.ema.europa.eu/en/documents/product-information/gilenya-epar-product-information_en.pdf" TargetMode="External"/><Relationship Id="rId5" Type="http://schemas.openxmlformats.org/officeDocument/2006/relationships/slide" Target="slide3.xml"/><Relationship Id="rId10" Type="http://schemas.openxmlformats.org/officeDocument/2006/relationships/slide" Target="slide76.xml"/><Relationship Id="rId4" Type="http://schemas.openxmlformats.org/officeDocument/2006/relationships/slide" Target="slide2.xml"/><Relationship Id="rId9" Type="http://schemas.openxmlformats.org/officeDocument/2006/relationships/slide" Target="slide73.xml"/></Relationships>
</file>

<file path=ppt/slides/_rels/slide21.xml.rels><?xml version="1.0" encoding="UTF-8" standalone="yes"?>
<Relationships xmlns="http://schemas.openxmlformats.org/package/2006/relationships"><Relationship Id="rId8" Type="http://schemas.openxmlformats.org/officeDocument/2006/relationships/slide" Target="slide71.xml"/><Relationship Id="rId3" Type="http://schemas.openxmlformats.org/officeDocument/2006/relationships/slide" Target="slide8.xml"/><Relationship Id="rId7" Type="http://schemas.openxmlformats.org/officeDocument/2006/relationships/slide" Target="slide40.xml"/><Relationship Id="rId2" Type="http://schemas.openxmlformats.org/officeDocument/2006/relationships/notesSlide" Target="../notesSlides/notesSlide21.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image" Target="../media/image4.png"/><Relationship Id="rId5" Type="http://schemas.openxmlformats.org/officeDocument/2006/relationships/slide" Target="slide3.xml"/><Relationship Id="rId10" Type="http://schemas.openxmlformats.org/officeDocument/2006/relationships/slide" Target="slide76.xml"/><Relationship Id="rId4" Type="http://schemas.openxmlformats.org/officeDocument/2006/relationships/slide" Target="slide2.xml"/><Relationship Id="rId9" Type="http://schemas.openxmlformats.org/officeDocument/2006/relationships/slide" Target="slide73.xml"/></Relationships>
</file>

<file path=ppt/slides/_rels/slide22.xml.rels><?xml version="1.0" encoding="UTF-8" standalone="yes"?>
<Relationships xmlns="http://schemas.openxmlformats.org/package/2006/relationships"><Relationship Id="rId8" Type="http://schemas.openxmlformats.org/officeDocument/2006/relationships/slide" Target="slide71.xml"/><Relationship Id="rId3" Type="http://schemas.openxmlformats.org/officeDocument/2006/relationships/slide" Target="slide8.xml"/><Relationship Id="rId7" Type="http://schemas.openxmlformats.org/officeDocument/2006/relationships/slide" Target="slide40.xml"/><Relationship Id="rId2" Type="http://schemas.openxmlformats.org/officeDocument/2006/relationships/notesSlide" Target="../notesSlides/notesSlide22.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image" Target="../media/image4.png"/><Relationship Id="rId5" Type="http://schemas.openxmlformats.org/officeDocument/2006/relationships/slide" Target="slide3.xml"/><Relationship Id="rId10" Type="http://schemas.openxmlformats.org/officeDocument/2006/relationships/slide" Target="slide76.xml"/><Relationship Id="rId4" Type="http://schemas.openxmlformats.org/officeDocument/2006/relationships/slide" Target="slide2.xml"/><Relationship Id="rId9" Type="http://schemas.openxmlformats.org/officeDocument/2006/relationships/slide" Target="slide73.xml"/></Relationships>
</file>

<file path=ppt/slides/_rels/slide23.xml.rels><?xml version="1.0" encoding="UTF-8" standalone="yes"?>
<Relationships xmlns="http://schemas.openxmlformats.org/package/2006/relationships"><Relationship Id="rId8" Type="http://schemas.openxmlformats.org/officeDocument/2006/relationships/slide" Target="slide71.xml"/><Relationship Id="rId13" Type="http://schemas.openxmlformats.org/officeDocument/2006/relationships/hyperlink" Target="https://time.com/collection/best-inventions-2018/" TargetMode="External"/><Relationship Id="rId3" Type="http://schemas.openxmlformats.org/officeDocument/2006/relationships/slide" Target="slide8.xml"/><Relationship Id="rId7" Type="http://schemas.openxmlformats.org/officeDocument/2006/relationships/slide" Target="slide40.xml"/><Relationship Id="rId12" Type="http://schemas.openxmlformats.org/officeDocument/2006/relationships/hyperlink" Target="https://www.accessdata.fda.gov/drugsatfda_docs/label/2020/761077s007lbl.pdf" TargetMode="External"/><Relationship Id="rId2" Type="http://schemas.openxmlformats.org/officeDocument/2006/relationships/notesSlide" Target="../notesSlides/notesSlide23.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hyperlink" Target="https://www.novartis.com/news/media-releases/novartis-and-amgen-announce-fda-approval-aimovigtm-erenumab-novel-treatment-developed-specifically-migraine-prevention" TargetMode="External"/><Relationship Id="rId5" Type="http://schemas.openxmlformats.org/officeDocument/2006/relationships/slide" Target="slide3.xml"/><Relationship Id="rId15" Type="http://schemas.openxmlformats.org/officeDocument/2006/relationships/image" Target="../media/image4.png"/><Relationship Id="rId10" Type="http://schemas.openxmlformats.org/officeDocument/2006/relationships/slide" Target="slide76.xml"/><Relationship Id="rId4" Type="http://schemas.openxmlformats.org/officeDocument/2006/relationships/slide" Target="slide2.xml"/><Relationship Id="rId9" Type="http://schemas.openxmlformats.org/officeDocument/2006/relationships/slide" Target="slide73.xml"/><Relationship Id="rId14" Type="http://schemas.openxmlformats.org/officeDocument/2006/relationships/hyperlink" Target="https://www.insider.com/important-medical-discoveries-of-the-year-2018-12#researchers-created-an-injection-that-might-prevent-migraines-4" TargetMode="External"/></Relationships>
</file>

<file path=ppt/slides/_rels/slide24.xml.rels><?xml version="1.0" encoding="UTF-8" standalone="yes"?>
<Relationships xmlns="http://schemas.openxmlformats.org/package/2006/relationships"><Relationship Id="rId8" Type="http://schemas.openxmlformats.org/officeDocument/2006/relationships/slide" Target="slide40.xml"/><Relationship Id="rId13" Type="http://schemas.openxmlformats.org/officeDocument/2006/relationships/image" Target="../media/image4.png"/><Relationship Id="rId3" Type="http://schemas.openxmlformats.org/officeDocument/2006/relationships/image" Target="../media/image9.jpg"/><Relationship Id="rId7" Type="http://schemas.openxmlformats.org/officeDocument/2006/relationships/slide" Target="slide31.xml"/><Relationship Id="rId12" Type="http://schemas.openxmlformats.org/officeDocument/2006/relationships/image" Target="../media/image10.png"/><Relationship Id="rId2" Type="http://schemas.openxmlformats.org/officeDocument/2006/relationships/notesSlide" Target="../notesSlides/notesSlide24.xml"/><Relationship Id="rId1" Type="http://schemas.openxmlformats.org/officeDocument/2006/relationships/slideLayout" Target="../slideLayouts/slideLayout3.xml"/><Relationship Id="rId6" Type="http://schemas.openxmlformats.org/officeDocument/2006/relationships/slide" Target="slide3.xml"/><Relationship Id="rId11" Type="http://schemas.openxmlformats.org/officeDocument/2006/relationships/slide" Target="slide76.xml"/><Relationship Id="rId5" Type="http://schemas.openxmlformats.org/officeDocument/2006/relationships/slide" Target="slide2.xml"/><Relationship Id="rId10" Type="http://schemas.openxmlformats.org/officeDocument/2006/relationships/slide" Target="slide73.xml"/><Relationship Id="rId4" Type="http://schemas.openxmlformats.org/officeDocument/2006/relationships/slide" Target="slide8.xml"/><Relationship Id="rId9" Type="http://schemas.openxmlformats.org/officeDocument/2006/relationships/slide" Target="slide71.xml"/></Relationships>
</file>

<file path=ppt/slides/_rels/slide25.xml.rels><?xml version="1.0" encoding="UTF-8" standalone="yes"?>
<Relationships xmlns="http://schemas.openxmlformats.org/package/2006/relationships"><Relationship Id="rId8" Type="http://schemas.openxmlformats.org/officeDocument/2006/relationships/slide" Target="slide40.xml"/><Relationship Id="rId13" Type="http://schemas.openxmlformats.org/officeDocument/2006/relationships/hyperlink" Target="https://www.aimovig.com/aimovig-dosing/#0" TargetMode="External"/><Relationship Id="rId3" Type="http://schemas.openxmlformats.org/officeDocument/2006/relationships/image" Target="../media/image9.jpg"/><Relationship Id="rId7" Type="http://schemas.openxmlformats.org/officeDocument/2006/relationships/slide" Target="slide31.xml"/><Relationship Id="rId12" Type="http://schemas.openxmlformats.org/officeDocument/2006/relationships/image" Target="../media/image10.png"/><Relationship Id="rId2" Type="http://schemas.openxmlformats.org/officeDocument/2006/relationships/notesSlide" Target="../notesSlides/notesSlide25.xml"/><Relationship Id="rId1" Type="http://schemas.openxmlformats.org/officeDocument/2006/relationships/slideLayout" Target="../slideLayouts/slideLayout3.xml"/><Relationship Id="rId6" Type="http://schemas.openxmlformats.org/officeDocument/2006/relationships/slide" Target="slide3.xml"/><Relationship Id="rId11" Type="http://schemas.openxmlformats.org/officeDocument/2006/relationships/slide" Target="slide76.xml"/><Relationship Id="rId5" Type="http://schemas.openxmlformats.org/officeDocument/2006/relationships/slide" Target="slide2.xml"/><Relationship Id="rId10" Type="http://schemas.openxmlformats.org/officeDocument/2006/relationships/slide" Target="slide73.xml"/><Relationship Id="rId4" Type="http://schemas.openxmlformats.org/officeDocument/2006/relationships/slide" Target="slide8.xml"/><Relationship Id="rId9" Type="http://schemas.openxmlformats.org/officeDocument/2006/relationships/slide" Target="slide71.xml"/><Relationship Id="rId14" Type="http://schemas.openxmlformats.org/officeDocument/2006/relationships/image" Target="../media/image4.png"/></Relationships>
</file>

<file path=ppt/slides/_rels/slide26.xml.rels><?xml version="1.0" encoding="UTF-8" standalone="yes"?>
<Relationships xmlns="http://schemas.openxmlformats.org/package/2006/relationships"><Relationship Id="rId8" Type="http://schemas.openxmlformats.org/officeDocument/2006/relationships/slide" Target="slide71.xml"/><Relationship Id="rId3" Type="http://schemas.openxmlformats.org/officeDocument/2006/relationships/slide" Target="slide8.xml"/><Relationship Id="rId7" Type="http://schemas.openxmlformats.org/officeDocument/2006/relationships/slide" Target="slide40.xml"/><Relationship Id="rId12" Type="http://schemas.openxmlformats.org/officeDocument/2006/relationships/image" Target="../media/image4.png"/><Relationship Id="rId2" Type="http://schemas.openxmlformats.org/officeDocument/2006/relationships/notesSlide" Target="../notesSlides/notesSlide26.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image" Target="../media/image11.png"/><Relationship Id="rId5" Type="http://schemas.openxmlformats.org/officeDocument/2006/relationships/slide" Target="slide3.xml"/><Relationship Id="rId10" Type="http://schemas.openxmlformats.org/officeDocument/2006/relationships/slide" Target="slide76.xml"/><Relationship Id="rId4" Type="http://schemas.openxmlformats.org/officeDocument/2006/relationships/slide" Target="slide2.xml"/><Relationship Id="rId9" Type="http://schemas.openxmlformats.org/officeDocument/2006/relationships/slide" Target="slide73.xml"/></Relationships>
</file>

<file path=ppt/slides/_rels/slide27.xml.rels><?xml version="1.0" encoding="UTF-8" standalone="yes"?>
<Relationships xmlns="http://schemas.openxmlformats.org/package/2006/relationships"><Relationship Id="rId8" Type="http://schemas.openxmlformats.org/officeDocument/2006/relationships/slide" Target="slide40.xml"/><Relationship Id="rId13" Type="http://schemas.openxmlformats.org/officeDocument/2006/relationships/hyperlink" Target="https://www.novartis.com/news/media-releases/avexis-receives-positive-chmp-opinion-zolgensma-only-gene-therapy-spinal-muscular-atrophy-sma" TargetMode="External"/><Relationship Id="rId18" Type="http://schemas.openxmlformats.org/officeDocument/2006/relationships/hyperlink" Target="https://www.novartis.com/news/media-releases/novartis-receives-approval-from-japanese-ministry-health-labour-and-welfare-zolgensma-only-gene-therapy-patients-spinal-muscular-atrophy-sma" TargetMode="External"/><Relationship Id="rId3" Type="http://schemas.openxmlformats.org/officeDocument/2006/relationships/image" Target="../media/image4.png"/><Relationship Id="rId7" Type="http://schemas.openxmlformats.org/officeDocument/2006/relationships/slide" Target="slide31.xml"/><Relationship Id="rId12" Type="http://schemas.openxmlformats.org/officeDocument/2006/relationships/image" Target="../media/image11.png"/><Relationship Id="rId17" Type="http://schemas.openxmlformats.org/officeDocument/2006/relationships/hyperlink" Target="https://www.novartis.com/news/media-releases/avexis-receives-fda-approval-zolgensma-first-and-only-gene-therapy-pediatric-patients-spinal-muscular-atrophy-sma" TargetMode="External"/><Relationship Id="rId2" Type="http://schemas.openxmlformats.org/officeDocument/2006/relationships/notesSlide" Target="../notesSlides/notesSlide27.xml"/><Relationship Id="rId16" Type="http://schemas.openxmlformats.org/officeDocument/2006/relationships/hyperlink" Target="https://www.novartis.com/news/media-releases/avexis-announces-innovative-zolgensma-gene-therapy-access-programs-us-payers-and-families" TargetMode="External"/><Relationship Id="rId1" Type="http://schemas.openxmlformats.org/officeDocument/2006/relationships/slideLayout" Target="../slideLayouts/slideLayout3.xml"/><Relationship Id="rId6" Type="http://schemas.openxmlformats.org/officeDocument/2006/relationships/slide" Target="slide3.xml"/><Relationship Id="rId11" Type="http://schemas.openxmlformats.org/officeDocument/2006/relationships/slide" Target="slide76.xml"/><Relationship Id="rId5" Type="http://schemas.openxmlformats.org/officeDocument/2006/relationships/slide" Target="slide2.xml"/><Relationship Id="rId15" Type="http://schemas.openxmlformats.org/officeDocument/2006/relationships/hyperlink" Target="https://www.biopharmadive.com/news/zolgensma-novartis-drug-launch-dive-awards/566260/" TargetMode="External"/><Relationship Id="rId10" Type="http://schemas.openxmlformats.org/officeDocument/2006/relationships/slide" Target="slide73.xml"/><Relationship Id="rId4" Type="http://schemas.openxmlformats.org/officeDocument/2006/relationships/slide" Target="slide8.xml"/><Relationship Id="rId9" Type="http://schemas.openxmlformats.org/officeDocument/2006/relationships/slide" Target="slide71.xml"/><Relationship Id="rId14" Type="http://schemas.openxmlformats.org/officeDocument/2006/relationships/hyperlink" Target="https://www.novartis.com/news/media-releases/zolgensma-data-shows-rapid-significant-clinically-meaningful-benefit-sma-including-prolonged-event-free-survival-motor-milestone-achievement-and-durability-now" TargetMode="External"/></Relationships>
</file>

<file path=ppt/slides/_rels/slide28.xml.rels><?xml version="1.0" encoding="UTF-8" standalone="yes"?>
<Relationships xmlns="http://schemas.openxmlformats.org/package/2006/relationships"><Relationship Id="rId8" Type="http://schemas.openxmlformats.org/officeDocument/2006/relationships/slide" Target="slide71.xml"/><Relationship Id="rId3" Type="http://schemas.openxmlformats.org/officeDocument/2006/relationships/slide" Target="slide8.xml"/><Relationship Id="rId7" Type="http://schemas.openxmlformats.org/officeDocument/2006/relationships/slide" Target="slide40.xml"/><Relationship Id="rId12" Type="http://schemas.openxmlformats.org/officeDocument/2006/relationships/image" Target="../media/image4.png"/><Relationship Id="rId2" Type="http://schemas.openxmlformats.org/officeDocument/2006/relationships/notesSlide" Target="../notesSlides/notesSlide28.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image" Target="../media/image11.png"/><Relationship Id="rId5" Type="http://schemas.openxmlformats.org/officeDocument/2006/relationships/slide" Target="slide3.xml"/><Relationship Id="rId10" Type="http://schemas.openxmlformats.org/officeDocument/2006/relationships/slide" Target="slide76.xml"/><Relationship Id="rId4" Type="http://schemas.openxmlformats.org/officeDocument/2006/relationships/slide" Target="slide2.xml"/><Relationship Id="rId9" Type="http://schemas.openxmlformats.org/officeDocument/2006/relationships/slide" Target="slide73.xml"/></Relationships>
</file>

<file path=ppt/slides/_rels/slide29.xml.rels><?xml version="1.0" encoding="UTF-8" standalone="yes"?>
<Relationships xmlns="http://schemas.openxmlformats.org/package/2006/relationships"><Relationship Id="rId8" Type="http://schemas.openxmlformats.org/officeDocument/2006/relationships/slide" Target="slide71.xml"/><Relationship Id="rId3" Type="http://schemas.openxmlformats.org/officeDocument/2006/relationships/slide" Target="slide8.xml"/><Relationship Id="rId7" Type="http://schemas.openxmlformats.org/officeDocument/2006/relationships/slide" Target="slide40.xml"/><Relationship Id="rId12" Type="http://schemas.openxmlformats.org/officeDocument/2006/relationships/image" Target="../media/image4.png"/><Relationship Id="rId2" Type="http://schemas.openxmlformats.org/officeDocument/2006/relationships/notesSlide" Target="../notesSlides/notesSlide29.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image" Target="../media/image10.png"/><Relationship Id="rId5" Type="http://schemas.openxmlformats.org/officeDocument/2006/relationships/slide" Target="slide3.xml"/><Relationship Id="rId10" Type="http://schemas.openxmlformats.org/officeDocument/2006/relationships/slide" Target="slide76.xml"/><Relationship Id="rId4" Type="http://schemas.openxmlformats.org/officeDocument/2006/relationships/slide" Target="slide2.xml"/><Relationship Id="rId9" Type="http://schemas.openxmlformats.org/officeDocument/2006/relationships/slide" Target="slide73.xml"/></Relationships>
</file>

<file path=ppt/slides/_rels/slide3.xml.rels><?xml version="1.0" encoding="UTF-8" standalone="yes"?>
<Relationships xmlns="http://schemas.openxmlformats.org/package/2006/relationships"><Relationship Id="rId8" Type="http://schemas.openxmlformats.org/officeDocument/2006/relationships/slide" Target="slide71.xml"/><Relationship Id="rId3" Type="http://schemas.openxmlformats.org/officeDocument/2006/relationships/slide" Target="slide2.xml"/><Relationship Id="rId7" Type="http://schemas.openxmlformats.org/officeDocument/2006/relationships/slide" Target="slide40.xml"/><Relationship Id="rId2" Type="http://schemas.openxmlformats.org/officeDocument/2006/relationships/notesSlide" Target="../notesSlides/notesSlide3.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image" Target="../media/image4.png"/><Relationship Id="rId5" Type="http://schemas.openxmlformats.org/officeDocument/2006/relationships/slide" Target="slide8.xml"/><Relationship Id="rId10" Type="http://schemas.openxmlformats.org/officeDocument/2006/relationships/slide" Target="slide76.xml"/><Relationship Id="rId4" Type="http://schemas.openxmlformats.org/officeDocument/2006/relationships/slide" Target="slide3.xml"/><Relationship Id="rId9" Type="http://schemas.openxmlformats.org/officeDocument/2006/relationships/slide" Target="slide73.xml"/></Relationships>
</file>

<file path=ppt/slides/_rels/slide30.xml.rels><?xml version="1.0" encoding="UTF-8" standalone="yes"?>
<Relationships xmlns="http://schemas.openxmlformats.org/package/2006/relationships"><Relationship Id="rId8" Type="http://schemas.openxmlformats.org/officeDocument/2006/relationships/slide" Target="slide71.xml"/><Relationship Id="rId13" Type="http://schemas.openxmlformats.org/officeDocument/2006/relationships/hyperlink" Target="https://www.novartis.com/news/media-releases/avexis-receives-positive-chmp-opinion-zolgensma-only-gene-therapy-spinal-muscular-atrophy-sma" TargetMode="External"/><Relationship Id="rId3" Type="http://schemas.openxmlformats.org/officeDocument/2006/relationships/slide" Target="slide8.xml"/><Relationship Id="rId7" Type="http://schemas.openxmlformats.org/officeDocument/2006/relationships/slide" Target="slide40.xml"/><Relationship Id="rId12" Type="http://schemas.openxmlformats.org/officeDocument/2006/relationships/hyperlink" Target="https://www.fda.gov/vaccines-blood-biologics/zolgensma" TargetMode="External"/><Relationship Id="rId2" Type="http://schemas.openxmlformats.org/officeDocument/2006/relationships/notesSlide" Target="../notesSlides/notesSlide30.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image" Target="../media/image10.png"/><Relationship Id="rId5" Type="http://schemas.openxmlformats.org/officeDocument/2006/relationships/slide" Target="slide3.xml"/><Relationship Id="rId15" Type="http://schemas.openxmlformats.org/officeDocument/2006/relationships/image" Target="../media/image4.png"/><Relationship Id="rId10" Type="http://schemas.openxmlformats.org/officeDocument/2006/relationships/slide" Target="slide76.xml"/><Relationship Id="rId4" Type="http://schemas.openxmlformats.org/officeDocument/2006/relationships/slide" Target="slide2.xml"/><Relationship Id="rId9" Type="http://schemas.openxmlformats.org/officeDocument/2006/relationships/slide" Target="slide73.xml"/><Relationship Id="rId14" Type="http://schemas.openxmlformats.org/officeDocument/2006/relationships/hyperlink" Target="https://www.zolgensma.com/family-videos/Donovan" TargetMode="External"/></Relationships>
</file>

<file path=ppt/slides/_rels/slide31.xml.rels><?xml version="1.0" encoding="UTF-8" standalone="yes"?>
<Relationships xmlns="http://schemas.openxmlformats.org/package/2006/relationships"><Relationship Id="rId8" Type="http://schemas.openxmlformats.org/officeDocument/2006/relationships/slide" Target="slide71.xml"/><Relationship Id="rId3" Type="http://schemas.openxmlformats.org/officeDocument/2006/relationships/slide" Target="slide2.xml"/><Relationship Id="rId7" Type="http://schemas.openxmlformats.org/officeDocument/2006/relationships/slide" Target="slide40.xml"/><Relationship Id="rId2" Type="http://schemas.openxmlformats.org/officeDocument/2006/relationships/notesSlide" Target="../notesSlides/notesSlide31.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image" Target="../media/image4.png"/><Relationship Id="rId5" Type="http://schemas.openxmlformats.org/officeDocument/2006/relationships/slide" Target="slide8.xml"/><Relationship Id="rId10" Type="http://schemas.openxmlformats.org/officeDocument/2006/relationships/slide" Target="slide76.xml"/><Relationship Id="rId4" Type="http://schemas.openxmlformats.org/officeDocument/2006/relationships/slide" Target="slide3.xml"/><Relationship Id="rId9" Type="http://schemas.openxmlformats.org/officeDocument/2006/relationships/slide" Target="slide73.xml"/></Relationships>
</file>

<file path=ppt/slides/_rels/slide32.xml.rels><?xml version="1.0" encoding="UTF-8" standalone="yes"?>
<Relationships xmlns="http://schemas.openxmlformats.org/package/2006/relationships"><Relationship Id="rId8" Type="http://schemas.openxmlformats.org/officeDocument/2006/relationships/slide" Target="slide71.xml"/><Relationship Id="rId3" Type="http://schemas.openxmlformats.org/officeDocument/2006/relationships/slide" Target="slide2.xml"/><Relationship Id="rId7" Type="http://schemas.openxmlformats.org/officeDocument/2006/relationships/slide" Target="slide40.xml"/><Relationship Id="rId12" Type="http://schemas.openxmlformats.org/officeDocument/2006/relationships/image" Target="../media/image4.png"/><Relationship Id="rId2" Type="http://schemas.openxmlformats.org/officeDocument/2006/relationships/notesSlide" Target="../notesSlides/notesSlide32.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hyperlink" Target="https://www.novartis.com/our-science/novartis-global-pipeline?field_pipeline_filing_date=All" TargetMode="External"/><Relationship Id="rId5" Type="http://schemas.openxmlformats.org/officeDocument/2006/relationships/slide" Target="slide8.xml"/><Relationship Id="rId10" Type="http://schemas.openxmlformats.org/officeDocument/2006/relationships/slide" Target="slide76.xml"/><Relationship Id="rId4" Type="http://schemas.openxmlformats.org/officeDocument/2006/relationships/slide" Target="slide3.xml"/><Relationship Id="rId9" Type="http://schemas.openxmlformats.org/officeDocument/2006/relationships/slide" Target="slide73.xml"/></Relationships>
</file>

<file path=ppt/slides/_rels/slide33.xml.rels><?xml version="1.0" encoding="UTF-8" standalone="yes"?>
<Relationships xmlns="http://schemas.openxmlformats.org/package/2006/relationships"><Relationship Id="rId8" Type="http://schemas.openxmlformats.org/officeDocument/2006/relationships/slide" Target="slide71.xml"/><Relationship Id="rId3" Type="http://schemas.openxmlformats.org/officeDocument/2006/relationships/slide" Target="slide2.xml"/><Relationship Id="rId7" Type="http://schemas.openxmlformats.org/officeDocument/2006/relationships/slide" Target="slide40.xml"/><Relationship Id="rId2" Type="http://schemas.openxmlformats.org/officeDocument/2006/relationships/notesSlide" Target="../notesSlides/notesSlide33.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image" Target="../media/image4.png"/><Relationship Id="rId5" Type="http://schemas.openxmlformats.org/officeDocument/2006/relationships/slide" Target="slide8.xml"/><Relationship Id="rId10" Type="http://schemas.openxmlformats.org/officeDocument/2006/relationships/slide" Target="slide76.xml"/><Relationship Id="rId4" Type="http://schemas.openxmlformats.org/officeDocument/2006/relationships/slide" Target="slide3.xml"/><Relationship Id="rId9" Type="http://schemas.openxmlformats.org/officeDocument/2006/relationships/slide" Target="slide73.xml"/></Relationships>
</file>

<file path=ppt/slides/_rels/slide34.xml.rels><?xml version="1.0" encoding="UTF-8" standalone="yes"?>
<Relationships xmlns="http://schemas.openxmlformats.org/package/2006/relationships"><Relationship Id="rId8" Type="http://schemas.openxmlformats.org/officeDocument/2006/relationships/slide" Target="slide71.xml"/><Relationship Id="rId3" Type="http://schemas.openxmlformats.org/officeDocument/2006/relationships/slide" Target="slide2.xml"/><Relationship Id="rId7" Type="http://schemas.openxmlformats.org/officeDocument/2006/relationships/slide" Target="slide40.xml"/><Relationship Id="rId2" Type="http://schemas.openxmlformats.org/officeDocument/2006/relationships/notesSlide" Target="../notesSlides/notesSlide34.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image" Target="../media/image4.png"/><Relationship Id="rId5" Type="http://schemas.openxmlformats.org/officeDocument/2006/relationships/slide" Target="slide8.xml"/><Relationship Id="rId10" Type="http://schemas.openxmlformats.org/officeDocument/2006/relationships/slide" Target="slide76.xml"/><Relationship Id="rId4" Type="http://schemas.openxmlformats.org/officeDocument/2006/relationships/slide" Target="slide3.xml"/><Relationship Id="rId9" Type="http://schemas.openxmlformats.org/officeDocument/2006/relationships/slide" Target="slide73.xml"/></Relationships>
</file>

<file path=ppt/slides/_rels/slide35.xml.rels><?xml version="1.0" encoding="UTF-8" standalone="yes"?>
<Relationships xmlns="http://schemas.openxmlformats.org/package/2006/relationships"><Relationship Id="rId8" Type="http://schemas.openxmlformats.org/officeDocument/2006/relationships/slide" Target="slide71.xml"/><Relationship Id="rId3" Type="http://schemas.openxmlformats.org/officeDocument/2006/relationships/slide" Target="slide2.xml"/><Relationship Id="rId7" Type="http://schemas.openxmlformats.org/officeDocument/2006/relationships/slide" Target="slide40.xml"/><Relationship Id="rId2" Type="http://schemas.openxmlformats.org/officeDocument/2006/relationships/notesSlide" Target="../notesSlides/notesSlide35.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image" Target="../media/image4.png"/><Relationship Id="rId5" Type="http://schemas.openxmlformats.org/officeDocument/2006/relationships/slide" Target="slide8.xml"/><Relationship Id="rId10" Type="http://schemas.openxmlformats.org/officeDocument/2006/relationships/slide" Target="slide76.xml"/><Relationship Id="rId4" Type="http://schemas.openxmlformats.org/officeDocument/2006/relationships/slide" Target="slide3.xml"/><Relationship Id="rId9" Type="http://schemas.openxmlformats.org/officeDocument/2006/relationships/slide" Target="slide73.xml"/></Relationships>
</file>

<file path=ppt/slides/_rels/slide36.xml.rels><?xml version="1.0" encoding="UTF-8" standalone="yes"?>
<Relationships xmlns="http://schemas.openxmlformats.org/package/2006/relationships"><Relationship Id="rId8" Type="http://schemas.openxmlformats.org/officeDocument/2006/relationships/slide" Target="slide71.xml"/><Relationship Id="rId3" Type="http://schemas.openxmlformats.org/officeDocument/2006/relationships/slide" Target="slide2.xml"/><Relationship Id="rId7" Type="http://schemas.openxmlformats.org/officeDocument/2006/relationships/slide" Target="slide40.xml"/><Relationship Id="rId2" Type="http://schemas.openxmlformats.org/officeDocument/2006/relationships/notesSlide" Target="../notesSlides/notesSlide36.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image" Target="../media/image4.png"/><Relationship Id="rId5" Type="http://schemas.openxmlformats.org/officeDocument/2006/relationships/slide" Target="slide8.xml"/><Relationship Id="rId10" Type="http://schemas.openxmlformats.org/officeDocument/2006/relationships/slide" Target="slide76.xml"/><Relationship Id="rId4" Type="http://schemas.openxmlformats.org/officeDocument/2006/relationships/slide" Target="slide3.xml"/><Relationship Id="rId9" Type="http://schemas.openxmlformats.org/officeDocument/2006/relationships/slide" Target="slide73.xml"/></Relationships>
</file>

<file path=ppt/slides/_rels/slide37.xml.rels><?xml version="1.0" encoding="UTF-8" standalone="yes"?>
<Relationships xmlns="http://schemas.openxmlformats.org/package/2006/relationships"><Relationship Id="rId8" Type="http://schemas.openxmlformats.org/officeDocument/2006/relationships/slide" Target="slide71.xml"/><Relationship Id="rId3" Type="http://schemas.openxmlformats.org/officeDocument/2006/relationships/slide" Target="slide2.xml"/><Relationship Id="rId7" Type="http://schemas.openxmlformats.org/officeDocument/2006/relationships/slide" Target="slide40.xml"/><Relationship Id="rId2" Type="http://schemas.openxmlformats.org/officeDocument/2006/relationships/notesSlide" Target="../notesSlides/notesSlide37.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image" Target="../media/image4.png"/><Relationship Id="rId5" Type="http://schemas.openxmlformats.org/officeDocument/2006/relationships/slide" Target="slide8.xml"/><Relationship Id="rId10" Type="http://schemas.openxmlformats.org/officeDocument/2006/relationships/slide" Target="slide76.xml"/><Relationship Id="rId4" Type="http://schemas.openxmlformats.org/officeDocument/2006/relationships/slide" Target="slide3.xml"/><Relationship Id="rId9" Type="http://schemas.openxmlformats.org/officeDocument/2006/relationships/slide" Target="slide73.xml"/></Relationships>
</file>

<file path=ppt/slides/_rels/slide38.xml.rels><?xml version="1.0" encoding="UTF-8" standalone="yes"?>
<Relationships xmlns="http://schemas.openxmlformats.org/package/2006/relationships"><Relationship Id="rId8" Type="http://schemas.openxmlformats.org/officeDocument/2006/relationships/slide" Target="slide71.xml"/><Relationship Id="rId3" Type="http://schemas.openxmlformats.org/officeDocument/2006/relationships/slide" Target="slide2.xml"/><Relationship Id="rId7" Type="http://schemas.openxmlformats.org/officeDocument/2006/relationships/slide" Target="slide40.xml"/><Relationship Id="rId2" Type="http://schemas.openxmlformats.org/officeDocument/2006/relationships/notesSlide" Target="../notesSlides/notesSlide38.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image" Target="../media/image4.png"/><Relationship Id="rId5" Type="http://schemas.openxmlformats.org/officeDocument/2006/relationships/slide" Target="slide8.xml"/><Relationship Id="rId10" Type="http://schemas.openxmlformats.org/officeDocument/2006/relationships/slide" Target="slide76.xml"/><Relationship Id="rId4" Type="http://schemas.openxmlformats.org/officeDocument/2006/relationships/slide" Target="slide3.xml"/><Relationship Id="rId9" Type="http://schemas.openxmlformats.org/officeDocument/2006/relationships/slide" Target="slide73.xml"/></Relationships>
</file>

<file path=ppt/slides/_rels/slide39.xml.rels><?xml version="1.0" encoding="UTF-8" standalone="yes"?>
<Relationships xmlns="http://schemas.openxmlformats.org/package/2006/relationships"><Relationship Id="rId8" Type="http://schemas.openxmlformats.org/officeDocument/2006/relationships/slide" Target="slide71.xml"/><Relationship Id="rId3" Type="http://schemas.openxmlformats.org/officeDocument/2006/relationships/slide" Target="slide2.xml"/><Relationship Id="rId7" Type="http://schemas.openxmlformats.org/officeDocument/2006/relationships/slide" Target="slide40.xml"/><Relationship Id="rId2" Type="http://schemas.openxmlformats.org/officeDocument/2006/relationships/notesSlide" Target="../notesSlides/notesSlide39.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image" Target="../media/image4.png"/><Relationship Id="rId5" Type="http://schemas.openxmlformats.org/officeDocument/2006/relationships/slide" Target="slide8.xml"/><Relationship Id="rId10" Type="http://schemas.openxmlformats.org/officeDocument/2006/relationships/slide" Target="slide76.xml"/><Relationship Id="rId4" Type="http://schemas.openxmlformats.org/officeDocument/2006/relationships/slide" Target="slide3.xml"/><Relationship Id="rId9" Type="http://schemas.openxmlformats.org/officeDocument/2006/relationships/slide" Target="slide73.xml"/></Relationships>
</file>

<file path=ppt/slides/_rels/slide4.xml.rels><?xml version="1.0" encoding="UTF-8" standalone="yes"?>
<Relationships xmlns="http://schemas.openxmlformats.org/package/2006/relationships"><Relationship Id="rId8" Type="http://schemas.openxmlformats.org/officeDocument/2006/relationships/slide" Target="slide40.xml"/><Relationship Id="rId3" Type="http://schemas.openxmlformats.org/officeDocument/2006/relationships/slide" Target="slide2.xml"/><Relationship Id="rId7" Type="http://schemas.openxmlformats.org/officeDocument/2006/relationships/slide" Target="slide31.xml"/><Relationship Id="rId12"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3.xml"/><Relationship Id="rId6" Type="http://schemas.openxmlformats.org/officeDocument/2006/relationships/slide" Target="slide8.xml"/><Relationship Id="rId11" Type="http://schemas.openxmlformats.org/officeDocument/2006/relationships/slide" Target="slide76.xml"/><Relationship Id="rId5" Type="http://schemas.openxmlformats.org/officeDocument/2006/relationships/slide" Target="slide3.xml"/><Relationship Id="rId10" Type="http://schemas.openxmlformats.org/officeDocument/2006/relationships/slide" Target="slide73.xml"/><Relationship Id="rId4" Type="http://schemas.openxmlformats.org/officeDocument/2006/relationships/hyperlink" Target="https://www.un.org/en/development/desa/population/publications/pdf/ageing/WorldPopulationAgeing2019-Highlights.pdf" TargetMode="External"/><Relationship Id="rId9" Type="http://schemas.openxmlformats.org/officeDocument/2006/relationships/slide" Target="slide71.xml"/></Relationships>
</file>

<file path=ppt/slides/_rels/slide4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2.xml"/><Relationship Id="rId1" Type="http://schemas.openxmlformats.org/officeDocument/2006/relationships/slideLayout" Target="../slideLayouts/slideLayout3.xml"/><Relationship Id="rId6" Type="http://schemas.openxmlformats.org/officeDocument/2006/relationships/hyperlink" Target="https://www.who.int/mental_health/neurology/neurological_disorders_report_web.pdf?ua=" TargetMode="External"/><Relationship Id="rId5" Type="http://schemas.openxmlformats.org/officeDocument/2006/relationships/hyperlink" Target="https://www.futuremedicine.com/doi/pdf/10.2217/nmt.11.8" TargetMode="External"/><Relationship Id="rId4" Type="http://schemas.openxmlformats.org/officeDocument/2006/relationships/hyperlink" Target="https://doi.org/10.1007/s00415-019-09690-6" TargetMode="External"/></Relationships>
</file>

<file path=ppt/slides/_rels/slide4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8" Type="http://schemas.openxmlformats.org/officeDocument/2006/relationships/slide" Target="slide31.xml"/><Relationship Id="rId3" Type="http://schemas.openxmlformats.org/officeDocument/2006/relationships/image" Target="../media/image4.png"/><Relationship Id="rId7" Type="http://schemas.openxmlformats.org/officeDocument/2006/relationships/slide" Target="slide8.xml"/><Relationship Id="rId2" Type="http://schemas.openxmlformats.org/officeDocument/2006/relationships/notesSlide" Target="../notesSlides/notesSlide44.xml"/><Relationship Id="rId1" Type="http://schemas.openxmlformats.org/officeDocument/2006/relationships/slideLayout" Target="../slideLayouts/slideLayout3.xml"/><Relationship Id="rId6" Type="http://schemas.openxmlformats.org/officeDocument/2006/relationships/slide" Target="slide3.xml"/><Relationship Id="rId11" Type="http://schemas.openxmlformats.org/officeDocument/2006/relationships/slide" Target="slide76.xml"/><Relationship Id="rId5" Type="http://schemas.openxmlformats.org/officeDocument/2006/relationships/slide" Target="slide2.xml"/><Relationship Id="rId10" Type="http://schemas.openxmlformats.org/officeDocument/2006/relationships/slide" Target="slide73.xml"/><Relationship Id="rId4" Type="http://schemas.openxmlformats.org/officeDocument/2006/relationships/slide" Target="slide40.xml"/><Relationship Id="rId9" Type="http://schemas.openxmlformats.org/officeDocument/2006/relationships/slide" Target="slide71.xml"/></Relationships>
</file>

<file path=ppt/slides/_rels/slide45.xml.rels><?xml version="1.0" encoding="UTF-8" standalone="yes"?>
<Relationships xmlns="http://schemas.openxmlformats.org/package/2006/relationships"><Relationship Id="rId8" Type="http://schemas.openxmlformats.org/officeDocument/2006/relationships/slide" Target="slide31.xml"/><Relationship Id="rId3" Type="http://schemas.openxmlformats.org/officeDocument/2006/relationships/image" Target="../media/image4.png"/><Relationship Id="rId7" Type="http://schemas.openxmlformats.org/officeDocument/2006/relationships/slide" Target="slide8.xml"/><Relationship Id="rId12" Type="http://schemas.openxmlformats.org/officeDocument/2006/relationships/hyperlink" Target="https://emedicine.medscape.com/article/1146199-overview" TargetMode="External"/><Relationship Id="rId2" Type="http://schemas.openxmlformats.org/officeDocument/2006/relationships/notesSlide" Target="../notesSlides/notesSlide45.xml"/><Relationship Id="rId1" Type="http://schemas.openxmlformats.org/officeDocument/2006/relationships/slideLayout" Target="../slideLayouts/slideLayout3.xml"/><Relationship Id="rId6" Type="http://schemas.openxmlformats.org/officeDocument/2006/relationships/slide" Target="slide3.xml"/><Relationship Id="rId11" Type="http://schemas.openxmlformats.org/officeDocument/2006/relationships/slide" Target="slide76.xml"/><Relationship Id="rId5" Type="http://schemas.openxmlformats.org/officeDocument/2006/relationships/slide" Target="slide2.xml"/><Relationship Id="rId10" Type="http://schemas.openxmlformats.org/officeDocument/2006/relationships/slide" Target="slide73.xml"/><Relationship Id="rId4" Type="http://schemas.openxmlformats.org/officeDocument/2006/relationships/slide" Target="slide40.xml"/><Relationship Id="rId9" Type="http://schemas.openxmlformats.org/officeDocument/2006/relationships/slide" Target="slide71.xml"/></Relationships>
</file>

<file path=ppt/slides/_rels/slide46.xml.rels><?xml version="1.0" encoding="UTF-8" standalone="yes"?>
<Relationships xmlns="http://schemas.openxmlformats.org/package/2006/relationships"><Relationship Id="rId8" Type="http://schemas.openxmlformats.org/officeDocument/2006/relationships/slide" Target="slide31.xml"/><Relationship Id="rId3" Type="http://schemas.openxmlformats.org/officeDocument/2006/relationships/image" Target="../media/image4.png"/><Relationship Id="rId7" Type="http://schemas.openxmlformats.org/officeDocument/2006/relationships/slide" Target="slide8.xml"/><Relationship Id="rId12" Type="http://schemas.openxmlformats.org/officeDocument/2006/relationships/image" Target="../media/image14.jpg"/><Relationship Id="rId2" Type="http://schemas.openxmlformats.org/officeDocument/2006/relationships/notesSlide" Target="../notesSlides/notesSlide46.xml"/><Relationship Id="rId1" Type="http://schemas.openxmlformats.org/officeDocument/2006/relationships/slideLayout" Target="../slideLayouts/slideLayout3.xml"/><Relationship Id="rId6" Type="http://schemas.openxmlformats.org/officeDocument/2006/relationships/slide" Target="slide3.xml"/><Relationship Id="rId11" Type="http://schemas.openxmlformats.org/officeDocument/2006/relationships/slide" Target="slide76.xml"/><Relationship Id="rId5" Type="http://schemas.openxmlformats.org/officeDocument/2006/relationships/slide" Target="slide2.xml"/><Relationship Id="rId10" Type="http://schemas.openxmlformats.org/officeDocument/2006/relationships/slide" Target="slide73.xml"/><Relationship Id="rId4" Type="http://schemas.openxmlformats.org/officeDocument/2006/relationships/slide" Target="slide40.xml"/><Relationship Id="rId9" Type="http://schemas.openxmlformats.org/officeDocument/2006/relationships/slide" Target="slide71.xml"/></Relationships>
</file>

<file path=ppt/slides/_rels/slide47.xml.rels><?xml version="1.0" encoding="UTF-8" standalone="yes"?>
<Relationships xmlns="http://schemas.openxmlformats.org/package/2006/relationships"><Relationship Id="rId8" Type="http://schemas.openxmlformats.org/officeDocument/2006/relationships/slide" Target="slide31.xml"/><Relationship Id="rId13" Type="http://schemas.openxmlformats.org/officeDocument/2006/relationships/hyperlink" Target="https://www.emedicinehealth.com/multiple_sclerosis/article_em.htm" TargetMode="External"/><Relationship Id="rId3" Type="http://schemas.openxmlformats.org/officeDocument/2006/relationships/image" Target="../media/image4.png"/><Relationship Id="rId7" Type="http://schemas.openxmlformats.org/officeDocument/2006/relationships/slide" Target="slide8.xml"/><Relationship Id="rId12" Type="http://schemas.openxmlformats.org/officeDocument/2006/relationships/image" Target="../media/image14.jpg"/><Relationship Id="rId2" Type="http://schemas.openxmlformats.org/officeDocument/2006/relationships/notesSlide" Target="../notesSlides/notesSlide47.xml"/><Relationship Id="rId1" Type="http://schemas.openxmlformats.org/officeDocument/2006/relationships/slideLayout" Target="../slideLayouts/slideLayout3.xml"/><Relationship Id="rId6" Type="http://schemas.openxmlformats.org/officeDocument/2006/relationships/slide" Target="slide3.xml"/><Relationship Id="rId11" Type="http://schemas.openxmlformats.org/officeDocument/2006/relationships/slide" Target="slide76.xml"/><Relationship Id="rId5" Type="http://schemas.openxmlformats.org/officeDocument/2006/relationships/slide" Target="slide2.xml"/><Relationship Id="rId10" Type="http://schemas.openxmlformats.org/officeDocument/2006/relationships/slide" Target="slide73.xml"/><Relationship Id="rId4" Type="http://schemas.openxmlformats.org/officeDocument/2006/relationships/slide" Target="slide40.xml"/><Relationship Id="rId9" Type="http://schemas.openxmlformats.org/officeDocument/2006/relationships/slide" Target="slide71.xml"/></Relationships>
</file>

<file path=ppt/slides/_rels/slide48.xml.rels><?xml version="1.0" encoding="UTF-8" standalone="yes"?>
<Relationships xmlns="http://schemas.openxmlformats.org/package/2006/relationships"><Relationship Id="rId8" Type="http://schemas.openxmlformats.org/officeDocument/2006/relationships/slide" Target="slide31.xml"/><Relationship Id="rId3" Type="http://schemas.openxmlformats.org/officeDocument/2006/relationships/image" Target="../media/image4.png"/><Relationship Id="rId7" Type="http://schemas.openxmlformats.org/officeDocument/2006/relationships/slide" Target="slide8.xml"/><Relationship Id="rId2" Type="http://schemas.openxmlformats.org/officeDocument/2006/relationships/notesSlide" Target="../notesSlides/notesSlide48.xml"/><Relationship Id="rId1" Type="http://schemas.openxmlformats.org/officeDocument/2006/relationships/slideLayout" Target="../slideLayouts/slideLayout3.xml"/><Relationship Id="rId6" Type="http://schemas.openxmlformats.org/officeDocument/2006/relationships/slide" Target="slide3.xml"/><Relationship Id="rId11" Type="http://schemas.openxmlformats.org/officeDocument/2006/relationships/slide" Target="slide76.xml"/><Relationship Id="rId5" Type="http://schemas.openxmlformats.org/officeDocument/2006/relationships/slide" Target="slide2.xml"/><Relationship Id="rId10" Type="http://schemas.openxmlformats.org/officeDocument/2006/relationships/slide" Target="slide73.xml"/><Relationship Id="rId4" Type="http://schemas.openxmlformats.org/officeDocument/2006/relationships/slide" Target="slide40.xml"/><Relationship Id="rId9" Type="http://schemas.openxmlformats.org/officeDocument/2006/relationships/slide" Target="slide71.xml"/></Relationships>
</file>

<file path=ppt/slides/_rels/slide49.xml.rels><?xml version="1.0" encoding="UTF-8" standalone="yes"?>
<Relationships xmlns="http://schemas.openxmlformats.org/package/2006/relationships"><Relationship Id="rId8" Type="http://schemas.openxmlformats.org/officeDocument/2006/relationships/slide" Target="slide31.xml"/><Relationship Id="rId3" Type="http://schemas.openxmlformats.org/officeDocument/2006/relationships/image" Target="../media/image4.png"/><Relationship Id="rId7" Type="http://schemas.openxmlformats.org/officeDocument/2006/relationships/slide" Target="slide8.xml"/><Relationship Id="rId2" Type="http://schemas.openxmlformats.org/officeDocument/2006/relationships/notesSlide" Target="../notesSlides/notesSlide49.xml"/><Relationship Id="rId1" Type="http://schemas.openxmlformats.org/officeDocument/2006/relationships/slideLayout" Target="../slideLayouts/slideLayout3.xml"/><Relationship Id="rId6" Type="http://schemas.openxmlformats.org/officeDocument/2006/relationships/slide" Target="slide3.xml"/><Relationship Id="rId11" Type="http://schemas.openxmlformats.org/officeDocument/2006/relationships/slide" Target="slide76.xml"/><Relationship Id="rId5" Type="http://schemas.openxmlformats.org/officeDocument/2006/relationships/slide" Target="slide2.xml"/><Relationship Id="rId10" Type="http://schemas.openxmlformats.org/officeDocument/2006/relationships/slide" Target="slide73.xml"/><Relationship Id="rId4" Type="http://schemas.openxmlformats.org/officeDocument/2006/relationships/slide" Target="slide40.xml"/><Relationship Id="rId9" Type="http://schemas.openxmlformats.org/officeDocument/2006/relationships/slide" Target="slide71.xml"/></Relationships>
</file>

<file path=ppt/slides/_rels/slide5.xml.rels><?xml version="1.0" encoding="UTF-8" standalone="yes"?>
<Relationships xmlns="http://schemas.openxmlformats.org/package/2006/relationships"><Relationship Id="rId8" Type="http://schemas.openxmlformats.org/officeDocument/2006/relationships/slide" Target="slide71.xml"/><Relationship Id="rId3" Type="http://schemas.openxmlformats.org/officeDocument/2006/relationships/slide" Target="slide2.xml"/><Relationship Id="rId7" Type="http://schemas.openxmlformats.org/officeDocument/2006/relationships/slide" Target="slide40.xml"/><Relationship Id="rId12"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chart" Target="../charts/chart1.xml"/><Relationship Id="rId5" Type="http://schemas.openxmlformats.org/officeDocument/2006/relationships/slide" Target="slide8.xml"/><Relationship Id="rId10" Type="http://schemas.openxmlformats.org/officeDocument/2006/relationships/slide" Target="slide76.xml"/><Relationship Id="rId4" Type="http://schemas.openxmlformats.org/officeDocument/2006/relationships/slide" Target="slide3.xml"/><Relationship Id="rId9" Type="http://schemas.openxmlformats.org/officeDocument/2006/relationships/slide" Target="slide73.xml"/></Relationships>
</file>

<file path=ppt/slides/_rels/slide50.xml.rels><?xml version="1.0" encoding="UTF-8" standalone="yes"?>
<Relationships xmlns="http://schemas.openxmlformats.org/package/2006/relationships"><Relationship Id="rId8" Type="http://schemas.openxmlformats.org/officeDocument/2006/relationships/slide" Target="slide31.xml"/><Relationship Id="rId3" Type="http://schemas.openxmlformats.org/officeDocument/2006/relationships/image" Target="../media/image4.png"/><Relationship Id="rId7" Type="http://schemas.openxmlformats.org/officeDocument/2006/relationships/slide" Target="slide8.xml"/><Relationship Id="rId2" Type="http://schemas.openxmlformats.org/officeDocument/2006/relationships/notesSlide" Target="../notesSlides/notesSlide50.xml"/><Relationship Id="rId1" Type="http://schemas.openxmlformats.org/officeDocument/2006/relationships/slideLayout" Target="../slideLayouts/slideLayout3.xml"/><Relationship Id="rId6" Type="http://schemas.openxmlformats.org/officeDocument/2006/relationships/slide" Target="slide3.xml"/><Relationship Id="rId11" Type="http://schemas.openxmlformats.org/officeDocument/2006/relationships/slide" Target="slide76.xml"/><Relationship Id="rId5" Type="http://schemas.openxmlformats.org/officeDocument/2006/relationships/slide" Target="slide2.xml"/><Relationship Id="rId10" Type="http://schemas.openxmlformats.org/officeDocument/2006/relationships/slide" Target="slide73.xml"/><Relationship Id="rId4" Type="http://schemas.openxmlformats.org/officeDocument/2006/relationships/slide" Target="slide40.xml"/><Relationship Id="rId9" Type="http://schemas.openxmlformats.org/officeDocument/2006/relationships/slide" Target="slide71.xml"/></Relationships>
</file>

<file path=ppt/slides/_rels/slide51.xml.rels><?xml version="1.0" encoding="UTF-8" standalone="yes"?>
<Relationships xmlns="http://schemas.openxmlformats.org/package/2006/relationships"><Relationship Id="rId8" Type="http://schemas.openxmlformats.org/officeDocument/2006/relationships/slide" Target="slide8.xml"/><Relationship Id="rId3" Type="http://schemas.openxmlformats.org/officeDocument/2006/relationships/image" Target="../media/image15.jpg"/><Relationship Id="rId7" Type="http://schemas.openxmlformats.org/officeDocument/2006/relationships/slide" Target="slide3.xml"/><Relationship Id="rId12" Type="http://schemas.openxmlformats.org/officeDocument/2006/relationships/slide" Target="slide76.xml"/><Relationship Id="rId2" Type="http://schemas.openxmlformats.org/officeDocument/2006/relationships/notesSlide" Target="../notesSlides/notesSlide51.xml"/><Relationship Id="rId1" Type="http://schemas.openxmlformats.org/officeDocument/2006/relationships/slideLayout" Target="../slideLayouts/slideLayout3.xml"/><Relationship Id="rId6" Type="http://schemas.openxmlformats.org/officeDocument/2006/relationships/slide" Target="slide2.xml"/><Relationship Id="rId11" Type="http://schemas.openxmlformats.org/officeDocument/2006/relationships/slide" Target="slide73.xml"/><Relationship Id="rId5" Type="http://schemas.openxmlformats.org/officeDocument/2006/relationships/slide" Target="slide40.xml"/><Relationship Id="rId10" Type="http://schemas.openxmlformats.org/officeDocument/2006/relationships/slide" Target="slide71.xml"/><Relationship Id="rId4" Type="http://schemas.openxmlformats.org/officeDocument/2006/relationships/image" Target="../media/image4.png"/><Relationship Id="rId9" Type="http://schemas.openxmlformats.org/officeDocument/2006/relationships/slide" Target="slide31.xml"/></Relationships>
</file>

<file path=ppt/slides/_rels/slide52.xml.rels><?xml version="1.0" encoding="UTF-8" standalone="yes"?>
<Relationships xmlns="http://schemas.openxmlformats.org/package/2006/relationships"><Relationship Id="rId8" Type="http://schemas.openxmlformats.org/officeDocument/2006/relationships/slide" Target="slide8.xml"/><Relationship Id="rId13" Type="http://schemas.openxmlformats.org/officeDocument/2006/relationships/hyperlink" Target="https://emedicine.medscape.com/article/1181436-overview" TargetMode="External"/><Relationship Id="rId3" Type="http://schemas.openxmlformats.org/officeDocument/2006/relationships/image" Target="../media/image15.jpg"/><Relationship Id="rId7" Type="http://schemas.openxmlformats.org/officeDocument/2006/relationships/slide" Target="slide3.xml"/><Relationship Id="rId12" Type="http://schemas.openxmlformats.org/officeDocument/2006/relationships/slide" Target="slide76.xml"/><Relationship Id="rId2" Type="http://schemas.openxmlformats.org/officeDocument/2006/relationships/notesSlide" Target="../notesSlides/notesSlide52.xml"/><Relationship Id="rId1" Type="http://schemas.openxmlformats.org/officeDocument/2006/relationships/slideLayout" Target="../slideLayouts/slideLayout3.xml"/><Relationship Id="rId6" Type="http://schemas.openxmlformats.org/officeDocument/2006/relationships/slide" Target="slide2.xml"/><Relationship Id="rId11" Type="http://schemas.openxmlformats.org/officeDocument/2006/relationships/slide" Target="slide73.xml"/><Relationship Id="rId5" Type="http://schemas.openxmlformats.org/officeDocument/2006/relationships/slide" Target="slide40.xml"/><Relationship Id="rId10" Type="http://schemas.openxmlformats.org/officeDocument/2006/relationships/slide" Target="slide71.xml"/><Relationship Id="rId4" Type="http://schemas.openxmlformats.org/officeDocument/2006/relationships/image" Target="../media/image4.png"/><Relationship Id="rId9" Type="http://schemas.openxmlformats.org/officeDocument/2006/relationships/slide" Target="slide31.xml"/><Relationship Id="rId14" Type="http://schemas.openxmlformats.org/officeDocument/2006/relationships/hyperlink" Target="https://www.avexis.com/patients-and-families/understanding-spinal-muscular-atrophy.html" TargetMode="External"/></Relationships>
</file>

<file path=ppt/slides/_rels/slide53.xml.rels><?xml version="1.0" encoding="UTF-8" standalone="yes"?>
<Relationships xmlns="http://schemas.openxmlformats.org/package/2006/relationships"><Relationship Id="rId8" Type="http://schemas.openxmlformats.org/officeDocument/2006/relationships/slide" Target="slide8.xml"/><Relationship Id="rId3" Type="http://schemas.openxmlformats.org/officeDocument/2006/relationships/image" Target="../media/image15.jpg"/><Relationship Id="rId7" Type="http://schemas.openxmlformats.org/officeDocument/2006/relationships/slide" Target="slide3.xml"/><Relationship Id="rId12" Type="http://schemas.openxmlformats.org/officeDocument/2006/relationships/slide" Target="slide76.xml"/><Relationship Id="rId2" Type="http://schemas.openxmlformats.org/officeDocument/2006/relationships/notesSlide" Target="../notesSlides/notesSlide53.xml"/><Relationship Id="rId1" Type="http://schemas.openxmlformats.org/officeDocument/2006/relationships/slideLayout" Target="../slideLayouts/slideLayout3.xml"/><Relationship Id="rId6" Type="http://schemas.openxmlformats.org/officeDocument/2006/relationships/slide" Target="slide2.xml"/><Relationship Id="rId11" Type="http://schemas.openxmlformats.org/officeDocument/2006/relationships/slide" Target="slide73.xml"/><Relationship Id="rId5" Type="http://schemas.openxmlformats.org/officeDocument/2006/relationships/slide" Target="slide40.xml"/><Relationship Id="rId10" Type="http://schemas.openxmlformats.org/officeDocument/2006/relationships/slide" Target="slide71.xml"/><Relationship Id="rId4" Type="http://schemas.openxmlformats.org/officeDocument/2006/relationships/image" Target="../media/image4.png"/><Relationship Id="rId9" Type="http://schemas.openxmlformats.org/officeDocument/2006/relationships/slide" Target="slide31.xml"/></Relationships>
</file>

<file path=ppt/slides/_rels/slide54.xml.rels><?xml version="1.0" encoding="UTF-8" standalone="yes"?>
<Relationships xmlns="http://schemas.openxmlformats.org/package/2006/relationships"><Relationship Id="rId8" Type="http://schemas.openxmlformats.org/officeDocument/2006/relationships/slide" Target="slide31.xml"/><Relationship Id="rId3" Type="http://schemas.openxmlformats.org/officeDocument/2006/relationships/image" Target="../media/image4.png"/><Relationship Id="rId7" Type="http://schemas.openxmlformats.org/officeDocument/2006/relationships/slide" Target="slide8.xml"/><Relationship Id="rId2" Type="http://schemas.openxmlformats.org/officeDocument/2006/relationships/notesSlide" Target="../notesSlides/notesSlide54.xml"/><Relationship Id="rId1" Type="http://schemas.openxmlformats.org/officeDocument/2006/relationships/slideLayout" Target="../slideLayouts/slideLayout3.xml"/><Relationship Id="rId6" Type="http://schemas.openxmlformats.org/officeDocument/2006/relationships/slide" Target="slide3.xml"/><Relationship Id="rId11" Type="http://schemas.openxmlformats.org/officeDocument/2006/relationships/slide" Target="slide76.xml"/><Relationship Id="rId5" Type="http://schemas.openxmlformats.org/officeDocument/2006/relationships/slide" Target="slide2.xml"/><Relationship Id="rId10" Type="http://schemas.openxmlformats.org/officeDocument/2006/relationships/slide" Target="slide73.xml"/><Relationship Id="rId4" Type="http://schemas.openxmlformats.org/officeDocument/2006/relationships/slide" Target="slide40.xml"/><Relationship Id="rId9" Type="http://schemas.openxmlformats.org/officeDocument/2006/relationships/slide" Target="slide71.xml"/></Relationships>
</file>

<file path=ppt/slides/_rels/slide55.xml.rels><?xml version="1.0" encoding="UTF-8" standalone="yes"?>
<Relationships xmlns="http://schemas.openxmlformats.org/package/2006/relationships"><Relationship Id="rId8" Type="http://schemas.openxmlformats.org/officeDocument/2006/relationships/slide" Target="slide31.xml"/><Relationship Id="rId3" Type="http://schemas.openxmlformats.org/officeDocument/2006/relationships/image" Target="../media/image4.png"/><Relationship Id="rId7" Type="http://schemas.openxmlformats.org/officeDocument/2006/relationships/slide" Target="slide8.xml"/><Relationship Id="rId12" Type="http://schemas.openxmlformats.org/officeDocument/2006/relationships/hyperlink" Target="https://emedicine.medscape.com/article/1150165-overview" TargetMode="External"/><Relationship Id="rId2" Type="http://schemas.openxmlformats.org/officeDocument/2006/relationships/notesSlide" Target="../notesSlides/notesSlide55.xml"/><Relationship Id="rId1" Type="http://schemas.openxmlformats.org/officeDocument/2006/relationships/slideLayout" Target="../slideLayouts/slideLayout3.xml"/><Relationship Id="rId6" Type="http://schemas.openxmlformats.org/officeDocument/2006/relationships/slide" Target="slide3.xml"/><Relationship Id="rId11" Type="http://schemas.openxmlformats.org/officeDocument/2006/relationships/slide" Target="slide76.xml"/><Relationship Id="rId5" Type="http://schemas.openxmlformats.org/officeDocument/2006/relationships/slide" Target="slide2.xml"/><Relationship Id="rId10" Type="http://schemas.openxmlformats.org/officeDocument/2006/relationships/slide" Target="slide73.xml"/><Relationship Id="rId4" Type="http://schemas.openxmlformats.org/officeDocument/2006/relationships/slide" Target="slide40.xml"/><Relationship Id="rId9" Type="http://schemas.openxmlformats.org/officeDocument/2006/relationships/slide" Target="slide71.xml"/></Relationships>
</file>

<file path=ppt/slides/_rels/slide56.xml.rels><?xml version="1.0" encoding="UTF-8" standalone="yes"?>
<Relationships xmlns="http://schemas.openxmlformats.org/package/2006/relationships"><Relationship Id="rId8" Type="http://schemas.openxmlformats.org/officeDocument/2006/relationships/slide" Target="slide31.xml"/><Relationship Id="rId3" Type="http://schemas.openxmlformats.org/officeDocument/2006/relationships/image" Target="../media/image4.png"/><Relationship Id="rId7" Type="http://schemas.openxmlformats.org/officeDocument/2006/relationships/slide" Target="slide8.xml"/><Relationship Id="rId2" Type="http://schemas.openxmlformats.org/officeDocument/2006/relationships/notesSlide" Target="../notesSlides/notesSlide56.xml"/><Relationship Id="rId1" Type="http://schemas.openxmlformats.org/officeDocument/2006/relationships/slideLayout" Target="../slideLayouts/slideLayout3.xml"/><Relationship Id="rId6" Type="http://schemas.openxmlformats.org/officeDocument/2006/relationships/slide" Target="slide3.xml"/><Relationship Id="rId11" Type="http://schemas.openxmlformats.org/officeDocument/2006/relationships/slide" Target="slide76.xml"/><Relationship Id="rId5" Type="http://schemas.openxmlformats.org/officeDocument/2006/relationships/slide" Target="slide2.xml"/><Relationship Id="rId10" Type="http://schemas.openxmlformats.org/officeDocument/2006/relationships/slide" Target="slide73.xml"/><Relationship Id="rId4" Type="http://schemas.openxmlformats.org/officeDocument/2006/relationships/slide" Target="slide40.xml"/><Relationship Id="rId9" Type="http://schemas.openxmlformats.org/officeDocument/2006/relationships/slide" Target="slide71.xml"/></Relationships>
</file>

<file path=ppt/slides/_rels/slide57.xml.rels><?xml version="1.0" encoding="UTF-8" standalone="yes"?>
<Relationships xmlns="http://schemas.openxmlformats.org/package/2006/relationships"><Relationship Id="rId8" Type="http://schemas.openxmlformats.org/officeDocument/2006/relationships/slide" Target="slide71.xml"/><Relationship Id="rId13" Type="http://schemas.openxmlformats.org/officeDocument/2006/relationships/image" Target="../media/image17.svg"/><Relationship Id="rId3" Type="http://schemas.openxmlformats.org/officeDocument/2006/relationships/image" Target="../media/image4.png"/><Relationship Id="rId7" Type="http://schemas.openxmlformats.org/officeDocument/2006/relationships/slide" Target="slide40.xml"/><Relationship Id="rId12" Type="http://schemas.openxmlformats.org/officeDocument/2006/relationships/image" Target="../media/image16.png"/><Relationship Id="rId2" Type="http://schemas.openxmlformats.org/officeDocument/2006/relationships/notesSlide" Target="../notesSlides/notesSlide57.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slide" Target="slide2.xml"/><Relationship Id="rId5" Type="http://schemas.openxmlformats.org/officeDocument/2006/relationships/slide" Target="slide8.xml"/><Relationship Id="rId15" Type="http://schemas.openxmlformats.org/officeDocument/2006/relationships/image" Target="../media/image19.svg"/><Relationship Id="rId10" Type="http://schemas.openxmlformats.org/officeDocument/2006/relationships/slide" Target="slide76.xml"/><Relationship Id="rId4" Type="http://schemas.openxmlformats.org/officeDocument/2006/relationships/slide" Target="slide3.xml"/><Relationship Id="rId9" Type="http://schemas.openxmlformats.org/officeDocument/2006/relationships/slide" Target="slide73.xml"/><Relationship Id="rId14" Type="http://schemas.openxmlformats.org/officeDocument/2006/relationships/image" Target="../media/image17.png"/></Relationships>
</file>

<file path=ppt/slides/_rels/slide58.xml.rels><?xml version="1.0" encoding="UTF-8" standalone="yes"?>
<Relationships xmlns="http://schemas.openxmlformats.org/package/2006/relationships"><Relationship Id="rId8" Type="http://schemas.openxmlformats.org/officeDocument/2006/relationships/slide" Target="slide3.xml"/><Relationship Id="rId13" Type="http://schemas.openxmlformats.org/officeDocument/2006/relationships/slide" Target="slide73.xml"/><Relationship Id="rId3" Type="http://schemas.openxmlformats.org/officeDocument/2006/relationships/image" Target="../media/image16.png"/><Relationship Id="rId7" Type="http://schemas.openxmlformats.org/officeDocument/2006/relationships/image" Target="../media/image4.png"/><Relationship Id="rId12" Type="http://schemas.openxmlformats.org/officeDocument/2006/relationships/slide" Target="slide71.xml"/><Relationship Id="rId2" Type="http://schemas.openxmlformats.org/officeDocument/2006/relationships/notesSlide" Target="../notesSlides/notesSlide58.xml"/><Relationship Id="rId16" Type="http://schemas.openxmlformats.org/officeDocument/2006/relationships/slide" Target="slide2.xml"/><Relationship Id="rId1" Type="http://schemas.openxmlformats.org/officeDocument/2006/relationships/slideLayout" Target="../slideLayouts/slideLayout3.xml"/><Relationship Id="rId6" Type="http://schemas.openxmlformats.org/officeDocument/2006/relationships/image" Target="../media/image19.svg"/><Relationship Id="rId11" Type="http://schemas.openxmlformats.org/officeDocument/2006/relationships/slide" Target="slide40.xml"/><Relationship Id="rId5" Type="http://schemas.openxmlformats.org/officeDocument/2006/relationships/image" Target="../media/image17.png"/><Relationship Id="rId15" Type="http://schemas.openxmlformats.org/officeDocument/2006/relationships/hyperlink" Target="https://emedicine.medscape.com/article/1150165-overview" TargetMode="External"/><Relationship Id="rId10" Type="http://schemas.openxmlformats.org/officeDocument/2006/relationships/slide" Target="slide31.xml"/><Relationship Id="rId4" Type="http://schemas.openxmlformats.org/officeDocument/2006/relationships/image" Target="../media/image17.svg"/><Relationship Id="rId9" Type="http://schemas.openxmlformats.org/officeDocument/2006/relationships/slide" Target="slide8.xml"/><Relationship Id="rId14" Type="http://schemas.openxmlformats.org/officeDocument/2006/relationships/slide" Target="slide76.xml"/></Relationships>
</file>

<file path=ppt/slides/_rels/slide59.xml.rels><?xml version="1.0" encoding="UTF-8" standalone="yes"?>
<Relationships xmlns="http://schemas.openxmlformats.org/package/2006/relationships"><Relationship Id="rId8" Type="http://schemas.openxmlformats.org/officeDocument/2006/relationships/slide" Target="slide71.xml"/><Relationship Id="rId13" Type="http://schemas.openxmlformats.org/officeDocument/2006/relationships/image" Target="../media/image17.svg"/><Relationship Id="rId3" Type="http://schemas.openxmlformats.org/officeDocument/2006/relationships/image" Target="../media/image4.png"/><Relationship Id="rId7" Type="http://schemas.openxmlformats.org/officeDocument/2006/relationships/slide" Target="slide40.xml"/><Relationship Id="rId12" Type="http://schemas.openxmlformats.org/officeDocument/2006/relationships/image" Target="../media/image16.png"/><Relationship Id="rId2" Type="http://schemas.openxmlformats.org/officeDocument/2006/relationships/notesSlide" Target="../notesSlides/notesSlide59.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slide" Target="slide2.xml"/><Relationship Id="rId5" Type="http://schemas.openxmlformats.org/officeDocument/2006/relationships/slide" Target="slide8.xml"/><Relationship Id="rId15" Type="http://schemas.openxmlformats.org/officeDocument/2006/relationships/image" Target="../media/image19.svg"/><Relationship Id="rId10" Type="http://schemas.openxmlformats.org/officeDocument/2006/relationships/slide" Target="slide76.xml"/><Relationship Id="rId4" Type="http://schemas.openxmlformats.org/officeDocument/2006/relationships/slide" Target="slide3.xml"/><Relationship Id="rId9" Type="http://schemas.openxmlformats.org/officeDocument/2006/relationships/slide" Target="slide73.xml"/><Relationship Id="rId14" Type="http://schemas.openxmlformats.org/officeDocument/2006/relationships/image" Target="../media/image17.png"/></Relationships>
</file>

<file path=ppt/slides/_rels/slide6.xml.rels><?xml version="1.0" encoding="UTF-8" standalone="yes"?>
<Relationships xmlns="http://schemas.openxmlformats.org/package/2006/relationships"><Relationship Id="rId8" Type="http://schemas.openxmlformats.org/officeDocument/2006/relationships/slide" Target="slide71.xml"/><Relationship Id="rId3" Type="http://schemas.openxmlformats.org/officeDocument/2006/relationships/slide" Target="slide2.xml"/><Relationship Id="rId7" Type="http://schemas.openxmlformats.org/officeDocument/2006/relationships/slide" Target="slide40.xml"/><Relationship Id="rId12"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chart" Target="../charts/chart2.xml"/><Relationship Id="rId5" Type="http://schemas.openxmlformats.org/officeDocument/2006/relationships/slide" Target="slide8.xml"/><Relationship Id="rId10" Type="http://schemas.openxmlformats.org/officeDocument/2006/relationships/slide" Target="slide76.xml"/><Relationship Id="rId4" Type="http://schemas.openxmlformats.org/officeDocument/2006/relationships/slide" Target="slide3.xml"/><Relationship Id="rId9" Type="http://schemas.openxmlformats.org/officeDocument/2006/relationships/slide" Target="slide73.xml"/></Relationships>
</file>

<file path=ppt/slides/_rels/slide60.xml.rels><?xml version="1.0" encoding="UTF-8" standalone="yes"?>
<Relationships xmlns="http://schemas.openxmlformats.org/package/2006/relationships"><Relationship Id="rId8" Type="http://schemas.openxmlformats.org/officeDocument/2006/relationships/slide" Target="slide31.xml"/><Relationship Id="rId3" Type="http://schemas.openxmlformats.org/officeDocument/2006/relationships/image" Target="../media/image4.png"/><Relationship Id="rId7" Type="http://schemas.openxmlformats.org/officeDocument/2006/relationships/slide" Target="slide8.xml"/><Relationship Id="rId12" Type="http://schemas.openxmlformats.org/officeDocument/2006/relationships/image" Target="../media/image18.jpg"/><Relationship Id="rId2" Type="http://schemas.openxmlformats.org/officeDocument/2006/relationships/notesSlide" Target="../notesSlides/notesSlide60.xml"/><Relationship Id="rId1" Type="http://schemas.openxmlformats.org/officeDocument/2006/relationships/slideLayout" Target="../slideLayouts/slideLayout3.xml"/><Relationship Id="rId6" Type="http://schemas.openxmlformats.org/officeDocument/2006/relationships/slide" Target="slide3.xml"/><Relationship Id="rId11" Type="http://schemas.openxmlformats.org/officeDocument/2006/relationships/slide" Target="slide76.xml"/><Relationship Id="rId5" Type="http://schemas.openxmlformats.org/officeDocument/2006/relationships/slide" Target="slide2.xml"/><Relationship Id="rId10" Type="http://schemas.openxmlformats.org/officeDocument/2006/relationships/slide" Target="slide73.xml"/><Relationship Id="rId4" Type="http://schemas.openxmlformats.org/officeDocument/2006/relationships/slide" Target="slide40.xml"/><Relationship Id="rId9" Type="http://schemas.openxmlformats.org/officeDocument/2006/relationships/slide" Target="slide71.xml"/></Relationships>
</file>

<file path=ppt/slides/_rels/slide61.xml.rels><?xml version="1.0" encoding="UTF-8" standalone="yes"?>
<Relationships xmlns="http://schemas.openxmlformats.org/package/2006/relationships"><Relationship Id="rId8" Type="http://schemas.openxmlformats.org/officeDocument/2006/relationships/slide" Target="slide8.xml"/><Relationship Id="rId13" Type="http://schemas.openxmlformats.org/officeDocument/2006/relationships/hyperlink" Target="https://emedicine.medscape.com/article/1150165-medication" TargetMode="External"/><Relationship Id="rId3" Type="http://schemas.openxmlformats.org/officeDocument/2006/relationships/image" Target="../media/image18.jpg"/><Relationship Id="rId7" Type="http://schemas.openxmlformats.org/officeDocument/2006/relationships/slide" Target="slide3.xml"/><Relationship Id="rId12" Type="http://schemas.openxmlformats.org/officeDocument/2006/relationships/slide" Target="slide76.xml"/><Relationship Id="rId2" Type="http://schemas.openxmlformats.org/officeDocument/2006/relationships/notesSlide" Target="../notesSlides/notesSlide61.xml"/><Relationship Id="rId1" Type="http://schemas.openxmlformats.org/officeDocument/2006/relationships/slideLayout" Target="../slideLayouts/slideLayout3.xml"/><Relationship Id="rId6" Type="http://schemas.openxmlformats.org/officeDocument/2006/relationships/slide" Target="slide2.xml"/><Relationship Id="rId11" Type="http://schemas.openxmlformats.org/officeDocument/2006/relationships/slide" Target="slide73.xml"/><Relationship Id="rId5" Type="http://schemas.openxmlformats.org/officeDocument/2006/relationships/slide" Target="slide40.xml"/><Relationship Id="rId10" Type="http://schemas.openxmlformats.org/officeDocument/2006/relationships/slide" Target="slide71.xml"/><Relationship Id="rId4" Type="http://schemas.openxmlformats.org/officeDocument/2006/relationships/image" Target="../media/image4.png"/><Relationship Id="rId9" Type="http://schemas.openxmlformats.org/officeDocument/2006/relationships/slide" Target="slide31.xml"/></Relationships>
</file>

<file path=ppt/slides/_rels/slide62.xml.rels><?xml version="1.0" encoding="UTF-8" standalone="yes"?>
<Relationships xmlns="http://schemas.openxmlformats.org/package/2006/relationships"><Relationship Id="rId8" Type="http://schemas.openxmlformats.org/officeDocument/2006/relationships/slide" Target="slide31.xml"/><Relationship Id="rId3" Type="http://schemas.openxmlformats.org/officeDocument/2006/relationships/image" Target="../media/image4.png"/><Relationship Id="rId7" Type="http://schemas.openxmlformats.org/officeDocument/2006/relationships/slide" Target="slide8.xml"/><Relationship Id="rId12" Type="http://schemas.openxmlformats.org/officeDocument/2006/relationships/image" Target="../media/image18.jpg"/><Relationship Id="rId2" Type="http://schemas.openxmlformats.org/officeDocument/2006/relationships/notesSlide" Target="../notesSlides/notesSlide62.xml"/><Relationship Id="rId1" Type="http://schemas.openxmlformats.org/officeDocument/2006/relationships/slideLayout" Target="../slideLayouts/slideLayout3.xml"/><Relationship Id="rId6" Type="http://schemas.openxmlformats.org/officeDocument/2006/relationships/slide" Target="slide3.xml"/><Relationship Id="rId11" Type="http://schemas.openxmlformats.org/officeDocument/2006/relationships/slide" Target="slide76.xml"/><Relationship Id="rId5" Type="http://schemas.openxmlformats.org/officeDocument/2006/relationships/slide" Target="slide2.xml"/><Relationship Id="rId10" Type="http://schemas.openxmlformats.org/officeDocument/2006/relationships/slide" Target="slide73.xml"/><Relationship Id="rId4" Type="http://schemas.openxmlformats.org/officeDocument/2006/relationships/slide" Target="slide40.xml"/><Relationship Id="rId9" Type="http://schemas.openxmlformats.org/officeDocument/2006/relationships/slide" Target="slide71.xml"/></Relationships>
</file>

<file path=ppt/slides/_rels/slide63.xml.rels><?xml version="1.0" encoding="UTF-8" standalone="yes"?>
<Relationships xmlns="http://schemas.openxmlformats.org/package/2006/relationships"><Relationship Id="rId8" Type="http://schemas.openxmlformats.org/officeDocument/2006/relationships/slide" Target="slide31.xml"/><Relationship Id="rId3" Type="http://schemas.openxmlformats.org/officeDocument/2006/relationships/image" Target="../media/image4.png"/><Relationship Id="rId7" Type="http://schemas.openxmlformats.org/officeDocument/2006/relationships/slide" Target="slide8.xml"/><Relationship Id="rId2" Type="http://schemas.openxmlformats.org/officeDocument/2006/relationships/notesSlide" Target="../notesSlides/notesSlide63.xml"/><Relationship Id="rId1" Type="http://schemas.openxmlformats.org/officeDocument/2006/relationships/slideLayout" Target="../slideLayouts/slideLayout3.xml"/><Relationship Id="rId6" Type="http://schemas.openxmlformats.org/officeDocument/2006/relationships/slide" Target="slide3.xml"/><Relationship Id="rId11" Type="http://schemas.openxmlformats.org/officeDocument/2006/relationships/slide" Target="slide76.xml"/><Relationship Id="rId5" Type="http://schemas.openxmlformats.org/officeDocument/2006/relationships/slide" Target="slide2.xml"/><Relationship Id="rId10" Type="http://schemas.openxmlformats.org/officeDocument/2006/relationships/slide" Target="slide73.xml"/><Relationship Id="rId4" Type="http://schemas.openxmlformats.org/officeDocument/2006/relationships/slide" Target="slide40.xml"/><Relationship Id="rId9" Type="http://schemas.openxmlformats.org/officeDocument/2006/relationships/slide" Target="slide71.xml"/></Relationships>
</file>

<file path=ppt/slides/_rels/slide64.xml.rels><?xml version="1.0" encoding="UTF-8" standalone="yes"?>
<Relationships xmlns="http://schemas.openxmlformats.org/package/2006/relationships"><Relationship Id="rId8" Type="http://schemas.openxmlformats.org/officeDocument/2006/relationships/slide" Target="slide31.xml"/><Relationship Id="rId3" Type="http://schemas.openxmlformats.org/officeDocument/2006/relationships/image" Target="../media/image4.png"/><Relationship Id="rId7" Type="http://schemas.openxmlformats.org/officeDocument/2006/relationships/slide" Target="slide8.xml"/><Relationship Id="rId12" Type="http://schemas.openxmlformats.org/officeDocument/2006/relationships/hyperlink" Target="https://emedicine.medscape.com/article/286759-overview" TargetMode="External"/><Relationship Id="rId2" Type="http://schemas.openxmlformats.org/officeDocument/2006/relationships/notesSlide" Target="../notesSlides/notesSlide64.xml"/><Relationship Id="rId1" Type="http://schemas.openxmlformats.org/officeDocument/2006/relationships/slideLayout" Target="../slideLayouts/slideLayout3.xml"/><Relationship Id="rId6" Type="http://schemas.openxmlformats.org/officeDocument/2006/relationships/slide" Target="slide3.xml"/><Relationship Id="rId11" Type="http://schemas.openxmlformats.org/officeDocument/2006/relationships/slide" Target="slide76.xml"/><Relationship Id="rId5" Type="http://schemas.openxmlformats.org/officeDocument/2006/relationships/slide" Target="slide2.xml"/><Relationship Id="rId10" Type="http://schemas.openxmlformats.org/officeDocument/2006/relationships/slide" Target="slide73.xml"/><Relationship Id="rId4" Type="http://schemas.openxmlformats.org/officeDocument/2006/relationships/slide" Target="slide40.xml"/><Relationship Id="rId9" Type="http://schemas.openxmlformats.org/officeDocument/2006/relationships/slide" Target="slide71.xml"/></Relationships>
</file>

<file path=ppt/slides/_rels/slide65.xml.rels><?xml version="1.0" encoding="UTF-8" standalone="yes"?>
<Relationships xmlns="http://schemas.openxmlformats.org/package/2006/relationships"><Relationship Id="rId8" Type="http://schemas.openxmlformats.org/officeDocument/2006/relationships/slide" Target="slide31.xml"/><Relationship Id="rId3" Type="http://schemas.openxmlformats.org/officeDocument/2006/relationships/image" Target="../media/image4.png"/><Relationship Id="rId7" Type="http://schemas.openxmlformats.org/officeDocument/2006/relationships/slide" Target="slide8.xml"/><Relationship Id="rId2" Type="http://schemas.openxmlformats.org/officeDocument/2006/relationships/notesSlide" Target="../notesSlides/notesSlide65.xml"/><Relationship Id="rId1" Type="http://schemas.openxmlformats.org/officeDocument/2006/relationships/slideLayout" Target="../slideLayouts/slideLayout3.xml"/><Relationship Id="rId6" Type="http://schemas.openxmlformats.org/officeDocument/2006/relationships/slide" Target="slide3.xml"/><Relationship Id="rId11" Type="http://schemas.openxmlformats.org/officeDocument/2006/relationships/slide" Target="slide76.xml"/><Relationship Id="rId5" Type="http://schemas.openxmlformats.org/officeDocument/2006/relationships/slide" Target="slide2.xml"/><Relationship Id="rId10" Type="http://schemas.openxmlformats.org/officeDocument/2006/relationships/slide" Target="slide73.xml"/><Relationship Id="rId4" Type="http://schemas.openxmlformats.org/officeDocument/2006/relationships/slide" Target="slide40.xml"/><Relationship Id="rId9" Type="http://schemas.openxmlformats.org/officeDocument/2006/relationships/slide" Target="slide71.xml"/></Relationships>
</file>

<file path=ppt/slides/_rels/slide66.xml.rels><?xml version="1.0" encoding="UTF-8" standalone="yes"?>
<Relationships xmlns="http://schemas.openxmlformats.org/package/2006/relationships"><Relationship Id="rId8" Type="http://schemas.openxmlformats.org/officeDocument/2006/relationships/slide" Target="slide71.xml"/><Relationship Id="rId13" Type="http://schemas.openxmlformats.org/officeDocument/2006/relationships/image" Target="../media/image22.svg"/><Relationship Id="rId3" Type="http://schemas.openxmlformats.org/officeDocument/2006/relationships/image" Target="../media/image4.png"/><Relationship Id="rId7" Type="http://schemas.openxmlformats.org/officeDocument/2006/relationships/slide" Target="slide40.xml"/><Relationship Id="rId12" Type="http://schemas.openxmlformats.org/officeDocument/2006/relationships/image" Target="../media/image19.png"/><Relationship Id="rId2" Type="http://schemas.openxmlformats.org/officeDocument/2006/relationships/notesSlide" Target="../notesSlides/notesSlide66.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slide" Target="slide2.xml"/><Relationship Id="rId5" Type="http://schemas.openxmlformats.org/officeDocument/2006/relationships/slide" Target="slide8.xml"/><Relationship Id="rId15" Type="http://schemas.openxmlformats.org/officeDocument/2006/relationships/image" Target="../media/image24.svg"/><Relationship Id="rId10" Type="http://schemas.openxmlformats.org/officeDocument/2006/relationships/slide" Target="slide76.xml"/><Relationship Id="rId4" Type="http://schemas.openxmlformats.org/officeDocument/2006/relationships/slide" Target="slide3.xml"/><Relationship Id="rId9" Type="http://schemas.openxmlformats.org/officeDocument/2006/relationships/slide" Target="slide73.xml"/><Relationship Id="rId14" Type="http://schemas.openxmlformats.org/officeDocument/2006/relationships/image" Target="../media/image20.png"/></Relationships>
</file>

<file path=ppt/slides/_rels/slide67.xml.rels><?xml version="1.0" encoding="UTF-8" standalone="yes"?>
<Relationships xmlns="http://schemas.openxmlformats.org/package/2006/relationships"><Relationship Id="rId8" Type="http://schemas.openxmlformats.org/officeDocument/2006/relationships/slide" Target="slide3.xml"/><Relationship Id="rId13" Type="http://schemas.openxmlformats.org/officeDocument/2006/relationships/slide" Target="slide73.xml"/><Relationship Id="rId3" Type="http://schemas.openxmlformats.org/officeDocument/2006/relationships/image" Target="../media/image19.png"/><Relationship Id="rId7" Type="http://schemas.openxmlformats.org/officeDocument/2006/relationships/image" Target="../media/image4.png"/><Relationship Id="rId12" Type="http://schemas.openxmlformats.org/officeDocument/2006/relationships/slide" Target="slide71.xml"/><Relationship Id="rId2" Type="http://schemas.openxmlformats.org/officeDocument/2006/relationships/notesSlide" Target="../notesSlides/notesSlide67.xml"/><Relationship Id="rId16" Type="http://schemas.openxmlformats.org/officeDocument/2006/relationships/hyperlink" Target="https://emedicine.medscape.com/article/286759-overview" TargetMode="External"/><Relationship Id="rId1" Type="http://schemas.openxmlformats.org/officeDocument/2006/relationships/slideLayout" Target="../slideLayouts/slideLayout3.xml"/><Relationship Id="rId6" Type="http://schemas.openxmlformats.org/officeDocument/2006/relationships/image" Target="../media/image26.svg"/><Relationship Id="rId11" Type="http://schemas.openxmlformats.org/officeDocument/2006/relationships/slide" Target="slide40.xml"/><Relationship Id="rId5" Type="http://schemas.openxmlformats.org/officeDocument/2006/relationships/image" Target="../media/image20.png"/><Relationship Id="rId15" Type="http://schemas.openxmlformats.org/officeDocument/2006/relationships/slide" Target="slide2.xml"/><Relationship Id="rId10" Type="http://schemas.openxmlformats.org/officeDocument/2006/relationships/slide" Target="slide31.xml"/><Relationship Id="rId4" Type="http://schemas.openxmlformats.org/officeDocument/2006/relationships/image" Target="../media/image25.svg"/><Relationship Id="rId9" Type="http://schemas.openxmlformats.org/officeDocument/2006/relationships/slide" Target="slide8.xml"/><Relationship Id="rId14" Type="http://schemas.openxmlformats.org/officeDocument/2006/relationships/slide" Target="slide76.xml"/></Relationships>
</file>

<file path=ppt/slides/_rels/slide68.xml.rels><?xml version="1.0" encoding="UTF-8" standalone="yes"?>
<Relationships xmlns="http://schemas.openxmlformats.org/package/2006/relationships"><Relationship Id="rId8" Type="http://schemas.openxmlformats.org/officeDocument/2006/relationships/slide" Target="slide8.xml"/><Relationship Id="rId3" Type="http://schemas.openxmlformats.org/officeDocument/2006/relationships/image" Target="../media/image21.jpeg"/><Relationship Id="rId7" Type="http://schemas.openxmlformats.org/officeDocument/2006/relationships/slide" Target="slide3.xml"/><Relationship Id="rId12" Type="http://schemas.openxmlformats.org/officeDocument/2006/relationships/slide" Target="slide76.xml"/><Relationship Id="rId2" Type="http://schemas.openxmlformats.org/officeDocument/2006/relationships/notesSlide" Target="../notesSlides/notesSlide68.xml"/><Relationship Id="rId1" Type="http://schemas.openxmlformats.org/officeDocument/2006/relationships/slideLayout" Target="../slideLayouts/slideLayout3.xml"/><Relationship Id="rId6" Type="http://schemas.openxmlformats.org/officeDocument/2006/relationships/slide" Target="slide2.xml"/><Relationship Id="rId11" Type="http://schemas.openxmlformats.org/officeDocument/2006/relationships/slide" Target="slide73.xml"/><Relationship Id="rId5" Type="http://schemas.openxmlformats.org/officeDocument/2006/relationships/slide" Target="slide40.xml"/><Relationship Id="rId10" Type="http://schemas.openxmlformats.org/officeDocument/2006/relationships/slide" Target="slide71.xml"/><Relationship Id="rId4" Type="http://schemas.openxmlformats.org/officeDocument/2006/relationships/image" Target="../media/image4.png"/><Relationship Id="rId9" Type="http://schemas.openxmlformats.org/officeDocument/2006/relationships/slide" Target="slide31.xml"/></Relationships>
</file>

<file path=ppt/slides/_rels/slide69.xml.rels><?xml version="1.0" encoding="UTF-8" standalone="yes"?>
<Relationships xmlns="http://schemas.openxmlformats.org/package/2006/relationships"><Relationship Id="rId8" Type="http://schemas.openxmlformats.org/officeDocument/2006/relationships/slide" Target="slide8.xml"/><Relationship Id="rId13" Type="http://schemas.openxmlformats.org/officeDocument/2006/relationships/hyperlink" Target="https://clinicaltrials.gov/ct2/show/NCT03756129" TargetMode="External"/><Relationship Id="rId3" Type="http://schemas.openxmlformats.org/officeDocument/2006/relationships/image" Target="../media/image21.jpeg"/><Relationship Id="rId7" Type="http://schemas.openxmlformats.org/officeDocument/2006/relationships/slide" Target="slide3.xml"/><Relationship Id="rId12" Type="http://schemas.openxmlformats.org/officeDocument/2006/relationships/slide" Target="slide76.xml"/><Relationship Id="rId2" Type="http://schemas.openxmlformats.org/officeDocument/2006/relationships/notesSlide" Target="../notesSlides/notesSlide69.xml"/><Relationship Id="rId1" Type="http://schemas.openxmlformats.org/officeDocument/2006/relationships/slideLayout" Target="../slideLayouts/slideLayout3.xml"/><Relationship Id="rId6" Type="http://schemas.openxmlformats.org/officeDocument/2006/relationships/slide" Target="slide2.xml"/><Relationship Id="rId11" Type="http://schemas.openxmlformats.org/officeDocument/2006/relationships/slide" Target="slide73.xml"/><Relationship Id="rId5" Type="http://schemas.openxmlformats.org/officeDocument/2006/relationships/slide" Target="slide40.xml"/><Relationship Id="rId10" Type="http://schemas.openxmlformats.org/officeDocument/2006/relationships/slide" Target="slide71.xml"/><Relationship Id="rId4" Type="http://schemas.openxmlformats.org/officeDocument/2006/relationships/image" Target="../media/image4.png"/><Relationship Id="rId9" Type="http://schemas.openxmlformats.org/officeDocument/2006/relationships/slide" Target="slide31.xml"/><Relationship Id="rId14" Type="http://schemas.openxmlformats.org/officeDocument/2006/relationships/hyperlink" Target="https://www.novartis.com/our-science/novartis-global-pipeline?search_api_views_fulltext=MIJ821&amp;field_pipeline_filing_date=All" TargetMode="External"/></Relationships>
</file>

<file path=ppt/slides/_rels/slide7.xml.rels><?xml version="1.0" encoding="UTF-8" standalone="yes"?>
<Relationships xmlns="http://schemas.openxmlformats.org/package/2006/relationships"><Relationship Id="rId8" Type="http://schemas.openxmlformats.org/officeDocument/2006/relationships/slide" Target="slide71.xml"/><Relationship Id="rId3" Type="http://schemas.openxmlformats.org/officeDocument/2006/relationships/slide" Target="slide2.xml"/><Relationship Id="rId7" Type="http://schemas.openxmlformats.org/officeDocument/2006/relationships/slide" Target="slide40.xml"/><Relationship Id="rId12" Type="http://schemas.openxmlformats.org/officeDocument/2006/relationships/image" Target="../media/image4.png"/><Relationship Id="rId2" Type="http://schemas.openxmlformats.org/officeDocument/2006/relationships/notesSlide" Target="../notesSlides/notesSlide7.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chart" Target="../charts/chart3.xml"/><Relationship Id="rId5" Type="http://schemas.openxmlformats.org/officeDocument/2006/relationships/slide" Target="slide8.xml"/><Relationship Id="rId10" Type="http://schemas.openxmlformats.org/officeDocument/2006/relationships/slide" Target="slide76.xml"/><Relationship Id="rId4" Type="http://schemas.openxmlformats.org/officeDocument/2006/relationships/slide" Target="slide3.xml"/><Relationship Id="rId9" Type="http://schemas.openxmlformats.org/officeDocument/2006/relationships/slide" Target="slide73.xml"/></Relationships>
</file>

<file path=ppt/slides/_rels/slide70.xml.rels><?xml version="1.0" encoding="UTF-8" standalone="yes"?>
<Relationships xmlns="http://schemas.openxmlformats.org/package/2006/relationships"><Relationship Id="rId8" Type="http://schemas.openxmlformats.org/officeDocument/2006/relationships/slide" Target="slide8.xml"/><Relationship Id="rId3" Type="http://schemas.openxmlformats.org/officeDocument/2006/relationships/image" Target="../media/image21.jpeg"/><Relationship Id="rId7" Type="http://schemas.openxmlformats.org/officeDocument/2006/relationships/slide" Target="slide3.xml"/><Relationship Id="rId12" Type="http://schemas.openxmlformats.org/officeDocument/2006/relationships/slide" Target="slide76.xml"/><Relationship Id="rId2" Type="http://schemas.openxmlformats.org/officeDocument/2006/relationships/notesSlide" Target="../notesSlides/notesSlide70.xml"/><Relationship Id="rId1" Type="http://schemas.openxmlformats.org/officeDocument/2006/relationships/slideLayout" Target="../slideLayouts/slideLayout3.xml"/><Relationship Id="rId6" Type="http://schemas.openxmlformats.org/officeDocument/2006/relationships/slide" Target="slide2.xml"/><Relationship Id="rId11" Type="http://schemas.openxmlformats.org/officeDocument/2006/relationships/slide" Target="slide73.xml"/><Relationship Id="rId5" Type="http://schemas.openxmlformats.org/officeDocument/2006/relationships/slide" Target="slide40.xml"/><Relationship Id="rId10" Type="http://schemas.openxmlformats.org/officeDocument/2006/relationships/slide" Target="slide71.xml"/><Relationship Id="rId4" Type="http://schemas.openxmlformats.org/officeDocument/2006/relationships/image" Target="../media/image4.png"/><Relationship Id="rId9" Type="http://schemas.openxmlformats.org/officeDocument/2006/relationships/slide" Target="slide31.xml"/></Relationships>
</file>

<file path=ppt/slides/_rels/slide71.xml.rels><?xml version="1.0" encoding="UTF-8" standalone="yes"?>
<Relationships xmlns="http://schemas.openxmlformats.org/package/2006/relationships"><Relationship Id="rId8" Type="http://schemas.openxmlformats.org/officeDocument/2006/relationships/slide" Target="slide71.xml"/><Relationship Id="rId3" Type="http://schemas.openxmlformats.org/officeDocument/2006/relationships/image" Target="../media/image4.png"/><Relationship Id="rId7" Type="http://schemas.openxmlformats.org/officeDocument/2006/relationships/slide" Target="slide40.xml"/><Relationship Id="rId2" Type="http://schemas.openxmlformats.org/officeDocument/2006/relationships/notesSlide" Target="../notesSlides/notesSlide71.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slide" Target="slide2.xml"/><Relationship Id="rId5" Type="http://schemas.openxmlformats.org/officeDocument/2006/relationships/slide" Target="slide8.xml"/><Relationship Id="rId10" Type="http://schemas.openxmlformats.org/officeDocument/2006/relationships/slide" Target="slide76.xml"/><Relationship Id="rId4" Type="http://schemas.openxmlformats.org/officeDocument/2006/relationships/slide" Target="slide3.xml"/><Relationship Id="rId9" Type="http://schemas.openxmlformats.org/officeDocument/2006/relationships/slide" Target="slide73.xml"/></Relationships>
</file>

<file path=ppt/slides/_rels/slide72.xml.rels><?xml version="1.0" encoding="UTF-8" standalone="yes"?>
<Relationships xmlns="http://schemas.openxmlformats.org/package/2006/relationships"><Relationship Id="rId8" Type="http://schemas.openxmlformats.org/officeDocument/2006/relationships/slide" Target="slide71.xml"/><Relationship Id="rId13" Type="http://schemas.openxmlformats.org/officeDocument/2006/relationships/hyperlink" Target="https://www.rigshospitalet.dk/english/departments/neuroscience-centre/danish-headache-center/about-us/Pages/about-the-danish-headache-center.aspx" TargetMode="External"/><Relationship Id="rId3" Type="http://schemas.openxmlformats.org/officeDocument/2006/relationships/image" Target="../media/image4.png"/><Relationship Id="rId7" Type="http://schemas.openxmlformats.org/officeDocument/2006/relationships/slide" Target="slide40.xml"/><Relationship Id="rId12" Type="http://schemas.openxmlformats.org/officeDocument/2006/relationships/hyperlink" Target="http://createsend.com/t/j-11F1A2D2DB6768C02540EF23F30FEDED" TargetMode="External"/><Relationship Id="rId2" Type="http://schemas.openxmlformats.org/officeDocument/2006/relationships/notesSlide" Target="../notesSlides/notesSlide72.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slide" Target="slide2.xml"/><Relationship Id="rId5" Type="http://schemas.openxmlformats.org/officeDocument/2006/relationships/slide" Target="slide8.xml"/><Relationship Id="rId10" Type="http://schemas.openxmlformats.org/officeDocument/2006/relationships/slide" Target="slide76.xml"/><Relationship Id="rId4" Type="http://schemas.openxmlformats.org/officeDocument/2006/relationships/slide" Target="slide3.xml"/><Relationship Id="rId9" Type="http://schemas.openxmlformats.org/officeDocument/2006/relationships/slide" Target="slide73.xml"/></Relationships>
</file>

<file path=ppt/slides/_rels/slide73.xml.rels><?xml version="1.0" encoding="UTF-8" standalone="yes"?>
<Relationships xmlns="http://schemas.openxmlformats.org/package/2006/relationships"><Relationship Id="rId8" Type="http://schemas.openxmlformats.org/officeDocument/2006/relationships/slide" Target="slide73.xml"/><Relationship Id="rId3" Type="http://schemas.openxmlformats.org/officeDocument/2006/relationships/slide" Target="slide3.xml"/><Relationship Id="rId7" Type="http://schemas.openxmlformats.org/officeDocument/2006/relationships/slide" Target="slide71.xml"/><Relationship Id="rId2" Type="http://schemas.openxmlformats.org/officeDocument/2006/relationships/notesSlide" Target="../notesSlides/notesSlide73.xml"/><Relationship Id="rId1" Type="http://schemas.openxmlformats.org/officeDocument/2006/relationships/slideLayout" Target="../slideLayouts/slideLayout3.xml"/><Relationship Id="rId6" Type="http://schemas.openxmlformats.org/officeDocument/2006/relationships/slide" Target="slide40.xml"/><Relationship Id="rId11" Type="http://schemas.openxmlformats.org/officeDocument/2006/relationships/image" Target="../media/image4.png"/><Relationship Id="rId5" Type="http://schemas.openxmlformats.org/officeDocument/2006/relationships/slide" Target="slide31.xml"/><Relationship Id="rId10" Type="http://schemas.openxmlformats.org/officeDocument/2006/relationships/slide" Target="slide2.xml"/><Relationship Id="rId4" Type="http://schemas.openxmlformats.org/officeDocument/2006/relationships/slide" Target="slide8.xml"/><Relationship Id="rId9" Type="http://schemas.openxmlformats.org/officeDocument/2006/relationships/slide" Target="slide76.xml"/></Relationships>
</file>

<file path=ppt/slides/_rels/slide74.xml.rels><?xml version="1.0" encoding="UTF-8" standalone="yes"?>
<Relationships xmlns="http://schemas.openxmlformats.org/package/2006/relationships"><Relationship Id="rId8" Type="http://schemas.openxmlformats.org/officeDocument/2006/relationships/slide" Target="slide73.xml"/><Relationship Id="rId3" Type="http://schemas.openxmlformats.org/officeDocument/2006/relationships/slide" Target="slide3.xml"/><Relationship Id="rId7" Type="http://schemas.openxmlformats.org/officeDocument/2006/relationships/slide" Target="slide71.xml"/><Relationship Id="rId2" Type="http://schemas.openxmlformats.org/officeDocument/2006/relationships/notesSlide" Target="../notesSlides/notesSlide74.xml"/><Relationship Id="rId1" Type="http://schemas.openxmlformats.org/officeDocument/2006/relationships/slideLayout" Target="../slideLayouts/slideLayout3.xml"/><Relationship Id="rId6" Type="http://schemas.openxmlformats.org/officeDocument/2006/relationships/slide" Target="slide40.xml"/><Relationship Id="rId11" Type="http://schemas.openxmlformats.org/officeDocument/2006/relationships/image" Target="../media/image4.png"/><Relationship Id="rId5" Type="http://schemas.openxmlformats.org/officeDocument/2006/relationships/slide" Target="slide31.xml"/><Relationship Id="rId10" Type="http://schemas.openxmlformats.org/officeDocument/2006/relationships/slide" Target="slide2.xml"/><Relationship Id="rId4" Type="http://schemas.openxmlformats.org/officeDocument/2006/relationships/slide" Target="slide8.xml"/><Relationship Id="rId9" Type="http://schemas.openxmlformats.org/officeDocument/2006/relationships/slide" Target="slide76.xml"/></Relationships>
</file>

<file path=ppt/slides/_rels/slide75.xml.rels><?xml version="1.0" encoding="UTF-8" standalone="yes"?>
<Relationships xmlns="http://schemas.openxmlformats.org/package/2006/relationships"><Relationship Id="rId8" Type="http://schemas.openxmlformats.org/officeDocument/2006/relationships/slide" Target="slide73.xml"/><Relationship Id="rId3" Type="http://schemas.openxmlformats.org/officeDocument/2006/relationships/slide" Target="slide3.xml"/><Relationship Id="rId7" Type="http://schemas.openxmlformats.org/officeDocument/2006/relationships/slide" Target="slide71.xml"/><Relationship Id="rId2" Type="http://schemas.openxmlformats.org/officeDocument/2006/relationships/notesSlide" Target="../notesSlides/notesSlide75.xml"/><Relationship Id="rId1" Type="http://schemas.openxmlformats.org/officeDocument/2006/relationships/slideLayout" Target="../slideLayouts/slideLayout3.xml"/><Relationship Id="rId6" Type="http://schemas.openxmlformats.org/officeDocument/2006/relationships/slide" Target="slide40.xml"/><Relationship Id="rId11" Type="http://schemas.openxmlformats.org/officeDocument/2006/relationships/image" Target="../media/image4.png"/><Relationship Id="rId5" Type="http://schemas.openxmlformats.org/officeDocument/2006/relationships/slide" Target="slide31.xml"/><Relationship Id="rId10" Type="http://schemas.openxmlformats.org/officeDocument/2006/relationships/slide" Target="slide2.xml"/><Relationship Id="rId4" Type="http://schemas.openxmlformats.org/officeDocument/2006/relationships/slide" Target="slide8.xml"/><Relationship Id="rId9" Type="http://schemas.openxmlformats.org/officeDocument/2006/relationships/slide" Target="slide76.xml"/></Relationships>
</file>

<file path=ppt/slides/_rels/slide76.xml.rels><?xml version="1.0" encoding="UTF-8" standalone="yes"?>
<Relationships xmlns="http://schemas.openxmlformats.org/package/2006/relationships"><Relationship Id="rId8" Type="http://schemas.openxmlformats.org/officeDocument/2006/relationships/slide" Target="slide73.xml"/><Relationship Id="rId13" Type="http://schemas.openxmlformats.org/officeDocument/2006/relationships/slide" Target="slide79.xml"/><Relationship Id="rId3" Type="http://schemas.openxmlformats.org/officeDocument/2006/relationships/slide" Target="slide3.xml"/><Relationship Id="rId7" Type="http://schemas.openxmlformats.org/officeDocument/2006/relationships/slide" Target="slide71.xml"/><Relationship Id="rId12" Type="http://schemas.openxmlformats.org/officeDocument/2006/relationships/image" Target="../media/image22.png"/><Relationship Id="rId2" Type="http://schemas.openxmlformats.org/officeDocument/2006/relationships/notesSlide" Target="../notesSlides/notesSlide76.xml"/><Relationship Id="rId1" Type="http://schemas.openxmlformats.org/officeDocument/2006/relationships/slideLayout" Target="../slideLayouts/slideLayout3.xml"/><Relationship Id="rId6" Type="http://schemas.openxmlformats.org/officeDocument/2006/relationships/slide" Target="slide40.xml"/><Relationship Id="rId11" Type="http://schemas.openxmlformats.org/officeDocument/2006/relationships/slide" Target="slide2.xml"/><Relationship Id="rId5" Type="http://schemas.openxmlformats.org/officeDocument/2006/relationships/slide" Target="slide31.xml"/><Relationship Id="rId10" Type="http://schemas.openxmlformats.org/officeDocument/2006/relationships/slide" Target="slide82.xml"/><Relationship Id="rId4" Type="http://schemas.openxmlformats.org/officeDocument/2006/relationships/slide" Target="slide8.xml"/><Relationship Id="rId9" Type="http://schemas.openxmlformats.org/officeDocument/2006/relationships/slide" Target="slide76.xml"/><Relationship Id="rId14" Type="http://schemas.openxmlformats.org/officeDocument/2006/relationships/image" Target="../media/image4.png"/></Relationships>
</file>

<file path=ppt/slides/_rels/slide77.xml.rels><?xml version="1.0" encoding="UTF-8" standalone="yes"?>
<Relationships xmlns="http://schemas.openxmlformats.org/package/2006/relationships"><Relationship Id="rId8" Type="http://schemas.openxmlformats.org/officeDocument/2006/relationships/slide" Target="slide71.xml"/><Relationship Id="rId13" Type="http://schemas.openxmlformats.org/officeDocument/2006/relationships/slide" Target="slide79.xml"/><Relationship Id="rId3" Type="http://schemas.openxmlformats.org/officeDocument/2006/relationships/image" Target="../media/image22.png"/><Relationship Id="rId7" Type="http://schemas.openxmlformats.org/officeDocument/2006/relationships/slide" Target="slide40.xml"/><Relationship Id="rId12" Type="http://schemas.openxmlformats.org/officeDocument/2006/relationships/slide" Target="slide2.xml"/><Relationship Id="rId17" Type="http://schemas.openxmlformats.org/officeDocument/2006/relationships/image" Target="../media/image4.png"/><Relationship Id="rId2" Type="http://schemas.openxmlformats.org/officeDocument/2006/relationships/notesSlide" Target="../notesSlides/notesSlide77.xml"/><Relationship Id="rId16" Type="http://schemas.openxmlformats.org/officeDocument/2006/relationships/hyperlink" Target="https://www.novartis.com/news/novartis-and-microsoft-announce-collaboration-transform-medicine-artificial-intelligence" TargetMode="Externa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slide" Target="slide82.xml"/><Relationship Id="rId5" Type="http://schemas.openxmlformats.org/officeDocument/2006/relationships/slide" Target="slide8.xml"/><Relationship Id="rId15" Type="http://schemas.openxmlformats.org/officeDocument/2006/relationships/hyperlink" Target="https://www.bdi.ox.ac.uk/news/bdi-novartis-partnership-is-announced" TargetMode="External"/><Relationship Id="rId10" Type="http://schemas.openxmlformats.org/officeDocument/2006/relationships/slide" Target="slide76.xml"/><Relationship Id="rId4" Type="http://schemas.openxmlformats.org/officeDocument/2006/relationships/slide" Target="slide3.xml"/><Relationship Id="rId9" Type="http://schemas.openxmlformats.org/officeDocument/2006/relationships/slide" Target="slide73.xml"/><Relationship Id="rId14" Type="http://schemas.openxmlformats.org/officeDocument/2006/relationships/hyperlink" Target="https://www.novartis.com/stories/discovery/being-and-becoming-data-science-company" TargetMode="External"/></Relationships>
</file>

<file path=ppt/slides/_rels/slide78.xml.rels><?xml version="1.0" encoding="UTF-8" standalone="yes"?>
<Relationships xmlns="http://schemas.openxmlformats.org/package/2006/relationships"><Relationship Id="rId8" Type="http://schemas.openxmlformats.org/officeDocument/2006/relationships/slide" Target="slide71.xml"/><Relationship Id="rId13" Type="http://schemas.openxmlformats.org/officeDocument/2006/relationships/slide" Target="slide79.xml"/><Relationship Id="rId3" Type="http://schemas.openxmlformats.org/officeDocument/2006/relationships/image" Target="../media/image22.png"/><Relationship Id="rId7" Type="http://schemas.openxmlformats.org/officeDocument/2006/relationships/slide" Target="slide40.xml"/><Relationship Id="rId12" Type="http://schemas.openxmlformats.org/officeDocument/2006/relationships/slide" Target="slide2.xml"/><Relationship Id="rId2" Type="http://schemas.openxmlformats.org/officeDocument/2006/relationships/notesSlide" Target="../notesSlides/notesSlide78.xml"/><Relationship Id="rId1" Type="http://schemas.openxmlformats.org/officeDocument/2006/relationships/slideLayout" Target="../slideLayouts/slideLayout3.xml"/><Relationship Id="rId6" Type="http://schemas.openxmlformats.org/officeDocument/2006/relationships/slide" Target="slide31.xml"/><Relationship Id="rId11" Type="http://schemas.openxmlformats.org/officeDocument/2006/relationships/slide" Target="slide82.xml"/><Relationship Id="rId5" Type="http://schemas.openxmlformats.org/officeDocument/2006/relationships/slide" Target="slide8.xml"/><Relationship Id="rId10" Type="http://schemas.openxmlformats.org/officeDocument/2006/relationships/slide" Target="slide76.xml"/><Relationship Id="rId4" Type="http://schemas.openxmlformats.org/officeDocument/2006/relationships/slide" Target="slide3.xml"/><Relationship Id="rId9" Type="http://schemas.openxmlformats.org/officeDocument/2006/relationships/slide" Target="slide73.xml"/><Relationship Id="rId14" Type="http://schemas.openxmlformats.org/officeDocument/2006/relationships/image" Target="../media/image4.png"/></Relationships>
</file>

<file path=ppt/slides/_rels/slide79.xml.rels><?xml version="1.0" encoding="UTF-8" standalone="yes"?>
<Relationships xmlns="http://schemas.openxmlformats.org/package/2006/relationships"><Relationship Id="rId8" Type="http://schemas.openxmlformats.org/officeDocument/2006/relationships/slide" Target="slide73.xml"/><Relationship Id="rId3" Type="http://schemas.openxmlformats.org/officeDocument/2006/relationships/slide" Target="slide3.xml"/><Relationship Id="rId7" Type="http://schemas.openxmlformats.org/officeDocument/2006/relationships/slide" Target="slide71.xml"/><Relationship Id="rId2" Type="http://schemas.openxmlformats.org/officeDocument/2006/relationships/notesSlide" Target="../notesSlides/notesSlide79.xml"/><Relationship Id="rId1" Type="http://schemas.openxmlformats.org/officeDocument/2006/relationships/slideLayout" Target="../slideLayouts/slideLayout3.xml"/><Relationship Id="rId6" Type="http://schemas.openxmlformats.org/officeDocument/2006/relationships/slide" Target="slide40.xml"/><Relationship Id="rId11" Type="http://schemas.openxmlformats.org/officeDocument/2006/relationships/image" Target="../media/image4.png"/><Relationship Id="rId5" Type="http://schemas.openxmlformats.org/officeDocument/2006/relationships/slide" Target="slide31.xml"/><Relationship Id="rId10" Type="http://schemas.openxmlformats.org/officeDocument/2006/relationships/slide" Target="slide2.xml"/><Relationship Id="rId4" Type="http://schemas.openxmlformats.org/officeDocument/2006/relationships/slide" Target="slide8.xml"/><Relationship Id="rId9" Type="http://schemas.openxmlformats.org/officeDocument/2006/relationships/slide" Target="slide76.xml"/></Relationships>
</file>

<file path=ppt/slides/_rels/slide8.xml.rels><?xml version="1.0" encoding="UTF-8" standalone="yes"?>
<Relationships xmlns="http://schemas.openxmlformats.org/package/2006/relationships"><Relationship Id="rId8" Type="http://schemas.openxmlformats.org/officeDocument/2006/relationships/slide" Target="slide73.xml"/><Relationship Id="rId13" Type="http://schemas.openxmlformats.org/officeDocument/2006/relationships/slide" Target="slide31.xml"/><Relationship Id="rId3" Type="http://schemas.openxmlformats.org/officeDocument/2006/relationships/slide" Target="slide2.xml"/><Relationship Id="rId7" Type="http://schemas.openxmlformats.org/officeDocument/2006/relationships/slide" Target="slide71.xml"/><Relationship Id="rId12" Type="http://schemas.openxmlformats.org/officeDocument/2006/relationships/image" Target="../media/image7.png"/><Relationship Id="rId2" Type="http://schemas.openxmlformats.org/officeDocument/2006/relationships/notesSlide" Target="../notesSlides/notesSlide8.xml"/><Relationship Id="rId1" Type="http://schemas.openxmlformats.org/officeDocument/2006/relationships/slideLayout" Target="../slideLayouts/slideLayout3.xml"/><Relationship Id="rId6" Type="http://schemas.openxmlformats.org/officeDocument/2006/relationships/slide" Target="slide40.xml"/><Relationship Id="rId11" Type="http://schemas.openxmlformats.org/officeDocument/2006/relationships/image" Target="../media/image6.png"/><Relationship Id="rId5" Type="http://schemas.openxmlformats.org/officeDocument/2006/relationships/slide" Target="slide8.xml"/><Relationship Id="rId10" Type="http://schemas.openxmlformats.org/officeDocument/2006/relationships/image" Target="../media/image5.png"/><Relationship Id="rId4" Type="http://schemas.openxmlformats.org/officeDocument/2006/relationships/slide" Target="slide3.xml"/><Relationship Id="rId9" Type="http://schemas.openxmlformats.org/officeDocument/2006/relationships/slide" Target="slide76.xml"/><Relationship Id="rId14" Type="http://schemas.openxmlformats.org/officeDocument/2006/relationships/image" Target="../media/image4.png"/></Relationships>
</file>

<file path=ppt/slides/_rels/slide80.xml.rels><?xml version="1.0" encoding="UTF-8" standalone="yes"?>
<Relationships xmlns="http://schemas.openxmlformats.org/package/2006/relationships"><Relationship Id="rId8" Type="http://schemas.openxmlformats.org/officeDocument/2006/relationships/slide" Target="slide73.xml"/><Relationship Id="rId3" Type="http://schemas.openxmlformats.org/officeDocument/2006/relationships/slide" Target="slide3.xml"/><Relationship Id="rId7" Type="http://schemas.openxmlformats.org/officeDocument/2006/relationships/slide" Target="slide71.xml"/><Relationship Id="rId12" Type="http://schemas.openxmlformats.org/officeDocument/2006/relationships/image" Target="../media/image4.png"/><Relationship Id="rId2" Type="http://schemas.openxmlformats.org/officeDocument/2006/relationships/notesSlide" Target="../notesSlides/notesSlide80.xml"/><Relationship Id="rId1" Type="http://schemas.openxmlformats.org/officeDocument/2006/relationships/slideLayout" Target="../slideLayouts/slideLayout3.xml"/><Relationship Id="rId6" Type="http://schemas.openxmlformats.org/officeDocument/2006/relationships/slide" Target="slide40.xml"/><Relationship Id="rId11" Type="http://schemas.openxmlformats.org/officeDocument/2006/relationships/hyperlink" Target="https://www.bdi.ox.ac.uk/news/bdi-novartis-partnership-is-announced" TargetMode="External"/><Relationship Id="rId5" Type="http://schemas.openxmlformats.org/officeDocument/2006/relationships/slide" Target="slide31.xml"/><Relationship Id="rId10" Type="http://schemas.openxmlformats.org/officeDocument/2006/relationships/slide" Target="slide2.xml"/><Relationship Id="rId4" Type="http://schemas.openxmlformats.org/officeDocument/2006/relationships/slide" Target="slide8.xml"/><Relationship Id="rId9" Type="http://schemas.openxmlformats.org/officeDocument/2006/relationships/slide" Target="slide76.xml"/></Relationships>
</file>

<file path=ppt/slides/_rels/slide81.xml.rels><?xml version="1.0" encoding="UTF-8" standalone="yes"?>
<Relationships xmlns="http://schemas.openxmlformats.org/package/2006/relationships"><Relationship Id="rId8" Type="http://schemas.openxmlformats.org/officeDocument/2006/relationships/slide" Target="slide73.xml"/><Relationship Id="rId3" Type="http://schemas.openxmlformats.org/officeDocument/2006/relationships/slide" Target="slide3.xml"/><Relationship Id="rId7" Type="http://schemas.openxmlformats.org/officeDocument/2006/relationships/slide" Target="slide71.xml"/><Relationship Id="rId2" Type="http://schemas.openxmlformats.org/officeDocument/2006/relationships/notesSlide" Target="../notesSlides/notesSlide81.xml"/><Relationship Id="rId1" Type="http://schemas.openxmlformats.org/officeDocument/2006/relationships/slideLayout" Target="../slideLayouts/slideLayout3.xml"/><Relationship Id="rId6" Type="http://schemas.openxmlformats.org/officeDocument/2006/relationships/slide" Target="slide40.xml"/><Relationship Id="rId11" Type="http://schemas.openxmlformats.org/officeDocument/2006/relationships/image" Target="../media/image4.png"/><Relationship Id="rId5" Type="http://schemas.openxmlformats.org/officeDocument/2006/relationships/slide" Target="slide31.xml"/><Relationship Id="rId10" Type="http://schemas.openxmlformats.org/officeDocument/2006/relationships/slide" Target="slide2.xml"/><Relationship Id="rId4" Type="http://schemas.openxmlformats.org/officeDocument/2006/relationships/slide" Target="slide8.xml"/><Relationship Id="rId9" Type="http://schemas.openxmlformats.org/officeDocument/2006/relationships/slide" Target="slide76.xml"/></Relationships>
</file>

<file path=ppt/slides/_rels/slide82.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82.xml"/><Relationship Id="rId1" Type="http://schemas.openxmlformats.org/officeDocument/2006/relationships/slideLayout" Target="../slideLayouts/slideLayout3.xml"/><Relationship Id="rId4" Type="http://schemas.openxmlformats.org/officeDocument/2006/relationships/image" Target="../media/image4.png"/></Relationships>
</file>

<file path=ppt/slides/_rels/slide9.xml.rels><?xml version="1.0" encoding="UTF-8" standalone="yes"?>
<Relationships xmlns="http://schemas.openxmlformats.org/package/2006/relationships"><Relationship Id="rId8" Type="http://schemas.openxmlformats.org/officeDocument/2006/relationships/slide" Target="slide73.xml"/><Relationship Id="rId13" Type="http://schemas.openxmlformats.org/officeDocument/2006/relationships/slide" Target="slide31.xml"/><Relationship Id="rId3" Type="http://schemas.openxmlformats.org/officeDocument/2006/relationships/slide" Target="slide2.xml"/><Relationship Id="rId7" Type="http://schemas.openxmlformats.org/officeDocument/2006/relationships/slide" Target="slide71.xml"/><Relationship Id="rId12"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3.xml"/><Relationship Id="rId6" Type="http://schemas.openxmlformats.org/officeDocument/2006/relationships/slide" Target="slide40.xml"/><Relationship Id="rId11" Type="http://schemas.openxmlformats.org/officeDocument/2006/relationships/image" Target="../media/image6.png"/><Relationship Id="rId5" Type="http://schemas.openxmlformats.org/officeDocument/2006/relationships/slide" Target="slide8.xml"/><Relationship Id="rId10" Type="http://schemas.openxmlformats.org/officeDocument/2006/relationships/image" Target="../media/image5.png"/><Relationship Id="rId4" Type="http://schemas.openxmlformats.org/officeDocument/2006/relationships/slide" Target="slide3.xml"/><Relationship Id="rId9" Type="http://schemas.openxmlformats.org/officeDocument/2006/relationships/slide" Target="slide76.xml"/><Relationship Id="rId14" Type="http://schemas.openxmlformats.org/officeDocument/2006/relationships/image" Target="../media/image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 4">
            <a:extLst>
              <a:ext uri="{FF2B5EF4-FFF2-40B4-BE49-F238E27FC236}">
                <a16:creationId xmlns:a16="http://schemas.microsoft.com/office/drawing/2014/main" id="{6F61868A-AC58-4C50-BD4F-2C3DB3C3954C}"/>
              </a:ext>
            </a:extLst>
          </p:cNvPr>
          <p:cNvPicPr>
            <a:picLocks noChangeAspect="1"/>
          </p:cNvPicPr>
          <p:nvPr/>
        </p:nvPicPr>
        <p:blipFill rotWithShape="1">
          <a:blip r:embed="rId3"/>
          <a:srcRect l="13333"/>
          <a:stretch/>
        </p:blipFill>
        <p:spPr>
          <a:xfrm>
            <a:off x="0" y="0"/>
            <a:ext cx="12192000" cy="6858000"/>
          </a:xfrm>
          <a:prstGeom prst="rect">
            <a:avLst/>
          </a:prstGeom>
        </p:spPr>
      </p:pic>
      <p:sp>
        <p:nvSpPr>
          <p:cNvPr id="5" name="Rectangle 4" descr=" 5">
            <a:extLst>
              <a:ext uri="{FF2B5EF4-FFF2-40B4-BE49-F238E27FC236}">
                <a16:creationId xmlns:a16="http://schemas.microsoft.com/office/drawing/2014/main" id="{65D28A3D-0763-4420-B8D5-C4D9A730C368}"/>
              </a:ext>
            </a:extLst>
          </p:cNvPr>
          <p:cNvSpPr/>
          <p:nvPr/>
        </p:nvSpPr>
        <p:spPr>
          <a:xfrm>
            <a:off x="0" y="4546600"/>
            <a:ext cx="12192000" cy="2311400"/>
          </a:xfrm>
          <a:prstGeom prst="rect">
            <a:avLst/>
          </a:prstGeom>
          <a:gradFill>
            <a:gsLst>
              <a:gs pos="0">
                <a:schemeClr val="bg1">
                  <a:alpha val="0"/>
                </a:schemeClr>
              </a:gs>
              <a:gs pos="100000">
                <a:schemeClr val="bg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3200"/>
          </a:p>
        </p:txBody>
      </p:sp>
      <p:pic>
        <p:nvPicPr>
          <p:cNvPr id="13" name="Picture 12" descr=" 13">
            <a:extLst>
              <a:ext uri="{FF2B5EF4-FFF2-40B4-BE49-F238E27FC236}">
                <a16:creationId xmlns:a16="http://schemas.microsoft.com/office/drawing/2014/main" id="{36D37054-6915-40C3-BD45-E28906DA0920}"/>
              </a:ext>
            </a:extLst>
          </p:cNvPr>
          <p:cNvPicPr>
            <a:picLocks noChangeAspect="1"/>
          </p:cNvPicPr>
          <p:nvPr/>
        </p:nvPicPr>
        <p:blipFill>
          <a:blip r:embed="rId4"/>
          <a:stretch>
            <a:fillRect/>
          </a:stretch>
        </p:blipFill>
        <p:spPr>
          <a:xfrm>
            <a:off x="9763410" y="6187335"/>
            <a:ext cx="1847316" cy="337291"/>
          </a:xfrm>
          <a:prstGeom prst="rect">
            <a:avLst/>
          </a:prstGeom>
        </p:spPr>
      </p:pic>
      <p:sp>
        <p:nvSpPr>
          <p:cNvPr id="151" name="Title 1" descr=" 151">
            <a:extLst>
              <a:ext uri="{FF2B5EF4-FFF2-40B4-BE49-F238E27FC236}">
                <a16:creationId xmlns:a16="http://schemas.microsoft.com/office/drawing/2014/main" id="{357E3868-DAAD-49DD-AD7C-EF55CB282031}"/>
              </a:ext>
            </a:extLst>
          </p:cNvPr>
          <p:cNvSpPr>
            <a:spLocks noGrp="1"/>
          </p:cNvSpPr>
          <p:nvPr>
            <p:ph type="title"/>
          </p:nvPr>
        </p:nvSpPr>
        <p:spPr>
          <a:xfrm>
            <a:off x="5873882" y="1209513"/>
            <a:ext cx="5870443" cy="1377236"/>
          </a:xfrm>
        </p:spPr>
        <p:txBody>
          <a:bodyPr>
            <a:noAutofit/>
          </a:bodyPr>
          <a:lstStyle/>
          <a:p>
            <a:pPr algn="r"/>
            <a:r>
              <a:rPr lang="en-US" sz="6000" dirty="0">
                <a:solidFill>
                  <a:schemeClr val="accent1"/>
                </a:solidFill>
              </a:rPr>
              <a:t>Reimagining Neuroscience</a:t>
            </a:r>
          </a:p>
        </p:txBody>
      </p:sp>
      <p:sp>
        <p:nvSpPr>
          <p:cNvPr id="9" name="Rectangle 8" descr=" 11">
            <a:extLst>
              <a:ext uri="{FF2B5EF4-FFF2-40B4-BE49-F238E27FC236}">
                <a16:creationId xmlns:a16="http://schemas.microsoft.com/office/drawing/2014/main" id="{2F6B9425-1ED4-438C-BD48-2B7E59E93F79}"/>
              </a:ext>
            </a:extLst>
          </p:cNvPr>
          <p:cNvSpPr/>
          <p:nvPr/>
        </p:nvSpPr>
        <p:spPr>
          <a:xfrm>
            <a:off x="3905251" y="6396335"/>
            <a:ext cx="5479148" cy="461665"/>
          </a:xfrm>
          <a:prstGeom prst="rect">
            <a:avLst/>
          </a:prstGeom>
        </p:spPr>
        <p:txBody>
          <a:bodyPr wrap="square">
            <a:spAutoFit/>
          </a:bodyPr>
          <a:lstStyle/>
          <a:p>
            <a:pPr algn="ctr">
              <a:spcBef>
                <a:spcPts val="1600"/>
              </a:spcBef>
            </a:pPr>
            <a:r>
              <a:rPr lang="en-US" sz="1200" dirty="0">
                <a:latin typeface="Arial" panose="020B0604020202020204" pitchFamily="34" charset="0"/>
                <a:ea typeface="Times New Roman" panose="02020603050405020304" pitchFamily="18" charset="0"/>
              </a:rPr>
              <a:t>Disclaimer: This material may include data/information on investigational uses of compounds/drugs that have not yet been approved by regulatory authorities</a:t>
            </a:r>
            <a:endParaRPr lang="en-US" sz="1200" dirty="0">
              <a:latin typeface="Calibri" panose="020F0502020204030204" pitchFamily="34" charset="0"/>
              <a:ea typeface="Calibri" panose="020F0502020204030204" pitchFamily="34" charset="0"/>
            </a:endParaRPr>
          </a:p>
        </p:txBody>
      </p:sp>
      <p:sp>
        <p:nvSpPr>
          <p:cNvPr id="10" name="Rectangle 9" descr=" 14">
            <a:extLst>
              <a:ext uri="{FF2B5EF4-FFF2-40B4-BE49-F238E27FC236}">
                <a16:creationId xmlns:a16="http://schemas.microsoft.com/office/drawing/2014/main" id="{29F8EDF0-884F-4A68-8796-3B4DD6506DF6}"/>
              </a:ext>
            </a:extLst>
          </p:cNvPr>
          <p:cNvSpPr/>
          <p:nvPr/>
        </p:nvSpPr>
        <p:spPr>
          <a:xfrm>
            <a:off x="186420" y="6291875"/>
            <a:ext cx="4584171" cy="1440138"/>
          </a:xfrm>
          <a:prstGeom prst="rect">
            <a:avLst/>
          </a:prstGeom>
        </p:spPr>
        <p:txBody>
          <a:bodyPr wrap="square">
            <a:spAutoFit/>
          </a:bodyPr>
          <a:lstStyle/>
          <a:p>
            <a:pPr marL="158496" marR="3572" indent="-150013">
              <a:lnSpc>
                <a:spcPct val="127800"/>
              </a:lnSpc>
              <a:spcBef>
                <a:spcPts val="70"/>
              </a:spcBef>
            </a:pPr>
            <a:r>
              <a:rPr lang="en-US" sz="700" b="1" dirty="0" smtClean="0">
                <a:ea typeface="Times New Roman" panose="02020603050405020304" pitchFamily="18" charset="0"/>
              </a:rPr>
              <a:t>GLNS/NEUR/0068 Global Approval Date September 2020</a:t>
            </a:r>
          </a:p>
          <a:p>
            <a:pPr marL="158496" marR="3572" indent="-150013">
              <a:lnSpc>
                <a:spcPct val="127800"/>
              </a:lnSpc>
              <a:spcBef>
                <a:spcPts val="70"/>
              </a:spcBef>
            </a:pPr>
            <a:r>
              <a:rPr lang="en-GB" sz="700" dirty="0" smtClean="0">
                <a:solidFill>
                  <a:srgbClr val="000000"/>
                </a:solidFill>
                <a:cs typeface="Arial" panose="020B0604020202020204" pitchFamily="34" charset="0"/>
              </a:rPr>
              <a:t>Novartis </a:t>
            </a:r>
            <a:r>
              <a:rPr lang="en-GB" sz="700" dirty="0">
                <a:solidFill>
                  <a:srgbClr val="000000"/>
                </a:solidFill>
                <a:cs typeface="Arial" panose="020B0604020202020204" pitchFamily="34" charset="0"/>
              </a:rPr>
              <a:t>Pharma AG, CH-4002 Basel, Switzerland</a:t>
            </a:r>
          </a:p>
          <a:p>
            <a:pPr marR="3572">
              <a:spcBef>
                <a:spcPts val="141"/>
              </a:spcBef>
            </a:pPr>
            <a:r>
              <a:rPr lang="en-GB" sz="700" dirty="0">
                <a:solidFill>
                  <a:srgbClr val="000000"/>
                </a:solidFill>
                <a:cs typeface="Arial" panose="020B0604020202020204" pitchFamily="34" charset="0"/>
                <a:hlinkClick r:id="rId5"/>
              </a:rPr>
              <a:t>www.novartis.com</a:t>
            </a:r>
            <a:r>
              <a:rPr lang="en-GB" sz="700" dirty="0">
                <a:solidFill>
                  <a:srgbClr val="000000"/>
                </a:solidFill>
                <a:cs typeface="Arial" panose="020B0604020202020204" pitchFamily="34" charset="0"/>
              </a:rPr>
              <a:t>a</a:t>
            </a:r>
          </a:p>
          <a:p>
            <a:pPr>
              <a:spcBef>
                <a:spcPts val="1600"/>
              </a:spcBef>
            </a:pPr>
            <a:endParaRPr lang="en-US" sz="700" b="1" dirty="0" smtClean="0">
              <a:ea typeface="Times New Roman" panose="02020603050405020304" pitchFamily="18" charset="0"/>
            </a:endParaRPr>
          </a:p>
          <a:p>
            <a:pPr>
              <a:spcBef>
                <a:spcPts val="1600"/>
              </a:spcBef>
            </a:pPr>
            <a:endParaRPr lang="en-US" sz="700" b="1" dirty="0">
              <a:ea typeface="Times New Roman" panose="02020603050405020304" pitchFamily="18" charset="0"/>
            </a:endParaRPr>
          </a:p>
          <a:p>
            <a:pPr>
              <a:spcBef>
                <a:spcPts val="1600"/>
              </a:spcBef>
            </a:pPr>
            <a:endParaRPr lang="en-US" sz="700" b="1" dirty="0">
              <a:ea typeface="Times New Roman" panose="02020603050405020304" pitchFamily="18" charset="0"/>
            </a:endParaRPr>
          </a:p>
        </p:txBody>
      </p:sp>
    </p:spTree>
    <p:extLst>
      <p:ext uri="{BB962C8B-B14F-4D97-AF65-F5344CB8AC3E}">
        <p14:creationId xmlns:p14="http://schemas.microsoft.com/office/powerpoint/2010/main" val="1533628889"/>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showMasterSp="0">
  <p:cSld>
    <p:bg>
      <p:bgPr>
        <a:solidFill>
          <a:srgbClr val="0460A9"/>
        </a:solidFill>
        <a:effectLst/>
      </p:bgPr>
    </p:bg>
    <p:spTree>
      <p:nvGrpSpPr>
        <p:cNvPr id="1" name=""/>
        <p:cNvGrpSpPr/>
        <p:nvPr/>
      </p:nvGrpSpPr>
      <p:grpSpPr>
        <a:xfrm>
          <a:off x="0" y="0"/>
          <a:ext cx="0" cy="0"/>
          <a:chOff x="0" y="0"/>
          <a:chExt cx="0" cy="0"/>
        </a:xfrm>
      </p:grpSpPr>
      <p:sp>
        <p:nvSpPr>
          <p:cNvPr id="160" name="Freeform: Shape 159">
            <a:extLst>
              <a:ext uri="{FF2B5EF4-FFF2-40B4-BE49-F238E27FC236}">
                <a16:creationId xmlns:a16="http://schemas.microsoft.com/office/drawing/2014/main" id="{2AD85B78-9461-4990-A325-C7DB423C1C77}"/>
              </a:ext>
            </a:extLst>
          </p:cNvPr>
          <p:cNvSpPr/>
          <p:nvPr/>
        </p:nvSpPr>
        <p:spPr>
          <a:xfrm>
            <a:off x="10307360" y="107005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Freeform: Shape 110">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accent2"/>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a:extLst>
              <a:ext uri="{FF2B5EF4-FFF2-40B4-BE49-F238E27FC236}">
                <a16:creationId xmlns:a16="http://schemas.microsoft.com/office/drawing/2014/main" id="{FFF7B878-80EE-40AD-8688-16DADFFF6214}"/>
              </a:ext>
            </a:extLst>
          </p:cNvPr>
          <p:cNvSpPr/>
          <p:nvPr/>
        </p:nvSpPr>
        <p:spPr>
          <a:xfrm>
            <a:off x="10257781" y="1240313"/>
            <a:ext cx="1315452"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0460A9"/>
                </a:solidFill>
                <a:effectLst/>
                <a:uLnTx/>
                <a:uFillTx/>
                <a:latin typeface="Arial" panose="020B0604020202020204"/>
                <a:ea typeface="+mn-ea"/>
                <a:cs typeface="+mn-cs"/>
              </a:rPr>
              <a:t>Novartis heritage in Neuroscience</a:t>
            </a:r>
          </a:p>
        </p:txBody>
      </p:sp>
      <p:sp>
        <p:nvSpPr>
          <p:cNvPr id="89" name="Freeform: Shape 88">
            <a:extLst>
              <a:ext uri="{FF2B5EF4-FFF2-40B4-BE49-F238E27FC236}">
                <a16:creationId xmlns:a16="http://schemas.microsoft.com/office/drawing/2014/main" id="{27866C31-4C4B-4D62-9F94-43809EBF9E5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 name="Freeform: Shape 149">
            <a:extLst>
              <a:ext uri="{FF2B5EF4-FFF2-40B4-BE49-F238E27FC236}">
                <a16:creationId xmlns:a16="http://schemas.microsoft.com/office/drawing/2014/main" id="{DFD4B198-4731-4ADE-81A8-938D894AA15D}"/>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 name="Freeform: Shape 150">
            <a:extLst>
              <a:ext uri="{FF2B5EF4-FFF2-40B4-BE49-F238E27FC236}">
                <a16:creationId xmlns:a16="http://schemas.microsoft.com/office/drawing/2014/main" id="{4216C16D-BC88-4577-92FB-871F556FAB6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3" name="ABBREVIATIONS">
            <a:hlinkClick r:id="" action="ppaction://noaction" highlightClick="1"/>
            <a:extLst>
              <a:ext uri="{FF2B5EF4-FFF2-40B4-BE49-F238E27FC236}">
                <a16:creationId xmlns:a16="http://schemas.microsoft.com/office/drawing/2014/main" id="{D9932552-47C7-44F9-A46D-87949EB439C5}"/>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ABBREVIATIONS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54" name="Oval 153">
            <a:hlinkClick r:id="" action="ppaction://hlinkshowjump?jump=nextslide" highlightClick="1"/>
            <a:extLst>
              <a:ext uri="{FF2B5EF4-FFF2-40B4-BE49-F238E27FC236}">
                <a16:creationId xmlns:a16="http://schemas.microsoft.com/office/drawing/2014/main" id="{4B0A0596-9F3C-474B-B785-B21D0F686FF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5" name="Oval 154">
            <a:hlinkClick r:id="" action="ppaction://hlinkshowjump?jump=lastslideviewed" highlightClick="1"/>
            <a:extLst>
              <a:ext uri="{FF2B5EF4-FFF2-40B4-BE49-F238E27FC236}">
                <a16:creationId xmlns:a16="http://schemas.microsoft.com/office/drawing/2014/main" id="{5A888D69-AE5B-426A-9A65-C25CB198BD9C}"/>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59" name="Oval 158">
            <a:hlinkClick r:id="rId3" action="ppaction://hlinksldjump" highlightClick="1"/>
            <a:extLst>
              <a:ext uri="{FF2B5EF4-FFF2-40B4-BE49-F238E27FC236}">
                <a16:creationId xmlns:a16="http://schemas.microsoft.com/office/drawing/2014/main" id="{BC260D00-55B8-45E9-9D01-9C5C16C1E5A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0" name="Freeform: Shape 169">
            <a:hlinkClick r:id="rId4" action="ppaction://hlinksldjump" highlightClick="1"/>
            <a:extLst>
              <a:ext uri="{FF2B5EF4-FFF2-40B4-BE49-F238E27FC236}">
                <a16:creationId xmlns:a16="http://schemas.microsoft.com/office/drawing/2014/main" id="{33A92D10-0223-4C0E-90B1-23FE9F2435D2}"/>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1" name="Freeform: Shape 170">
            <a:hlinkClick r:id="rId5" action="ppaction://hlinksldjump" highlightClick="1"/>
            <a:extLst>
              <a:ext uri="{FF2B5EF4-FFF2-40B4-BE49-F238E27FC236}">
                <a16:creationId xmlns:a16="http://schemas.microsoft.com/office/drawing/2014/main" id="{64175939-87D7-4053-8C83-BBAB0E4F6B50}"/>
              </a:ext>
            </a:extLst>
          </p:cNvPr>
          <p:cNvSpPr/>
          <p:nvPr/>
        </p:nvSpPr>
        <p:spPr>
          <a:xfrm>
            <a:off x="10287000" y="1070055"/>
            <a:ext cx="1905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3" name="Freeform: Shape 172">
            <a:hlinkClick r:id="rId6" action="ppaction://hlinksldjump" highlightClick="1"/>
            <a:extLst>
              <a:ext uri="{FF2B5EF4-FFF2-40B4-BE49-F238E27FC236}">
                <a16:creationId xmlns:a16="http://schemas.microsoft.com/office/drawing/2014/main" id="{EEA18E5B-E81B-4877-8A30-FEAEC626F705}"/>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4" name="Freeform: Shape 173">
            <a:hlinkClick r:id="rId7" action="ppaction://hlinksldjump" highlightClick="1"/>
            <a:extLst>
              <a:ext uri="{FF2B5EF4-FFF2-40B4-BE49-F238E27FC236}">
                <a16:creationId xmlns:a16="http://schemas.microsoft.com/office/drawing/2014/main" id="{AC029B7C-F0AD-4ED2-B61B-324778406CC0}"/>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5" name="Freeform: Shape 174">
            <a:hlinkClick r:id="rId8" action="ppaction://hlinksldjump" highlightClick="1"/>
            <a:extLst>
              <a:ext uri="{FF2B5EF4-FFF2-40B4-BE49-F238E27FC236}">
                <a16:creationId xmlns:a16="http://schemas.microsoft.com/office/drawing/2014/main" id="{37C268E2-19A1-4932-8112-7ECA82159B85}"/>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6" name="Freeform: Shape 175">
            <a:hlinkClick r:id="rId9" action="ppaction://hlinksldjump" highlightClick="1"/>
            <a:extLst>
              <a:ext uri="{FF2B5EF4-FFF2-40B4-BE49-F238E27FC236}">
                <a16:creationId xmlns:a16="http://schemas.microsoft.com/office/drawing/2014/main" id="{E3D31FDD-18F0-4CD2-B7C3-2919C9C23F8C}"/>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7" name="Rectangle 176">
            <a:extLst>
              <a:ext uri="{FF2B5EF4-FFF2-40B4-BE49-F238E27FC236}">
                <a16:creationId xmlns:a16="http://schemas.microsoft.com/office/drawing/2014/main" id="{1B708CE6-2892-47FB-877E-D4C891A5A4DC}"/>
              </a:ext>
            </a:extLst>
          </p:cNvPr>
          <p:cNvSpPr/>
          <p:nvPr/>
        </p:nvSpPr>
        <p:spPr>
          <a:xfrm>
            <a:off x="294640" y="243536"/>
            <a:ext cx="9319260" cy="892552"/>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600" b="1" i="0" u="none" strike="noStrike" kern="1200" cap="none" spc="0" normalizeH="0" baseline="0" noProof="0" dirty="0">
                <a:ln>
                  <a:noFill/>
                </a:ln>
                <a:solidFill>
                  <a:srgbClr val="FFFFFF"/>
                </a:solidFill>
                <a:effectLst/>
                <a:uLnTx/>
                <a:uFillTx/>
                <a:latin typeface="Arial" panose="020B0604020202020204"/>
                <a:ea typeface="+mn-ea"/>
                <a:cs typeface="+mn-cs"/>
              </a:rPr>
              <a:t>Novartis has more than 75 years of experience reimagining neuroscience</a:t>
            </a:r>
          </a:p>
        </p:txBody>
      </p:sp>
      <p:sp>
        <p:nvSpPr>
          <p:cNvPr id="178" name="REFERENCES">
            <a:hlinkClick r:id="" action="ppaction://noaction" highlightClick="1"/>
            <a:extLst>
              <a:ext uri="{FF2B5EF4-FFF2-40B4-BE49-F238E27FC236}">
                <a16:creationId xmlns:a16="http://schemas.microsoft.com/office/drawing/2014/main" id="{197D3CA5-B56B-42AB-AD87-AD2FFF17D24F}"/>
              </a:ext>
            </a:extLst>
          </p:cNvPr>
          <p:cNvSpPr/>
          <p:nvPr/>
        </p:nvSpPr>
        <p:spPr>
          <a:xfrm>
            <a:off x="1810257" y="6305689"/>
            <a:ext cx="1310400"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endParaRPr>
          </a:p>
        </p:txBody>
      </p:sp>
      <p:sp>
        <p:nvSpPr>
          <p:cNvPr id="179" name="Rectangle 178">
            <a:extLst>
              <a:ext uri="{FF2B5EF4-FFF2-40B4-BE49-F238E27FC236}">
                <a16:creationId xmlns:a16="http://schemas.microsoft.com/office/drawing/2014/main" id="{FAF0FF7C-203E-4A23-AE9F-A03F7928A88A}"/>
              </a:ext>
            </a:extLst>
          </p:cNvPr>
          <p:cNvSpPr/>
          <p:nvPr/>
        </p:nvSpPr>
        <p:spPr>
          <a:xfrm>
            <a:off x="294640" y="5692170"/>
            <a:ext cx="9954260" cy="461665"/>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30000" noProof="0" dirty="0" err="1">
                <a:ln>
                  <a:noFill/>
                </a:ln>
                <a:solidFill>
                  <a:srgbClr val="FFFFFF"/>
                </a:solidFill>
                <a:effectLst/>
                <a:uLnTx/>
                <a:uFillTx/>
                <a:latin typeface="Arial" panose="020B0604020202020204"/>
                <a:ea typeface="+mn-ea"/>
                <a:cs typeface="+mn-cs"/>
              </a:rPr>
              <a:t>a</a:t>
            </a:r>
            <a:r>
              <a:rPr kumimoji="0" lang="en-GB" sz="1200" b="0" i="0" u="none" strike="noStrike" kern="1200" cap="none" spc="0" normalizeH="0" baseline="0" noProof="0" dirty="0" err="1">
                <a:ln>
                  <a:noFill/>
                </a:ln>
                <a:solidFill>
                  <a:srgbClr val="FFFFFF"/>
                </a:solidFill>
                <a:effectLst/>
                <a:uLnTx/>
                <a:uFillTx/>
                <a:latin typeface="Arial" panose="020B0604020202020204"/>
                <a:ea typeface="+mn-ea"/>
                <a:cs typeface="+mn-cs"/>
              </a:rPr>
              <a:t>Internal</a:t>
            </a: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t> estimate based on 2015 sales volumes and compliance rates for approved Novartis drugs in neurology and psychiatry. </a:t>
            </a:r>
            <a:b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200" b="0" i="0" u="none" strike="noStrike" kern="1200" cap="none" spc="0" normalizeH="0" baseline="30000" noProof="0" dirty="0" err="1">
                <a:ln>
                  <a:noFill/>
                </a:ln>
                <a:solidFill>
                  <a:srgbClr val="FFFFFF"/>
                </a:solidFill>
                <a:effectLst/>
                <a:uLnTx/>
                <a:uFillTx/>
                <a:latin typeface="Arial" panose="020B0604020202020204"/>
                <a:ea typeface="+mn-ea"/>
                <a:cs typeface="+mn-cs"/>
              </a:rPr>
              <a:t>b</a:t>
            </a:r>
            <a:r>
              <a:rPr kumimoji="0" lang="en-GB" sz="1200" b="0" i="0" u="none" strike="noStrike" kern="1200" cap="none" spc="0" normalizeH="0" baseline="0" noProof="0" dirty="0" err="1">
                <a:ln>
                  <a:noFill/>
                </a:ln>
                <a:solidFill>
                  <a:srgbClr val="FFFFFF"/>
                </a:solidFill>
                <a:effectLst/>
                <a:uLnTx/>
                <a:uFillTx/>
                <a:latin typeface="Arial" panose="020B0604020202020204"/>
                <a:ea typeface="+mn-ea"/>
                <a:cs typeface="+mn-cs"/>
              </a:rPr>
              <a:t>Indications</a:t>
            </a: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t> vary depending on country. </a:t>
            </a:r>
            <a:r>
              <a:rPr kumimoji="0" lang="en-GB" sz="1200" b="0" i="0" u="none" strike="noStrike" kern="1200" cap="none" spc="0" normalizeH="0" baseline="30000" noProof="0" dirty="0" err="1">
                <a:ln>
                  <a:noFill/>
                </a:ln>
                <a:solidFill>
                  <a:srgbClr val="FFFFFF"/>
                </a:solidFill>
                <a:effectLst/>
                <a:uLnTx/>
                <a:uFillTx/>
                <a:latin typeface="Arial" panose="020B0604020202020204"/>
                <a:ea typeface="+mn-ea"/>
                <a:cs typeface="+mn-cs"/>
              </a:rPr>
              <a:t>c</a:t>
            </a:r>
            <a:r>
              <a:rPr kumimoji="0" lang="en-GB" sz="1200" b="0" i="0" u="none" strike="noStrike" kern="1200" cap="none" spc="0" normalizeH="0" baseline="0" noProof="0" dirty="0" err="1">
                <a:ln>
                  <a:noFill/>
                </a:ln>
                <a:solidFill>
                  <a:srgbClr val="FFFFFF"/>
                </a:solidFill>
                <a:effectLst/>
                <a:uLnTx/>
                <a:uFillTx/>
                <a:latin typeface="Arial" panose="020B0604020202020204"/>
                <a:ea typeface="+mn-ea"/>
                <a:cs typeface="+mn-cs"/>
              </a:rPr>
              <a:t>Selected</a:t>
            </a: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t> development programs only shown, more in development</a:t>
            </a:r>
          </a:p>
        </p:txBody>
      </p:sp>
      <p:grpSp>
        <p:nvGrpSpPr>
          <p:cNvPr id="17" name="Group 16">
            <a:extLst>
              <a:ext uri="{FF2B5EF4-FFF2-40B4-BE49-F238E27FC236}">
                <a16:creationId xmlns:a16="http://schemas.microsoft.com/office/drawing/2014/main" id="{9CD24C87-1285-4885-BFF0-C6E9B147FBAD}"/>
              </a:ext>
            </a:extLst>
          </p:cNvPr>
          <p:cNvGrpSpPr/>
          <p:nvPr/>
        </p:nvGrpSpPr>
        <p:grpSpPr>
          <a:xfrm>
            <a:off x="2876134" y="1323053"/>
            <a:ext cx="2555178" cy="706347"/>
            <a:chOff x="2999801" y="1323053"/>
            <a:chExt cx="2555178" cy="706347"/>
          </a:xfrm>
        </p:grpSpPr>
        <p:sp>
          <p:nvSpPr>
            <p:cNvPr id="181" name="TextBox 180">
              <a:extLst>
                <a:ext uri="{FF2B5EF4-FFF2-40B4-BE49-F238E27FC236}">
                  <a16:creationId xmlns:a16="http://schemas.microsoft.com/office/drawing/2014/main" id="{9E1E5C62-779E-4514-AB17-252F7C86C59D}"/>
                </a:ext>
              </a:extLst>
            </p:cNvPr>
            <p:cNvSpPr txBox="1"/>
            <p:nvPr/>
          </p:nvSpPr>
          <p:spPr>
            <a:xfrm>
              <a:off x="3630950" y="1323053"/>
              <a:ext cx="1924029" cy="706347"/>
            </a:xfrm>
            <a:prstGeom prst="rect">
              <a:avLst/>
            </a:prstGeom>
            <a:noFill/>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More than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2 million </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patients treated annually</a:t>
              </a:r>
              <a:r>
                <a:rPr kumimoji="0" lang="en-GB" sz="1400" b="0" i="0" u="none" strike="noStrike" kern="1200" cap="none" spc="0" normalizeH="0" baseline="30000" noProof="0" dirty="0">
                  <a:ln>
                    <a:noFill/>
                  </a:ln>
                  <a:solidFill>
                    <a:srgbClr val="FFFFFF"/>
                  </a:solidFill>
                  <a:effectLst/>
                  <a:uLnTx/>
                  <a:uFillTx/>
                  <a:latin typeface="Arial" panose="020B0604020202020204"/>
                  <a:ea typeface="+mn-ea"/>
                  <a:cs typeface="+mn-cs"/>
                </a:rPr>
                <a:t>a</a:t>
              </a:r>
            </a:p>
          </p:txBody>
        </p:sp>
        <p:grpSp>
          <p:nvGrpSpPr>
            <p:cNvPr id="184" name="Group 183">
              <a:extLst>
                <a:ext uri="{FF2B5EF4-FFF2-40B4-BE49-F238E27FC236}">
                  <a16:creationId xmlns:a16="http://schemas.microsoft.com/office/drawing/2014/main" id="{C43671ED-88BA-48B5-84CA-50E2B2E0CDA3}"/>
                </a:ext>
              </a:extLst>
            </p:cNvPr>
            <p:cNvGrpSpPr/>
            <p:nvPr/>
          </p:nvGrpSpPr>
          <p:grpSpPr>
            <a:xfrm>
              <a:off x="2999801" y="1365663"/>
              <a:ext cx="621127" cy="621127"/>
              <a:chOff x="4178381" y="2532066"/>
              <a:chExt cx="621127" cy="621127"/>
            </a:xfrm>
          </p:grpSpPr>
          <p:sp>
            <p:nvSpPr>
              <p:cNvPr id="185" name="Oval 184">
                <a:extLst>
                  <a:ext uri="{FF2B5EF4-FFF2-40B4-BE49-F238E27FC236}">
                    <a16:creationId xmlns:a16="http://schemas.microsoft.com/office/drawing/2014/main" id="{0937FAFB-2C92-462E-B61B-0E662245A5AB}"/>
                  </a:ext>
                </a:extLst>
              </p:cNvPr>
              <p:cNvSpPr/>
              <p:nvPr/>
            </p:nvSpPr>
            <p:spPr>
              <a:xfrm>
                <a:off x="4178381" y="2532066"/>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86" name="Picture 185" descr="A close up of a logo&#10;&#10;Description automatically generated">
                <a:extLst>
                  <a:ext uri="{FF2B5EF4-FFF2-40B4-BE49-F238E27FC236}">
                    <a16:creationId xmlns:a16="http://schemas.microsoft.com/office/drawing/2014/main" id="{907C62BB-6307-429C-8496-59861C89F2AF}"/>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4179691" y="2533376"/>
                <a:ext cx="618507" cy="618507"/>
              </a:xfrm>
              <a:prstGeom prst="rect">
                <a:avLst/>
              </a:prstGeom>
            </p:spPr>
          </p:pic>
        </p:grpSp>
      </p:grpSp>
      <p:grpSp>
        <p:nvGrpSpPr>
          <p:cNvPr id="16" name="Group 15">
            <a:extLst>
              <a:ext uri="{FF2B5EF4-FFF2-40B4-BE49-F238E27FC236}">
                <a16:creationId xmlns:a16="http://schemas.microsoft.com/office/drawing/2014/main" id="{BEFE842B-DD87-40AA-A969-D4C9562F3D38}"/>
              </a:ext>
            </a:extLst>
          </p:cNvPr>
          <p:cNvGrpSpPr/>
          <p:nvPr/>
        </p:nvGrpSpPr>
        <p:grpSpPr>
          <a:xfrm>
            <a:off x="345004" y="1323053"/>
            <a:ext cx="2497256" cy="706347"/>
            <a:chOff x="345004" y="1323053"/>
            <a:chExt cx="2497256" cy="706347"/>
          </a:xfrm>
        </p:grpSpPr>
        <p:sp>
          <p:nvSpPr>
            <p:cNvPr id="180" name="TextBox 179">
              <a:extLst>
                <a:ext uri="{FF2B5EF4-FFF2-40B4-BE49-F238E27FC236}">
                  <a16:creationId xmlns:a16="http://schemas.microsoft.com/office/drawing/2014/main" id="{6AC8B728-FA27-4CC2-916D-36A0FCC7FC5D}"/>
                </a:ext>
              </a:extLst>
            </p:cNvPr>
            <p:cNvSpPr txBox="1"/>
            <p:nvPr/>
          </p:nvSpPr>
          <p:spPr>
            <a:xfrm>
              <a:off x="980376" y="1323053"/>
              <a:ext cx="1861884" cy="706347"/>
            </a:xfrm>
            <a:prstGeom prst="rect">
              <a:avLst/>
            </a:prstGeom>
            <a:noFill/>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More than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3000</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dedicated associates in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90</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countries</a:t>
              </a:r>
              <a:endParaRPr kumimoji="0" lang="en-GB" sz="14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grpSp>
          <p:nvGrpSpPr>
            <p:cNvPr id="187" name="Group 186">
              <a:extLst>
                <a:ext uri="{FF2B5EF4-FFF2-40B4-BE49-F238E27FC236}">
                  <a16:creationId xmlns:a16="http://schemas.microsoft.com/office/drawing/2014/main" id="{F1EA697A-A53F-450F-8A06-EB72EF33A037}"/>
                </a:ext>
              </a:extLst>
            </p:cNvPr>
            <p:cNvGrpSpPr/>
            <p:nvPr/>
          </p:nvGrpSpPr>
          <p:grpSpPr>
            <a:xfrm>
              <a:off x="345004" y="1350147"/>
              <a:ext cx="652159" cy="652159"/>
              <a:chOff x="936824" y="2499724"/>
              <a:chExt cx="652159" cy="652159"/>
            </a:xfrm>
          </p:grpSpPr>
          <p:sp>
            <p:nvSpPr>
              <p:cNvPr id="188" name="Oval 187">
                <a:extLst>
                  <a:ext uri="{FF2B5EF4-FFF2-40B4-BE49-F238E27FC236}">
                    <a16:creationId xmlns:a16="http://schemas.microsoft.com/office/drawing/2014/main" id="{C2F2E216-BCD0-48E9-B677-E37A5439C0FA}"/>
                  </a:ext>
                </a:extLst>
              </p:cNvPr>
              <p:cNvSpPr/>
              <p:nvPr/>
            </p:nvSpPr>
            <p:spPr>
              <a:xfrm>
                <a:off x="952340" y="2515240"/>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89" name="Picture 188" descr="A close up of a necklace&#10;&#10;Description automatically generated">
                <a:extLst>
                  <a:ext uri="{FF2B5EF4-FFF2-40B4-BE49-F238E27FC236}">
                    <a16:creationId xmlns:a16="http://schemas.microsoft.com/office/drawing/2014/main" id="{A898A5D3-79DA-4DB2-BC34-2E0176707176}"/>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936824" y="2499724"/>
                <a:ext cx="652159" cy="652159"/>
              </a:xfrm>
              <a:prstGeom prst="rect">
                <a:avLst/>
              </a:prstGeom>
            </p:spPr>
          </p:pic>
        </p:grpSp>
      </p:grpSp>
      <p:grpSp>
        <p:nvGrpSpPr>
          <p:cNvPr id="190" name="Group 189">
            <a:extLst>
              <a:ext uri="{FF2B5EF4-FFF2-40B4-BE49-F238E27FC236}">
                <a16:creationId xmlns:a16="http://schemas.microsoft.com/office/drawing/2014/main" id="{71307490-2D00-47FD-9578-5AD46E76C6CA}"/>
              </a:ext>
            </a:extLst>
          </p:cNvPr>
          <p:cNvGrpSpPr/>
          <p:nvPr/>
        </p:nvGrpSpPr>
        <p:grpSpPr>
          <a:xfrm>
            <a:off x="5198486" y="1365663"/>
            <a:ext cx="621127" cy="621127"/>
            <a:chOff x="7152817" y="2514064"/>
            <a:chExt cx="621127" cy="621127"/>
          </a:xfrm>
        </p:grpSpPr>
        <p:sp>
          <p:nvSpPr>
            <p:cNvPr id="191" name="Oval 190">
              <a:extLst>
                <a:ext uri="{FF2B5EF4-FFF2-40B4-BE49-F238E27FC236}">
                  <a16:creationId xmlns:a16="http://schemas.microsoft.com/office/drawing/2014/main" id="{21541062-EEA3-4603-B484-00098D4B48A5}"/>
                </a:ext>
              </a:extLst>
            </p:cNvPr>
            <p:cNvSpPr/>
            <p:nvPr/>
          </p:nvSpPr>
          <p:spPr>
            <a:xfrm>
              <a:off x="7152817" y="2514064"/>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92" name="Picture 191" descr="A close up of a logo&#10;&#10;Description automatically generated">
              <a:extLst>
                <a:ext uri="{FF2B5EF4-FFF2-40B4-BE49-F238E27FC236}">
                  <a16:creationId xmlns:a16="http://schemas.microsoft.com/office/drawing/2014/main" id="{56A6976D-54E0-4AB0-85E3-D07ABBB006C8}"/>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7154127" y="2515374"/>
              <a:ext cx="618507" cy="618507"/>
            </a:xfrm>
            <a:prstGeom prst="rect">
              <a:avLst/>
            </a:prstGeom>
          </p:spPr>
        </p:pic>
      </p:grpSp>
      <p:grpSp>
        <p:nvGrpSpPr>
          <p:cNvPr id="14" name="View all">
            <a:extLst>
              <a:ext uri="{FF2B5EF4-FFF2-40B4-BE49-F238E27FC236}">
                <a16:creationId xmlns:a16="http://schemas.microsoft.com/office/drawing/2014/main" id="{3A8260C0-CF65-493E-A622-74E9DFBCAFA1}"/>
              </a:ext>
            </a:extLst>
          </p:cNvPr>
          <p:cNvGrpSpPr/>
          <p:nvPr/>
        </p:nvGrpSpPr>
        <p:grpSpPr>
          <a:xfrm>
            <a:off x="3736993" y="5352584"/>
            <a:ext cx="1068641" cy="330200"/>
            <a:chOff x="9001443" y="5092700"/>
            <a:chExt cx="1242725" cy="330200"/>
          </a:xfrm>
        </p:grpSpPr>
        <p:sp>
          <p:nvSpPr>
            <p:cNvPr id="226" name="Rectangle: Rounded Corners 225">
              <a:extLst>
                <a:ext uri="{FF2B5EF4-FFF2-40B4-BE49-F238E27FC236}">
                  <a16:creationId xmlns:a16="http://schemas.microsoft.com/office/drawing/2014/main" id="{7B617D2E-1ACF-4EEA-AA7B-AF2D6E9FDAB0}"/>
                </a:ext>
              </a:extLst>
            </p:cNvPr>
            <p:cNvSpPr/>
            <p:nvPr/>
          </p:nvSpPr>
          <p:spPr>
            <a:xfrm>
              <a:off x="9001443" y="5092700"/>
              <a:ext cx="124272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VIEW ALL</a:t>
              </a:r>
            </a:p>
          </p:txBody>
        </p:sp>
        <p:sp>
          <p:nvSpPr>
            <p:cNvPr id="234" name="Freeform: Shape 233">
              <a:extLst>
                <a:ext uri="{FF2B5EF4-FFF2-40B4-BE49-F238E27FC236}">
                  <a16:creationId xmlns:a16="http://schemas.microsoft.com/office/drawing/2014/main" id="{BCCD0B3C-6E64-480A-98C7-4F5E6764F749}"/>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61" name="Group 360">
            <a:extLst>
              <a:ext uri="{FF2B5EF4-FFF2-40B4-BE49-F238E27FC236}">
                <a16:creationId xmlns:a16="http://schemas.microsoft.com/office/drawing/2014/main" id="{17356AC6-44C4-437B-B895-42DE24AE2D1B}"/>
              </a:ext>
            </a:extLst>
          </p:cNvPr>
          <p:cNvGrpSpPr/>
          <p:nvPr/>
        </p:nvGrpSpPr>
        <p:grpSpPr>
          <a:xfrm>
            <a:off x="314386" y="3108621"/>
            <a:ext cx="10715564" cy="1038462"/>
            <a:chOff x="314386" y="3336404"/>
            <a:chExt cx="10158860" cy="984511"/>
          </a:xfrm>
        </p:grpSpPr>
        <p:sp>
          <p:nvSpPr>
            <p:cNvPr id="362" name="TextBox 361">
              <a:extLst>
                <a:ext uri="{FF2B5EF4-FFF2-40B4-BE49-F238E27FC236}">
                  <a16:creationId xmlns:a16="http://schemas.microsoft.com/office/drawing/2014/main" id="{DE499147-3D35-40B2-8C3A-3C0DB5074233}"/>
                </a:ext>
              </a:extLst>
            </p:cNvPr>
            <p:cNvSpPr txBox="1"/>
            <p:nvPr/>
          </p:nvSpPr>
          <p:spPr>
            <a:xfrm>
              <a:off x="408111" y="3404560"/>
              <a:ext cx="2778781"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1946</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3" name="TextBox 362">
              <a:extLst>
                <a:ext uri="{FF2B5EF4-FFF2-40B4-BE49-F238E27FC236}">
                  <a16:creationId xmlns:a16="http://schemas.microsoft.com/office/drawing/2014/main" id="{68427F98-A0BD-4746-8029-504210E5E692}"/>
                </a:ext>
              </a:extLst>
            </p:cNvPr>
            <p:cNvSpPr txBox="1"/>
            <p:nvPr/>
          </p:nvSpPr>
          <p:spPr>
            <a:xfrm>
              <a:off x="1887204" y="3988538"/>
              <a:ext cx="2445344" cy="323154"/>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1960</a:t>
              </a:r>
              <a: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t> – </a:t>
              </a: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1970 </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4" name="TextBox 363">
              <a:extLst>
                <a:ext uri="{FF2B5EF4-FFF2-40B4-BE49-F238E27FC236}">
                  <a16:creationId xmlns:a16="http://schemas.microsoft.com/office/drawing/2014/main" id="{62F2B648-BA25-46AC-907E-5D3487BCD3C9}"/>
                </a:ext>
              </a:extLst>
            </p:cNvPr>
            <p:cNvSpPr txBox="1"/>
            <p:nvPr/>
          </p:nvSpPr>
          <p:spPr>
            <a:xfrm>
              <a:off x="4629287" y="3997761"/>
              <a:ext cx="4080543" cy="323154"/>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2000 – 2009 </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5" name="TextBox 364">
              <a:extLst>
                <a:ext uri="{FF2B5EF4-FFF2-40B4-BE49-F238E27FC236}">
                  <a16:creationId xmlns:a16="http://schemas.microsoft.com/office/drawing/2014/main" id="{3C07A92E-2A1A-463F-B27E-D6838A0B32E4}"/>
                </a:ext>
              </a:extLst>
            </p:cNvPr>
            <p:cNvSpPr txBox="1"/>
            <p:nvPr/>
          </p:nvSpPr>
          <p:spPr>
            <a:xfrm>
              <a:off x="3403601" y="3404559"/>
              <a:ext cx="3296719"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1980 – 1999 </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6" name="TextBox 365">
              <a:extLst>
                <a:ext uri="{FF2B5EF4-FFF2-40B4-BE49-F238E27FC236}">
                  <a16:creationId xmlns:a16="http://schemas.microsoft.com/office/drawing/2014/main" id="{9A497436-21CB-4611-A94A-82959C9776E8}"/>
                </a:ext>
              </a:extLst>
            </p:cNvPr>
            <p:cNvSpPr txBox="1"/>
            <p:nvPr/>
          </p:nvSpPr>
          <p:spPr>
            <a:xfrm>
              <a:off x="6321462" y="3404559"/>
              <a:ext cx="4151784"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2010 – 2019</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7" name="TextBox 366">
              <a:extLst>
                <a:ext uri="{FF2B5EF4-FFF2-40B4-BE49-F238E27FC236}">
                  <a16:creationId xmlns:a16="http://schemas.microsoft.com/office/drawing/2014/main" id="{37B34930-86E2-451F-8D9C-32B627400BBD}"/>
                </a:ext>
              </a:extLst>
            </p:cNvPr>
            <p:cNvSpPr txBox="1"/>
            <p:nvPr/>
          </p:nvSpPr>
          <p:spPr>
            <a:xfrm>
              <a:off x="6780820" y="3988538"/>
              <a:ext cx="3373927" cy="323154"/>
            </a:xfrm>
            <a:prstGeom prst="rect">
              <a:avLst/>
            </a:prstGeom>
            <a:noFill/>
            <a:ln>
              <a:noFill/>
            </a:ln>
          </p:spPr>
          <p:txBody>
            <a:bodyPr wrap="square" rtlCol="0">
              <a:spAutoFit/>
            </a:bodyPr>
            <a:lstStyle/>
            <a:p>
              <a:pPr marL="0" marR="0" lvl="0" indent="0" algn="r"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Currently in </a:t>
              </a:r>
              <a:r>
                <a:rPr kumimoji="0" lang="en-GB" sz="1700" b="1" i="0" u="none" strike="noStrike" kern="1200" cap="none" spc="0" normalizeH="0" baseline="0" noProof="0" dirty="0" err="1">
                  <a:ln>
                    <a:noFill/>
                  </a:ln>
                  <a:solidFill>
                    <a:srgbClr val="FFFFFF"/>
                  </a:solidFill>
                  <a:effectLst/>
                  <a:uLnTx/>
                  <a:uFillTx/>
                  <a:latin typeface="Arial Black" panose="020B0A04020102020204"/>
                  <a:ea typeface="+mn-ea"/>
                  <a:cs typeface="+mn-cs"/>
                </a:rPr>
                <a:t>development</a:t>
              </a:r>
              <a:r>
                <a:rPr kumimoji="0" lang="en-GB" sz="1050" b="1" i="0" u="none" strike="noStrike" kern="1200" cap="none" spc="0" normalizeH="0" baseline="30000" noProof="0" dirty="0" err="1">
                  <a:ln>
                    <a:noFill/>
                  </a:ln>
                  <a:solidFill>
                    <a:srgbClr val="FFFFFF"/>
                  </a:solidFill>
                  <a:effectLst/>
                  <a:uLnTx/>
                  <a:uFillTx/>
                  <a:latin typeface="Arial Black" panose="020B0A04020102020204"/>
                  <a:ea typeface="+mn-ea"/>
                  <a:cs typeface="+mn-cs"/>
                </a:rPr>
                <a:t>C</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cxnSp>
          <p:nvCxnSpPr>
            <p:cNvPr id="368" name="Straight Connector 367">
              <a:extLst>
                <a:ext uri="{FF2B5EF4-FFF2-40B4-BE49-F238E27FC236}">
                  <a16:creationId xmlns:a16="http://schemas.microsoft.com/office/drawing/2014/main" id="{F7B4D14C-2B95-4AA6-86A5-F64C84267E14}"/>
                </a:ext>
              </a:extLst>
            </p:cNvPr>
            <p:cNvCxnSpPr/>
            <p:nvPr/>
          </p:nvCxnSpPr>
          <p:spPr>
            <a:xfrm>
              <a:off x="372108" y="3813048"/>
              <a:ext cx="9793088"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69" name="Group 368">
              <a:extLst>
                <a:ext uri="{FF2B5EF4-FFF2-40B4-BE49-F238E27FC236}">
                  <a16:creationId xmlns:a16="http://schemas.microsoft.com/office/drawing/2014/main" id="{78337779-0D72-4A06-B868-34991AAA368B}"/>
                </a:ext>
              </a:extLst>
            </p:cNvPr>
            <p:cNvGrpSpPr/>
            <p:nvPr/>
          </p:nvGrpSpPr>
          <p:grpSpPr>
            <a:xfrm>
              <a:off x="314386" y="3336404"/>
              <a:ext cx="157202" cy="540514"/>
              <a:chOff x="1609786" y="4437112"/>
              <a:chExt cx="157202" cy="540514"/>
            </a:xfrm>
          </p:grpSpPr>
          <p:cxnSp>
            <p:nvCxnSpPr>
              <p:cNvPr id="385" name="Straight Arrow Connector 384">
                <a:extLst>
                  <a:ext uri="{FF2B5EF4-FFF2-40B4-BE49-F238E27FC236}">
                    <a16:creationId xmlns:a16="http://schemas.microsoft.com/office/drawing/2014/main" id="{84FC844B-C651-409F-93F5-4CC780AC6304}"/>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6" name="Oval 385">
                <a:extLst>
                  <a:ext uri="{FF2B5EF4-FFF2-40B4-BE49-F238E27FC236}">
                    <a16:creationId xmlns:a16="http://schemas.microsoft.com/office/drawing/2014/main" id="{5E020BC7-8C62-4228-891D-E13BD4923C3E}"/>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0" name="Group 369">
              <a:extLst>
                <a:ext uri="{FF2B5EF4-FFF2-40B4-BE49-F238E27FC236}">
                  <a16:creationId xmlns:a16="http://schemas.microsoft.com/office/drawing/2014/main" id="{19C4F4E3-D011-4EF7-9620-8A7A6B09BD20}"/>
                </a:ext>
              </a:extLst>
            </p:cNvPr>
            <p:cNvGrpSpPr/>
            <p:nvPr/>
          </p:nvGrpSpPr>
          <p:grpSpPr>
            <a:xfrm rot="10800000">
              <a:off x="4548573" y="3719716"/>
              <a:ext cx="157202" cy="540514"/>
              <a:chOff x="1609786" y="4437112"/>
              <a:chExt cx="157202" cy="540514"/>
            </a:xfrm>
          </p:grpSpPr>
          <p:cxnSp>
            <p:nvCxnSpPr>
              <p:cNvPr id="383" name="Straight Arrow Connector 382">
                <a:extLst>
                  <a:ext uri="{FF2B5EF4-FFF2-40B4-BE49-F238E27FC236}">
                    <a16:creationId xmlns:a16="http://schemas.microsoft.com/office/drawing/2014/main" id="{3EEAC083-684C-42D5-9B1A-B24D5819413E}"/>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4" name="Oval 383">
                <a:extLst>
                  <a:ext uri="{FF2B5EF4-FFF2-40B4-BE49-F238E27FC236}">
                    <a16:creationId xmlns:a16="http://schemas.microsoft.com/office/drawing/2014/main" id="{D6660E06-6D9B-4BEE-BF9B-848DFE23471F}"/>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1" name="Group 370">
              <a:extLst>
                <a:ext uri="{FF2B5EF4-FFF2-40B4-BE49-F238E27FC236}">
                  <a16:creationId xmlns:a16="http://schemas.microsoft.com/office/drawing/2014/main" id="{5B63F7DB-F84A-481D-BD5E-3E67BAF8B5C5}"/>
                </a:ext>
              </a:extLst>
            </p:cNvPr>
            <p:cNvGrpSpPr/>
            <p:nvPr/>
          </p:nvGrpSpPr>
          <p:grpSpPr>
            <a:xfrm>
              <a:off x="6231235" y="3336404"/>
              <a:ext cx="157202" cy="540514"/>
              <a:chOff x="1609786" y="4437112"/>
              <a:chExt cx="157202" cy="540514"/>
            </a:xfrm>
          </p:grpSpPr>
          <p:cxnSp>
            <p:nvCxnSpPr>
              <p:cNvPr id="381" name="Straight Arrow Connector 380">
                <a:extLst>
                  <a:ext uri="{FF2B5EF4-FFF2-40B4-BE49-F238E27FC236}">
                    <a16:creationId xmlns:a16="http://schemas.microsoft.com/office/drawing/2014/main" id="{4DBEB654-DCE8-4D17-B284-6FF20C9B6E54}"/>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2" name="Oval 381">
                <a:extLst>
                  <a:ext uri="{FF2B5EF4-FFF2-40B4-BE49-F238E27FC236}">
                    <a16:creationId xmlns:a16="http://schemas.microsoft.com/office/drawing/2014/main" id="{A2D52F60-6349-48B1-8870-1DD2B9416B35}"/>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2" name="Group 371">
              <a:extLst>
                <a:ext uri="{FF2B5EF4-FFF2-40B4-BE49-F238E27FC236}">
                  <a16:creationId xmlns:a16="http://schemas.microsoft.com/office/drawing/2014/main" id="{94F6947A-A769-4CEA-B3FA-0FE8969782EA}"/>
                </a:ext>
              </a:extLst>
            </p:cNvPr>
            <p:cNvGrpSpPr/>
            <p:nvPr/>
          </p:nvGrpSpPr>
          <p:grpSpPr>
            <a:xfrm rot="10800000">
              <a:off x="10188014" y="3719716"/>
              <a:ext cx="157202" cy="540514"/>
              <a:chOff x="1609786" y="4437112"/>
              <a:chExt cx="157202" cy="540514"/>
            </a:xfrm>
          </p:grpSpPr>
          <p:cxnSp>
            <p:nvCxnSpPr>
              <p:cNvPr id="379" name="Straight Arrow Connector 378">
                <a:extLst>
                  <a:ext uri="{FF2B5EF4-FFF2-40B4-BE49-F238E27FC236}">
                    <a16:creationId xmlns:a16="http://schemas.microsoft.com/office/drawing/2014/main" id="{18B7110F-D642-4C4C-A38F-A79F81EC7A05}"/>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0" name="Oval 379">
                <a:extLst>
                  <a:ext uri="{FF2B5EF4-FFF2-40B4-BE49-F238E27FC236}">
                    <a16:creationId xmlns:a16="http://schemas.microsoft.com/office/drawing/2014/main" id="{31E8BF81-B0FC-4770-920D-972DF14C97E1}"/>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3" name="Group 372">
              <a:extLst>
                <a:ext uri="{FF2B5EF4-FFF2-40B4-BE49-F238E27FC236}">
                  <a16:creationId xmlns:a16="http://schemas.microsoft.com/office/drawing/2014/main" id="{F527E94A-1950-4530-AFF5-0B866F520EEB}"/>
                </a:ext>
              </a:extLst>
            </p:cNvPr>
            <p:cNvGrpSpPr/>
            <p:nvPr/>
          </p:nvGrpSpPr>
          <p:grpSpPr>
            <a:xfrm rot="10800000">
              <a:off x="1827288" y="3719716"/>
              <a:ext cx="157202" cy="540514"/>
              <a:chOff x="1609786" y="4437112"/>
              <a:chExt cx="157202" cy="540514"/>
            </a:xfrm>
          </p:grpSpPr>
          <p:cxnSp>
            <p:nvCxnSpPr>
              <p:cNvPr id="377" name="Straight Arrow Connector 376">
                <a:extLst>
                  <a:ext uri="{FF2B5EF4-FFF2-40B4-BE49-F238E27FC236}">
                    <a16:creationId xmlns:a16="http://schemas.microsoft.com/office/drawing/2014/main" id="{368360DE-9761-48F0-92F7-2077095193B7}"/>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78" name="Oval 377">
                <a:extLst>
                  <a:ext uri="{FF2B5EF4-FFF2-40B4-BE49-F238E27FC236}">
                    <a16:creationId xmlns:a16="http://schemas.microsoft.com/office/drawing/2014/main" id="{DFC78C69-2BA1-4342-B398-6996A63938BA}"/>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4" name="Group 373">
              <a:extLst>
                <a:ext uri="{FF2B5EF4-FFF2-40B4-BE49-F238E27FC236}">
                  <a16:creationId xmlns:a16="http://schemas.microsoft.com/office/drawing/2014/main" id="{7339C1F4-AA96-4B14-894F-785ADE432258}"/>
                </a:ext>
              </a:extLst>
            </p:cNvPr>
            <p:cNvGrpSpPr/>
            <p:nvPr/>
          </p:nvGrpSpPr>
          <p:grpSpPr>
            <a:xfrm>
              <a:off x="3288432" y="3336404"/>
              <a:ext cx="157202" cy="540514"/>
              <a:chOff x="1609786" y="4437112"/>
              <a:chExt cx="157202" cy="540514"/>
            </a:xfrm>
          </p:grpSpPr>
          <p:cxnSp>
            <p:nvCxnSpPr>
              <p:cNvPr id="375" name="Straight Arrow Connector 374">
                <a:extLst>
                  <a:ext uri="{FF2B5EF4-FFF2-40B4-BE49-F238E27FC236}">
                    <a16:creationId xmlns:a16="http://schemas.microsoft.com/office/drawing/2014/main" id="{C1C3B4A3-7612-46E3-B46D-E65DF6025F70}"/>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76" name="Oval 375">
                <a:extLst>
                  <a:ext uri="{FF2B5EF4-FFF2-40B4-BE49-F238E27FC236}">
                    <a16:creationId xmlns:a16="http://schemas.microsoft.com/office/drawing/2014/main" id="{086C825F-CD6E-4466-BF1A-F343C6A06925}"/>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grpSp>
        <p:nvGrpSpPr>
          <p:cNvPr id="410" name="Migraine">
            <a:extLst>
              <a:ext uri="{FF2B5EF4-FFF2-40B4-BE49-F238E27FC236}">
                <a16:creationId xmlns:a16="http://schemas.microsoft.com/office/drawing/2014/main" id="{EBC142CA-E6F4-4ECD-A804-51DED1CD0469}"/>
              </a:ext>
            </a:extLst>
          </p:cNvPr>
          <p:cNvGrpSpPr/>
          <p:nvPr/>
        </p:nvGrpSpPr>
        <p:grpSpPr>
          <a:xfrm>
            <a:off x="314386" y="4967573"/>
            <a:ext cx="1490821" cy="330200"/>
            <a:chOff x="1100168" y="5092700"/>
            <a:chExt cx="1733678" cy="330200"/>
          </a:xfrm>
        </p:grpSpPr>
        <p:sp>
          <p:nvSpPr>
            <p:cNvPr id="411" name="Rectangle: Rounded Corners 410">
              <a:extLst>
                <a:ext uri="{FF2B5EF4-FFF2-40B4-BE49-F238E27FC236}">
                  <a16:creationId xmlns:a16="http://schemas.microsoft.com/office/drawing/2014/main" id="{5BCFA2AF-8320-49DF-BED6-8B5977A4096E}"/>
                </a:ext>
              </a:extLst>
            </p:cNvPr>
            <p:cNvSpPr/>
            <p:nvPr/>
          </p:nvSpPr>
          <p:spPr>
            <a:xfrm>
              <a:off x="1100168" y="5092700"/>
              <a:ext cx="173367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MIGRAINE VIEW</a:t>
              </a:r>
            </a:p>
          </p:txBody>
        </p:sp>
        <p:sp>
          <p:nvSpPr>
            <p:cNvPr id="412" name="Freeform: Shape 411">
              <a:extLst>
                <a:ext uri="{FF2B5EF4-FFF2-40B4-BE49-F238E27FC236}">
                  <a16:creationId xmlns:a16="http://schemas.microsoft.com/office/drawing/2014/main" id="{C4B7FC3C-E494-4408-A165-751BCF1A7CCE}"/>
                </a:ext>
              </a:extLst>
            </p:cNvPr>
            <p:cNvSpPr/>
            <p:nvPr/>
          </p:nvSpPr>
          <p:spPr>
            <a:xfrm>
              <a:off x="26138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553" name="MS">
            <a:extLst>
              <a:ext uri="{FF2B5EF4-FFF2-40B4-BE49-F238E27FC236}">
                <a16:creationId xmlns:a16="http://schemas.microsoft.com/office/drawing/2014/main" id="{609CF0F1-730F-453F-B226-BCD389175A55}"/>
              </a:ext>
            </a:extLst>
          </p:cNvPr>
          <p:cNvGrpSpPr/>
          <p:nvPr/>
        </p:nvGrpSpPr>
        <p:grpSpPr>
          <a:xfrm>
            <a:off x="1890316" y="4967573"/>
            <a:ext cx="2414338" cy="330200"/>
            <a:chOff x="2953564" y="5092700"/>
            <a:chExt cx="2807638" cy="330200"/>
          </a:xfrm>
        </p:grpSpPr>
        <p:sp>
          <p:nvSpPr>
            <p:cNvPr id="554" name="Rectangle: Rounded Corners 553">
              <a:extLst>
                <a:ext uri="{FF2B5EF4-FFF2-40B4-BE49-F238E27FC236}">
                  <a16:creationId xmlns:a16="http://schemas.microsoft.com/office/drawing/2014/main" id="{E3EB762F-91C8-4ED2-937F-FB55D98D2C57}"/>
                </a:ext>
              </a:extLst>
            </p:cNvPr>
            <p:cNvSpPr/>
            <p:nvPr/>
          </p:nvSpPr>
          <p:spPr>
            <a:xfrm>
              <a:off x="2953564" y="5092700"/>
              <a:ext cx="280763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MULTIPLE SCLEROSIS VIEW</a:t>
              </a:r>
            </a:p>
          </p:txBody>
        </p:sp>
        <p:sp>
          <p:nvSpPr>
            <p:cNvPr id="555" name="Freeform: Shape 554">
              <a:extLst>
                <a:ext uri="{FF2B5EF4-FFF2-40B4-BE49-F238E27FC236}">
                  <a16:creationId xmlns:a16="http://schemas.microsoft.com/office/drawing/2014/main" id="{9F5694EA-C83E-4891-9E7A-55FDB8E8A136}"/>
                </a:ext>
              </a:extLst>
            </p:cNvPr>
            <p:cNvSpPr/>
            <p:nvPr/>
          </p:nvSpPr>
          <p:spPr>
            <a:xfrm>
              <a:off x="55411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48" name="Freeform: Shape 147">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90" name="Graphic 88">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72" name="Freeform: Shape 171">
            <a:hlinkClick r:id="rId13" action="ppaction://hlinksldjump" highlightClick="1"/>
            <a:extLst>
              <a:ext uri="{FF2B5EF4-FFF2-40B4-BE49-F238E27FC236}">
                <a16:creationId xmlns:a16="http://schemas.microsoft.com/office/drawing/2014/main" id="{04FBDE87-2715-493F-9C84-5C5AD98FACD0}"/>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nvGrpSpPr>
          <p:cNvPr id="733" name="Pediatric">
            <a:extLst>
              <a:ext uri="{FF2B5EF4-FFF2-40B4-BE49-F238E27FC236}">
                <a16:creationId xmlns:a16="http://schemas.microsoft.com/office/drawing/2014/main" id="{5AB170E2-4059-4B15-9A13-58E09A8F4B0B}"/>
              </a:ext>
            </a:extLst>
          </p:cNvPr>
          <p:cNvGrpSpPr/>
          <p:nvPr/>
        </p:nvGrpSpPr>
        <p:grpSpPr>
          <a:xfrm>
            <a:off x="4389763" y="4967573"/>
            <a:ext cx="2580446" cy="330200"/>
            <a:chOff x="5880920" y="5092700"/>
            <a:chExt cx="3000805" cy="330200"/>
          </a:xfrm>
        </p:grpSpPr>
        <p:sp>
          <p:nvSpPr>
            <p:cNvPr id="734" name="Rectangle: Rounded Corners 733">
              <a:extLst>
                <a:ext uri="{FF2B5EF4-FFF2-40B4-BE49-F238E27FC236}">
                  <a16:creationId xmlns:a16="http://schemas.microsoft.com/office/drawing/2014/main" id="{16A3423C-2FBB-42BB-8B3A-D5F69003880A}"/>
                </a:ext>
              </a:extLst>
            </p:cNvPr>
            <p:cNvSpPr/>
            <p:nvPr/>
          </p:nvSpPr>
          <p:spPr>
            <a:xfrm>
              <a:off x="5880920" y="5092700"/>
              <a:ext cx="300080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PEDIATRIC NEUROLOGY VIEW</a:t>
              </a:r>
            </a:p>
          </p:txBody>
        </p:sp>
        <p:sp>
          <p:nvSpPr>
            <p:cNvPr id="735" name="Freeform: Shape 734">
              <a:extLst>
                <a:ext uri="{FF2B5EF4-FFF2-40B4-BE49-F238E27FC236}">
                  <a16:creationId xmlns:a16="http://schemas.microsoft.com/office/drawing/2014/main" id="{EFC2671A-DDC6-49AB-A1F5-E46CFCBCE73F}"/>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796" name="PSYCHIATRY">
            <a:extLst>
              <a:ext uri="{FF2B5EF4-FFF2-40B4-BE49-F238E27FC236}">
                <a16:creationId xmlns:a16="http://schemas.microsoft.com/office/drawing/2014/main" id="{BB004F45-93ED-479A-BC33-468FD562EBA0}"/>
              </a:ext>
            </a:extLst>
          </p:cNvPr>
          <p:cNvGrpSpPr/>
          <p:nvPr/>
        </p:nvGrpSpPr>
        <p:grpSpPr>
          <a:xfrm>
            <a:off x="7055317" y="4967573"/>
            <a:ext cx="1680975" cy="330200"/>
            <a:chOff x="6926915" y="5092700"/>
            <a:chExt cx="1954809" cy="330200"/>
          </a:xfrm>
        </p:grpSpPr>
        <p:sp>
          <p:nvSpPr>
            <p:cNvPr id="797" name="Rectangle: Rounded Corners 796">
              <a:extLst>
                <a:ext uri="{FF2B5EF4-FFF2-40B4-BE49-F238E27FC236}">
                  <a16:creationId xmlns:a16="http://schemas.microsoft.com/office/drawing/2014/main" id="{992322DF-4DF3-4A51-BAEC-F3993C9D1425}"/>
                </a:ext>
              </a:extLst>
            </p:cNvPr>
            <p:cNvSpPr/>
            <p:nvPr/>
          </p:nvSpPr>
          <p:spPr>
            <a:xfrm>
              <a:off x="6926915" y="5092700"/>
              <a:ext cx="1954809"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PSYCHIATRY VIEW</a:t>
              </a:r>
            </a:p>
          </p:txBody>
        </p:sp>
        <p:sp>
          <p:nvSpPr>
            <p:cNvPr id="798" name="Freeform: Shape 797">
              <a:extLst>
                <a:ext uri="{FF2B5EF4-FFF2-40B4-BE49-F238E27FC236}">
                  <a16:creationId xmlns:a16="http://schemas.microsoft.com/office/drawing/2014/main" id="{222B4AF4-F929-41F6-8F81-4556FB759C08}"/>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859" name="Other">
            <a:extLst>
              <a:ext uri="{FF2B5EF4-FFF2-40B4-BE49-F238E27FC236}">
                <a16:creationId xmlns:a16="http://schemas.microsoft.com/office/drawing/2014/main" id="{AB60BD95-9B5E-40ED-A2C6-F38F6B958A88}"/>
              </a:ext>
            </a:extLst>
          </p:cNvPr>
          <p:cNvGrpSpPr/>
          <p:nvPr/>
        </p:nvGrpSpPr>
        <p:grpSpPr>
          <a:xfrm>
            <a:off x="314386" y="5352584"/>
            <a:ext cx="3336520" cy="330200"/>
            <a:chOff x="5001680" y="5092700"/>
            <a:chExt cx="3880045" cy="330200"/>
          </a:xfrm>
        </p:grpSpPr>
        <p:sp>
          <p:nvSpPr>
            <p:cNvPr id="860" name="Rectangle: Rounded Corners 859">
              <a:extLst>
                <a:ext uri="{FF2B5EF4-FFF2-40B4-BE49-F238E27FC236}">
                  <a16:creationId xmlns:a16="http://schemas.microsoft.com/office/drawing/2014/main" id="{4CE15AC1-B702-4ED5-B5A6-B240CA8A47BA}"/>
                </a:ext>
              </a:extLst>
            </p:cNvPr>
            <p:cNvSpPr/>
            <p:nvPr/>
          </p:nvSpPr>
          <p:spPr>
            <a:xfrm>
              <a:off x="5001680" y="5092700"/>
              <a:ext cx="388004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OTHER NEUROLOGICAL DISORDERS VIEW</a:t>
              </a:r>
            </a:p>
          </p:txBody>
        </p:sp>
        <p:sp>
          <p:nvSpPr>
            <p:cNvPr id="861" name="Freeform: Shape 860">
              <a:extLst>
                <a:ext uri="{FF2B5EF4-FFF2-40B4-BE49-F238E27FC236}">
                  <a16:creationId xmlns:a16="http://schemas.microsoft.com/office/drawing/2014/main" id="{E2C9A2E8-2514-40CE-B6F1-D67C4333B0E8}"/>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87" name="Group 386">
            <a:extLst>
              <a:ext uri="{FF2B5EF4-FFF2-40B4-BE49-F238E27FC236}">
                <a16:creationId xmlns:a16="http://schemas.microsoft.com/office/drawing/2014/main" id="{A0DFAA5A-10E3-409A-A28B-B7D25CAD80F4}"/>
              </a:ext>
            </a:extLst>
          </p:cNvPr>
          <p:cNvGrpSpPr/>
          <p:nvPr/>
        </p:nvGrpSpPr>
        <p:grpSpPr>
          <a:xfrm>
            <a:off x="178407" y="2071417"/>
            <a:ext cx="10987314" cy="3221324"/>
            <a:chOff x="185511" y="2076449"/>
            <a:chExt cx="10987314" cy="3221324"/>
          </a:xfrm>
        </p:grpSpPr>
        <p:grpSp>
          <p:nvGrpSpPr>
            <p:cNvPr id="388" name="Migraine">
              <a:extLst>
                <a:ext uri="{FF2B5EF4-FFF2-40B4-BE49-F238E27FC236}">
                  <a16:creationId xmlns:a16="http://schemas.microsoft.com/office/drawing/2014/main" id="{46339C90-30C5-467F-AFE6-9084EEB302F2}"/>
                </a:ext>
              </a:extLst>
            </p:cNvPr>
            <p:cNvGrpSpPr/>
            <p:nvPr/>
          </p:nvGrpSpPr>
          <p:grpSpPr>
            <a:xfrm>
              <a:off x="314386" y="4967573"/>
              <a:ext cx="1490821" cy="330200"/>
              <a:chOff x="1100168" y="5092700"/>
              <a:chExt cx="1733678" cy="330200"/>
            </a:xfrm>
          </p:grpSpPr>
          <p:sp>
            <p:nvSpPr>
              <p:cNvPr id="425" name="Rectangle: Rounded Corners 350">
                <a:extLst>
                  <a:ext uri="{FF2B5EF4-FFF2-40B4-BE49-F238E27FC236}">
                    <a16:creationId xmlns:a16="http://schemas.microsoft.com/office/drawing/2014/main" id="{2D232702-4CC4-4C60-A68D-1031F1D33503}"/>
                  </a:ext>
                </a:extLst>
              </p:cNvPr>
              <p:cNvSpPr/>
              <p:nvPr/>
            </p:nvSpPr>
            <p:spPr>
              <a:xfrm>
                <a:off x="1100168" y="5092700"/>
                <a:ext cx="1733678" cy="330200"/>
              </a:xfrm>
              <a:prstGeom prst="roundRect">
                <a:avLst>
                  <a:gd name="adj" fmla="val 50000"/>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MIGRAINE VIEW</a:t>
                </a:r>
              </a:p>
            </p:txBody>
          </p:sp>
          <p:sp>
            <p:nvSpPr>
              <p:cNvPr id="426" name="Freeform: Shape 351">
                <a:extLst>
                  <a:ext uri="{FF2B5EF4-FFF2-40B4-BE49-F238E27FC236}">
                    <a16:creationId xmlns:a16="http://schemas.microsoft.com/office/drawing/2014/main" id="{0DA3790D-1772-4E80-8187-B0F42DDA5887}"/>
                  </a:ext>
                </a:extLst>
              </p:cNvPr>
              <p:cNvSpPr/>
              <p:nvPr/>
            </p:nvSpPr>
            <p:spPr>
              <a:xfrm>
                <a:off x="26138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89" name="Group 388">
              <a:extLst>
                <a:ext uri="{FF2B5EF4-FFF2-40B4-BE49-F238E27FC236}">
                  <a16:creationId xmlns:a16="http://schemas.microsoft.com/office/drawing/2014/main" id="{A0B0945E-CE76-4380-860A-56F3A5298AE1}"/>
                </a:ext>
              </a:extLst>
            </p:cNvPr>
            <p:cNvGrpSpPr/>
            <p:nvPr/>
          </p:nvGrpSpPr>
          <p:grpSpPr>
            <a:xfrm>
              <a:off x="185511" y="2076449"/>
              <a:ext cx="10987314" cy="2733675"/>
              <a:chOff x="188686" y="2214042"/>
              <a:chExt cx="10987314" cy="2733675"/>
            </a:xfrm>
          </p:grpSpPr>
          <p:sp>
            <p:nvSpPr>
              <p:cNvPr id="395" name="Rectangle 394">
                <a:extLst>
                  <a:ext uri="{FF2B5EF4-FFF2-40B4-BE49-F238E27FC236}">
                    <a16:creationId xmlns:a16="http://schemas.microsoft.com/office/drawing/2014/main" id="{7CDC6142-FC91-43F7-9C51-F4914C0263C8}"/>
                  </a:ext>
                </a:extLst>
              </p:cNvPr>
              <p:cNvSpPr/>
              <p:nvPr/>
            </p:nvSpPr>
            <p:spPr>
              <a:xfrm>
                <a:off x="188686" y="2214042"/>
                <a:ext cx="10987314" cy="2733675"/>
              </a:xfrm>
              <a:prstGeom prst="rect">
                <a:avLst/>
              </a:prstGeom>
              <a:solidFill>
                <a:srgbClr val="0460A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396" name="Group 395">
                <a:extLst>
                  <a:ext uri="{FF2B5EF4-FFF2-40B4-BE49-F238E27FC236}">
                    <a16:creationId xmlns:a16="http://schemas.microsoft.com/office/drawing/2014/main" id="{D914D877-AA90-4C0A-88E3-B26A0C231149}"/>
                  </a:ext>
                </a:extLst>
              </p:cNvPr>
              <p:cNvGrpSpPr/>
              <p:nvPr/>
            </p:nvGrpSpPr>
            <p:grpSpPr>
              <a:xfrm>
                <a:off x="314386" y="2904521"/>
                <a:ext cx="10715564" cy="1882736"/>
                <a:chOff x="314386" y="3016485"/>
                <a:chExt cx="10158860" cy="1784921"/>
              </a:xfrm>
            </p:grpSpPr>
            <p:sp>
              <p:nvSpPr>
                <p:cNvPr id="397" name="TextBox 396">
                  <a:extLst>
                    <a:ext uri="{FF2B5EF4-FFF2-40B4-BE49-F238E27FC236}">
                      <a16:creationId xmlns:a16="http://schemas.microsoft.com/office/drawing/2014/main" id="{53158F86-4A35-41B7-92EB-CAA35E39C9E8}"/>
                    </a:ext>
                  </a:extLst>
                </p:cNvPr>
                <p:cNvSpPr txBox="1"/>
                <p:nvPr/>
              </p:nvSpPr>
              <p:spPr>
                <a:xfrm>
                  <a:off x="408111" y="3016485"/>
                  <a:ext cx="2778781" cy="711229"/>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1946</a:t>
                  </a:r>
                  <a: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400" b="1" i="0" u="none" strike="noStrike" kern="1200" cap="none" spc="0" normalizeH="0" baseline="0" noProof="0" dirty="0" err="1">
                      <a:ln>
                        <a:noFill/>
                      </a:ln>
                      <a:solidFill>
                        <a:srgbClr val="FFFFFF"/>
                      </a:solidFill>
                      <a:effectLst/>
                      <a:uLnTx/>
                      <a:uFillTx/>
                      <a:latin typeface="Arial" panose="020B0604020202020204"/>
                      <a:ea typeface="+mn-ea"/>
                      <a:cs typeface="+mn-cs"/>
                    </a:rPr>
                    <a:t>Dihydergot</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400" b="0" i="1" u="none" strike="noStrike" kern="1200" cap="none" spc="0" normalizeH="0" baseline="0" noProof="0" dirty="0">
                      <a:ln>
                        <a:noFill/>
                      </a:ln>
                      <a:solidFill>
                        <a:srgbClr val="FFFFFF"/>
                      </a:solidFill>
                      <a:effectLst/>
                      <a:uLnTx/>
                      <a:uFillTx/>
                      <a:latin typeface="Arial" panose="020B0604020202020204"/>
                      <a:ea typeface="+mn-ea"/>
                      <a:cs typeface="+mn-cs"/>
                    </a:rPr>
                    <a:t>dihydroergotamine;</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migraine)</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98" name="TextBox 397">
                  <a:extLst>
                    <a:ext uri="{FF2B5EF4-FFF2-40B4-BE49-F238E27FC236}">
                      <a16:creationId xmlns:a16="http://schemas.microsoft.com/office/drawing/2014/main" id="{81A9DAAD-2B4A-4878-83CB-A45222D033DF}"/>
                    </a:ext>
                  </a:extLst>
                </p:cNvPr>
                <p:cNvSpPr txBox="1"/>
                <p:nvPr/>
              </p:nvSpPr>
              <p:spPr>
                <a:xfrm>
                  <a:off x="1887204" y="3988538"/>
                  <a:ext cx="2445344" cy="424792"/>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1960</a:t>
                  </a:r>
                  <a:r>
                    <a:rPr kumimoji="0" lang="en-GB" sz="17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 – </a:t>
                  </a: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1970 </a:t>
                  </a:r>
                  <a:r>
                    <a:rPr kumimoji="0" lang="en-GB" sz="17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br>
                  <a:endParaRPr kumimoji="0" lang="en-GB" sz="1100" b="0" i="0" u="none" strike="noStrike" kern="1200" cap="none" spc="0" normalizeH="0" baseline="30000" noProof="0" dirty="0">
                    <a:ln>
                      <a:noFill/>
                    </a:ln>
                    <a:solidFill>
                      <a:schemeClr val="accent2">
                        <a:lumMod val="40000"/>
                        <a:lumOff val="60000"/>
                      </a:schemeClr>
                    </a:solidFill>
                    <a:effectLst/>
                    <a:uLnTx/>
                    <a:uFillTx/>
                    <a:latin typeface="Arial" panose="020B0604020202020204"/>
                    <a:ea typeface="+mn-ea"/>
                    <a:cs typeface="+mn-cs"/>
                  </a:endParaRPr>
                </a:p>
              </p:txBody>
            </p:sp>
            <p:sp>
              <p:nvSpPr>
                <p:cNvPr id="399" name="TextBox 398">
                  <a:extLst>
                    <a:ext uri="{FF2B5EF4-FFF2-40B4-BE49-F238E27FC236}">
                      <a16:creationId xmlns:a16="http://schemas.microsoft.com/office/drawing/2014/main" id="{9A43325D-8042-4B03-B824-89610BCC328C}"/>
                    </a:ext>
                  </a:extLst>
                </p:cNvPr>
                <p:cNvSpPr txBox="1"/>
                <p:nvPr/>
              </p:nvSpPr>
              <p:spPr>
                <a:xfrm>
                  <a:off x="4629287" y="3988538"/>
                  <a:ext cx="4080543" cy="812868"/>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2000 – 2009 </a:t>
                  </a:r>
                  <a: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400" b="1" i="0" u="none" strike="noStrike" kern="1200" cap="none" spc="0" normalizeH="0" baseline="0" noProof="0" dirty="0">
                      <a:ln>
                        <a:noFill/>
                      </a:ln>
                      <a:solidFill>
                        <a:srgbClr val="FFFFFF"/>
                      </a:solidFill>
                      <a:effectLst/>
                      <a:uLnTx/>
                      <a:uFillTx/>
                      <a:latin typeface="Arial" panose="020B0604020202020204"/>
                      <a:ea typeface="+mn-ea"/>
                      <a:cs typeface="+mn-cs"/>
                    </a:rPr>
                    <a:t>Voltaren</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400" b="0" i="1" u="none" strike="noStrike" kern="1200" cap="none" spc="0" normalizeH="0" baseline="0" noProof="0" dirty="0">
                      <a:ln>
                        <a:noFill/>
                      </a:ln>
                      <a:solidFill>
                        <a:srgbClr val="FFFFFF"/>
                      </a:solidFill>
                      <a:effectLst/>
                      <a:uLnTx/>
                      <a:uFillTx/>
                      <a:latin typeface="Arial" panose="020B0604020202020204"/>
                      <a:ea typeface="+mn-ea"/>
                      <a:cs typeface="+mn-cs"/>
                    </a:rPr>
                    <a:t>diclofenac</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a:t>
                  </a:r>
                  <a:b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acute migraine)</a:t>
                  </a:r>
                  <a:b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b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400" name="TextBox 399">
                  <a:extLst>
                    <a:ext uri="{FF2B5EF4-FFF2-40B4-BE49-F238E27FC236}">
                      <a16:creationId xmlns:a16="http://schemas.microsoft.com/office/drawing/2014/main" id="{0E770B7C-3E22-4169-9E06-9DF868CB5F8D}"/>
                    </a:ext>
                  </a:extLst>
                </p:cNvPr>
                <p:cNvSpPr txBox="1"/>
                <p:nvPr/>
              </p:nvSpPr>
              <p:spPr>
                <a:xfrm>
                  <a:off x="3403601" y="3404559"/>
                  <a:ext cx="3296719"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1980 – 1999 </a:t>
                  </a:r>
                  <a:endParaRPr kumimoji="0" lang="en-GB" sz="1100" b="0" i="0" u="none" strike="noStrike" kern="1200" cap="none" spc="0" normalizeH="0" baseline="30000" noProof="0" dirty="0">
                    <a:ln>
                      <a:noFill/>
                    </a:ln>
                    <a:solidFill>
                      <a:schemeClr val="accent2">
                        <a:lumMod val="40000"/>
                        <a:lumOff val="60000"/>
                      </a:schemeClr>
                    </a:solidFill>
                    <a:effectLst/>
                    <a:uLnTx/>
                    <a:uFillTx/>
                    <a:latin typeface="Arial" panose="020B0604020202020204"/>
                    <a:ea typeface="+mn-ea"/>
                    <a:cs typeface="+mn-cs"/>
                  </a:endParaRPr>
                </a:p>
              </p:txBody>
            </p:sp>
            <p:sp>
              <p:nvSpPr>
                <p:cNvPr id="401" name="TextBox 400">
                  <a:extLst>
                    <a:ext uri="{FF2B5EF4-FFF2-40B4-BE49-F238E27FC236}">
                      <a16:creationId xmlns:a16="http://schemas.microsoft.com/office/drawing/2014/main" id="{A6C248B5-1A30-43CA-A95F-E30C62737BE9}"/>
                    </a:ext>
                  </a:extLst>
                </p:cNvPr>
                <p:cNvSpPr txBox="1"/>
                <p:nvPr/>
              </p:nvSpPr>
              <p:spPr>
                <a:xfrm>
                  <a:off x="6321462" y="3016486"/>
                  <a:ext cx="4151784" cy="711229"/>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2010 – 2019</a:t>
                  </a:r>
                  <a: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400" b="1" i="0" u="none" strike="noStrike" kern="1200" cap="none" spc="0" normalizeH="0" baseline="0" noProof="0" dirty="0" err="1">
                      <a:ln>
                        <a:noFill/>
                      </a:ln>
                      <a:solidFill>
                        <a:srgbClr val="FFFFFF"/>
                      </a:solidFill>
                      <a:effectLst/>
                      <a:uLnTx/>
                      <a:uFillTx/>
                      <a:latin typeface="Arial" panose="020B0604020202020204"/>
                      <a:ea typeface="+mn-ea"/>
                      <a:cs typeface="+mn-cs"/>
                    </a:rPr>
                    <a:t>Aimovig</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400" b="0" i="1" u="none" strike="noStrike" kern="1200" cap="none" spc="0" normalizeH="0" baseline="0" noProof="0" dirty="0" err="1">
                      <a:ln>
                        <a:noFill/>
                      </a:ln>
                      <a:solidFill>
                        <a:srgbClr val="FFFFFF"/>
                      </a:solidFill>
                      <a:effectLst/>
                      <a:uLnTx/>
                      <a:uFillTx/>
                      <a:latin typeface="Arial" panose="020B0604020202020204"/>
                      <a:ea typeface="+mn-ea"/>
                      <a:cs typeface="+mn-cs"/>
                    </a:rPr>
                    <a:t>erenumab</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a:t>
                  </a:r>
                  <a:b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migraine) </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402" name="TextBox 401">
                  <a:extLst>
                    <a:ext uri="{FF2B5EF4-FFF2-40B4-BE49-F238E27FC236}">
                      <a16:creationId xmlns:a16="http://schemas.microsoft.com/office/drawing/2014/main" id="{DAB723A6-8825-4A73-B476-A581AD95A3D6}"/>
                    </a:ext>
                  </a:extLst>
                </p:cNvPr>
                <p:cNvSpPr txBox="1"/>
                <p:nvPr/>
              </p:nvSpPr>
              <p:spPr>
                <a:xfrm>
                  <a:off x="6780820" y="3988538"/>
                  <a:ext cx="3373927" cy="424792"/>
                </a:xfrm>
                <a:prstGeom prst="rect">
                  <a:avLst/>
                </a:prstGeom>
                <a:noFill/>
                <a:ln>
                  <a:noFill/>
                </a:ln>
              </p:spPr>
              <p:txBody>
                <a:bodyPr wrap="square" rtlCol="0">
                  <a:spAutoFit/>
                </a:bodyPr>
                <a:lstStyle/>
                <a:p>
                  <a:pPr marL="0" marR="0" lvl="0" indent="0" algn="r"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Currently in </a:t>
                  </a:r>
                  <a:r>
                    <a:rPr kumimoji="0" lang="en-GB" sz="1700" b="1" i="0" u="none" strike="noStrike" kern="1200" cap="none" spc="0" normalizeH="0" baseline="0" noProof="0" dirty="0" err="1">
                      <a:ln>
                        <a:noFill/>
                      </a:ln>
                      <a:solidFill>
                        <a:schemeClr val="accent2">
                          <a:lumMod val="40000"/>
                          <a:lumOff val="60000"/>
                        </a:schemeClr>
                      </a:solidFill>
                      <a:effectLst/>
                      <a:uLnTx/>
                      <a:uFillTx/>
                      <a:latin typeface="Arial Black" panose="020B0A04020102020204"/>
                      <a:ea typeface="+mn-ea"/>
                      <a:cs typeface="+mn-cs"/>
                    </a:rPr>
                    <a:t>development</a:t>
                  </a:r>
                  <a:r>
                    <a:rPr kumimoji="0" lang="en-GB" sz="1700" b="1" i="0" u="none" strike="noStrike" kern="1200" cap="none" spc="0" normalizeH="0" baseline="30000" noProof="0" dirty="0" err="1">
                      <a:ln>
                        <a:noFill/>
                      </a:ln>
                      <a:solidFill>
                        <a:schemeClr val="accent2">
                          <a:lumMod val="40000"/>
                          <a:lumOff val="60000"/>
                        </a:schemeClr>
                      </a:solidFill>
                      <a:effectLst/>
                      <a:uLnTx/>
                      <a:uFillTx/>
                      <a:latin typeface="Arial Black" panose="020B0A04020102020204"/>
                      <a:ea typeface="+mn-ea"/>
                      <a:cs typeface="+mn-cs"/>
                    </a:rPr>
                    <a:t>c</a:t>
                  </a:r>
                  <a:r>
                    <a:rPr kumimoji="0" lang="en-GB" sz="17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br>
                  <a:endParaRPr kumimoji="0" lang="en-GB" sz="1100" b="0" i="0" u="none" strike="noStrike" kern="1200" cap="none" spc="0" normalizeH="0" baseline="30000" noProof="0" dirty="0">
                    <a:ln>
                      <a:noFill/>
                    </a:ln>
                    <a:solidFill>
                      <a:schemeClr val="accent2">
                        <a:lumMod val="40000"/>
                        <a:lumOff val="60000"/>
                      </a:schemeClr>
                    </a:solidFill>
                    <a:effectLst/>
                    <a:uLnTx/>
                    <a:uFillTx/>
                    <a:latin typeface="Arial" panose="020B0604020202020204"/>
                    <a:ea typeface="+mn-ea"/>
                    <a:cs typeface="+mn-cs"/>
                  </a:endParaRPr>
                </a:p>
              </p:txBody>
            </p:sp>
            <p:cxnSp>
              <p:nvCxnSpPr>
                <p:cNvPr id="403" name="Straight Connector 402">
                  <a:extLst>
                    <a:ext uri="{FF2B5EF4-FFF2-40B4-BE49-F238E27FC236}">
                      <a16:creationId xmlns:a16="http://schemas.microsoft.com/office/drawing/2014/main" id="{D7755FB7-6D38-40F3-95E5-DFB7071A8332}"/>
                    </a:ext>
                  </a:extLst>
                </p:cNvPr>
                <p:cNvCxnSpPr/>
                <p:nvPr/>
              </p:nvCxnSpPr>
              <p:spPr>
                <a:xfrm>
                  <a:off x="372108" y="3813048"/>
                  <a:ext cx="9793088"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404" name="Group 403">
                  <a:extLst>
                    <a:ext uri="{FF2B5EF4-FFF2-40B4-BE49-F238E27FC236}">
                      <a16:creationId xmlns:a16="http://schemas.microsoft.com/office/drawing/2014/main" id="{20DEA46A-60DE-4F61-8AB6-D5BDDDC75964}"/>
                    </a:ext>
                  </a:extLst>
                </p:cNvPr>
                <p:cNvGrpSpPr/>
                <p:nvPr/>
              </p:nvGrpSpPr>
              <p:grpSpPr>
                <a:xfrm>
                  <a:off x="314386" y="3336404"/>
                  <a:ext cx="157202" cy="540514"/>
                  <a:chOff x="1609786" y="4437112"/>
                  <a:chExt cx="157202" cy="540514"/>
                </a:xfrm>
              </p:grpSpPr>
              <p:cxnSp>
                <p:nvCxnSpPr>
                  <p:cNvPr id="423" name="Straight Arrow Connector 422">
                    <a:extLst>
                      <a:ext uri="{FF2B5EF4-FFF2-40B4-BE49-F238E27FC236}">
                        <a16:creationId xmlns:a16="http://schemas.microsoft.com/office/drawing/2014/main" id="{1107451C-5129-4FA1-B83D-820E7AB6968D}"/>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424" name="Oval 423">
                    <a:extLst>
                      <a:ext uri="{FF2B5EF4-FFF2-40B4-BE49-F238E27FC236}">
                        <a16:creationId xmlns:a16="http://schemas.microsoft.com/office/drawing/2014/main" id="{8F7811B1-0B28-4380-AE8C-E4DC82392A52}"/>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405" name="Group 404">
                  <a:extLst>
                    <a:ext uri="{FF2B5EF4-FFF2-40B4-BE49-F238E27FC236}">
                      <a16:creationId xmlns:a16="http://schemas.microsoft.com/office/drawing/2014/main" id="{9FFD3656-5640-47BE-A4E0-182B61B8B452}"/>
                    </a:ext>
                  </a:extLst>
                </p:cNvPr>
                <p:cNvGrpSpPr/>
                <p:nvPr/>
              </p:nvGrpSpPr>
              <p:grpSpPr>
                <a:xfrm rot="10800000">
                  <a:off x="4548573" y="3719716"/>
                  <a:ext cx="157202" cy="540514"/>
                  <a:chOff x="1609786" y="4437112"/>
                  <a:chExt cx="157202" cy="540514"/>
                </a:xfrm>
              </p:grpSpPr>
              <p:cxnSp>
                <p:nvCxnSpPr>
                  <p:cNvPr id="421" name="Straight Arrow Connector 420">
                    <a:extLst>
                      <a:ext uri="{FF2B5EF4-FFF2-40B4-BE49-F238E27FC236}">
                        <a16:creationId xmlns:a16="http://schemas.microsoft.com/office/drawing/2014/main" id="{9311F752-3534-45E0-AFB5-D551F331129A}"/>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422" name="Oval 421">
                    <a:extLst>
                      <a:ext uri="{FF2B5EF4-FFF2-40B4-BE49-F238E27FC236}">
                        <a16:creationId xmlns:a16="http://schemas.microsoft.com/office/drawing/2014/main" id="{90B08483-3FD8-4531-BD49-1E0965156E96}"/>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406" name="Group 405">
                  <a:extLst>
                    <a:ext uri="{FF2B5EF4-FFF2-40B4-BE49-F238E27FC236}">
                      <a16:creationId xmlns:a16="http://schemas.microsoft.com/office/drawing/2014/main" id="{B3182A2F-1EE3-49EC-9B90-EC41F235E095}"/>
                    </a:ext>
                  </a:extLst>
                </p:cNvPr>
                <p:cNvGrpSpPr/>
                <p:nvPr/>
              </p:nvGrpSpPr>
              <p:grpSpPr>
                <a:xfrm>
                  <a:off x="6231235" y="3336404"/>
                  <a:ext cx="157202" cy="540514"/>
                  <a:chOff x="1609786" y="4437112"/>
                  <a:chExt cx="157202" cy="540514"/>
                </a:xfrm>
              </p:grpSpPr>
              <p:cxnSp>
                <p:nvCxnSpPr>
                  <p:cNvPr id="419" name="Straight Arrow Connector 418">
                    <a:extLst>
                      <a:ext uri="{FF2B5EF4-FFF2-40B4-BE49-F238E27FC236}">
                        <a16:creationId xmlns:a16="http://schemas.microsoft.com/office/drawing/2014/main" id="{8F680A0A-7046-4398-8D47-2A83C58640DC}"/>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420" name="Oval 419">
                    <a:extLst>
                      <a:ext uri="{FF2B5EF4-FFF2-40B4-BE49-F238E27FC236}">
                        <a16:creationId xmlns:a16="http://schemas.microsoft.com/office/drawing/2014/main" id="{20AA857B-B560-4059-933C-4E5676DDE0D2}"/>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407" name="Group 406">
                  <a:extLst>
                    <a:ext uri="{FF2B5EF4-FFF2-40B4-BE49-F238E27FC236}">
                      <a16:creationId xmlns:a16="http://schemas.microsoft.com/office/drawing/2014/main" id="{271AD316-C1FF-4BDA-B5E9-0B5DE18C5ABC}"/>
                    </a:ext>
                  </a:extLst>
                </p:cNvPr>
                <p:cNvGrpSpPr/>
                <p:nvPr/>
              </p:nvGrpSpPr>
              <p:grpSpPr>
                <a:xfrm rot="10800000">
                  <a:off x="10188014" y="3719716"/>
                  <a:ext cx="157202" cy="540514"/>
                  <a:chOff x="1609786" y="4437112"/>
                  <a:chExt cx="157202" cy="540514"/>
                </a:xfrm>
              </p:grpSpPr>
              <p:cxnSp>
                <p:nvCxnSpPr>
                  <p:cNvPr id="417" name="Straight Arrow Connector 416">
                    <a:extLst>
                      <a:ext uri="{FF2B5EF4-FFF2-40B4-BE49-F238E27FC236}">
                        <a16:creationId xmlns:a16="http://schemas.microsoft.com/office/drawing/2014/main" id="{697BF56F-608E-4264-B5E2-083C2FF4012E}"/>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418" name="Oval 417">
                    <a:extLst>
                      <a:ext uri="{FF2B5EF4-FFF2-40B4-BE49-F238E27FC236}">
                        <a16:creationId xmlns:a16="http://schemas.microsoft.com/office/drawing/2014/main" id="{10B3A712-180D-41EE-A906-B8C2536B824B}"/>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408" name="Group 407">
                  <a:extLst>
                    <a:ext uri="{FF2B5EF4-FFF2-40B4-BE49-F238E27FC236}">
                      <a16:creationId xmlns:a16="http://schemas.microsoft.com/office/drawing/2014/main" id="{A8E878F1-4B29-4E2F-93A0-B96C20CF797A}"/>
                    </a:ext>
                  </a:extLst>
                </p:cNvPr>
                <p:cNvGrpSpPr/>
                <p:nvPr/>
              </p:nvGrpSpPr>
              <p:grpSpPr>
                <a:xfrm rot="10800000">
                  <a:off x="1827288" y="3719716"/>
                  <a:ext cx="157202" cy="540514"/>
                  <a:chOff x="1609786" y="4437112"/>
                  <a:chExt cx="157202" cy="540514"/>
                </a:xfrm>
              </p:grpSpPr>
              <p:cxnSp>
                <p:nvCxnSpPr>
                  <p:cNvPr id="415" name="Straight Arrow Connector 414">
                    <a:extLst>
                      <a:ext uri="{FF2B5EF4-FFF2-40B4-BE49-F238E27FC236}">
                        <a16:creationId xmlns:a16="http://schemas.microsoft.com/office/drawing/2014/main" id="{812AF269-91B4-4E17-848E-5C6E4FA796A1}"/>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416" name="Oval 415">
                    <a:extLst>
                      <a:ext uri="{FF2B5EF4-FFF2-40B4-BE49-F238E27FC236}">
                        <a16:creationId xmlns:a16="http://schemas.microsoft.com/office/drawing/2014/main" id="{69F424E3-BB8D-40B7-8742-45F8AB507512}"/>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409" name="Group 408">
                  <a:extLst>
                    <a:ext uri="{FF2B5EF4-FFF2-40B4-BE49-F238E27FC236}">
                      <a16:creationId xmlns:a16="http://schemas.microsoft.com/office/drawing/2014/main" id="{019ECC04-9B57-412F-9426-25F48BA5ADE3}"/>
                    </a:ext>
                  </a:extLst>
                </p:cNvPr>
                <p:cNvGrpSpPr/>
                <p:nvPr/>
              </p:nvGrpSpPr>
              <p:grpSpPr>
                <a:xfrm>
                  <a:off x="3288432" y="3336404"/>
                  <a:ext cx="157202" cy="540514"/>
                  <a:chOff x="1609786" y="4437112"/>
                  <a:chExt cx="157202" cy="540514"/>
                </a:xfrm>
              </p:grpSpPr>
              <p:cxnSp>
                <p:nvCxnSpPr>
                  <p:cNvPr id="413" name="Straight Arrow Connector 412">
                    <a:extLst>
                      <a:ext uri="{FF2B5EF4-FFF2-40B4-BE49-F238E27FC236}">
                        <a16:creationId xmlns:a16="http://schemas.microsoft.com/office/drawing/2014/main" id="{F1B40615-3CDD-4E22-9DB6-81ADA7832B98}"/>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414" name="Oval 413">
                    <a:extLst>
                      <a:ext uri="{FF2B5EF4-FFF2-40B4-BE49-F238E27FC236}">
                        <a16:creationId xmlns:a16="http://schemas.microsoft.com/office/drawing/2014/main" id="{8BE46A4C-AEC7-4A27-8A0C-7EB6AF0F2C74}"/>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grpSp>
        <p:grpSp>
          <p:nvGrpSpPr>
            <p:cNvPr id="390" name="Group 389">
              <a:extLst>
                <a:ext uri="{FF2B5EF4-FFF2-40B4-BE49-F238E27FC236}">
                  <a16:creationId xmlns:a16="http://schemas.microsoft.com/office/drawing/2014/main" id="{80DCE562-DED5-42AB-9B19-B537ABFBBCE0}"/>
                </a:ext>
              </a:extLst>
            </p:cNvPr>
            <p:cNvGrpSpPr/>
            <p:nvPr/>
          </p:nvGrpSpPr>
          <p:grpSpPr>
            <a:xfrm>
              <a:off x="8630208" y="2162629"/>
              <a:ext cx="2151125" cy="330200"/>
              <a:chOff x="492804" y="8527756"/>
              <a:chExt cx="2151125" cy="330200"/>
            </a:xfrm>
          </p:grpSpPr>
          <p:grpSp>
            <p:nvGrpSpPr>
              <p:cNvPr id="391" name="Migraine">
                <a:extLst>
                  <a:ext uri="{FF2B5EF4-FFF2-40B4-BE49-F238E27FC236}">
                    <a16:creationId xmlns:a16="http://schemas.microsoft.com/office/drawing/2014/main" id="{53511799-DBF3-4EF0-B647-41535DA085D5}"/>
                  </a:ext>
                </a:extLst>
              </p:cNvPr>
              <p:cNvGrpSpPr/>
              <p:nvPr/>
            </p:nvGrpSpPr>
            <p:grpSpPr>
              <a:xfrm>
                <a:off x="492804" y="8527756"/>
                <a:ext cx="2151125" cy="330200"/>
                <a:chOff x="332301" y="5092700"/>
                <a:chExt cx="2501546" cy="330200"/>
              </a:xfrm>
            </p:grpSpPr>
            <p:sp>
              <p:nvSpPr>
                <p:cNvPr id="393" name="Rectangle: Rounded Corners 321">
                  <a:hlinkClick r:id="rId14" action="ppaction://hlinksldjump"/>
                  <a:extLst>
                    <a:ext uri="{FF2B5EF4-FFF2-40B4-BE49-F238E27FC236}">
                      <a16:creationId xmlns:a16="http://schemas.microsoft.com/office/drawing/2014/main" id="{01737562-0AB9-4CAA-A102-FB2A5CAF4409}"/>
                    </a:ext>
                  </a:extLst>
                </p:cNvPr>
                <p:cNvSpPr/>
                <p:nvPr/>
              </p:nvSpPr>
              <p:spPr>
                <a:xfrm>
                  <a:off x="332301" y="5092700"/>
                  <a:ext cx="2501546" cy="3302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361950"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MORE INFORMATION</a:t>
                  </a:r>
                </a:p>
              </p:txBody>
            </p:sp>
            <p:sp>
              <p:nvSpPr>
                <p:cNvPr id="394" name="Freeform: Shape 322">
                  <a:extLst>
                    <a:ext uri="{FF2B5EF4-FFF2-40B4-BE49-F238E27FC236}">
                      <a16:creationId xmlns:a16="http://schemas.microsoft.com/office/drawing/2014/main" id="{4F91F0FC-0AB5-42A5-8385-9268058C0A2C}"/>
                    </a:ext>
                  </a:extLst>
                </p:cNvPr>
                <p:cNvSpPr/>
                <p:nvPr/>
              </p:nvSpPr>
              <p:spPr>
                <a:xfrm>
                  <a:off x="26138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392" name="Graphic 2">
                <a:extLst>
                  <a:ext uri="{FF2B5EF4-FFF2-40B4-BE49-F238E27FC236}">
                    <a16:creationId xmlns:a16="http://schemas.microsoft.com/office/drawing/2014/main" id="{3B9E5175-2E8A-4387-A84A-ACA7AB0C0ABF}"/>
                  </a:ext>
                </a:extLst>
              </p:cNvPr>
              <p:cNvSpPr/>
              <p:nvPr/>
            </p:nvSpPr>
            <p:spPr>
              <a:xfrm>
                <a:off x="520791" y="8546306"/>
                <a:ext cx="293688" cy="293688"/>
              </a:xfrm>
              <a:custGeom>
                <a:avLst/>
                <a:gdLst>
                  <a:gd name="connsiteX0" fmla="*/ 1425321 w 2847975"/>
                  <a:gd name="connsiteY0" fmla="*/ 0 h 2847975"/>
                  <a:gd name="connsiteX1" fmla="*/ 0 w 2847975"/>
                  <a:gd name="connsiteY1" fmla="*/ 1425321 h 2847975"/>
                  <a:gd name="connsiteX2" fmla="*/ 1425321 w 2847975"/>
                  <a:gd name="connsiteY2" fmla="*/ 2850642 h 2847975"/>
                  <a:gd name="connsiteX3" fmla="*/ 2850642 w 2847975"/>
                  <a:gd name="connsiteY3" fmla="*/ 1425321 h 2847975"/>
                  <a:gd name="connsiteX4" fmla="*/ 1425321 w 2847975"/>
                  <a:gd name="connsiteY4" fmla="*/ 0 h 2847975"/>
                  <a:gd name="connsiteX5" fmla="*/ 1241203 w 2847975"/>
                  <a:gd name="connsiteY5" fmla="*/ 1123093 h 2847975"/>
                  <a:gd name="connsiteX6" fmla="*/ 1607534 w 2847975"/>
                  <a:gd name="connsiteY6" fmla="*/ 1123093 h 2847975"/>
                  <a:gd name="connsiteX7" fmla="*/ 1607534 w 2847975"/>
                  <a:gd name="connsiteY7" fmla="*/ 2099786 h 2847975"/>
                  <a:gd name="connsiteX8" fmla="*/ 1241203 w 2847975"/>
                  <a:gd name="connsiteY8" fmla="*/ 2099786 h 2847975"/>
                  <a:gd name="connsiteX9" fmla="*/ 1241203 w 2847975"/>
                  <a:gd name="connsiteY9" fmla="*/ 1123093 h 2847975"/>
                  <a:gd name="connsiteX10" fmla="*/ 1557052 w 2847975"/>
                  <a:gd name="connsiteY10" fmla="*/ 988886 h 2847975"/>
                  <a:gd name="connsiteX11" fmla="*/ 1425321 w 2847975"/>
                  <a:gd name="connsiteY11" fmla="*/ 1037844 h 2847975"/>
                  <a:gd name="connsiteX12" fmla="*/ 1293590 w 2847975"/>
                  <a:gd name="connsiteY12" fmla="*/ 988886 h 2847975"/>
                  <a:gd name="connsiteX13" fmla="*/ 1242155 w 2847975"/>
                  <a:gd name="connsiteY13" fmla="*/ 863537 h 2847975"/>
                  <a:gd name="connsiteX14" fmla="*/ 1296543 w 2847975"/>
                  <a:gd name="connsiteY14" fmla="*/ 739616 h 2847975"/>
                  <a:gd name="connsiteX15" fmla="*/ 1425321 w 2847975"/>
                  <a:gd name="connsiteY15" fmla="*/ 687229 h 2847975"/>
                  <a:gd name="connsiteX16" fmla="*/ 1554099 w 2847975"/>
                  <a:gd name="connsiteY16" fmla="*/ 739616 h 2847975"/>
                  <a:gd name="connsiteX17" fmla="*/ 1608487 w 2847975"/>
                  <a:gd name="connsiteY17" fmla="*/ 863537 h 2847975"/>
                  <a:gd name="connsiteX18" fmla="*/ 1557052 w 2847975"/>
                  <a:gd name="connsiteY18" fmla="*/ 988886 h 284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47975" h="2847975">
                    <a:moveTo>
                      <a:pt x="1425321" y="0"/>
                    </a:moveTo>
                    <a:cubicBezTo>
                      <a:pt x="639413" y="0"/>
                      <a:pt x="0" y="639413"/>
                      <a:pt x="0" y="1425321"/>
                    </a:cubicBezTo>
                    <a:cubicBezTo>
                      <a:pt x="0" y="2211229"/>
                      <a:pt x="639413" y="2850642"/>
                      <a:pt x="1425321" y="2850642"/>
                    </a:cubicBezTo>
                    <a:cubicBezTo>
                      <a:pt x="2211229" y="2850642"/>
                      <a:pt x="2850642" y="2211229"/>
                      <a:pt x="2850642" y="1425321"/>
                    </a:cubicBezTo>
                    <a:cubicBezTo>
                      <a:pt x="2850737" y="639413"/>
                      <a:pt x="2211324" y="0"/>
                      <a:pt x="1425321" y="0"/>
                    </a:cubicBezTo>
                    <a:close/>
                    <a:moveTo>
                      <a:pt x="1241203" y="1123093"/>
                    </a:moveTo>
                    <a:lnTo>
                      <a:pt x="1607534" y="1123093"/>
                    </a:lnTo>
                    <a:lnTo>
                      <a:pt x="1607534" y="2099786"/>
                    </a:lnTo>
                    <a:lnTo>
                      <a:pt x="1241203" y="2099786"/>
                    </a:lnTo>
                    <a:lnTo>
                      <a:pt x="1241203" y="1123093"/>
                    </a:lnTo>
                    <a:close/>
                    <a:moveTo>
                      <a:pt x="1557052" y="988886"/>
                    </a:moveTo>
                    <a:cubicBezTo>
                      <a:pt x="1522762" y="1021556"/>
                      <a:pt x="1478852" y="1037844"/>
                      <a:pt x="1425321" y="1037844"/>
                    </a:cubicBezTo>
                    <a:cubicBezTo>
                      <a:pt x="1371791" y="1037844"/>
                      <a:pt x="1327880" y="1021556"/>
                      <a:pt x="1293590" y="988886"/>
                    </a:cubicBezTo>
                    <a:cubicBezTo>
                      <a:pt x="1259300" y="956215"/>
                      <a:pt x="1242155" y="914400"/>
                      <a:pt x="1242155" y="863537"/>
                    </a:cubicBezTo>
                    <a:cubicBezTo>
                      <a:pt x="1242155" y="815912"/>
                      <a:pt x="1260253" y="774573"/>
                      <a:pt x="1296543" y="739616"/>
                    </a:cubicBezTo>
                    <a:cubicBezTo>
                      <a:pt x="1332833" y="704660"/>
                      <a:pt x="1375696" y="687229"/>
                      <a:pt x="1425321" y="687229"/>
                    </a:cubicBezTo>
                    <a:cubicBezTo>
                      <a:pt x="1474946" y="687229"/>
                      <a:pt x="1517904" y="704755"/>
                      <a:pt x="1554099" y="739616"/>
                    </a:cubicBezTo>
                    <a:cubicBezTo>
                      <a:pt x="1590389" y="774573"/>
                      <a:pt x="1608487" y="815912"/>
                      <a:pt x="1608487" y="863537"/>
                    </a:cubicBezTo>
                    <a:cubicBezTo>
                      <a:pt x="1608582" y="914400"/>
                      <a:pt x="1591437" y="956215"/>
                      <a:pt x="1557052" y="988886"/>
                    </a:cubicBezTo>
                    <a:close/>
                  </a:path>
                </a:pathLst>
              </a:custGeom>
              <a:solidFill>
                <a:schemeClr val="bg1"/>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pic>
        <p:nvPicPr>
          <p:cNvPr id="202" name="Picture 201" descr=" 13">
            <a:extLst>
              <a:ext uri="{FF2B5EF4-FFF2-40B4-BE49-F238E27FC236}">
                <a16:creationId xmlns:a16="http://schemas.microsoft.com/office/drawing/2014/main" id="{36D37054-6915-40C3-BD45-E28906DA0920}"/>
              </a:ext>
            </a:extLst>
          </p:cNvPr>
          <p:cNvPicPr>
            <a:picLocks noChangeAspect="1"/>
          </p:cNvPicPr>
          <p:nvPr/>
        </p:nvPicPr>
        <p:blipFill>
          <a:blip r:embed="rId15"/>
          <a:stretch>
            <a:fillRect/>
          </a:stretch>
        </p:blipFill>
        <p:spPr>
          <a:xfrm>
            <a:off x="9804263" y="6165848"/>
            <a:ext cx="1847316" cy="337291"/>
          </a:xfrm>
          <a:prstGeom prst="rect">
            <a:avLst/>
          </a:prstGeom>
          <a:solidFill>
            <a:schemeClr val="bg1"/>
          </a:solidFill>
        </p:spPr>
      </p:pic>
      <p:grpSp>
        <p:nvGrpSpPr>
          <p:cNvPr id="199" name="Group 198">
            <a:extLst>
              <a:ext uri="{FF2B5EF4-FFF2-40B4-BE49-F238E27FC236}">
                <a16:creationId xmlns:a16="http://schemas.microsoft.com/office/drawing/2014/main" id="{C3996954-08D7-43EA-8807-0BCFADBA3727}"/>
              </a:ext>
            </a:extLst>
          </p:cNvPr>
          <p:cNvGrpSpPr/>
          <p:nvPr/>
        </p:nvGrpSpPr>
        <p:grpSpPr>
          <a:xfrm>
            <a:off x="7586932" y="1365663"/>
            <a:ext cx="2776268" cy="621127"/>
            <a:chOff x="8247332" y="1365663"/>
            <a:chExt cx="2776268" cy="621127"/>
          </a:xfrm>
        </p:grpSpPr>
        <p:sp>
          <p:nvSpPr>
            <p:cNvPr id="201" name="TextBox 200">
              <a:extLst>
                <a:ext uri="{FF2B5EF4-FFF2-40B4-BE49-F238E27FC236}">
                  <a16:creationId xmlns:a16="http://schemas.microsoft.com/office/drawing/2014/main" id="{E604E01F-4DB9-4975-A64E-6DA8677BF8AB}"/>
                </a:ext>
              </a:extLst>
            </p:cNvPr>
            <p:cNvSpPr txBox="1"/>
            <p:nvPr/>
          </p:nvSpPr>
          <p:spPr>
            <a:xfrm>
              <a:off x="8870842" y="1369505"/>
              <a:ext cx="2152758" cy="501676"/>
            </a:xfrm>
            <a:prstGeom prst="rect">
              <a:avLst/>
            </a:prstGeom>
            <a:noFill/>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Launching neurologic innovations since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1946</a:t>
              </a:r>
              <a:r>
                <a:rPr kumimoji="0" lang="en-GB" sz="1400" b="0" i="0" u="none" strike="noStrike" kern="1200" cap="none" spc="0" normalizeH="0" baseline="30000" noProof="0" dirty="0">
                  <a:ln>
                    <a:noFill/>
                  </a:ln>
                  <a:solidFill>
                    <a:srgbClr val="FFFFFF"/>
                  </a:solidFill>
                  <a:effectLst/>
                  <a:uLnTx/>
                  <a:uFillTx/>
                  <a:latin typeface="Arial" panose="020B0604020202020204"/>
                  <a:ea typeface="+mn-ea"/>
                  <a:cs typeface="+mn-cs"/>
                </a:rPr>
                <a:t>b</a:t>
              </a:r>
            </a:p>
          </p:txBody>
        </p:sp>
        <p:grpSp>
          <p:nvGrpSpPr>
            <p:cNvPr id="203" name="Group 202">
              <a:extLst>
                <a:ext uri="{FF2B5EF4-FFF2-40B4-BE49-F238E27FC236}">
                  <a16:creationId xmlns:a16="http://schemas.microsoft.com/office/drawing/2014/main" id="{7087EFDD-AAB8-4EFB-ABDA-2C2C310AFC0C}"/>
                </a:ext>
              </a:extLst>
            </p:cNvPr>
            <p:cNvGrpSpPr/>
            <p:nvPr/>
          </p:nvGrpSpPr>
          <p:grpSpPr>
            <a:xfrm>
              <a:off x="8247332" y="1365663"/>
              <a:ext cx="621127" cy="621127"/>
              <a:chOff x="9662112" y="2542877"/>
              <a:chExt cx="621127" cy="621127"/>
            </a:xfrm>
          </p:grpSpPr>
          <p:sp>
            <p:nvSpPr>
              <p:cNvPr id="204" name="Oval 203">
                <a:extLst>
                  <a:ext uri="{FF2B5EF4-FFF2-40B4-BE49-F238E27FC236}">
                    <a16:creationId xmlns:a16="http://schemas.microsoft.com/office/drawing/2014/main" id="{53E58C84-5D10-4D13-B6CD-3EC9938E9145}"/>
                  </a:ext>
                </a:extLst>
              </p:cNvPr>
              <p:cNvSpPr/>
              <p:nvPr/>
            </p:nvSpPr>
            <p:spPr>
              <a:xfrm>
                <a:off x="9662112" y="2542877"/>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05" name="Group 204">
                <a:extLst>
                  <a:ext uri="{FF2B5EF4-FFF2-40B4-BE49-F238E27FC236}">
                    <a16:creationId xmlns:a16="http://schemas.microsoft.com/office/drawing/2014/main" id="{B7BFC6A3-1DCA-4028-A77D-E778C1813869}"/>
                  </a:ext>
                </a:extLst>
              </p:cNvPr>
              <p:cNvGrpSpPr/>
              <p:nvPr/>
            </p:nvGrpSpPr>
            <p:grpSpPr>
              <a:xfrm>
                <a:off x="9767094" y="2647859"/>
                <a:ext cx="411163" cy="411163"/>
                <a:chOff x="9731376" y="3143251"/>
                <a:chExt cx="411163" cy="411163"/>
              </a:xfrm>
            </p:grpSpPr>
            <p:sp>
              <p:nvSpPr>
                <p:cNvPr id="206" name="Freeform 5">
                  <a:extLst>
                    <a:ext uri="{FF2B5EF4-FFF2-40B4-BE49-F238E27FC236}">
                      <a16:creationId xmlns:a16="http://schemas.microsoft.com/office/drawing/2014/main" id="{4FF19FE9-1520-4BCA-89FB-A2DF875304D4}"/>
                    </a:ext>
                  </a:extLst>
                </p:cNvPr>
                <p:cNvSpPr>
                  <a:spLocks noEditPoints="1"/>
                </p:cNvSpPr>
                <p:nvPr/>
              </p:nvSpPr>
              <p:spPr bwMode="auto">
                <a:xfrm>
                  <a:off x="9731376" y="3143251"/>
                  <a:ext cx="411163" cy="411163"/>
                </a:xfrm>
                <a:custGeom>
                  <a:avLst/>
                  <a:gdLst>
                    <a:gd name="T0" fmla="*/ 424 w 559"/>
                    <a:gd name="T1" fmla="*/ 314 h 558"/>
                    <a:gd name="T2" fmla="*/ 539 w 559"/>
                    <a:gd name="T3" fmla="*/ 29 h 558"/>
                    <a:gd name="T4" fmla="*/ 279 w 559"/>
                    <a:gd name="T5" fmla="*/ 101 h 558"/>
                    <a:gd name="T6" fmla="*/ 140 w 559"/>
                    <a:gd name="T7" fmla="*/ 126 h 558"/>
                    <a:gd name="T8" fmla="*/ 4 w 559"/>
                    <a:gd name="T9" fmla="*/ 257 h 558"/>
                    <a:gd name="T10" fmla="*/ 4 w 559"/>
                    <a:gd name="T11" fmla="*/ 272 h 558"/>
                    <a:gd name="T12" fmla="*/ 116 w 559"/>
                    <a:gd name="T13" fmla="*/ 283 h 558"/>
                    <a:gd name="T14" fmla="*/ 74 w 559"/>
                    <a:gd name="T15" fmla="*/ 343 h 558"/>
                    <a:gd name="T16" fmla="*/ 4 w 559"/>
                    <a:gd name="T17" fmla="*/ 540 h 558"/>
                    <a:gd name="T18" fmla="*/ 19 w 559"/>
                    <a:gd name="T19" fmla="*/ 555 h 558"/>
                    <a:gd name="T20" fmla="*/ 216 w 559"/>
                    <a:gd name="T21" fmla="*/ 485 h 558"/>
                    <a:gd name="T22" fmla="*/ 275 w 559"/>
                    <a:gd name="T23" fmla="*/ 442 h 558"/>
                    <a:gd name="T24" fmla="*/ 286 w 559"/>
                    <a:gd name="T25" fmla="*/ 554 h 558"/>
                    <a:gd name="T26" fmla="*/ 302 w 559"/>
                    <a:gd name="T27" fmla="*/ 554 h 558"/>
                    <a:gd name="T28" fmla="*/ 432 w 559"/>
                    <a:gd name="T29" fmla="*/ 419 h 558"/>
                    <a:gd name="T30" fmla="*/ 504 w 559"/>
                    <a:gd name="T31" fmla="*/ 162 h 558"/>
                    <a:gd name="T32" fmla="*/ 433 w 559"/>
                    <a:gd name="T33" fmla="*/ 126 h 558"/>
                    <a:gd name="T34" fmla="*/ 519 w 559"/>
                    <a:gd name="T35" fmla="*/ 40 h 558"/>
                    <a:gd name="T36" fmla="*/ 225 w 559"/>
                    <a:gd name="T37" fmla="*/ 154 h 558"/>
                    <a:gd name="T38" fmla="*/ 35 w 559"/>
                    <a:gd name="T39" fmla="*/ 256 h 558"/>
                    <a:gd name="T40" fmla="*/ 105 w 559"/>
                    <a:gd name="T41" fmla="*/ 506 h 558"/>
                    <a:gd name="T42" fmla="*/ 52 w 559"/>
                    <a:gd name="T43" fmla="*/ 454 h 558"/>
                    <a:gd name="T44" fmla="*/ 148 w 559"/>
                    <a:gd name="T45" fmla="*/ 329 h 558"/>
                    <a:gd name="T46" fmla="*/ 142 w 559"/>
                    <a:gd name="T47" fmla="*/ 367 h 558"/>
                    <a:gd name="T48" fmla="*/ 126 w 559"/>
                    <a:gd name="T49" fmla="*/ 418 h 558"/>
                    <a:gd name="T50" fmla="*/ 141 w 559"/>
                    <a:gd name="T51" fmla="*/ 433 h 558"/>
                    <a:gd name="T52" fmla="*/ 191 w 559"/>
                    <a:gd name="T53" fmla="*/ 417 h 558"/>
                    <a:gd name="T54" fmla="*/ 230 w 559"/>
                    <a:gd name="T55" fmla="*/ 410 h 558"/>
                    <a:gd name="T56" fmla="*/ 105 w 559"/>
                    <a:gd name="T57" fmla="*/ 506 h 558"/>
                    <a:gd name="T58" fmla="*/ 251 w 559"/>
                    <a:gd name="T59" fmla="*/ 387 h 558"/>
                    <a:gd name="T60" fmla="*/ 202 w 559"/>
                    <a:gd name="T61" fmla="*/ 397 h 558"/>
                    <a:gd name="T62" fmla="*/ 174 w 559"/>
                    <a:gd name="T63" fmla="*/ 319 h 558"/>
                    <a:gd name="T64" fmla="*/ 136 w 559"/>
                    <a:gd name="T65" fmla="*/ 273 h 558"/>
                    <a:gd name="T66" fmla="*/ 376 w 559"/>
                    <a:gd name="T67" fmla="*/ 62 h 558"/>
                    <a:gd name="T68" fmla="*/ 418 w 559"/>
                    <a:gd name="T69" fmla="*/ 141 h 558"/>
                    <a:gd name="T70" fmla="*/ 443 w 559"/>
                    <a:gd name="T71" fmla="*/ 265 h 558"/>
                    <a:gd name="T72" fmla="*/ 303 w 559"/>
                    <a:gd name="T73" fmla="*/ 523 h 558"/>
                    <a:gd name="T74" fmla="*/ 404 w 559"/>
                    <a:gd name="T75" fmla="*/ 334 h 558"/>
                    <a:gd name="T76" fmla="*/ 303 w 559"/>
                    <a:gd name="T77" fmla="*/ 523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9" h="558">
                      <a:moveTo>
                        <a:pt x="432" y="419"/>
                      </a:moveTo>
                      <a:cubicBezTo>
                        <a:pt x="424" y="314"/>
                        <a:pt x="424" y="314"/>
                        <a:pt x="424" y="314"/>
                      </a:cubicBezTo>
                      <a:cubicBezTo>
                        <a:pt x="436" y="302"/>
                        <a:pt x="448" y="290"/>
                        <a:pt x="458" y="280"/>
                      </a:cubicBezTo>
                      <a:cubicBezTo>
                        <a:pt x="559" y="179"/>
                        <a:pt x="540" y="35"/>
                        <a:pt x="539" y="29"/>
                      </a:cubicBezTo>
                      <a:cubicBezTo>
                        <a:pt x="538" y="24"/>
                        <a:pt x="534" y="20"/>
                        <a:pt x="530" y="20"/>
                      </a:cubicBezTo>
                      <a:cubicBezTo>
                        <a:pt x="524" y="19"/>
                        <a:pt x="379" y="0"/>
                        <a:pt x="279" y="101"/>
                      </a:cubicBezTo>
                      <a:cubicBezTo>
                        <a:pt x="269" y="111"/>
                        <a:pt x="257" y="122"/>
                        <a:pt x="244" y="135"/>
                      </a:cubicBezTo>
                      <a:cubicBezTo>
                        <a:pt x="140" y="126"/>
                        <a:pt x="140" y="126"/>
                        <a:pt x="140" y="126"/>
                      </a:cubicBezTo>
                      <a:cubicBezTo>
                        <a:pt x="137" y="126"/>
                        <a:pt x="134" y="127"/>
                        <a:pt x="131" y="129"/>
                      </a:cubicBezTo>
                      <a:cubicBezTo>
                        <a:pt x="4" y="257"/>
                        <a:pt x="4" y="257"/>
                        <a:pt x="4" y="257"/>
                      </a:cubicBezTo>
                      <a:cubicBezTo>
                        <a:pt x="1" y="260"/>
                        <a:pt x="0" y="264"/>
                        <a:pt x="1" y="268"/>
                      </a:cubicBezTo>
                      <a:cubicBezTo>
                        <a:pt x="2" y="270"/>
                        <a:pt x="3" y="271"/>
                        <a:pt x="4" y="272"/>
                      </a:cubicBezTo>
                      <a:cubicBezTo>
                        <a:pt x="6" y="274"/>
                        <a:pt x="8" y="275"/>
                        <a:pt x="11" y="275"/>
                      </a:cubicBezTo>
                      <a:cubicBezTo>
                        <a:pt x="116" y="283"/>
                        <a:pt x="116" y="283"/>
                        <a:pt x="116" y="283"/>
                      </a:cubicBezTo>
                      <a:cubicBezTo>
                        <a:pt x="141" y="308"/>
                        <a:pt x="141" y="308"/>
                        <a:pt x="141" y="308"/>
                      </a:cubicBezTo>
                      <a:cubicBezTo>
                        <a:pt x="117" y="312"/>
                        <a:pt x="93" y="323"/>
                        <a:pt x="74" y="343"/>
                      </a:cubicBezTo>
                      <a:cubicBezTo>
                        <a:pt x="35" y="381"/>
                        <a:pt x="33" y="418"/>
                        <a:pt x="31" y="453"/>
                      </a:cubicBezTo>
                      <a:cubicBezTo>
                        <a:pt x="30" y="482"/>
                        <a:pt x="28" y="510"/>
                        <a:pt x="4" y="540"/>
                      </a:cubicBezTo>
                      <a:cubicBezTo>
                        <a:pt x="0" y="544"/>
                        <a:pt x="1" y="550"/>
                        <a:pt x="5" y="554"/>
                      </a:cubicBezTo>
                      <a:cubicBezTo>
                        <a:pt x="8" y="558"/>
                        <a:pt x="15" y="558"/>
                        <a:pt x="19" y="555"/>
                      </a:cubicBezTo>
                      <a:cubicBezTo>
                        <a:pt x="49" y="530"/>
                        <a:pt x="76" y="529"/>
                        <a:pt x="106" y="527"/>
                      </a:cubicBezTo>
                      <a:cubicBezTo>
                        <a:pt x="141" y="525"/>
                        <a:pt x="177" y="523"/>
                        <a:pt x="216" y="485"/>
                      </a:cubicBezTo>
                      <a:cubicBezTo>
                        <a:pt x="235" y="465"/>
                        <a:pt x="247" y="441"/>
                        <a:pt x="250" y="417"/>
                      </a:cubicBezTo>
                      <a:cubicBezTo>
                        <a:pt x="275" y="442"/>
                        <a:pt x="275" y="442"/>
                        <a:pt x="275" y="442"/>
                      </a:cubicBezTo>
                      <a:cubicBezTo>
                        <a:pt x="283" y="548"/>
                        <a:pt x="283" y="548"/>
                        <a:pt x="283" y="548"/>
                      </a:cubicBezTo>
                      <a:cubicBezTo>
                        <a:pt x="284" y="550"/>
                        <a:pt x="285" y="553"/>
                        <a:pt x="286" y="554"/>
                      </a:cubicBezTo>
                      <a:cubicBezTo>
                        <a:pt x="288" y="556"/>
                        <a:pt x="289" y="556"/>
                        <a:pt x="290" y="557"/>
                      </a:cubicBezTo>
                      <a:cubicBezTo>
                        <a:pt x="294" y="558"/>
                        <a:pt x="299" y="557"/>
                        <a:pt x="302" y="554"/>
                      </a:cubicBezTo>
                      <a:cubicBezTo>
                        <a:pt x="429" y="427"/>
                        <a:pt x="429" y="427"/>
                        <a:pt x="429" y="427"/>
                      </a:cubicBezTo>
                      <a:cubicBezTo>
                        <a:pt x="431" y="425"/>
                        <a:pt x="432" y="422"/>
                        <a:pt x="432" y="419"/>
                      </a:cubicBezTo>
                      <a:close/>
                      <a:moveTo>
                        <a:pt x="519" y="40"/>
                      </a:moveTo>
                      <a:cubicBezTo>
                        <a:pt x="520" y="59"/>
                        <a:pt x="521" y="108"/>
                        <a:pt x="504" y="162"/>
                      </a:cubicBezTo>
                      <a:cubicBezTo>
                        <a:pt x="477" y="158"/>
                        <a:pt x="452" y="145"/>
                        <a:pt x="433" y="126"/>
                      </a:cubicBezTo>
                      <a:cubicBezTo>
                        <a:pt x="433" y="126"/>
                        <a:pt x="433" y="126"/>
                        <a:pt x="433" y="126"/>
                      </a:cubicBezTo>
                      <a:cubicBezTo>
                        <a:pt x="414" y="106"/>
                        <a:pt x="401" y="81"/>
                        <a:pt x="396" y="54"/>
                      </a:cubicBezTo>
                      <a:cubicBezTo>
                        <a:pt x="450" y="37"/>
                        <a:pt x="500" y="38"/>
                        <a:pt x="519" y="40"/>
                      </a:cubicBezTo>
                      <a:close/>
                      <a:moveTo>
                        <a:pt x="143" y="148"/>
                      </a:moveTo>
                      <a:cubicBezTo>
                        <a:pt x="225" y="154"/>
                        <a:pt x="225" y="154"/>
                        <a:pt x="225" y="154"/>
                      </a:cubicBezTo>
                      <a:cubicBezTo>
                        <a:pt x="179" y="200"/>
                        <a:pt x="130" y="249"/>
                        <a:pt x="117" y="262"/>
                      </a:cubicBezTo>
                      <a:cubicBezTo>
                        <a:pt x="35" y="256"/>
                        <a:pt x="35" y="256"/>
                        <a:pt x="35" y="256"/>
                      </a:cubicBezTo>
                      <a:lnTo>
                        <a:pt x="143" y="148"/>
                      </a:lnTo>
                      <a:close/>
                      <a:moveTo>
                        <a:pt x="105" y="506"/>
                      </a:moveTo>
                      <a:cubicBezTo>
                        <a:pt x="84" y="507"/>
                        <a:pt x="63" y="508"/>
                        <a:pt x="42" y="517"/>
                      </a:cubicBezTo>
                      <a:cubicBezTo>
                        <a:pt x="50" y="495"/>
                        <a:pt x="51" y="474"/>
                        <a:pt x="52" y="454"/>
                      </a:cubicBezTo>
                      <a:cubicBezTo>
                        <a:pt x="54" y="421"/>
                        <a:pt x="56" y="391"/>
                        <a:pt x="89" y="358"/>
                      </a:cubicBezTo>
                      <a:cubicBezTo>
                        <a:pt x="106" y="341"/>
                        <a:pt x="127" y="331"/>
                        <a:pt x="148" y="329"/>
                      </a:cubicBezTo>
                      <a:cubicBezTo>
                        <a:pt x="139" y="356"/>
                        <a:pt x="139" y="356"/>
                        <a:pt x="139" y="356"/>
                      </a:cubicBezTo>
                      <a:cubicBezTo>
                        <a:pt x="138" y="360"/>
                        <a:pt x="139" y="364"/>
                        <a:pt x="142" y="367"/>
                      </a:cubicBezTo>
                      <a:cubicBezTo>
                        <a:pt x="159" y="384"/>
                        <a:pt x="159" y="384"/>
                        <a:pt x="159" y="384"/>
                      </a:cubicBezTo>
                      <a:cubicBezTo>
                        <a:pt x="126" y="418"/>
                        <a:pt x="126" y="418"/>
                        <a:pt x="126" y="418"/>
                      </a:cubicBezTo>
                      <a:cubicBezTo>
                        <a:pt x="122" y="422"/>
                        <a:pt x="122" y="429"/>
                        <a:pt x="126" y="433"/>
                      </a:cubicBezTo>
                      <a:cubicBezTo>
                        <a:pt x="130" y="437"/>
                        <a:pt x="137" y="437"/>
                        <a:pt x="141" y="433"/>
                      </a:cubicBezTo>
                      <a:cubicBezTo>
                        <a:pt x="174" y="400"/>
                        <a:pt x="174" y="400"/>
                        <a:pt x="174" y="400"/>
                      </a:cubicBezTo>
                      <a:cubicBezTo>
                        <a:pt x="191" y="417"/>
                        <a:pt x="191" y="417"/>
                        <a:pt x="191" y="417"/>
                      </a:cubicBezTo>
                      <a:cubicBezTo>
                        <a:pt x="194" y="420"/>
                        <a:pt x="198" y="421"/>
                        <a:pt x="202" y="419"/>
                      </a:cubicBezTo>
                      <a:cubicBezTo>
                        <a:pt x="230" y="410"/>
                        <a:pt x="230" y="410"/>
                        <a:pt x="230" y="410"/>
                      </a:cubicBezTo>
                      <a:cubicBezTo>
                        <a:pt x="228" y="431"/>
                        <a:pt x="218" y="453"/>
                        <a:pt x="201" y="470"/>
                      </a:cubicBezTo>
                      <a:cubicBezTo>
                        <a:pt x="168" y="503"/>
                        <a:pt x="137" y="504"/>
                        <a:pt x="105" y="506"/>
                      </a:cubicBezTo>
                      <a:close/>
                      <a:moveTo>
                        <a:pt x="285" y="422"/>
                      </a:moveTo>
                      <a:cubicBezTo>
                        <a:pt x="251" y="387"/>
                        <a:pt x="251" y="387"/>
                        <a:pt x="251" y="387"/>
                      </a:cubicBezTo>
                      <a:cubicBezTo>
                        <a:pt x="248" y="385"/>
                        <a:pt x="244" y="384"/>
                        <a:pt x="240" y="385"/>
                      </a:cubicBezTo>
                      <a:cubicBezTo>
                        <a:pt x="202" y="397"/>
                        <a:pt x="202" y="397"/>
                        <a:pt x="202" y="397"/>
                      </a:cubicBezTo>
                      <a:cubicBezTo>
                        <a:pt x="161" y="357"/>
                        <a:pt x="161" y="357"/>
                        <a:pt x="161" y="357"/>
                      </a:cubicBezTo>
                      <a:cubicBezTo>
                        <a:pt x="174" y="319"/>
                        <a:pt x="174" y="319"/>
                        <a:pt x="174" y="319"/>
                      </a:cubicBezTo>
                      <a:cubicBezTo>
                        <a:pt x="175" y="315"/>
                        <a:pt x="174" y="311"/>
                        <a:pt x="171" y="308"/>
                      </a:cubicBezTo>
                      <a:cubicBezTo>
                        <a:pt x="136" y="273"/>
                        <a:pt x="136" y="273"/>
                        <a:pt x="136" y="273"/>
                      </a:cubicBezTo>
                      <a:cubicBezTo>
                        <a:pt x="162" y="247"/>
                        <a:pt x="246" y="163"/>
                        <a:pt x="294" y="116"/>
                      </a:cubicBezTo>
                      <a:cubicBezTo>
                        <a:pt x="319" y="90"/>
                        <a:pt x="348" y="73"/>
                        <a:pt x="376" y="62"/>
                      </a:cubicBezTo>
                      <a:cubicBezTo>
                        <a:pt x="382" y="91"/>
                        <a:pt x="396" y="119"/>
                        <a:pt x="418" y="141"/>
                      </a:cubicBezTo>
                      <a:cubicBezTo>
                        <a:pt x="418" y="141"/>
                        <a:pt x="418" y="141"/>
                        <a:pt x="418" y="141"/>
                      </a:cubicBezTo>
                      <a:cubicBezTo>
                        <a:pt x="439" y="162"/>
                        <a:pt x="467" y="177"/>
                        <a:pt x="497" y="182"/>
                      </a:cubicBezTo>
                      <a:cubicBezTo>
                        <a:pt x="485" y="211"/>
                        <a:pt x="468" y="240"/>
                        <a:pt x="443" y="265"/>
                      </a:cubicBezTo>
                      <a:cubicBezTo>
                        <a:pt x="395" y="312"/>
                        <a:pt x="311" y="397"/>
                        <a:pt x="285" y="422"/>
                      </a:cubicBezTo>
                      <a:close/>
                      <a:moveTo>
                        <a:pt x="303" y="523"/>
                      </a:moveTo>
                      <a:cubicBezTo>
                        <a:pt x="296" y="441"/>
                        <a:pt x="296" y="441"/>
                        <a:pt x="296" y="441"/>
                      </a:cubicBezTo>
                      <a:cubicBezTo>
                        <a:pt x="310" y="428"/>
                        <a:pt x="359" y="379"/>
                        <a:pt x="404" y="334"/>
                      </a:cubicBezTo>
                      <a:cubicBezTo>
                        <a:pt x="410" y="415"/>
                        <a:pt x="410" y="415"/>
                        <a:pt x="410" y="415"/>
                      </a:cubicBezTo>
                      <a:lnTo>
                        <a:pt x="303" y="5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7" name="Freeform 6">
                  <a:extLst>
                    <a:ext uri="{FF2B5EF4-FFF2-40B4-BE49-F238E27FC236}">
                      <a16:creationId xmlns:a16="http://schemas.microsoft.com/office/drawing/2014/main" id="{C1498AAF-DC74-4D26-A5B9-07F3AE64DC54}"/>
                    </a:ext>
                  </a:extLst>
                </p:cNvPr>
                <p:cNvSpPr>
                  <a:spLocks noEditPoints="1"/>
                </p:cNvSpPr>
                <p:nvPr/>
              </p:nvSpPr>
              <p:spPr bwMode="auto">
                <a:xfrm>
                  <a:off x="9936163" y="3252788"/>
                  <a:ext cx="96838" cy="96838"/>
                </a:xfrm>
                <a:custGeom>
                  <a:avLst/>
                  <a:gdLst>
                    <a:gd name="T0" fmla="*/ 108 w 133"/>
                    <a:gd name="T1" fmla="*/ 24 h 133"/>
                    <a:gd name="T2" fmla="*/ 18 w 133"/>
                    <a:gd name="T3" fmla="*/ 24 h 133"/>
                    <a:gd name="T4" fmla="*/ 0 w 133"/>
                    <a:gd name="T5" fmla="*/ 69 h 133"/>
                    <a:gd name="T6" fmla="*/ 18 w 133"/>
                    <a:gd name="T7" fmla="*/ 114 h 133"/>
                    <a:gd name="T8" fmla="*/ 18 w 133"/>
                    <a:gd name="T9" fmla="*/ 114 h 133"/>
                    <a:gd name="T10" fmla="*/ 63 w 133"/>
                    <a:gd name="T11" fmla="*/ 133 h 133"/>
                    <a:gd name="T12" fmla="*/ 108 w 133"/>
                    <a:gd name="T13" fmla="*/ 114 h 133"/>
                    <a:gd name="T14" fmla="*/ 108 w 133"/>
                    <a:gd name="T15" fmla="*/ 24 h 133"/>
                    <a:gd name="T16" fmla="*/ 63 w 133"/>
                    <a:gd name="T17" fmla="*/ 112 h 133"/>
                    <a:gd name="T18" fmla="*/ 33 w 133"/>
                    <a:gd name="T19" fmla="*/ 99 h 133"/>
                    <a:gd name="T20" fmla="*/ 33 w 133"/>
                    <a:gd name="T21" fmla="*/ 99 h 133"/>
                    <a:gd name="T22" fmla="*/ 33 w 133"/>
                    <a:gd name="T23" fmla="*/ 99 h 133"/>
                    <a:gd name="T24" fmla="*/ 21 w 133"/>
                    <a:gd name="T25" fmla="*/ 69 h 133"/>
                    <a:gd name="T26" fmla="*/ 33 w 133"/>
                    <a:gd name="T27" fmla="*/ 40 h 133"/>
                    <a:gd name="T28" fmla="*/ 93 w 133"/>
                    <a:gd name="T29" fmla="*/ 40 h 133"/>
                    <a:gd name="T30" fmla="*/ 93 w 133"/>
                    <a:gd name="T31" fmla="*/ 99 h 133"/>
                    <a:gd name="T32" fmla="*/ 63 w 133"/>
                    <a:gd name="T33" fmla="*/ 1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3" h="133">
                      <a:moveTo>
                        <a:pt x="108" y="24"/>
                      </a:moveTo>
                      <a:cubicBezTo>
                        <a:pt x="83" y="0"/>
                        <a:pt x="43" y="0"/>
                        <a:pt x="18" y="24"/>
                      </a:cubicBezTo>
                      <a:cubicBezTo>
                        <a:pt x="6" y="36"/>
                        <a:pt x="0" y="52"/>
                        <a:pt x="0" y="69"/>
                      </a:cubicBezTo>
                      <a:cubicBezTo>
                        <a:pt x="0" y="86"/>
                        <a:pt x="6" y="102"/>
                        <a:pt x="18" y="114"/>
                      </a:cubicBezTo>
                      <a:cubicBezTo>
                        <a:pt x="18" y="114"/>
                        <a:pt x="18" y="114"/>
                        <a:pt x="18" y="114"/>
                      </a:cubicBezTo>
                      <a:cubicBezTo>
                        <a:pt x="30" y="126"/>
                        <a:pt x="46" y="133"/>
                        <a:pt x="63" y="133"/>
                      </a:cubicBezTo>
                      <a:cubicBezTo>
                        <a:pt x="80" y="133"/>
                        <a:pt x="96" y="126"/>
                        <a:pt x="108" y="114"/>
                      </a:cubicBezTo>
                      <a:cubicBezTo>
                        <a:pt x="133" y="90"/>
                        <a:pt x="133" y="49"/>
                        <a:pt x="108" y="24"/>
                      </a:cubicBezTo>
                      <a:close/>
                      <a:moveTo>
                        <a:pt x="63" y="112"/>
                      </a:moveTo>
                      <a:cubicBezTo>
                        <a:pt x="52" y="112"/>
                        <a:pt x="41" y="107"/>
                        <a:pt x="33" y="99"/>
                      </a:cubicBezTo>
                      <a:cubicBezTo>
                        <a:pt x="33" y="99"/>
                        <a:pt x="33" y="99"/>
                        <a:pt x="33" y="99"/>
                      </a:cubicBezTo>
                      <a:cubicBezTo>
                        <a:pt x="33" y="99"/>
                        <a:pt x="33" y="99"/>
                        <a:pt x="33" y="99"/>
                      </a:cubicBezTo>
                      <a:cubicBezTo>
                        <a:pt x="25" y="91"/>
                        <a:pt x="21" y="81"/>
                        <a:pt x="21" y="69"/>
                      </a:cubicBezTo>
                      <a:cubicBezTo>
                        <a:pt x="21" y="58"/>
                        <a:pt x="25" y="48"/>
                        <a:pt x="33" y="40"/>
                      </a:cubicBezTo>
                      <a:cubicBezTo>
                        <a:pt x="50" y="23"/>
                        <a:pt x="76" y="23"/>
                        <a:pt x="93" y="40"/>
                      </a:cubicBezTo>
                      <a:cubicBezTo>
                        <a:pt x="109" y="56"/>
                        <a:pt x="109" y="83"/>
                        <a:pt x="93" y="99"/>
                      </a:cubicBezTo>
                      <a:cubicBezTo>
                        <a:pt x="85" y="107"/>
                        <a:pt x="74" y="112"/>
                        <a:pt x="63" y="11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8" name="Freeform 7">
                  <a:extLst>
                    <a:ext uri="{FF2B5EF4-FFF2-40B4-BE49-F238E27FC236}">
                      <a16:creationId xmlns:a16="http://schemas.microsoft.com/office/drawing/2014/main" id="{BA4B363B-D163-4A7F-ADC0-C8CB92AD428B}"/>
                    </a:ext>
                  </a:extLst>
                </p:cNvPr>
                <p:cNvSpPr>
                  <a:spLocks/>
                </p:cNvSpPr>
                <p:nvPr/>
              </p:nvSpPr>
              <p:spPr bwMode="auto">
                <a:xfrm>
                  <a:off x="9883776" y="3355976"/>
                  <a:ext cx="46038" cy="46038"/>
                </a:xfrm>
                <a:custGeom>
                  <a:avLst/>
                  <a:gdLst>
                    <a:gd name="T0" fmla="*/ 58 w 62"/>
                    <a:gd name="T1" fmla="*/ 4 h 63"/>
                    <a:gd name="T2" fmla="*/ 43 w 62"/>
                    <a:gd name="T3" fmla="*/ 4 h 63"/>
                    <a:gd name="T4" fmla="*/ 4 w 62"/>
                    <a:gd name="T5" fmla="*/ 43 h 63"/>
                    <a:gd name="T6" fmla="*/ 4 w 62"/>
                    <a:gd name="T7" fmla="*/ 58 h 63"/>
                    <a:gd name="T8" fmla="*/ 19 w 62"/>
                    <a:gd name="T9" fmla="*/ 58 h 63"/>
                    <a:gd name="T10" fmla="*/ 58 w 62"/>
                    <a:gd name="T11" fmla="*/ 19 h 63"/>
                    <a:gd name="T12" fmla="*/ 58 w 62"/>
                    <a:gd name="T13" fmla="*/ 4 h 63"/>
                  </a:gdLst>
                  <a:ahLst/>
                  <a:cxnLst>
                    <a:cxn ang="0">
                      <a:pos x="T0" y="T1"/>
                    </a:cxn>
                    <a:cxn ang="0">
                      <a:pos x="T2" y="T3"/>
                    </a:cxn>
                    <a:cxn ang="0">
                      <a:pos x="T4" y="T5"/>
                    </a:cxn>
                    <a:cxn ang="0">
                      <a:pos x="T6" y="T7"/>
                    </a:cxn>
                    <a:cxn ang="0">
                      <a:pos x="T8" y="T9"/>
                    </a:cxn>
                    <a:cxn ang="0">
                      <a:pos x="T10" y="T11"/>
                    </a:cxn>
                    <a:cxn ang="0">
                      <a:pos x="T12" y="T13"/>
                    </a:cxn>
                  </a:cxnLst>
                  <a:rect l="0" t="0" r="r" b="b"/>
                  <a:pathLst>
                    <a:path w="62" h="63">
                      <a:moveTo>
                        <a:pt x="58" y="4"/>
                      </a:moveTo>
                      <a:cubicBezTo>
                        <a:pt x="54" y="0"/>
                        <a:pt x="47" y="0"/>
                        <a:pt x="43" y="4"/>
                      </a:cubicBezTo>
                      <a:cubicBezTo>
                        <a:pt x="4" y="43"/>
                        <a:pt x="4" y="43"/>
                        <a:pt x="4" y="43"/>
                      </a:cubicBezTo>
                      <a:cubicBezTo>
                        <a:pt x="0" y="47"/>
                        <a:pt x="0" y="54"/>
                        <a:pt x="4" y="58"/>
                      </a:cubicBezTo>
                      <a:cubicBezTo>
                        <a:pt x="8" y="63"/>
                        <a:pt x="15" y="63"/>
                        <a:pt x="19" y="58"/>
                      </a:cubicBezTo>
                      <a:cubicBezTo>
                        <a:pt x="58" y="19"/>
                        <a:pt x="58" y="19"/>
                        <a:pt x="58" y="19"/>
                      </a:cubicBezTo>
                      <a:cubicBezTo>
                        <a:pt x="62" y="15"/>
                        <a:pt x="62" y="8"/>
                        <a:pt x="5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grpSp>
      <p:sp>
        <p:nvSpPr>
          <p:cNvPr id="209" name="TextBox 208">
            <a:extLst>
              <a:ext uri="{FF2B5EF4-FFF2-40B4-BE49-F238E27FC236}">
                <a16:creationId xmlns:a16="http://schemas.microsoft.com/office/drawing/2014/main" id="{EF9E1C21-1E0F-4D32-91FA-C555D63ECE82}"/>
              </a:ext>
            </a:extLst>
          </p:cNvPr>
          <p:cNvSpPr txBox="1"/>
          <p:nvPr/>
        </p:nvSpPr>
        <p:spPr>
          <a:xfrm>
            <a:off x="5811838" y="1333109"/>
            <a:ext cx="1897537" cy="911019"/>
          </a:xfrm>
          <a:prstGeom prst="rect">
            <a:avLst/>
          </a:prstGeom>
          <a:noFill/>
        </p:spPr>
        <p:txBody>
          <a:bodyPr wrap="square" rtlCol="0">
            <a:spAutoFit/>
          </a:bodyPr>
          <a:lstStyle/>
          <a:p>
            <a:pPr>
              <a:lnSpc>
                <a:spcPct val="95000"/>
              </a:lnSpc>
              <a:spcAft>
                <a:spcPts val="500"/>
              </a:spcAft>
            </a:pPr>
            <a:r>
              <a:rPr lang="en-GB" sz="1400" b="1" dirty="0">
                <a:solidFill>
                  <a:schemeClr val="accent2">
                    <a:lumMod val="40000"/>
                    <a:lumOff val="60000"/>
                  </a:schemeClr>
                </a:solidFill>
              </a:rPr>
              <a:t>Dedicated research teams</a:t>
            </a:r>
            <a:r>
              <a:rPr lang="en-GB" sz="1400" dirty="0">
                <a:solidFill>
                  <a:schemeClr val="bg1"/>
                </a:solidFill>
              </a:rPr>
              <a:t> at the </a:t>
            </a:r>
            <a:br>
              <a:rPr lang="en-GB" sz="1400" dirty="0">
                <a:solidFill>
                  <a:schemeClr val="bg1"/>
                </a:solidFill>
              </a:rPr>
            </a:br>
            <a:r>
              <a:rPr lang="en-GB" sz="1400" dirty="0">
                <a:solidFill>
                  <a:schemeClr val="bg1"/>
                </a:solidFill>
              </a:rPr>
              <a:t>Novartis Institutes for </a:t>
            </a:r>
            <a:r>
              <a:rPr lang="en-GB" sz="1400" dirty="0" err="1">
                <a:solidFill>
                  <a:schemeClr val="bg1"/>
                </a:solidFill>
              </a:rPr>
              <a:t>BioMedical</a:t>
            </a:r>
            <a:r>
              <a:rPr lang="en-GB" sz="1400" dirty="0">
                <a:solidFill>
                  <a:schemeClr val="bg1"/>
                </a:solidFill>
              </a:rPr>
              <a:t> Research </a:t>
            </a:r>
            <a:endParaRPr lang="en-GB" sz="1400" baseline="30000" dirty="0">
              <a:solidFill>
                <a:schemeClr val="bg1"/>
              </a:solidFill>
            </a:endParaRPr>
          </a:p>
        </p:txBody>
      </p:sp>
    </p:spTree>
    <p:extLst>
      <p:ext uri="{BB962C8B-B14F-4D97-AF65-F5344CB8AC3E}">
        <p14:creationId xmlns:p14="http://schemas.microsoft.com/office/powerpoint/2010/main" val="4050203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1000"/>
                                        <p:tgtEl>
                                          <p:spTgt spid="17"/>
                                        </p:tgtEl>
                                      </p:cBhvr>
                                    </p:animEffect>
                                    <p:anim calcmode="lin" valueType="num">
                                      <p:cBhvr>
                                        <p:cTn id="14" dur="1000" fill="hold"/>
                                        <p:tgtEl>
                                          <p:spTgt spid="17"/>
                                        </p:tgtEl>
                                        <p:attrNameLst>
                                          <p:attrName>ppt_x</p:attrName>
                                        </p:attrNameLst>
                                      </p:cBhvr>
                                      <p:tavLst>
                                        <p:tav tm="0">
                                          <p:val>
                                            <p:strVal val="#ppt_x"/>
                                          </p:val>
                                        </p:tav>
                                        <p:tav tm="100000">
                                          <p:val>
                                            <p:strVal val="#ppt_x"/>
                                          </p:val>
                                        </p:tav>
                                      </p:tavLst>
                                    </p:anim>
                                    <p:anim calcmode="lin" valueType="num">
                                      <p:cBhvr>
                                        <p:cTn id="15" dur="1000" fill="hold"/>
                                        <p:tgtEl>
                                          <p:spTgt spid="17"/>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361"/>
                                        </p:tgtEl>
                                        <p:attrNameLst>
                                          <p:attrName>style.visibility</p:attrName>
                                        </p:attrNameLst>
                                      </p:cBhvr>
                                      <p:to>
                                        <p:strVal val="visible"/>
                                      </p:to>
                                    </p:set>
                                    <p:animEffect transition="in" filter="fade">
                                      <p:cBhvr>
                                        <p:cTn id="19" dur="500"/>
                                        <p:tgtEl>
                                          <p:spTgt spid="361"/>
                                        </p:tgtEl>
                                      </p:cBhvr>
                                    </p:animEffect>
                                  </p:childTnLst>
                                </p:cTn>
                              </p:par>
                            </p:childTnLst>
                          </p:cTn>
                        </p:par>
                        <p:par>
                          <p:cTn id="20" fill="hold">
                            <p:stCondLst>
                              <p:cond delay="2500"/>
                            </p:stCondLst>
                            <p:childTnLst>
                              <p:par>
                                <p:cTn id="21" presetID="53" presetClass="entr" presetSubtype="16" fill="hold" nodeType="afterEffect">
                                  <p:stCondLst>
                                    <p:cond delay="0"/>
                                  </p:stCondLst>
                                  <p:childTnLst>
                                    <p:set>
                                      <p:cBhvr>
                                        <p:cTn id="22" dur="1" fill="hold">
                                          <p:stCondLst>
                                            <p:cond delay="0"/>
                                          </p:stCondLst>
                                        </p:cTn>
                                        <p:tgtEl>
                                          <p:spTgt spid="410"/>
                                        </p:tgtEl>
                                        <p:attrNameLst>
                                          <p:attrName>style.visibility</p:attrName>
                                        </p:attrNameLst>
                                      </p:cBhvr>
                                      <p:to>
                                        <p:strVal val="visible"/>
                                      </p:to>
                                    </p:set>
                                    <p:anim calcmode="lin" valueType="num">
                                      <p:cBhvr>
                                        <p:cTn id="23" dur="1000" fill="hold"/>
                                        <p:tgtEl>
                                          <p:spTgt spid="410"/>
                                        </p:tgtEl>
                                        <p:attrNameLst>
                                          <p:attrName>ppt_w</p:attrName>
                                        </p:attrNameLst>
                                      </p:cBhvr>
                                      <p:tavLst>
                                        <p:tav tm="0">
                                          <p:val>
                                            <p:fltVal val="0"/>
                                          </p:val>
                                        </p:tav>
                                        <p:tav tm="100000">
                                          <p:val>
                                            <p:strVal val="#ppt_w"/>
                                          </p:val>
                                        </p:tav>
                                      </p:tavLst>
                                    </p:anim>
                                    <p:anim calcmode="lin" valueType="num">
                                      <p:cBhvr>
                                        <p:cTn id="24" dur="1000" fill="hold"/>
                                        <p:tgtEl>
                                          <p:spTgt spid="410"/>
                                        </p:tgtEl>
                                        <p:attrNameLst>
                                          <p:attrName>ppt_h</p:attrName>
                                        </p:attrNameLst>
                                      </p:cBhvr>
                                      <p:tavLst>
                                        <p:tav tm="0">
                                          <p:val>
                                            <p:fltVal val="0"/>
                                          </p:val>
                                        </p:tav>
                                        <p:tav tm="100000">
                                          <p:val>
                                            <p:strVal val="#ppt_h"/>
                                          </p:val>
                                        </p:tav>
                                      </p:tavLst>
                                    </p:anim>
                                    <p:animEffect transition="in" filter="fade">
                                      <p:cBhvr>
                                        <p:cTn id="25" dur="1000"/>
                                        <p:tgtEl>
                                          <p:spTgt spid="410"/>
                                        </p:tgtEl>
                                      </p:cBhvr>
                                    </p:animEffect>
                                  </p:childTnLst>
                                </p:cTn>
                              </p:par>
                              <p:par>
                                <p:cTn id="26" presetID="53" presetClass="entr" presetSubtype="16" fill="hold" nodeType="withEffect">
                                  <p:stCondLst>
                                    <p:cond delay="0"/>
                                  </p:stCondLst>
                                  <p:childTnLst>
                                    <p:set>
                                      <p:cBhvr>
                                        <p:cTn id="27" dur="1" fill="hold">
                                          <p:stCondLst>
                                            <p:cond delay="0"/>
                                          </p:stCondLst>
                                        </p:cTn>
                                        <p:tgtEl>
                                          <p:spTgt spid="553"/>
                                        </p:tgtEl>
                                        <p:attrNameLst>
                                          <p:attrName>style.visibility</p:attrName>
                                        </p:attrNameLst>
                                      </p:cBhvr>
                                      <p:to>
                                        <p:strVal val="visible"/>
                                      </p:to>
                                    </p:set>
                                    <p:anim calcmode="lin" valueType="num">
                                      <p:cBhvr>
                                        <p:cTn id="28" dur="1000" fill="hold"/>
                                        <p:tgtEl>
                                          <p:spTgt spid="553"/>
                                        </p:tgtEl>
                                        <p:attrNameLst>
                                          <p:attrName>ppt_w</p:attrName>
                                        </p:attrNameLst>
                                      </p:cBhvr>
                                      <p:tavLst>
                                        <p:tav tm="0">
                                          <p:val>
                                            <p:fltVal val="0"/>
                                          </p:val>
                                        </p:tav>
                                        <p:tav tm="100000">
                                          <p:val>
                                            <p:strVal val="#ppt_w"/>
                                          </p:val>
                                        </p:tav>
                                      </p:tavLst>
                                    </p:anim>
                                    <p:anim calcmode="lin" valueType="num">
                                      <p:cBhvr>
                                        <p:cTn id="29" dur="1000" fill="hold"/>
                                        <p:tgtEl>
                                          <p:spTgt spid="553"/>
                                        </p:tgtEl>
                                        <p:attrNameLst>
                                          <p:attrName>ppt_h</p:attrName>
                                        </p:attrNameLst>
                                      </p:cBhvr>
                                      <p:tavLst>
                                        <p:tav tm="0">
                                          <p:val>
                                            <p:fltVal val="0"/>
                                          </p:val>
                                        </p:tav>
                                        <p:tav tm="100000">
                                          <p:val>
                                            <p:strVal val="#ppt_h"/>
                                          </p:val>
                                        </p:tav>
                                      </p:tavLst>
                                    </p:anim>
                                    <p:animEffect transition="in" filter="fade">
                                      <p:cBhvr>
                                        <p:cTn id="30" dur="1000"/>
                                        <p:tgtEl>
                                          <p:spTgt spid="553"/>
                                        </p:tgtEl>
                                      </p:cBhvr>
                                    </p:animEffect>
                                  </p:childTnLst>
                                </p:cTn>
                              </p:par>
                              <p:par>
                                <p:cTn id="31" presetID="53" presetClass="entr" presetSubtype="16" fill="hold" nodeType="withEffect">
                                  <p:stCondLst>
                                    <p:cond delay="0"/>
                                  </p:stCondLst>
                                  <p:childTnLst>
                                    <p:set>
                                      <p:cBhvr>
                                        <p:cTn id="32" dur="1" fill="hold">
                                          <p:stCondLst>
                                            <p:cond delay="0"/>
                                          </p:stCondLst>
                                        </p:cTn>
                                        <p:tgtEl>
                                          <p:spTgt spid="733"/>
                                        </p:tgtEl>
                                        <p:attrNameLst>
                                          <p:attrName>style.visibility</p:attrName>
                                        </p:attrNameLst>
                                      </p:cBhvr>
                                      <p:to>
                                        <p:strVal val="visible"/>
                                      </p:to>
                                    </p:set>
                                    <p:anim calcmode="lin" valueType="num">
                                      <p:cBhvr>
                                        <p:cTn id="33" dur="1000" fill="hold"/>
                                        <p:tgtEl>
                                          <p:spTgt spid="733"/>
                                        </p:tgtEl>
                                        <p:attrNameLst>
                                          <p:attrName>ppt_w</p:attrName>
                                        </p:attrNameLst>
                                      </p:cBhvr>
                                      <p:tavLst>
                                        <p:tav tm="0">
                                          <p:val>
                                            <p:fltVal val="0"/>
                                          </p:val>
                                        </p:tav>
                                        <p:tav tm="100000">
                                          <p:val>
                                            <p:strVal val="#ppt_w"/>
                                          </p:val>
                                        </p:tav>
                                      </p:tavLst>
                                    </p:anim>
                                    <p:anim calcmode="lin" valueType="num">
                                      <p:cBhvr>
                                        <p:cTn id="34" dur="1000" fill="hold"/>
                                        <p:tgtEl>
                                          <p:spTgt spid="733"/>
                                        </p:tgtEl>
                                        <p:attrNameLst>
                                          <p:attrName>ppt_h</p:attrName>
                                        </p:attrNameLst>
                                      </p:cBhvr>
                                      <p:tavLst>
                                        <p:tav tm="0">
                                          <p:val>
                                            <p:fltVal val="0"/>
                                          </p:val>
                                        </p:tav>
                                        <p:tav tm="100000">
                                          <p:val>
                                            <p:strVal val="#ppt_h"/>
                                          </p:val>
                                        </p:tav>
                                      </p:tavLst>
                                    </p:anim>
                                    <p:animEffect transition="in" filter="fade">
                                      <p:cBhvr>
                                        <p:cTn id="35" dur="1000"/>
                                        <p:tgtEl>
                                          <p:spTgt spid="733"/>
                                        </p:tgtEl>
                                      </p:cBhvr>
                                    </p:animEffect>
                                  </p:childTnLst>
                                </p:cTn>
                              </p:par>
                              <p:par>
                                <p:cTn id="36" presetID="53" presetClass="entr" presetSubtype="16" fill="hold" nodeType="withEffect">
                                  <p:stCondLst>
                                    <p:cond delay="0"/>
                                  </p:stCondLst>
                                  <p:childTnLst>
                                    <p:set>
                                      <p:cBhvr>
                                        <p:cTn id="37" dur="1" fill="hold">
                                          <p:stCondLst>
                                            <p:cond delay="0"/>
                                          </p:stCondLst>
                                        </p:cTn>
                                        <p:tgtEl>
                                          <p:spTgt spid="796"/>
                                        </p:tgtEl>
                                        <p:attrNameLst>
                                          <p:attrName>style.visibility</p:attrName>
                                        </p:attrNameLst>
                                      </p:cBhvr>
                                      <p:to>
                                        <p:strVal val="visible"/>
                                      </p:to>
                                    </p:set>
                                    <p:anim calcmode="lin" valueType="num">
                                      <p:cBhvr>
                                        <p:cTn id="38" dur="1000" fill="hold"/>
                                        <p:tgtEl>
                                          <p:spTgt spid="796"/>
                                        </p:tgtEl>
                                        <p:attrNameLst>
                                          <p:attrName>ppt_w</p:attrName>
                                        </p:attrNameLst>
                                      </p:cBhvr>
                                      <p:tavLst>
                                        <p:tav tm="0">
                                          <p:val>
                                            <p:fltVal val="0"/>
                                          </p:val>
                                        </p:tav>
                                        <p:tav tm="100000">
                                          <p:val>
                                            <p:strVal val="#ppt_w"/>
                                          </p:val>
                                        </p:tav>
                                      </p:tavLst>
                                    </p:anim>
                                    <p:anim calcmode="lin" valueType="num">
                                      <p:cBhvr>
                                        <p:cTn id="39" dur="1000" fill="hold"/>
                                        <p:tgtEl>
                                          <p:spTgt spid="796"/>
                                        </p:tgtEl>
                                        <p:attrNameLst>
                                          <p:attrName>ppt_h</p:attrName>
                                        </p:attrNameLst>
                                      </p:cBhvr>
                                      <p:tavLst>
                                        <p:tav tm="0">
                                          <p:val>
                                            <p:fltVal val="0"/>
                                          </p:val>
                                        </p:tav>
                                        <p:tav tm="100000">
                                          <p:val>
                                            <p:strVal val="#ppt_h"/>
                                          </p:val>
                                        </p:tav>
                                      </p:tavLst>
                                    </p:anim>
                                    <p:animEffect transition="in" filter="fade">
                                      <p:cBhvr>
                                        <p:cTn id="40" dur="1000"/>
                                        <p:tgtEl>
                                          <p:spTgt spid="796"/>
                                        </p:tgtEl>
                                      </p:cBhvr>
                                    </p:animEffect>
                                  </p:childTnLst>
                                </p:cTn>
                              </p:par>
                              <p:par>
                                <p:cTn id="41" presetID="53" presetClass="entr" presetSubtype="16" fill="hold" nodeType="withEffect">
                                  <p:stCondLst>
                                    <p:cond delay="0"/>
                                  </p:stCondLst>
                                  <p:childTnLst>
                                    <p:set>
                                      <p:cBhvr>
                                        <p:cTn id="42" dur="1" fill="hold">
                                          <p:stCondLst>
                                            <p:cond delay="0"/>
                                          </p:stCondLst>
                                        </p:cTn>
                                        <p:tgtEl>
                                          <p:spTgt spid="859"/>
                                        </p:tgtEl>
                                        <p:attrNameLst>
                                          <p:attrName>style.visibility</p:attrName>
                                        </p:attrNameLst>
                                      </p:cBhvr>
                                      <p:to>
                                        <p:strVal val="visible"/>
                                      </p:to>
                                    </p:set>
                                    <p:anim calcmode="lin" valueType="num">
                                      <p:cBhvr>
                                        <p:cTn id="43" dur="1000" fill="hold"/>
                                        <p:tgtEl>
                                          <p:spTgt spid="859"/>
                                        </p:tgtEl>
                                        <p:attrNameLst>
                                          <p:attrName>ppt_w</p:attrName>
                                        </p:attrNameLst>
                                      </p:cBhvr>
                                      <p:tavLst>
                                        <p:tav tm="0">
                                          <p:val>
                                            <p:fltVal val="0"/>
                                          </p:val>
                                        </p:tav>
                                        <p:tav tm="100000">
                                          <p:val>
                                            <p:strVal val="#ppt_w"/>
                                          </p:val>
                                        </p:tav>
                                      </p:tavLst>
                                    </p:anim>
                                    <p:anim calcmode="lin" valueType="num">
                                      <p:cBhvr>
                                        <p:cTn id="44" dur="1000" fill="hold"/>
                                        <p:tgtEl>
                                          <p:spTgt spid="859"/>
                                        </p:tgtEl>
                                        <p:attrNameLst>
                                          <p:attrName>ppt_h</p:attrName>
                                        </p:attrNameLst>
                                      </p:cBhvr>
                                      <p:tavLst>
                                        <p:tav tm="0">
                                          <p:val>
                                            <p:fltVal val="0"/>
                                          </p:val>
                                        </p:tav>
                                        <p:tav tm="100000">
                                          <p:val>
                                            <p:strVal val="#ppt_h"/>
                                          </p:val>
                                        </p:tav>
                                      </p:tavLst>
                                    </p:anim>
                                    <p:animEffect transition="in" filter="fade">
                                      <p:cBhvr>
                                        <p:cTn id="45" dur="1000"/>
                                        <p:tgtEl>
                                          <p:spTgt spid="859"/>
                                        </p:tgtEl>
                                      </p:cBhvr>
                                    </p:animEffect>
                                  </p:childTnLst>
                                </p:cTn>
                              </p:par>
                              <p:par>
                                <p:cTn id="46" presetID="53" presetClass="entr" presetSubtype="16" fill="hold" nodeType="withEffect">
                                  <p:stCondLst>
                                    <p:cond delay="0"/>
                                  </p:stCondLst>
                                  <p:childTnLst>
                                    <p:set>
                                      <p:cBhvr>
                                        <p:cTn id="47" dur="1" fill="hold">
                                          <p:stCondLst>
                                            <p:cond delay="0"/>
                                          </p:stCondLst>
                                        </p:cTn>
                                        <p:tgtEl>
                                          <p:spTgt spid="14"/>
                                        </p:tgtEl>
                                        <p:attrNameLst>
                                          <p:attrName>style.visibility</p:attrName>
                                        </p:attrNameLst>
                                      </p:cBhvr>
                                      <p:to>
                                        <p:strVal val="visible"/>
                                      </p:to>
                                    </p:set>
                                    <p:anim calcmode="lin" valueType="num">
                                      <p:cBhvr>
                                        <p:cTn id="48" dur="1000" fill="hold"/>
                                        <p:tgtEl>
                                          <p:spTgt spid="14"/>
                                        </p:tgtEl>
                                        <p:attrNameLst>
                                          <p:attrName>ppt_w</p:attrName>
                                        </p:attrNameLst>
                                      </p:cBhvr>
                                      <p:tavLst>
                                        <p:tav tm="0">
                                          <p:val>
                                            <p:fltVal val="0"/>
                                          </p:val>
                                        </p:tav>
                                        <p:tav tm="100000">
                                          <p:val>
                                            <p:strVal val="#ppt_w"/>
                                          </p:val>
                                        </p:tav>
                                      </p:tavLst>
                                    </p:anim>
                                    <p:anim calcmode="lin" valueType="num">
                                      <p:cBhvr>
                                        <p:cTn id="49" dur="1000" fill="hold"/>
                                        <p:tgtEl>
                                          <p:spTgt spid="14"/>
                                        </p:tgtEl>
                                        <p:attrNameLst>
                                          <p:attrName>ppt_h</p:attrName>
                                        </p:attrNameLst>
                                      </p:cBhvr>
                                      <p:tavLst>
                                        <p:tav tm="0">
                                          <p:val>
                                            <p:fltVal val="0"/>
                                          </p:val>
                                        </p:tav>
                                        <p:tav tm="100000">
                                          <p:val>
                                            <p:strVal val="#ppt_h"/>
                                          </p:val>
                                        </p:tav>
                                      </p:tavLst>
                                    </p:anim>
                                    <p:animEffect transition="in" filter="fade">
                                      <p:cBhvr>
                                        <p:cTn id="50" dur="1000"/>
                                        <p:tgtEl>
                                          <p:spTgt spid="14"/>
                                        </p:tgtEl>
                                      </p:cBhvr>
                                    </p:animEffect>
                                  </p:childTnLst>
                                </p:cTn>
                              </p:par>
                            </p:childTnLst>
                          </p:cTn>
                        </p:par>
                        <p:par>
                          <p:cTn id="51" fill="hold">
                            <p:stCondLst>
                              <p:cond delay="3500"/>
                            </p:stCondLst>
                            <p:childTnLst>
                              <p:par>
                                <p:cTn id="52" presetID="26" presetClass="emph" presetSubtype="0" fill="hold" nodeType="afterEffect">
                                  <p:stCondLst>
                                    <p:cond delay="0"/>
                                  </p:stCondLst>
                                  <p:childTnLst>
                                    <p:animEffect transition="out" filter="fade">
                                      <p:cBhvr>
                                        <p:cTn id="53" dur="500" tmFilter="0, 0; .2, .5; .8, .5; 1, 0"/>
                                        <p:tgtEl>
                                          <p:spTgt spid="410"/>
                                        </p:tgtEl>
                                      </p:cBhvr>
                                    </p:animEffect>
                                    <p:animScale>
                                      <p:cBhvr>
                                        <p:cTn id="54" dur="250" autoRev="1" fill="hold"/>
                                        <p:tgtEl>
                                          <p:spTgt spid="410"/>
                                        </p:tgtEl>
                                      </p:cBhvr>
                                      <p:by x="105000" y="105000"/>
                                    </p:animScale>
                                  </p:childTnLst>
                                </p:cTn>
                              </p:par>
                              <p:par>
                                <p:cTn id="55" presetID="26" presetClass="emph" presetSubtype="0" fill="hold" nodeType="withEffect">
                                  <p:stCondLst>
                                    <p:cond delay="0"/>
                                  </p:stCondLst>
                                  <p:childTnLst>
                                    <p:animEffect transition="out" filter="fade">
                                      <p:cBhvr>
                                        <p:cTn id="56" dur="500" tmFilter="0, 0; .2, .5; .8, .5; 1, 0"/>
                                        <p:tgtEl>
                                          <p:spTgt spid="553"/>
                                        </p:tgtEl>
                                      </p:cBhvr>
                                    </p:animEffect>
                                    <p:animScale>
                                      <p:cBhvr>
                                        <p:cTn id="57" dur="250" autoRev="1" fill="hold"/>
                                        <p:tgtEl>
                                          <p:spTgt spid="553"/>
                                        </p:tgtEl>
                                      </p:cBhvr>
                                      <p:by x="105000" y="105000"/>
                                    </p:animScale>
                                  </p:childTnLst>
                                </p:cTn>
                              </p:par>
                              <p:par>
                                <p:cTn id="58" presetID="26" presetClass="emph" presetSubtype="0" fill="hold" nodeType="withEffect">
                                  <p:stCondLst>
                                    <p:cond delay="0"/>
                                  </p:stCondLst>
                                  <p:childTnLst>
                                    <p:animEffect transition="out" filter="fade">
                                      <p:cBhvr>
                                        <p:cTn id="59" dur="500" tmFilter="0, 0; .2, .5; .8, .5; 1, 0"/>
                                        <p:tgtEl>
                                          <p:spTgt spid="733"/>
                                        </p:tgtEl>
                                      </p:cBhvr>
                                    </p:animEffect>
                                    <p:animScale>
                                      <p:cBhvr>
                                        <p:cTn id="60" dur="250" autoRev="1" fill="hold"/>
                                        <p:tgtEl>
                                          <p:spTgt spid="733"/>
                                        </p:tgtEl>
                                      </p:cBhvr>
                                      <p:by x="105000" y="105000"/>
                                    </p:animScale>
                                  </p:childTnLst>
                                </p:cTn>
                              </p:par>
                              <p:par>
                                <p:cTn id="61" presetID="26" presetClass="emph" presetSubtype="0" fill="hold" nodeType="withEffect">
                                  <p:stCondLst>
                                    <p:cond delay="0"/>
                                  </p:stCondLst>
                                  <p:childTnLst>
                                    <p:animEffect transition="out" filter="fade">
                                      <p:cBhvr>
                                        <p:cTn id="62" dur="500" tmFilter="0, 0; .2, .5; .8, .5; 1, 0"/>
                                        <p:tgtEl>
                                          <p:spTgt spid="796"/>
                                        </p:tgtEl>
                                      </p:cBhvr>
                                    </p:animEffect>
                                    <p:animScale>
                                      <p:cBhvr>
                                        <p:cTn id="63" dur="250" autoRev="1" fill="hold"/>
                                        <p:tgtEl>
                                          <p:spTgt spid="796"/>
                                        </p:tgtEl>
                                      </p:cBhvr>
                                      <p:by x="105000" y="105000"/>
                                    </p:animScale>
                                  </p:childTnLst>
                                </p:cTn>
                              </p:par>
                              <p:par>
                                <p:cTn id="64" presetID="26" presetClass="emph" presetSubtype="0" fill="hold" nodeType="withEffect">
                                  <p:stCondLst>
                                    <p:cond delay="0"/>
                                  </p:stCondLst>
                                  <p:childTnLst>
                                    <p:animEffect transition="out" filter="fade">
                                      <p:cBhvr>
                                        <p:cTn id="65" dur="500" tmFilter="0, 0; .2, .5; .8, .5; 1, 0"/>
                                        <p:tgtEl>
                                          <p:spTgt spid="859"/>
                                        </p:tgtEl>
                                      </p:cBhvr>
                                    </p:animEffect>
                                    <p:animScale>
                                      <p:cBhvr>
                                        <p:cTn id="66" dur="250" autoRev="1" fill="hold"/>
                                        <p:tgtEl>
                                          <p:spTgt spid="859"/>
                                        </p:tgtEl>
                                      </p:cBhvr>
                                      <p:by x="105000" y="105000"/>
                                    </p:animScale>
                                  </p:childTnLst>
                                </p:cTn>
                              </p:par>
                              <p:par>
                                <p:cTn id="67" presetID="26" presetClass="emph" presetSubtype="0" fill="hold" nodeType="withEffect">
                                  <p:stCondLst>
                                    <p:cond delay="0"/>
                                  </p:stCondLst>
                                  <p:childTnLst>
                                    <p:animEffect transition="out" filter="fade">
                                      <p:cBhvr>
                                        <p:cTn id="68" dur="500" tmFilter="0, 0; .2, .5; .8, .5; 1, 0"/>
                                        <p:tgtEl>
                                          <p:spTgt spid="14"/>
                                        </p:tgtEl>
                                      </p:cBhvr>
                                    </p:animEffect>
                                    <p:animScale>
                                      <p:cBhvr>
                                        <p:cTn id="69" dur="250" autoRev="1" fill="hold"/>
                                        <p:tgtEl>
                                          <p:spTgt spid="14"/>
                                        </p:tgtEl>
                                      </p:cBhvr>
                                      <p:by x="105000" y="105000"/>
                                    </p:animScale>
                                  </p:childTnLst>
                                </p:cTn>
                              </p:par>
                              <p:par>
                                <p:cTn id="70" presetID="10" presetClass="entr" presetSubtype="0" fill="hold" nodeType="withEffect">
                                  <p:stCondLst>
                                    <p:cond delay="0"/>
                                  </p:stCondLst>
                                  <p:childTnLst>
                                    <p:set>
                                      <p:cBhvr>
                                        <p:cTn id="71" dur="1" fill="hold">
                                          <p:stCondLst>
                                            <p:cond delay="0"/>
                                          </p:stCondLst>
                                        </p:cTn>
                                        <p:tgtEl>
                                          <p:spTgt spid="387"/>
                                        </p:tgtEl>
                                        <p:attrNameLst>
                                          <p:attrName>style.visibility</p:attrName>
                                        </p:attrNameLst>
                                      </p:cBhvr>
                                      <p:to>
                                        <p:strVal val="visible"/>
                                      </p:to>
                                    </p:set>
                                    <p:animEffect transition="in" filter="fade">
                                      <p:cBhvr>
                                        <p:cTn id="72" dur="500"/>
                                        <p:tgtEl>
                                          <p:spTgt spid="387"/>
                                        </p:tgtEl>
                                      </p:cBhvr>
                                    </p:animEffect>
                                  </p:childTnLst>
                                </p:cTn>
                              </p:par>
                              <p:par>
                                <p:cTn id="73" presetID="42" presetClass="path" presetSubtype="0" accel="50000" decel="50000" fill="hold" nodeType="withEffect">
                                  <p:stCondLst>
                                    <p:cond delay="0"/>
                                  </p:stCondLst>
                                  <p:childTnLst>
                                    <p:animMotion origin="layout" path="M 0 0 L 0.9890625 0.9305556 " pathEditMode="relative">
                                      <p:cBhvr from="" to="">
                                        <p:cTn id="74" dur="10" fill="hold">
                                          <p:stCondLst>
                                            <p:cond delay="0"/>
                                          </p:stCondLst>
                                        </p:cTn>
                                        <p:tgtEl>
                                          <p:spTgt spid="387"/>
                                        </p:tgtEl>
                                        <p:attrNameLst>
                                          <p:attrName>ppt_x</p:attrName>
                                          <p:attrName>ppt_y</p:attrName>
                                        </p:attrNameLst>
                                      </p:cBhvr>
                                    </p:animMotion>
                                  </p:childTnLst>
                                </p:cTn>
                              </p:par>
                              <p:par>
                                <p:cTn id="75" presetID="10" presetClass="exit" presetSubtype="0" fill="hold" nodeType="withEffect">
                                  <p:stCondLst>
                                    <p:cond delay="0"/>
                                  </p:stCondLst>
                                  <p:childTnLst>
                                    <p:animEffect transition="out" filter="fade">
                                      <p:cBhvr>
                                        <p:cTn id="76" dur="500"/>
                                        <p:tgtEl>
                                          <p:spTgt spid="387"/>
                                        </p:tgtEl>
                                      </p:cBhvr>
                                    </p:animEffect>
                                    <p:set>
                                      <p:cBhvr>
                                        <p:cTn id="77" dur="1" fill="hold">
                                          <p:stCondLst>
                                            <p:cond delay="499"/>
                                          </p:stCondLst>
                                        </p:cTn>
                                        <p:tgtEl>
                                          <p:spTgt spid="387"/>
                                        </p:tgtEl>
                                        <p:attrNameLst>
                                          <p:attrName>style.visibility</p:attrName>
                                        </p:attrNameLst>
                                      </p:cBhvr>
                                      <p:to>
                                        <p:strVal val="hidden"/>
                                      </p:to>
                                    </p:set>
                                  </p:childTnLst>
                                </p:cTn>
                              </p:par>
                              <p:par>
                                <p:cTn id="78" presetID="10" presetClass="exit" presetSubtype="0" fill="hold" nodeType="withEffect">
                                  <p:stCondLst>
                                    <p:cond delay="0"/>
                                  </p:stCondLst>
                                  <p:childTnLst>
                                    <p:animEffect transition="out" filter="fade">
                                      <p:cBhvr>
                                        <p:cTn id="79" dur="500"/>
                                        <p:tgtEl>
                                          <p:spTgt spid="387"/>
                                        </p:tgtEl>
                                      </p:cBhvr>
                                    </p:animEffect>
                                    <p:set>
                                      <p:cBhvr>
                                        <p:cTn id="80" dur="1" fill="hold">
                                          <p:stCondLst>
                                            <p:cond delay="499"/>
                                          </p:stCondLst>
                                        </p:cTn>
                                        <p:tgtEl>
                                          <p:spTgt spid="387"/>
                                        </p:tgtEl>
                                        <p:attrNameLst>
                                          <p:attrName>style.visibility</p:attrName>
                                        </p:attrNameLst>
                                      </p:cBhvr>
                                      <p:to>
                                        <p:strVal val="hidden"/>
                                      </p:to>
                                    </p:set>
                                  </p:childTnLst>
                                </p:cTn>
                              </p:par>
                              <p:par>
                                <p:cTn id="81" presetID="10" presetClass="exit" presetSubtype="0" fill="hold" nodeType="withEffect">
                                  <p:stCondLst>
                                    <p:cond delay="0"/>
                                  </p:stCondLst>
                                  <p:childTnLst>
                                    <p:animEffect transition="out" filter="fade">
                                      <p:cBhvr>
                                        <p:cTn id="82" dur="500"/>
                                        <p:tgtEl>
                                          <p:spTgt spid="387"/>
                                        </p:tgtEl>
                                      </p:cBhvr>
                                    </p:animEffect>
                                    <p:set>
                                      <p:cBhvr>
                                        <p:cTn id="83" dur="1" fill="hold">
                                          <p:stCondLst>
                                            <p:cond delay="499"/>
                                          </p:stCondLst>
                                        </p:cTn>
                                        <p:tgtEl>
                                          <p:spTgt spid="387"/>
                                        </p:tgtEl>
                                        <p:attrNameLst>
                                          <p:attrName>style.visibility</p:attrName>
                                        </p:attrNameLst>
                                      </p:cBhvr>
                                      <p:to>
                                        <p:strVal val="hidden"/>
                                      </p:to>
                                    </p:set>
                                  </p:childTnLst>
                                </p:cTn>
                              </p:par>
                              <p:par>
                                <p:cTn id="84" presetID="10" presetClass="exit" presetSubtype="0" fill="hold" nodeType="withEffect">
                                  <p:stCondLst>
                                    <p:cond delay="0"/>
                                  </p:stCondLst>
                                  <p:childTnLst>
                                    <p:animEffect transition="out" filter="fade">
                                      <p:cBhvr>
                                        <p:cTn id="85" dur="500"/>
                                        <p:tgtEl>
                                          <p:spTgt spid="387"/>
                                        </p:tgtEl>
                                      </p:cBhvr>
                                    </p:animEffect>
                                    <p:set>
                                      <p:cBhvr>
                                        <p:cTn id="86" dur="1" fill="hold">
                                          <p:stCondLst>
                                            <p:cond delay="499"/>
                                          </p:stCondLst>
                                        </p:cTn>
                                        <p:tgtEl>
                                          <p:spTgt spid="387"/>
                                        </p:tgtEl>
                                        <p:attrNameLst>
                                          <p:attrName>style.visibility</p:attrName>
                                        </p:attrNameLst>
                                      </p:cBhvr>
                                      <p:to>
                                        <p:strVal val="hidden"/>
                                      </p:to>
                                    </p:set>
                                  </p:childTnLst>
                                </p:cTn>
                              </p:par>
                              <p:par>
                                <p:cTn id="87" presetID="10" presetClass="exit" presetSubtype="0" fill="hold" nodeType="withEffect">
                                  <p:stCondLst>
                                    <p:cond delay="0"/>
                                  </p:stCondLst>
                                  <p:childTnLst>
                                    <p:animEffect transition="out" filter="fade">
                                      <p:cBhvr>
                                        <p:cTn id="88" dur="500"/>
                                        <p:tgtEl>
                                          <p:spTgt spid="387"/>
                                        </p:tgtEl>
                                      </p:cBhvr>
                                    </p:animEffect>
                                    <p:set>
                                      <p:cBhvr>
                                        <p:cTn id="89" dur="1" fill="hold">
                                          <p:stCondLst>
                                            <p:cond delay="499"/>
                                          </p:stCondLst>
                                        </p:cTn>
                                        <p:tgtEl>
                                          <p:spTgt spid="387"/>
                                        </p:tgtEl>
                                        <p:attrNameLst>
                                          <p:attrName>style.visibility</p:attrName>
                                        </p:attrNameLst>
                                      </p:cBhvr>
                                      <p:to>
                                        <p:strVal val="hidden"/>
                                      </p:to>
                                    </p:set>
                                  </p:childTnLst>
                                </p:cTn>
                              </p:par>
                            </p:childTnLst>
                          </p:cTn>
                        </p:par>
                        <p:par>
                          <p:cTn id="90" fill="hold">
                            <p:stCondLst>
                              <p:cond delay="4000"/>
                            </p:stCondLst>
                            <p:childTnLst>
                              <p:par>
                                <p:cTn id="91" presetID="42" presetClass="entr" presetSubtype="0" fill="hold" nodeType="afterEffect">
                                  <p:stCondLst>
                                    <p:cond delay="0"/>
                                  </p:stCondLst>
                                  <p:childTnLst>
                                    <p:set>
                                      <p:cBhvr>
                                        <p:cTn id="92" dur="1" fill="hold">
                                          <p:stCondLst>
                                            <p:cond delay="0"/>
                                          </p:stCondLst>
                                        </p:cTn>
                                        <p:tgtEl>
                                          <p:spTgt spid="199"/>
                                        </p:tgtEl>
                                        <p:attrNameLst>
                                          <p:attrName>style.visibility</p:attrName>
                                        </p:attrNameLst>
                                      </p:cBhvr>
                                      <p:to>
                                        <p:strVal val="visible"/>
                                      </p:to>
                                    </p:set>
                                    <p:animEffect transition="in" filter="fade">
                                      <p:cBhvr>
                                        <p:cTn id="93" dur="1000"/>
                                        <p:tgtEl>
                                          <p:spTgt spid="199"/>
                                        </p:tgtEl>
                                      </p:cBhvr>
                                    </p:animEffect>
                                    <p:anim calcmode="lin" valueType="num">
                                      <p:cBhvr>
                                        <p:cTn id="94" dur="1000" fill="hold"/>
                                        <p:tgtEl>
                                          <p:spTgt spid="199"/>
                                        </p:tgtEl>
                                        <p:attrNameLst>
                                          <p:attrName>ppt_x</p:attrName>
                                        </p:attrNameLst>
                                      </p:cBhvr>
                                      <p:tavLst>
                                        <p:tav tm="0">
                                          <p:val>
                                            <p:strVal val="#ppt_x"/>
                                          </p:val>
                                        </p:tav>
                                        <p:tav tm="100000">
                                          <p:val>
                                            <p:strVal val="#ppt_x"/>
                                          </p:val>
                                        </p:tav>
                                      </p:tavLst>
                                    </p:anim>
                                    <p:anim calcmode="lin" valueType="num">
                                      <p:cBhvr>
                                        <p:cTn id="95" dur="1000" fill="hold"/>
                                        <p:tgtEl>
                                          <p:spTgt spid="19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showMasterSp="0">
  <p:cSld>
    <p:bg>
      <p:bgPr>
        <a:solidFill>
          <a:srgbClr val="0460A9"/>
        </a:solidFill>
        <a:effectLst/>
      </p:bgPr>
    </p:bg>
    <p:spTree>
      <p:nvGrpSpPr>
        <p:cNvPr id="1" name=""/>
        <p:cNvGrpSpPr/>
        <p:nvPr/>
      </p:nvGrpSpPr>
      <p:grpSpPr>
        <a:xfrm>
          <a:off x="0" y="0"/>
          <a:ext cx="0" cy="0"/>
          <a:chOff x="0" y="0"/>
          <a:chExt cx="0" cy="0"/>
        </a:xfrm>
      </p:grpSpPr>
      <p:sp>
        <p:nvSpPr>
          <p:cNvPr id="160" name="Freeform: Shape 159">
            <a:extLst>
              <a:ext uri="{FF2B5EF4-FFF2-40B4-BE49-F238E27FC236}">
                <a16:creationId xmlns:a16="http://schemas.microsoft.com/office/drawing/2014/main" id="{2AD85B78-9461-4990-A325-C7DB423C1C77}"/>
              </a:ext>
            </a:extLst>
          </p:cNvPr>
          <p:cNvSpPr/>
          <p:nvPr/>
        </p:nvSpPr>
        <p:spPr>
          <a:xfrm>
            <a:off x="10307360" y="107005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Freeform: Shape 110">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accent2"/>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a:extLst>
              <a:ext uri="{FF2B5EF4-FFF2-40B4-BE49-F238E27FC236}">
                <a16:creationId xmlns:a16="http://schemas.microsoft.com/office/drawing/2014/main" id="{FFF7B878-80EE-40AD-8688-16DADFFF6214}"/>
              </a:ext>
            </a:extLst>
          </p:cNvPr>
          <p:cNvSpPr/>
          <p:nvPr/>
        </p:nvSpPr>
        <p:spPr>
          <a:xfrm>
            <a:off x="10257781" y="1240313"/>
            <a:ext cx="1315452"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0460A9"/>
                </a:solidFill>
                <a:effectLst/>
                <a:uLnTx/>
                <a:uFillTx/>
                <a:latin typeface="Arial" panose="020B0604020202020204"/>
                <a:ea typeface="+mn-ea"/>
                <a:cs typeface="+mn-cs"/>
              </a:rPr>
              <a:t>Novartis heritage in Neuroscience</a:t>
            </a:r>
          </a:p>
        </p:txBody>
      </p:sp>
      <p:sp>
        <p:nvSpPr>
          <p:cNvPr id="89" name="Freeform: Shape 88">
            <a:extLst>
              <a:ext uri="{FF2B5EF4-FFF2-40B4-BE49-F238E27FC236}">
                <a16:creationId xmlns:a16="http://schemas.microsoft.com/office/drawing/2014/main" id="{27866C31-4C4B-4D62-9F94-43809EBF9E5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 name="Freeform: Shape 149">
            <a:extLst>
              <a:ext uri="{FF2B5EF4-FFF2-40B4-BE49-F238E27FC236}">
                <a16:creationId xmlns:a16="http://schemas.microsoft.com/office/drawing/2014/main" id="{DFD4B198-4731-4ADE-81A8-938D894AA15D}"/>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 name="Freeform: Shape 150">
            <a:extLst>
              <a:ext uri="{FF2B5EF4-FFF2-40B4-BE49-F238E27FC236}">
                <a16:creationId xmlns:a16="http://schemas.microsoft.com/office/drawing/2014/main" id="{4216C16D-BC88-4577-92FB-871F556FAB6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3" name="ABBREVIATIONS">
            <a:hlinkClick r:id="" action="ppaction://noaction" highlightClick="1"/>
            <a:extLst>
              <a:ext uri="{FF2B5EF4-FFF2-40B4-BE49-F238E27FC236}">
                <a16:creationId xmlns:a16="http://schemas.microsoft.com/office/drawing/2014/main" id="{D9932552-47C7-44F9-A46D-87949EB439C5}"/>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ABBREVIATIONS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54" name="Oval 153">
            <a:hlinkClick r:id="" action="ppaction://hlinkshowjump?jump=nextslide" highlightClick="1"/>
            <a:extLst>
              <a:ext uri="{FF2B5EF4-FFF2-40B4-BE49-F238E27FC236}">
                <a16:creationId xmlns:a16="http://schemas.microsoft.com/office/drawing/2014/main" id="{4B0A0596-9F3C-474B-B785-B21D0F686FF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5" name="Oval 154">
            <a:hlinkClick r:id="" action="ppaction://hlinkshowjump?jump=lastslideviewed" highlightClick="1"/>
            <a:extLst>
              <a:ext uri="{FF2B5EF4-FFF2-40B4-BE49-F238E27FC236}">
                <a16:creationId xmlns:a16="http://schemas.microsoft.com/office/drawing/2014/main" id="{5A888D69-AE5B-426A-9A65-C25CB198BD9C}"/>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59" name="Oval 158">
            <a:hlinkClick r:id="rId3" action="ppaction://hlinksldjump" highlightClick="1"/>
            <a:extLst>
              <a:ext uri="{FF2B5EF4-FFF2-40B4-BE49-F238E27FC236}">
                <a16:creationId xmlns:a16="http://schemas.microsoft.com/office/drawing/2014/main" id="{BC260D00-55B8-45E9-9D01-9C5C16C1E5A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0" name="Freeform: Shape 169">
            <a:hlinkClick r:id="rId4" action="ppaction://hlinksldjump" highlightClick="1"/>
            <a:extLst>
              <a:ext uri="{FF2B5EF4-FFF2-40B4-BE49-F238E27FC236}">
                <a16:creationId xmlns:a16="http://schemas.microsoft.com/office/drawing/2014/main" id="{33A92D10-0223-4C0E-90B1-23FE9F2435D2}"/>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1" name="Freeform: Shape 170">
            <a:hlinkClick r:id="rId5" action="ppaction://hlinksldjump" highlightClick="1"/>
            <a:extLst>
              <a:ext uri="{FF2B5EF4-FFF2-40B4-BE49-F238E27FC236}">
                <a16:creationId xmlns:a16="http://schemas.microsoft.com/office/drawing/2014/main" id="{64175939-87D7-4053-8C83-BBAB0E4F6B50}"/>
              </a:ext>
            </a:extLst>
          </p:cNvPr>
          <p:cNvSpPr/>
          <p:nvPr/>
        </p:nvSpPr>
        <p:spPr>
          <a:xfrm>
            <a:off x="10287000" y="1070055"/>
            <a:ext cx="1905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3" name="Freeform: Shape 172">
            <a:hlinkClick r:id="rId6" action="ppaction://hlinksldjump" highlightClick="1"/>
            <a:extLst>
              <a:ext uri="{FF2B5EF4-FFF2-40B4-BE49-F238E27FC236}">
                <a16:creationId xmlns:a16="http://schemas.microsoft.com/office/drawing/2014/main" id="{EEA18E5B-E81B-4877-8A30-FEAEC626F705}"/>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4" name="Freeform: Shape 173">
            <a:hlinkClick r:id="rId7" action="ppaction://hlinksldjump" highlightClick="1"/>
            <a:extLst>
              <a:ext uri="{FF2B5EF4-FFF2-40B4-BE49-F238E27FC236}">
                <a16:creationId xmlns:a16="http://schemas.microsoft.com/office/drawing/2014/main" id="{AC029B7C-F0AD-4ED2-B61B-324778406CC0}"/>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5" name="Freeform: Shape 174">
            <a:hlinkClick r:id="rId8" action="ppaction://hlinksldjump" highlightClick="1"/>
            <a:extLst>
              <a:ext uri="{FF2B5EF4-FFF2-40B4-BE49-F238E27FC236}">
                <a16:creationId xmlns:a16="http://schemas.microsoft.com/office/drawing/2014/main" id="{37C268E2-19A1-4932-8112-7ECA82159B85}"/>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6" name="Freeform: Shape 175">
            <a:hlinkClick r:id="rId9" action="ppaction://hlinksldjump" highlightClick="1"/>
            <a:extLst>
              <a:ext uri="{FF2B5EF4-FFF2-40B4-BE49-F238E27FC236}">
                <a16:creationId xmlns:a16="http://schemas.microsoft.com/office/drawing/2014/main" id="{E3D31FDD-18F0-4CD2-B7C3-2919C9C23F8C}"/>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7" name="Rectangle 176">
            <a:extLst>
              <a:ext uri="{FF2B5EF4-FFF2-40B4-BE49-F238E27FC236}">
                <a16:creationId xmlns:a16="http://schemas.microsoft.com/office/drawing/2014/main" id="{1B708CE6-2892-47FB-877E-D4C891A5A4DC}"/>
              </a:ext>
            </a:extLst>
          </p:cNvPr>
          <p:cNvSpPr/>
          <p:nvPr/>
        </p:nvSpPr>
        <p:spPr>
          <a:xfrm>
            <a:off x="294640" y="243536"/>
            <a:ext cx="9319260" cy="892552"/>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600" b="1" i="0" u="none" strike="noStrike" kern="1200" cap="none" spc="0" normalizeH="0" baseline="0" noProof="0" dirty="0">
                <a:ln>
                  <a:noFill/>
                </a:ln>
                <a:solidFill>
                  <a:srgbClr val="FFFFFF"/>
                </a:solidFill>
                <a:effectLst/>
                <a:uLnTx/>
                <a:uFillTx/>
                <a:latin typeface="Arial" panose="020B0604020202020204"/>
                <a:ea typeface="+mn-ea"/>
                <a:cs typeface="+mn-cs"/>
              </a:rPr>
              <a:t>Novartis has more than 75 years of experience reimagining neuroscience</a:t>
            </a:r>
          </a:p>
        </p:txBody>
      </p:sp>
      <p:sp>
        <p:nvSpPr>
          <p:cNvPr id="178" name="REFERENCES">
            <a:hlinkClick r:id="" action="ppaction://noaction" highlightClick="1"/>
            <a:extLst>
              <a:ext uri="{FF2B5EF4-FFF2-40B4-BE49-F238E27FC236}">
                <a16:creationId xmlns:a16="http://schemas.microsoft.com/office/drawing/2014/main" id="{197D3CA5-B56B-42AB-AD87-AD2FFF17D24F}"/>
              </a:ext>
            </a:extLst>
          </p:cNvPr>
          <p:cNvSpPr/>
          <p:nvPr/>
        </p:nvSpPr>
        <p:spPr>
          <a:xfrm>
            <a:off x="1810257" y="6305689"/>
            <a:ext cx="1310400"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endParaRPr>
          </a:p>
        </p:txBody>
      </p:sp>
      <p:sp>
        <p:nvSpPr>
          <p:cNvPr id="179" name="Rectangle 178">
            <a:extLst>
              <a:ext uri="{FF2B5EF4-FFF2-40B4-BE49-F238E27FC236}">
                <a16:creationId xmlns:a16="http://schemas.microsoft.com/office/drawing/2014/main" id="{FAF0FF7C-203E-4A23-AE9F-A03F7928A88A}"/>
              </a:ext>
            </a:extLst>
          </p:cNvPr>
          <p:cNvSpPr/>
          <p:nvPr/>
        </p:nvSpPr>
        <p:spPr>
          <a:xfrm>
            <a:off x="294640" y="5692170"/>
            <a:ext cx="9954260" cy="461665"/>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30000" noProof="0" dirty="0" err="1">
                <a:ln>
                  <a:noFill/>
                </a:ln>
                <a:solidFill>
                  <a:srgbClr val="FFFFFF"/>
                </a:solidFill>
                <a:effectLst/>
                <a:uLnTx/>
                <a:uFillTx/>
                <a:latin typeface="Arial" panose="020B0604020202020204"/>
                <a:ea typeface="+mn-ea"/>
                <a:cs typeface="+mn-cs"/>
              </a:rPr>
              <a:t>a</a:t>
            </a:r>
            <a:r>
              <a:rPr kumimoji="0" lang="en-GB" sz="1200" b="0" i="0" u="none" strike="noStrike" kern="1200" cap="none" spc="0" normalizeH="0" baseline="0" noProof="0" dirty="0" err="1">
                <a:ln>
                  <a:noFill/>
                </a:ln>
                <a:solidFill>
                  <a:srgbClr val="FFFFFF"/>
                </a:solidFill>
                <a:effectLst/>
                <a:uLnTx/>
                <a:uFillTx/>
                <a:latin typeface="Arial" panose="020B0604020202020204"/>
                <a:ea typeface="+mn-ea"/>
                <a:cs typeface="+mn-cs"/>
              </a:rPr>
              <a:t>Internal</a:t>
            </a: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t> estimate based on 2015 sales volumes and compliance rates for approved Novartis drugs in neurology and psychiatry. </a:t>
            </a:r>
            <a:b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200" b="0" i="0" u="none" strike="noStrike" kern="1200" cap="none" spc="0" normalizeH="0" baseline="30000" noProof="0" dirty="0" err="1">
                <a:ln>
                  <a:noFill/>
                </a:ln>
                <a:solidFill>
                  <a:srgbClr val="FFFFFF"/>
                </a:solidFill>
                <a:effectLst/>
                <a:uLnTx/>
                <a:uFillTx/>
                <a:latin typeface="Arial" panose="020B0604020202020204"/>
                <a:ea typeface="+mn-ea"/>
                <a:cs typeface="+mn-cs"/>
              </a:rPr>
              <a:t>b</a:t>
            </a:r>
            <a:r>
              <a:rPr kumimoji="0" lang="en-GB" sz="1200" b="0" i="0" u="none" strike="noStrike" kern="1200" cap="none" spc="0" normalizeH="0" baseline="0" noProof="0" dirty="0" err="1">
                <a:ln>
                  <a:noFill/>
                </a:ln>
                <a:solidFill>
                  <a:srgbClr val="FFFFFF"/>
                </a:solidFill>
                <a:effectLst/>
                <a:uLnTx/>
                <a:uFillTx/>
                <a:latin typeface="Arial" panose="020B0604020202020204"/>
                <a:ea typeface="+mn-ea"/>
                <a:cs typeface="+mn-cs"/>
              </a:rPr>
              <a:t>Indications</a:t>
            </a: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t> vary depending on country. </a:t>
            </a:r>
            <a:r>
              <a:rPr kumimoji="0" lang="en-GB" sz="1200" b="0" i="0" u="none" strike="noStrike" kern="1200" cap="none" spc="0" normalizeH="0" baseline="30000" noProof="0" dirty="0" err="1">
                <a:ln>
                  <a:noFill/>
                </a:ln>
                <a:solidFill>
                  <a:srgbClr val="FFFFFF"/>
                </a:solidFill>
                <a:effectLst/>
                <a:uLnTx/>
                <a:uFillTx/>
                <a:latin typeface="Arial" panose="020B0604020202020204"/>
                <a:ea typeface="+mn-ea"/>
                <a:cs typeface="+mn-cs"/>
              </a:rPr>
              <a:t>c</a:t>
            </a:r>
            <a:r>
              <a:rPr kumimoji="0" lang="en-GB" sz="1200" b="0" i="0" u="none" strike="noStrike" kern="1200" cap="none" spc="0" normalizeH="0" baseline="0" noProof="0" dirty="0" err="1">
                <a:ln>
                  <a:noFill/>
                </a:ln>
                <a:solidFill>
                  <a:srgbClr val="FFFFFF"/>
                </a:solidFill>
                <a:effectLst/>
                <a:uLnTx/>
                <a:uFillTx/>
                <a:latin typeface="Arial" panose="020B0604020202020204"/>
                <a:ea typeface="+mn-ea"/>
                <a:cs typeface="+mn-cs"/>
              </a:rPr>
              <a:t>Selected</a:t>
            </a: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t> development programs only shown, more in development</a:t>
            </a:r>
          </a:p>
        </p:txBody>
      </p:sp>
      <p:grpSp>
        <p:nvGrpSpPr>
          <p:cNvPr id="17" name="Group 16">
            <a:extLst>
              <a:ext uri="{FF2B5EF4-FFF2-40B4-BE49-F238E27FC236}">
                <a16:creationId xmlns:a16="http://schemas.microsoft.com/office/drawing/2014/main" id="{9CD24C87-1285-4885-BFF0-C6E9B147FBAD}"/>
              </a:ext>
            </a:extLst>
          </p:cNvPr>
          <p:cNvGrpSpPr/>
          <p:nvPr/>
        </p:nvGrpSpPr>
        <p:grpSpPr>
          <a:xfrm>
            <a:off x="2876134" y="1323053"/>
            <a:ext cx="2555178" cy="706347"/>
            <a:chOff x="2999801" y="1323053"/>
            <a:chExt cx="2555178" cy="706347"/>
          </a:xfrm>
        </p:grpSpPr>
        <p:sp>
          <p:nvSpPr>
            <p:cNvPr id="181" name="TextBox 180">
              <a:extLst>
                <a:ext uri="{FF2B5EF4-FFF2-40B4-BE49-F238E27FC236}">
                  <a16:creationId xmlns:a16="http://schemas.microsoft.com/office/drawing/2014/main" id="{9E1E5C62-779E-4514-AB17-252F7C86C59D}"/>
                </a:ext>
              </a:extLst>
            </p:cNvPr>
            <p:cNvSpPr txBox="1"/>
            <p:nvPr/>
          </p:nvSpPr>
          <p:spPr>
            <a:xfrm>
              <a:off x="3630950" y="1323053"/>
              <a:ext cx="1924029" cy="706347"/>
            </a:xfrm>
            <a:prstGeom prst="rect">
              <a:avLst/>
            </a:prstGeom>
            <a:noFill/>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More than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2 million </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patients treated annually</a:t>
              </a:r>
              <a:r>
                <a:rPr kumimoji="0" lang="en-GB" sz="1400" b="0" i="0" u="none" strike="noStrike" kern="1200" cap="none" spc="0" normalizeH="0" baseline="30000" noProof="0" dirty="0">
                  <a:ln>
                    <a:noFill/>
                  </a:ln>
                  <a:solidFill>
                    <a:srgbClr val="FFFFFF"/>
                  </a:solidFill>
                  <a:effectLst/>
                  <a:uLnTx/>
                  <a:uFillTx/>
                  <a:latin typeface="Arial" panose="020B0604020202020204"/>
                  <a:ea typeface="+mn-ea"/>
                  <a:cs typeface="+mn-cs"/>
                </a:rPr>
                <a:t>a</a:t>
              </a:r>
            </a:p>
          </p:txBody>
        </p:sp>
        <p:grpSp>
          <p:nvGrpSpPr>
            <p:cNvPr id="184" name="Group 183">
              <a:extLst>
                <a:ext uri="{FF2B5EF4-FFF2-40B4-BE49-F238E27FC236}">
                  <a16:creationId xmlns:a16="http://schemas.microsoft.com/office/drawing/2014/main" id="{C43671ED-88BA-48B5-84CA-50E2B2E0CDA3}"/>
                </a:ext>
              </a:extLst>
            </p:cNvPr>
            <p:cNvGrpSpPr/>
            <p:nvPr/>
          </p:nvGrpSpPr>
          <p:grpSpPr>
            <a:xfrm>
              <a:off x="2999801" y="1365663"/>
              <a:ext cx="621127" cy="621127"/>
              <a:chOff x="4178381" y="2532066"/>
              <a:chExt cx="621127" cy="621127"/>
            </a:xfrm>
          </p:grpSpPr>
          <p:sp>
            <p:nvSpPr>
              <p:cNvPr id="185" name="Oval 184">
                <a:extLst>
                  <a:ext uri="{FF2B5EF4-FFF2-40B4-BE49-F238E27FC236}">
                    <a16:creationId xmlns:a16="http://schemas.microsoft.com/office/drawing/2014/main" id="{0937FAFB-2C92-462E-B61B-0E662245A5AB}"/>
                  </a:ext>
                </a:extLst>
              </p:cNvPr>
              <p:cNvSpPr/>
              <p:nvPr/>
            </p:nvSpPr>
            <p:spPr>
              <a:xfrm>
                <a:off x="4178381" y="2532066"/>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86" name="Picture 185" descr="A close up of a logo&#10;&#10;Description automatically generated">
                <a:extLst>
                  <a:ext uri="{FF2B5EF4-FFF2-40B4-BE49-F238E27FC236}">
                    <a16:creationId xmlns:a16="http://schemas.microsoft.com/office/drawing/2014/main" id="{907C62BB-6307-429C-8496-59861C89F2AF}"/>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4179691" y="2533376"/>
                <a:ext cx="618507" cy="618507"/>
              </a:xfrm>
              <a:prstGeom prst="rect">
                <a:avLst/>
              </a:prstGeom>
            </p:spPr>
          </p:pic>
        </p:grpSp>
      </p:grpSp>
      <p:grpSp>
        <p:nvGrpSpPr>
          <p:cNvPr id="16" name="Group 15">
            <a:extLst>
              <a:ext uri="{FF2B5EF4-FFF2-40B4-BE49-F238E27FC236}">
                <a16:creationId xmlns:a16="http://schemas.microsoft.com/office/drawing/2014/main" id="{BEFE842B-DD87-40AA-A969-D4C9562F3D38}"/>
              </a:ext>
            </a:extLst>
          </p:cNvPr>
          <p:cNvGrpSpPr/>
          <p:nvPr/>
        </p:nvGrpSpPr>
        <p:grpSpPr>
          <a:xfrm>
            <a:off x="345004" y="1323053"/>
            <a:ext cx="2497256" cy="706347"/>
            <a:chOff x="345004" y="1323053"/>
            <a:chExt cx="2497256" cy="706347"/>
          </a:xfrm>
        </p:grpSpPr>
        <p:sp>
          <p:nvSpPr>
            <p:cNvPr id="180" name="TextBox 179">
              <a:extLst>
                <a:ext uri="{FF2B5EF4-FFF2-40B4-BE49-F238E27FC236}">
                  <a16:creationId xmlns:a16="http://schemas.microsoft.com/office/drawing/2014/main" id="{6AC8B728-FA27-4CC2-916D-36A0FCC7FC5D}"/>
                </a:ext>
              </a:extLst>
            </p:cNvPr>
            <p:cNvSpPr txBox="1"/>
            <p:nvPr/>
          </p:nvSpPr>
          <p:spPr>
            <a:xfrm>
              <a:off x="980376" y="1323053"/>
              <a:ext cx="1861884" cy="706347"/>
            </a:xfrm>
            <a:prstGeom prst="rect">
              <a:avLst/>
            </a:prstGeom>
            <a:noFill/>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More than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3000</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dedicated associates in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90</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countries</a:t>
              </a:r>
              <a:endParaRPr kumimoji="0" lang="en-GB" sz="14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grpSp>
          <p:nvGrpSpPr>
            <p:cNvPr id="187" name="Group 186">
              <a:extLst>
                <a:ext uri="{FF2B5EF4-FFF2-40B4-BE49-F238E27FC236}">
                  <a16:creationId xmlns:a16="http://schemas.microsoft.com/office/drawing/2014/main" id="{F1EA697A-A53F-450F-8A06-EB72EF33A037}"/>
                </a:ext>
              </a:extLst>
            </p:cNvPr>
            <p:cNvGrpSpPr/>
            <p:nvPr/>
          </p:nvGrpSpPr>
          <p:grpSpPr>
            <a:xfrm>
              <a:off x="345004" y="1350147"/>
              <a:ext cx="652159" cy="652159"/>
              <a:chOff x="936824" y="2499724"/>
              <a:chExt cx="652159" cy="652159"/>
            </a:xfrm>
          </p:grpSpPr>
          <p:sp>
            <p:nvSpPr>
              <p:cNvPr id="188" name="Oval 187">
                <a:extLst>
                  <a:ext uri="{FF2B5EF4-FFF2-40B4-BE49-F238E27FC236}">
                    <a16:creationId xmlns:a16="http://schemas.microsoft.com/office/drawing/2014/main" id="{C2F2E216-BCD0-48E9-B677-E37A5439C0FA}"/>
                  </a:ext>
                </a:extLst>
              </p:cNvPr>
              <p:cNvSpPr/>
              <p:nvPr/>
            </p:nvSpPr>
            <p:spPr>
              <a:xfrm>
                <a:off x="952340" y="2515240"/>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89" name="Picture 188" descr="A close up of a necklace&#10;&#10;Description automatically generated">
                <a:extLst>
                  <a:ext uri="{FF2B5EF4-FFF2-40B4-BE49-F238E27FC236}">
                    <a16:creationId xmlns:a16="http://schemas.microsoft.com/office/drawing/2014/main" id="{A898A5D3-79DA-4DB2-BC34-2E0176707176}"/>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936824" y="2499724"/>
                <a:ext cx="652159" cy="652159"/>
              </a:xfrm>
              <a:prstGeom prst="rect">
                <a:avLst/>
              </a:prstGeom>
            </p:spPr>
          </p:pic>
        </p:grpSp>
      </p:grpSp>
      <p:grpSp>
        <p:nvGrpSpPr>
          <p:cNvPr id="190" name="Group 189">
            <a:extLst>
              <a:ext uri="{FF2B5EF4-FFF2-40B4-BE49-F238E27FC236}">
                <a16:creationId xmlns:a16="http://schemas.microsoft.com/office/drawing/2014/main" id="{71307490-2D00-47FD-9578-5AD46E76C6CA}"/>
              </a:ext>
            </a:extLst>
          </p:cNvPr>
          <p:cNvGrpSpPr/>
          <p:nvPr/>
        </p:nvGrpSpPr>
        <p:grpSpPr>
          <a:xfrm>
            <a:off x="5198486" y="1365663"/>
            <a:ext cx="621127" cy="621127"/>
            <a:chOff x="7152817" y="2514064"/>
            <a:chExt cx="621127" cy="621127"/>
          </a:xfrm>
        </p:grpSpPr>
        <p:sp>
          <p:nvSpPr>
            <p:cNvPr id="191" name="Oval 190">
              <a:extLst>
                <a:ext uri="{FF2B5EF4-FFF2-40B4-BE49-F238E27FC236}">
                  <a16:creationId xmlns:a16="http://schemas.microsoft.com/office/drawing/2014/main" id="{21541062-EEA3-4603-B484-00098D4B48A5}"/>
                </a:ext>
              </a:extLst>
            </p:cNvPr>
            <p:cNvSpPr/>
            <p:nvPr/>
          </p:nvSpPr>
          <p:spPr>
            <a:xfrm>
              <a:off x="7152817" y="2514064"/>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92" name="Picture 191" descr="A close up of a logo&#10;&#10;Description automatically generated">
              <a:extLst>
                <a:ext uri="{FF2B5EF4-FFF2-40B4-BE49-F238E27FC236}">
                  <a16:creationId xmlns:a16="http://schemas.microsoft.com/office/drawing/2014/main" id="{56A6976D-54E0-4AB0-85E3-D07ABBB006C8}"/>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7154127" y="2515374"/>
              <a:ext cx="618507" cy="618507"/>
            </a:xfrm>
            <a:prstGeom prst="rect">
              <a:avLst/>
            </a:prstGeom>
          </p:spPr>
        </p:pic>
      </p:grpSp>
      <p:grpSp>
        <p:nvGrpSpPr>
          <p:cNvPr id="14" name="View all">
            <a:extLst>
              <a:ext uri="{FF2B5EF4-FFF2-40B4-BE49-F238E27FC236}">
                <a16:creationId xmlns:a16="http://schemas.microsoft.com/office/drawing/2014/main" id="{3A8260C0-CF65-493E-A622-74E9DFBCAFA1}"/>
              </a:ext>
            </a:extLst>
          </p:cNvPr>
          <p:cNvGrpSpPr/>
          <p:nvPr/>
        </p:nvGrpSpPr>
        <p:grpSpPr>
          <a:xfrm>
            <a:off x="3736993" y="5352584"/>
            <a:ext cx="1068641" cy="330200"/>
            <a:chOff x="9001443" y="5092700"/>
            <a:chExt cx="1242725" cy="330200"/>
          </a:xfrm>
        </p:grpSpPr>
        <p:sp>
          <p:nvSpPr>
            <p:cNvPr id="226" name="Rectangle: Rounded Corners 225">
              <a:extLst>
                <a:ext uri="{FF2B5EF4-FFF2-40B4-BE49-F238E27FC236}">
                  <a16:creationId xmlns:a16="http://schemas.microsoft.com/office/drawing/2014/main" id="{7B617D2E-1ACF-4EEA-AA7B-AF2D6E9FDAB0}"/>
                </a:ext>
              </a:extLst>
            </p:cNvPr>
            <p:cNvSpPr/>
            <p:nvPr/>
          </p:nvSpPr>
          <p:spPr>
            <a:xfrm>
              <a:off x="9001443" y="5092700"/>
              <a:ext cx="124272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VIEW ALL</a:t>
              </a:r>
            </a:p>
          </p:txBody>
        </p:sp>
        <p:sp>
          <p:nvSpPr>
            <p:cNvPr id="234" name="Freeform: Shape 233">
              <a:extLst>
                <a:ext uri="{FF2B5EF4-FFF2-40B4-BE49-F238E27FC236}">
                  <a16:creationId xmlns:a16="http://schemas.microsoft.com/office/drawing/2014/main" id="{BCCD0B3C-6E64-480A-98C7-4F5E6764F749}"/>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61" name="Group 360">
            <a:extLst>
              <a:ext uri="{FF2B5EF4-FFF2-40B4-BE49-F238E27FC236}">
                <a16:creationId xmlns:a16="http://schemas.microsoft.com/office/drawing/2014/main" id="{17356AC6-44C4-437B-B895-42DE24AE2D1B}"/>
              </a:ext>
            </a:extLst>
          </p:cNvPr>
          <p:cNvGrpSpPr/>
          <p:nvPr/>
        </p:nvGrpSpPr>
        <p:grpSpPr>
          <a:xfrm>
            <a:off x="314386" y="3108621"/>
            <a:ext cx="10715564" cy="1038462"/>
            <a:chOff x="314386" y="3336404"/>
            <a:chExt cx="10158860" cy="984511"/>
          </a:xfrm>
        </p:grpSpPr>
        <p:sp>
          <p:nvSpPr>
            <p:cNvPr id="362" name="TextBox 361">
              <a:extLst>
                <a:ext uri="{FF2B5EF4-FFF2-40B4-BE49-F238E27FC236}">
                  <a16:creationId xmlns:a16="http://schemas.microsoft.com/office/drawing/2014/main" id="{DE499147-3D35-40B2-8C3A-3C0DB5074233}"/>
                </a:ext>
              </a:extLst>
            </p:cNvPr>
            <p:cNvSpPr txBox="1"/>
            <p:nvPr/>
          </p:nvSpPr>
          <p:spPr>
            <a:xfrm>
              <a:off x="408111" y="3404560"/>
              <a:ext cx="2778781"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1946</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3" name="TextBox 362">
              <a:extLst>
                <a:ext uri="{FF2B5EF4-FFF2-40B4-BE49-F238E27FC236}">
                  <a16:creationId xmlns:a16="http://schemas.microsoft.com/office/drawing/2014/main" id="{68427F98-A0BD-4746-8029-504210E5E692}"/>
                </a:ext>
              </a:extLst>
            </p:cNvPr>
            <p:cNvSpPr txBox="1"/>
            <p:nvPr/>
          </p:nvSpPr>
          <p:spPr>
            <a:xfrm>
              <a:off x="1887204" y="3988538"/>
              <a:ext cx="2445344" cy="323154"/>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1960</a:t>
              </a:r>
              <a: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t> – </a:t>
              </a: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1970 </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4" name="TextBox 363">
              <a:extLst>
                <a:ext uri="{FF2B5EF4-FFF2-40B4-BE49-F238E27FC236}">
                  <a16:creationId xmlns:a16="http://schemas.microsoft.com/office/drawing/2014/main" id="{62F2B648-BA25-46AC-907E-5D3487BCD3C9}"/>
                </a:ext>
              </a:extLst>
            </p:cNvPr>
            <p:cNvSpPr txBox="1"/>
            <p:nvPr/>
          </p:nvSpPr>
          <p:spPr>
            <a:xfrm>
              <a:off x="4629287" y="3997761"/>
              <a:ext cx="4080543" cy="323154"/>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2000 – 2009 </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5" name="TextBox 364">
              <a:extLst>
                <a:ext uri="{FF2B5EF4-FFF2-40B4-BE49-F238E27FC236}">
                  <a16:creationId xmlns:a16="http://schemas.microsoft.com/office/drawing/2014/main" id="{3C07A92E-2A1A-463F-B27E-D6838A0B32E4}"/>
                </a:ext>
              </a:extLst>
            </p:cNvPr>
            <p:cNvSpPr txBox="1"/>
            <p:nvPr/>
          </p:nvSpPr>
          <p:spPr>
            <a:xfrm>
              <a:off x="3403601" y="3404559"/>
              <a:ext cx="3296719"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1980 – 1999 </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6" name="TextBox 365">
              <a:extLst>
                <a:ext uri="{FF2B5EF4-FFF2-40B4-BE49-F238E27FC236}">
                  <a16:creationId xmlns:a16="http://schemas.microsoft.com/office/drawing/2014/main" id="{9A497436-21CB-4611-A94A-82959C9776E8}"/>
                </a:ext>
              </a:extLst>
            </p:cNvPr>
            <p:cNvSpPr txBox="1"/>
            <p:nvPr/>
          </p:nvSpPr>
          <p:spPr>
            <a:xfrm>
              <a:off x="6321462" y="3404559"/>
              <a:ext cx="4151784"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2010 – 2019</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7" name="TextBox 366">
              <a:extLst>
                <a:ext uri="{FF2B5EF4-FFF2-40B4-BE49-F238E27FC236}">
                  <a16:creationId xmlns:a16="http://schemas.microsoft.com/office/drawing/2014/main" id="{37B34930-86E2-451F-8D9C-32B627400BBD}"/>
                </a:ext>
              </a:extLst>
            </p:cNvPr>
            <p:cNvSpPr txBox="1"/>
            <p:nvPr/>
          </p:nvSpPr>
          <p:spPr>
            <a:xfrm>
              <a:off x="6780820" y="3988538"/>
              <a:ext cx="3373927" cy="323154"/>
            </a:xfrm>
            <a:prstGeom prst="rect">
              <a:avLst/>
            </a:prstGeom>
            <a:noFill/>
            <a:ln>
              <a:noFill/>
            </a:ln>
          </p:spPr>
          <p:txBody>
            <a:bodyPr wrap="square" rtlCol="0">
              <a:spAutoFit/>
            </a:bodyPr>
            <a:lstStyle/>
            <a:p>
              <a:pPr marL="0" marR="0" lvl="0" indent="0" algn="r"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Currently in </a:t>
              </a:r>
              <a:r>
                <a:rPr kumimoji="0" lang="en-GB" sz="1700" b="1" i="0" u="none" strike="noStrike" kern="1200" cap="none" spc="0" normalizeH="0" baseline="0" noProof="0" dirty="0" err="1">
                  <a:ln>
                    <a:noFill/>
                  </a:ln>
                  <a:solidFill>
                    <a:srgbClr val="FFFFFF"/>
                  </a:solidFill>
                  <a:effectLst/>
                  <a:uLnTx/>
                  <a:uFillTx/>
                  <a:latin typeface="Arial Black" panose="020B0A04020102020204"/>
                  <a:ea typeface="+mn-ea"/>
                  <a:cs typeface="+mn-cs"/>
                </a:rPr>
                <a:t>development</a:t>
              </a:r>
              <a:r>
                <a:rPr kumimoji="0" lang="en-GB" sz="1050" b="1" i="0" u="none" strike="noStrike" kern="1200" cap="none" spc="0" normalizeH="0" baseline="30000" noProof="0" dirty="0" err="1">
                  <a:ln>
                    <a:noFill/>
                  </a:ln>
                  <a:solidFill>
                    <a:srgbClr val="FFFFFF"/>
                  </a:solidFill>
                  <a:effectLst/>
                  <a:uLnTx/>
                  <a:uFillTx/>
                  <a:latin typeface="Arial Black" panose="020B0A04020102020204"/>
                  <a:ea typeface="+mn-ea"/>
                  <a:cs typeface="+mn-cs"/>
                </a:rPr>
                <a:t>C</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cxnSp>
          <p:nvCxnSpPr>
            <p:cNvPr id="368" name="Straight Connector 367">
              <a:extLst>
                <a:ext uri="{FF2B5EF4-FFF2-40B4-BE49-F238E27FC236}">
                  <a16:creationId xmlns:a16="http://schemas.microsoft.com/office/drawing/2014/main" id="{F7B4D14C-2B95-4AA6-86A5-F64C84267E14}"/>
                </a:ext>
              </a:extLst>
            </p:cNvPr>
            <p:cNvCxnSpPr/>
            <p:nvPr/>
          </p:nvCxnSpPr>
          <p:spPr>
            <a:xfrm>
              <a:off x="372108" y="3813048"/>
              <a:ext cx="9793088"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69" name="Group 368">
              <a:extLst>
                <a:ext uri="{FF2B5EF4-FFF2-40B4-BE49-F238E27FC236}">
                  <a16:creationId xmlns:a16="http://schemas.microsoft.com/office/drawing/2014/main" id="{78337779-0D72-4A06-B868-34991AAA368B}"/>
                </a:ext>
              </a:extLst>
            </p:cNvPr>
            <p:cNvGrpSpPr/>
            <p:nvPr/>
          </p:nvGrpSpPr>
          <p:grpSpPr>
            <a:xfrm>
              <a:off x="314386" y="3336404"/>
              <a:ext cx="157202" cy="540514"/>
              <a:chOff x="1609786" y="4437112"/>
              <a:chExt cx="157202" cy="540514"/>
            </a:xfrm>
          </p:grpSpPr>
          <p:cxnSp>
            <p:nvCxnSpPr>
              <p:cNvPr id="385" name="Straight Arrow Connector 384">
                <a:extLst>
                  <a:ext uri="{FF2B5EF4-FFF2-40B4-BE49-F238E27FC236}">
                    <a16:creationId xmlns:a16="http://schemas.microsoft.com/office/drawing/2014/main" id="{84FC844B-C651-409F-93F5-4CC780AC6304}"/>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6" name="Oval 385">
                <a:extLst>
                  <a:ext uri="{FF2B5EF4-FFF2-40B4-BE49-F238E27FC236}">
                    <a16:creationId xmlns:a16="http://schemas.microsoft.com/office/drawing/2014/main" id="{5E020BC7-8C62-4228-891D-E13BD4923C3E}"/>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0" name="Group 369">
              <a:extLst>
                <a:ext uri="{FF2B5EF4-FFF2-40B4-BE49-F238E27FC236}">
                  <a16:creationId xmlns:a16="http://schemas.microsoft.com/office/drawing/2014/main" id="{19C4F4E3-D011-4EF7-9620-8A7A6B09BD20}"/>
                </a:ext>
              </a:extLst>
            </p:cNvPr>
            <p:cNvGrpSpPr/>
            <p:nvPr/>
          </p:nvGrpSpPr>
          <p:grpSpPr>
            <a:xfrm rot="10800000">
              <a:off x="4548573" y="3719716"/>
              <a:ext cx="157202" cy="540514"/>
              <a:chOff x="1609786" y="4437112"/>
              <a:chExt cx="157202" cy="540514"/>
            </a:xfrm>
          </p:grpSpPr>
          <p:cxnSp>
            <p:nvCxnSpPr>
              <p:cNvPr id="383" name="Straight Arrow Connector 382">
                <a:extLst>
                  <a:ext uri="{FF2B5EF4-FFF2-40B4-BE49-F238E27FC236}">
                    <a16:creationId xmlns:a16="http://schemas.microsoft.com/office/drawing/2014/main" id="{3EEAC083-684C-42D5-9B1A-B24D5819413E}"/>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4" name="Oval 383">
                <a:extLst>
                  <a:ext uri="{FF2B5EF4-FFF2-40B4-BE49-F238E27FC236}">
                    <a16:creationId xmlns:a16="http://schemas.microsoft.com/office/drawing/2014/main" id="{D6660E06-6D9B-4BEE-BF9B-848DFE23471F}"/>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1" name="Group 370">
              <a:extLst>
                <a:ext uri="{FF2B5EF4-FFF2-40B4-BE49-F238E27FC236}">
                  <a16:creationId xmlns:a16="http://schemas.microsoft.com/office/drawing/2014/main" id="{5B63F7DB-F84A-481D-BD5E-3E67BAF8B5C5}"/>
                </a:ext>
              </a:extLst>
            </p:cNvPr>
            <p:cNvGrpSpPr/>
            <p:nvPr/>
          </p:nvGrpSpPr>
          <p:grpSpPr>
            <a:xfrm>
              <a:off x="6231235" y="3336404"/>
              <a:ext cx="157202" cy="540514"/>
              <a:chOff x="1609786" y="4437112"/>
              <a:chExt cx="157202" cy="540514"/>
            </a:xfrm>
          </p:grpSpPr>
          <p:cxnSp>
            <p:nvCxnSpPr>
              <p:cNvPr id="381" name="Straight Arrow Connector 380">
                <a:extLst>
                  <a:ext uri="{FF2B5EF4-FFF2-40B4-BE49-F238E27FC236}">
                    <a16:creationId xmlns:a16="http://schemas.microsoft.com/office/drawing/2014/main" id="{4DBEB654-DCE8-4D17-B284-6FF20C9B6E54}"/>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2" name="Oval 381">
                <a:extLst>
                  <a:ext uri="{FF2B5EF4-FFF2-40B4-BE49-F238E27FC236}">
                    <a16:creationId xmlns:a16="http://schemas.microsoft.com/office/drawing/2014/main" id="{A2D52F60-6349-48B1-8870-1DD2B9416B35}"/>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2" name="Group 371">
              <a:extLst>
                <a:ext uri="{FF2B5EF4-FFF2-40B4-BE49-F238E27FC236}">
                  <a16:creationId xmlns:a16="http://schemas.microsoft.com/office/drawing/2014/main" id="{94F6947A-A769-4CEA-B3FA-0FE8969782EA}"/>
                </a:ext>
              </a:extLst>
            </p:cNvPr>
            <p:cNvGrpSpPr/>
            <p:nvPr/>
          </p:nvGrpSpPr>
          <p:grpSpPr>
            <a:xfrm rot="10800000">
              <a:off x="10188014" y="3719716"/>
              <a:ext cx="157202" cy="540514"/>
              <a:chOff x="1609786" y="4437112"/>
              <a:chExt cx="157202" cy="540514"/>
            </a:xfrm>
          </p:grpSpPr>
          <p:cxnSp>
            <p:nvCxnSpPr>
              <p:cNvPr id="379" name="Straight Arrow Connector 378">
                <a:extLst>
                  <a:ext uri="{FF2B5EF4-FFF2-40B4-BE49-F238E27FC236}">
                    <a16:creationId xmlns:a16="http://schemas.microsoft.com/office/drawing/2014/main" id="{18B7110F-D642-4C4C-A38F-A79F81EC7A05}"/>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0" name="Oval 379">
                <a:extLst>
                  <a:ext uri="{FF2B5EF4-FFF2-40B4-BE49-F238E27FC236}">
                    <a16:creationId xmlns:a16="http://schemas.microsoft.com/office/drawing/2014/main" id="{31E8BF81-B0FC-4770-920D-972DF14C97E1}"/>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3" name="Group 372">
              <a:extLst>
                <a:ext uri="{FF2B5EF4-FFF2-40B4-BE49-F238E27FC236}">
                  <a16:creationId xmlns:a16="http://schemas.microsoft.com/office/drawing/2014/main" id="{F527E94A-1950-4530-AFF5-0B866F520EEB}"/>
                </a:ext>
              </a:extLst>
            </p:cNvPr>
            <p:cNvGrpSpPr/>
            <p:nvPr/>
          </p:nvGrpSpPr>
          <p:grpSpPr>
            <a:xfrm rot="10800000">
              <a:off x="1827288" y="3719716"/>
              <a:ext cx="157202" cy="540514"/>
              <a:chOff x="1609786" y="4437112"/>
              <a:chExt cx="157202" cy="540514"/>
            </a:xfrm>
          </p:grpSpPr>
          <p:cxnSp>
            <p:nvCxnSpPr>
              <p:cNvPr id="377" name="Straight Arrow Connector 376">
                <a:extLst>
                  <a:ext uri="{FF2B5EF4-FFF2-40B4-BE49-F238E27FC236}">
                    <a16:creationId xmlns:a16="http://schemas.microsoft.com/office/drawing/2014/main" id="{368360DE-9761-48F0-92F7-2077095193B7}"/>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78" name="Oval 377">
                <a:extLst>
                  <a:ext uri="{FF2B5EF4-FFF2-40B4-BE49-F238E27FC236}">
                    <a16:creationId xmlns:a16="http://schemas.microsoft.com/office/drawing/2014/main" id="{DFC78C69-2BA1-4342-B398-6996A63938BA}"/>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4" name="Group 373">
              <a:extLst>
                <a:ext uri="{FF2B5EF4-FFF2-40B4-BE49-F238E27FC236}">
                  <a16:creationId xmlns:a16="http://schemas.microsoft.com/office/drawing/2014/main" id="{7339C1F4-AA96-4B14-894F-785ADE432258}"/>
                </a:ext>
              </a:extLst>
            </p:cNvPr>
            <p:cNvGrpSpPr/>
            <p:nvPr/>
          </p:nvGrpSpPr>
          <p:grpSpPr>
            <a:xfrm>
              <a:off x="3288432" y="3336404"/>
              <a:ext cx="157202" cy="540514"/>
              <a:chOff x="1609786" y="4437112"/>
              <a:chExt cx="157202" cy="540514"/>
            </a:xfrm>
          </p:grpSpPr>
          <p:cxnSp>
            <p:nvCxnSpPr>
              <p:cNvPr id="375" name="Straight Arrow Connector 374">
                <a:extLst>
                  <a:ext uri="{FF2B5EF4-FFF2-40B4-BE49-F238E27FC236}">
                    <a16:creationId xmlns:a16="http://schemas.microsoft.com/office/drawing/2014/main" id="{C1C3B4A3-7612-46E3-B46D-E65DF6025F70}"/>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76" name="Oval 375">
                <a:extLst>
                  <a:ext uri="{FF2B5EF4-FFF2-40B4-BE49-F238E27FC236}">
                    <a16:creationId xmlns:a16="http://schemas.microsoft.com/office/drawing/2014/main" id="{086C825F-CD6E-4466-BF1A-F343C6A06925}"/>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grpSp>
        <p:nvGrpSpPr>
          <p:cNvPr id="410" name="Migraine">
            <a:extLst>
              <a:ext uri="{FF2B5EF4-FFF2-40B4-BE49-F238E27FC236}">
                <a16:creationId xmlns:a16="http://schemas.microsoft.com/office/drawing/2014/main" id="{EBC142CA-E6F4-4ECD-A804-51DED1CD0469}"/>
              </a:ext>
            </a:extLst>
          </p:cNvPr>
          <p:cNvGrpSpPr/>
          <p:nvPr/>
        </p:nvGrpSpPr>
        <p:grpSpPr>
          <a:xfrm>
            <a:off x="314386" y="4967573"/>
            <a:ext cx="1490821" cy="330200"/>
            <a:chOff x="1100168" y="5092700"/>
            <a:chExt cx="1733678" cy="330200"/>
          </a:xfrm>
        </p:grpSpPr>
        <p:sp>
          <p:nvSpPr>
            <p:cNvPr id="411" name="Rectangle: Rounded Corners 410">
              <a:extLst>
                <a:ext uri="{FF2B5EF4-FFF2-40B4-BE49-F238E27FC236}">
                  <a16:creationId xmlns:a16="http://schemas.microsoft.com/office/drawing/2014/main" id="{5BCFA2AF-8320-49DF-BED6-8B5977A4096E}"/>
                </a:ext>
              </a:extLst>
            </p:cNvPr>
            <p:cNvSpPr/>
            <p:nvPr/>
          </p:nvSpPr>
          <p:spPr>
            <a:xfrm>
              <a:off x="1100168" y="5092700"/>
              <a:ext cx="173367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MIGRAINE VIEW</a:t>
              </a:r>
            </a:p>
          </p:txBody>
        </p:sp>
        <p:sp>
          <p:nvSpPr>
            <p:cNvPr id="412" name="Freeform: Shape 411">
              <a:extLst>
                <a:ext uri="{FF2B5EF4-FFF2-40B4-BE49-F238E27FC236}">
                  <a16:creationId xmlns:a16="http://schemas.microsoft.com/office/drawing/2014/main" id="{C4B7FC3C-E494-4408-A165-751BCF1A7CCE}"/>
                </a:ext>
              </a:extLst>
            </p:cNvPr>
            <p:cNvSpPr/>
            <p:nvPr/>
          </p:nvSpPr>
          <p:spPr>
            <a:xfrm>
              <a:off x="26138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553" name="MS">
            <a:extLst>
              <a:ext uri="{FF2B5EF4-FFF2-40B4-BE49-F238E27FC236}">
                <a16:creationId xmlns:a16="http://schemas.microsoft.com/office/drawing/2014/main" id="{609CF0F1-730F-453F-B226-BCD389175A55}"/>
              </a:ext>
            </a:extLst>
          </p:cNvPr>
          <p:cNvGrpSpPr/>
          <p:nvPr/>
        </p:nvGrpSpPr>
        <p:grpSpPr>
          <a:xfrm>
            <a:off x="1890316" y="4967573"/>
            <a:ext cx="2414338" cy="330200"/>
            <a:chOff x="2953564" y="5092700"/>
            <a:chExt cx="2807638" cy="330200"/>
          </a:xfrm>
        </p:grpSpPr>
        <p:sp>
          <p:nvSpPr>
            <p:cNvPr id="554" name="Rectangle: Rounded Corners 553">
              <a:extLst>
                <a:ext uri="{FF2B5EF4-FFF2-40B4-BE49-F238E27FC236}">
                  <a16:creationId xmlns:a16="http://schemas.microsoft.com/office/drawing/2014/main" id="{E3EB762F-91C8-4ED2-937F-FB55D98D2C57}"/>
                </a:ext>
              </a:extLst>
            </p:cNvPr>
            <p:cNvSpPr/>
            <p:nvPr/>
          </p:nvSpPr>
          <p:spPr>
            <a:xfrm>
              <a:off x="2953564" y="5092700"/>
              <a:ext cx="280763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MULTIPLE SCLEROSIS VIEW</a:t>
              </a:r>
            </a:p>
          </p:txBody>
        </p:sp>
        <p:sp>
          <p:nvSpPr>
            <p:cNvPr id="555" name="Freeform: Shape 554">
              <a:extLst>
                <a:ext uri="{FF2B5EF4-FFF2-40B4-BE49-F238E27FC236}">
                  <a16:creationId xmlns:a16="http://schemas.microsoft.com/office/drawing/2014/main" id="{9F5694EA-C83E-4891-9E7A-55FDB8E8A136}"/>
                </a:ext>
              </a:extLst>
            </p:cNvPr>
            <p:cNvSpPr/>
            <p:nvPr/>
          </p:nvSpPr>
          <p:spPr>
            <a:xfrm>
              <a:off x="55411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48" name="Freeform: Shape 147">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90" name="Graphic 88">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72" name="Freeform: Shape 171">
            <a:hlinkClick r:id="rId13" action="ppaction://hlinksldjump" highlightClick="1"/>
            <a:extLst>
              <a:ext uri="{FF2B5EF4-FFF2-40B4-BE49-F238E27FC236}">
                <a16:creationId xmlns:a16="http://schemas.microsoft.com/office/drawing/2014/main" id="{04FBDE87-2715-493F-9C84-5C5AD98FACD0}"/>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nvGrpSpPr>
          <p:cNvPr id="733" name="Pediatric">
            <a:extLst>
              <a:ext uri="{FF2B5EF4-FFF2-40B4-BE49-F238E27FC236}">
                <a16:creationId xmlns:a16="http://schemas.microsoft.com/office/drawing/2014/main" id="{5AB170E2-4059-4B15-9A13-58E09A8F4B0B}"/>
              </a:ext>
            </a:extLst>
          </p:cNvPr>
          <p:cNvGrpSpPr/>
          <p:nvPr/>
        </p:nvGrpSpPr>
        <p:grpSpPr>
          <a:xfrm>
            <a:off x="4389763" y="4967573"/>
            <a:ext cx="2580446" cy="330200"/>
            <a:chOff x="5880920" y="5092700"/>
            <a:chExt cx="3000805" cy="330200"/>
          </a:xfrm>
        </p:grpSpPr>
        <p:sp>
          <p:nvSpPr>
            <p:cNvPr id="734" name="Rectangle: Rounded Corners 733">
              <a:extLst>
                <a:ext uri="{FF2B5EF4-FFF2-40B4-BE49-F238E27FC236}">
                  <a16:creationId xmlns:a16="http://schemas.microsoft.com/office/drawing/2014/main" id="{16A3423C-2FBB-42BB-8B3A-D5F69003880A}"/>
                </a:ext>
              </a:extLst>
            </p:cNvPr>
            <p:cNvSpPr/>
            <p:nvPr/>
          </p:nvSpPr>
          <p:spPr>
            <a:xfrm>
              <a:off x="5880920" y="5092700"/>
              <a:ext cx="300080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PEDIATRIC NEUROLOGY VIEW</a:t>
              </a:r>
            </a:p>
          </p:txBody>
        </p:sp>
        <p:sp>
          <p:nvSpPr>
            <p:cNvPr id="735" name="Freeform: Shape 734">
              <a:extLst>
                <a:ext uri="{FF2B5EF4-FFF2-40B4-BE49-F238E27FC236}">
                  <a16:creationId xmlns:a16="http://schemas.microsoft.com/office/drawing/2014/main" id="{EFC2671A-DDC6-49AB-A1F5-E46CFCBCE73F}"/>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796" name="PSYCHIATRY">
            <a:extLst>
              <a:ext uri="{FF2B5EF4-FFF2-40B4-BE49-F238E27FC236}">
                <a16:creationId xmlns:a16="http://schemas.microsoft.com/office/drawing/2014/main" id="{BB004F45-93ED-479A-BC33-468FD562EBA0}"/>
              </a:ext>
            </a:extLst>
          </p:cNvPr>
          <p:cNvGrpSpPr/>
          <p:nvPr/>
        </p:nvGrpSpPr>
        <p:grpSpPr>
          <a:xfrm>
            <a:off x="7055317" y="4967573"/>
            <a:ext cx="1680975" cy="330200"/>
            <a:chOff x="6926915" y="5092700"/>
            <a:chExt cx="1954809" cy="330200"/>
          </a:xfrm>
        </p:grpSpPr>
        <p:sp>
          <p:nvSpPr>
            <p:cNvPr id="797" name="Rectangle: Rounded Corners 796">
              <a:extLst>
                <a:ext uri="{FF2B5EF4-FFF2-40B4-BE49-F238E27FC236}">
                  <a16:creationId xmlns:a16="http://schemas.microsoft.com/office/drawing/2014/main" id="{992322DF-4DF3-4A51-BAEC-F3993C9D1425}"/>
                </a:ext>
              </a:extLst>
            </p:cNvPr>
            <p:cNvSpPr/>
            <p:nvPr/>
          </p:nvSpPr>
          <p:spPr>
            <a:xfrm>
              <a:off x="6926915" y="5092700"/>
              <a:ext cx="1954809"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PSYCHIATRY VIEW</a:t>
              </a:r>
            </a:p>
          </p:txBody>
        </p:sp>
        <p:sp>
          <p:nvSpPr>
            <p:cNvPr id="798" name="Freeform: Shape 797">
              <a:extLst>
                <a:ext uri="{FF2B5EF4-FFF2-40B4-BE49-F238E27FC236}">
                  <a16:creationId xmlns:a16="http://schemas.microsoft.com/office/drawing/2014/main" id="{222B4AF4-F929-41F6-8F81-4556FB759C08}"/>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859" name="Other">
            <a:extLst>
              <a:ext uri="{FF2B5EF4-FFF2-40B4-BE49-F238E27FC236}">
                <a16:creationId xmlns:a16="http://schemas.microsoft.com/office/drawing/2014/main" id="{AB60BD95-9B5E-40ED-A2C6-F38F6B958A88}"/>
              </a:ext>
            </a:extLst>
          </p:cNvPr>
          <p:cNvGrpSpPr/>
          <p:nvPr/>
        </p:nvGrpSpPr>
        <p:grpSpPr>
          <a:xfrm>
            <a:off x="314386" y="5352584"/>
            <a:ext cx="3336520" cy="330200"/>
            <a:chOff x="5001680" y="5092700"/>
            <a:chExt cx="3880045" cy="330200"/>
          </a:xfrm>
        </p:grpSpPr>
        <p:sp>
          <p:nvSpPr>
            <p:cNvPr id="860" name="Rectangle: Rounded Corners 859">
              <a:extLst>
                <a:ext uri="{FF2B5EF4-FFF2-40B4-BE49-F238E27FC236}">
                  <a16:creationId xmlns:a16="http://schemas.microsoft.com/office/drawing/2014/main" id="{4CE15AC1-B702-4ED5-B5A6-B240CA8A47BA}"/>
                </a:ext>
              </a:extLst>
            </p:cNvPr>
            <p:cNvSpPr/>
            <p:nvPr/>
          </p:nvSpPr>
          <p:spPr>
            <a:xfrm>
              <a:off x="5001680" y="5092700"/>
              <a:ext cx="388004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OTHER NEUROLOGICAL DISORDERS VIEW</a:t>
              </a:r>
            </a:p>
          </p:txBody>
        </p:sp>
        <p:sp>
          <p:nvSpPr>
            <p:cNvPr id="861" name="Freeform: Shape 860">
              <a:extLst>
                <a:ext uri="{FF2B5EF4-FFF2-40B4-BE49-F238E27FC236}">
                  <a16:creationId xmlns:a16="http://schemas.microsoft.com/office/drawing/2014/main" id="{E2C9A2E8-2514-40CE-B6F1-D67C4333B0E8}"/>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63" name="Group 162">
            <a:extLst>
              <a:ext uri="{FF2B5EF4-FFF2-40B4-BE49-F238E27FC236}">
                <a16:creationId xmlns:a16="http://schemas.microsoft.com/office/drawing/2014/main" id="{95C18D43-728F-4A93-B2DC-C9F5F8473CCD}"/>
              </a:ext>
            </a:extLst>
          </p:cNvPr>
          <p:cNvGrpSpPr/>
          <p:nvPr/>
        </p:nvGrpSpPr>
        <p:grpSpPr>
          <a:xfrm>
            <a:off x="176354" y="2062031"/>
            <a:ext cx="10987314" cy="3221324"/>
            <a:chOff x="185511" y="2076449"/>
            <a:chExt cx="10987314" cy="3221324"/>
          </a:xfrm>
        </p:grpSpPr>
        <p:grpSp>
          <p:nvGrpSpPr>
            <p:cNvPr id="164" name="MS">
              <a:extLst>
                <a:ext uri="{FF2B5EF4-FFF2-40B4-BE49-F238E27FC236}">
                  <a16:creationId xmlns:a16="http://schemas.microsoft.com/office/drawing/2014/main" id="{1E32806F-DEAD-400C-B94F-2E9E27379AE2}"/>
                </a:ext>
              </a:extLst>
            </p:cNvPr>
            <p:cNvGrpSpPr/>
            <p:nvPr/>
          </p:nvGrpSpPr>
          <p:grpSpPr>
            <a:xfrm>
              <a:off x="1890316" y="4967573"/>
              <a:ext cx="2414338" cy="330200"/>
              <a:chOff x="2953564" y="5092700"/>
              <a:chExt cx="2807638" cy="330200"/>
            </a:xfrm>
          </p:grpSpPr>
          <p:sp>
            <p:nvSpPr>
              <p:cNvPr id="228" name="Rectangle: Rounded Corners 547">
                <a:extLst>
                  <a:ext uri="{FF2B5EF4-FFF2-40B4-BE49-F238E27FC236}">
                    <a16:creationId xmlns:a16="http://schemas.microsoft.com/office/drawing/2014/main" id="{C6602F03-1BCB-4856-B17B-7AA459542F19}"/>
                  </a:ext>
                </a:extLst>
              </p:cNvPr>
              <p:cNvSpPr/>
              <p:nvPr/>
            </p:nvSpPr>
            <p:spPr>
              <a:xfrm>
                <a:off x="2953564" y="5092700"/>
                <a:ext cx="2807638" cy="330200"/>
              </a:xfrm>
              <a:prstGeom prst="roundRect">
                <a:avLst>
                  <a:gd name="adj" fmla="val 50000"/>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MULTIPLE SCLEROSIS VIEW</a:t>
                </a:r>
              </a:p>
            </p:txBody>
          </p:sp>
          <p:sp>
            <p:nvSpPr>
              <p:cNvPr id="229" name="Freeform: Shape 548">
                <a:extLst>
                  <a:ext uri="{FF2B5EF4-FFF2-40B4-BE49-F238E27FC236}">
                    <a16:creationId xmlns:a16="http://schemas.microsoft.com/office/drawing/2014/main" id="{4AD16676-31F6-4349-A5EA-65F4C11855FF}"/>
                  </a:ext>
                </a:extLst>
              </p:cNvPr>
              <p:cNvSpPr/>
              <p:nvPr/>
            </p:nvSpPr>
            <p:spPr>
              <a:xfrm>
                <a:off x="55411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65" name="Group 164">
              <a:extLst>
                <a:ext uri="{FF2B5EF4-FFF2-40B4-BE49-F238E27FC236}">
                  <a16:creationId xmlns:a16="http://schemas.microsoft.com/office/drawing/2014/main" id="{2BCFDE66-C16E-4F6C-9F85-170EBE8A7FA6}"/>
                </a:ext>
              </a:extLst>
            </p:cNvPr>
            <p:cNvGrpSpPr/>
            <p:nvPr/>
          </p:nvGrpSpPr>
          <p:grpSpPr>
            <a:xfrm>
              <a:off x="185511" y="2076449"/>
              <a:ext cx="10987314" cy="2733675"/>
              <a:chOff x="188686" y="2214042"/>
              <a:chExt cx="10987314" cy="2733675"/>
            </a:xfrm>
          </p:grpSpPr>
          <p:sp>
            <p:nvSpPr>
              <p:cNvPr id="200" name="Rectangle 199">
                <a:extLst>
                  <a:ext uri="{FF2B5EF4-FFF2-40B4-BE49-F238E27FC236}">
                    <a16:creationId xmlns:a16="http://schemas.microsoft.com/office/drawing/2014/main" id="{613A2BCC-5A2B-4BB1-9CCD-45F0182727F5}"/>
                  </a:ext>
                </a:extLst>
              </p:cNvPr>
              <p:cNvSpPr/>
              <p:nvPr/>
            </p:nvSpPr>
            <p:spPr>
              <a:xfrm>
                <a:off x="188686" y="2214042"/>
                <a:ext cx="10987314" cy="2733675"/>
              </a:xfrm>
              <a:prstGeom prst="rect">
                <a:avLst/>
              </a:prstGeom>
              <a:solidFill>
                <a:srgbClr val="0460A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01" name="Group 200">
                <a:extLst>
                  <a:ext uri="{FF2B5EF4-FFF2-40B4-BE49-F238E27FC236}">
                    <a16:creationId xmlns:a16="http://schemas.microsoft.com/office/drawing/2014/main" id="{96DD829F-90DD-4A51-8CDD-6C4A1B6420A8}"/>
                  </a:ext>
                </a:extLst>
              </p:cNvPr>
              <p:cNvGrpSpPr/>
              <p:nvPr/>
            </p:nvGrpSpPr>
            <p:grpSpPr>
              <a:xfrm>
                <a:off x="314386" y="2699846"/>
                <a:ext cx="10715564" cy="1775532"/>
                <a:chOff x="314386" y="2822443"/>
                <a:chExt cx="10158860" cy="1683287"/>
              </a:xfrm>
            </p:grpSpPr>
            <p:sp>
              <p:nvSpPr>
                <p:cNvPr id="202" name="TextBox 201">
                  <a:extLst>
                    <a:ext uri="{FF2B5EF4-FFF2-40B4-BE49-F238E27FC236}">
                      <a16:creationId xmlns:a16="http://schemas.microsoft.com/office/drawing/2014/main" id="{36BC18A0-26CC-4F40-843F-11F55CF746E8}"/>
                    </a:ext>
                  </a:extLst>
                </p:cNvPr>
                <p:cNvSpPr txBox="1"/>
                <p:nvPr/>
              </p:nvSpPr>
              <p:spPr>
                <a:xfrm>
                  <a:off x="408111" y="3404560"/>
                  <a:ext cx="2778781"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1946</a:t>
                  </a:r>
                  <a:endParaRPr kumimoji="0" lang="en-GB" sz="1100" b="0" i="0" u="none" strike="noStrike" kern="1200" cap="none" spc="0" normalizeH="0" baseline="30000" noProof="0" dirty="0">
                    <a:ln>
                      <a:noFill/>
                    </a:ln>
                    <a:solidFill>
                      <a:schemeClr val="accent2">
                        <a:lumMod val="40000"/>
                        <a:lumOff val="60000"/>
                      </a:schemeClr>
                    </a:solidFill>
                    <a:effectLst/>
                    <a:uLnTx/>
                    <a:uFillTx/>
                    <a:latin typeface="Arial" panose="020B0604020202020204"/>
                    <a:ea typeface="+mn-ea"/>
                    <a:cs typeface="+mn-cs"/>
                  </a:endParaRPr>
                </a:p>
              </p:txBody>
            </p:sp>
            <p:sp>
              <p:nvSpPr>
                <p:cNvPr id="203" name="TextBox 202">
                  <a:extLst>
                    <a:ext uri="{FF2B5EF4-FFF2-40B4-BE49-F238E27FC236}">
                      <a16:creationId xmlns:a16="http://schemas.microsoft.com/office/drawing/2014/main" id="{C7249552-5DAD-40E5-A9A2-90ED09DE9B38}"/>
                    </a:ext>
                  </a:extLst>
                </p:cNvPr>
                <p:cNvSpPr txBox="1"/>
                <p:nvPr/>
              </p:nvSpPr>
              <p:spPr>
                <a:xfrm>
                  <a:off x="1887204" y="3988538"/>
                  <a:ext cx="2445344" cy="323154"/>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1960</a:t>
                  </a:r>
                  <a:r>
                    <a:rPr kumimoji="0" lang="en-GB" sz="17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 – </a:t>
                  </a: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1970 </a:t>
                  </a:r>
                  <a:endParaRPr kumimoji="0" lang="en-GB" sz="1100" b="0" i="0" u="none" strike="noStrike" kern="1200" cap="none" spc="0" normalizeH="0" baseline="30000" noProof="0" dirty="0">
                    <a:ln>
                      <a:noFill/>
                    </a:ln>
                    <a:solidFill>
                      <a:schemeClr val="accent2">
                        <a:lumMod val="40000"/>
                        <a:lumOff val="60000"/>
                      </a:schemeClr>
                    </a:solidFill>
                    <a:effectLst/>
                    <a:uLnTx/>
                    <a:uFillTx/>
                    <a:latin typeface="Arial" panose="020B0604020202020204"/>
                    <a:ea typeface="+mn-ea"/>
                    <a:cs typeface="+mn-cs"/>
                  </a:endParaRPr>
                </a:p>
              </p:txBody>
            </p:sp>
            <p:sp>
              <p:nvSpPr>
                <p:cNvPr id="204" name="TextBox 203">
                  <a:extLst>
                    <a:ext uri="{FF2B5EF4-FFF2-40B4-BE49-F238E27FC236}">
                      <a16:creationId xmlns:a16="http://schemas.microsoft.com/office/drawing/2014/main" id="{E626DF95-3205-4BD9-98D9-B65825954401}"/>
                    </a:ext>
                  </a:extLst>
                </p:cNvPr>
                <p:cNvSpPr txBox="1"/>
                <p:nvPr/>
              </p:nvSpPr>
              <p:spPr>
                <a:xfrm>
                  <a:off x="4629287" y="3988538"/>
                  <a:ext cx="4080543" cy="517192"/>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2000 – 2009 </a:t>
                  </a:r>
                  <a: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400" b="1" i="0" u="none" strike="noStrike" kern="1200" cap="none" spc="0" normalizeH="0" baseline="0" noProof="0" dirty="0" err="1">
                      <a:ln>
                        <a:noFill/>
                      </a:ln>
                      <a:solidFill>
                        <a:srgbClr val="FFFFFF"/>
                      </a:solidFill>
                      <a:effectLst/>
                      <a:uLnTx/>
                      <a:uFillTx/>
                      <a:latin typeface="Arial" panose="020B0604020202020204"/>
                      <a:ea typeface="+mn-ea"/>
                      <a:cs typeface="+mn-cs"/>
                    </a:rPr>
                    <a:t>Extavia</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400" b="0" i="1" u="none" strike="noStrike" kern="1200" cap="none" spc="0" normalizeH="0" baseline="0" noProof="0" dirty="0">
                      <a:ln>
                        <a:noFill/>
                      </a:ln>
                      <a:solidFill>
                        <a:srgbClr val="FFFFFF"/>
                      </a:solidFill>
                      <a:effectLst/>
                      <a:uLnTx/>
                      <a:uFillTx/>
                      <a:latin typeface="Arial" panose="020B0604020202020204"/>
                      <a:ea typeface="+mn-ea"/>
                      <a:cs typeface="+mn-cs"/>
                    </a:rPr>
                    <a:t>interferon beta-1b</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MS)</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205" name="TextBox 204">
                  <a:extLst>
                    <a:ext uri="{FF2B5EF4-FFF2-40B4-BE49-F238E27FC236}">
                      <a16:creationId xmlns:a16="http://schemas.microsoft.com/office/drawing/2014/main" id="{7E2E7EF2-98D4-480B-962A-E0FA5D865746}"/>
                    </a:ext>
                  </a:extLst>
                </p:cNvPr>
                <p:cNvSpPr txBox="1"/>
                <p:nvPr/>
              </p:nvSpPr>
              <p:spPr>
                <a:xfrm>
                  <a:off x="3403601" y="3404559"/>
                  <a:ext cx="3296719"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1980 – 1999 </a:t>
                  </a:r>
                  <a:endParaRPr kumimoji="0" lang="en-GB" sz="1100" b="0" i="0" u="none" strike="noStrike" kern="1200" cap="none" spc="0" normalizeH="0" baseline="30000" noProof="0" dirty="0">
                    <a:ln>
                      <a:noFill/>
                    </a:ln>
                    <a:solidFill>
                      <a:schemeClr val="accent2">
                        <a:lumMod val="40000"/>
                        <a:lumOff val="60000"/>
                      </a:schemeClr>
                    </a:solidFill>
                    <a:effectLst/>
                    <a:uLnTx/>
                    <a:uFillTx/>
                    <a:latin typeface="Arial" panose="020B0604020202020204"/>
                    <a:ea typeface="+mn-ea"/>
                    <a:cs typeface="+mn-cs"/>
                  </a:endParaRPr>
                </a:p>
              </p:txBody>
            </p:sp>
            <p:sp>
              <p:nvSpPr>
                <p:cNvPr id="206" name="TextBox 205">
                  <a:extLst>
                    <a:ext uri="{FF2B5EF4-FFF2-40B4-BE49-F238E27FC236}">
                      <a16:creationId xmlns:a16="http://schemas.microsoft.com/office/drawing/2014/main" id="{EF1FE82B-D4BA-441C-B876-D38F9EC0C54A}"/>
                    </a:ext>
                  </a:extLst>
                </p:cNvPr>
                <p:cNvSpPr txBox="1"/>
                <p:nvPr/>
              </p:nvSpPr>
              <p:spPr>
                <a:xfrm>
                  <a:off x="6321462" y="2822443"/>
                  <a:ext cx="4151784" cy="905268"/>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2010 – 2019</a:t>
                  </a:r>
                  <a: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400" b="1" i="0" u="none" strike="noStrike" kern="1200" cap="none" spc="0" normalizeH="0" baseline="0" noProof="0" dirty="0">
                      <a:ln>
                        <a:noFill/>
                      </a:ln>
                      <a:solidFill>
                        <a:srgbClr val="FFFFFF"/>
                      </a:solidFill>
                      <a:effectLst/>
                      <a:uLnTx/>
                      <a:uFillTx/>
                      <a:latin typeface="Arial" panose="020B0604020202020204"/>
                      <a:ea typeface="+mn-ea"/>
                      <a:cs typeface="+mn-cs"/>
                    </a:rPr>
                    <a:t>Gilenya</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400" b="0" i="1" u="none" strike="noStrike" kern="1200" cap="none" spc="0" normalizeH="0" baseline="0" noProof="0" dirty="0">
                      <a:ln>
                        <a:noFill/>
                      </a:ln>
                      <a:solidFill>
                        <a:srgbClr val="FFFFFF"/>
                      </a:solidFill>
                      <a:effectLst/>
                      <a:uLnTx/>
                      <a:uFillTx/>
                      <a:latin typeface="Arial" panose="020B0604020202020204"/>
                      <a:ea typeface="+mn-ea"/>
                      <a:cs typeface="+mn-cs"/>
                    </a:rPr>
                    <a:t>fingolimod</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MS, </a:t>
                  </a:r>
                  <a:r>
                    <a:rPr kumimoji="0" lang="en-GB" sz="1400" b="0" i="0" u="none" strike="noStrike" kern="1200" cap="none" spc="0" normalizeH="0" baseline="0" noProof="0" dirty="0" err="1">
                      <a:ln>
                        <a:noFill/>
                      </a:ln>
                      <a:solidFill>
                        <a:srgbClr val="FFFFFF"/>
                      </a:solidFill>
                      <a:effectLst/>
                      <a:uLnTx/>
                      <a:uFillTx/>
                      <a:latin typeface="Arial" panose="020B0604020202020204"/>
                      <a:ea typeface="+mn-ea"/>
                      <a:cs typeface="+mn-cs"/>
                    </a:rPr>
                    <a:t>pediatric</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MS) </a:t>
                  </a:r>
                  <a:b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400" b="1" i="0" u="none" strike="noStrike" kern="1200" cap="none" spc="0" normalizeH="0" baseline="0" noProof="0" dirty="0" err="1">
                      <a:ln>
                        <a:noFill/>
                      </a:ln>
                      <a:solidFill>
                        <a:srgbClr val="FFFFFF"/>
                      </a:solidFill>
                      <a:effectLst/>
                      <a:uLnTx/>
                      <a:uFillTx/>
                      <a:latin typeface="Arial" panose="020B0604020202020204"/>
                      <a:ea typeface="+mn-ea"/>
                      <a:cs typeface="+mn-cs"/>
                    </a:rPr>
                    <a:t>Glatopa</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400" b="0" i="1" u="none" strike="noStrike" kern="1200" cap="none" spc="0" normalizeH="0" baseline="0" noProof="0" dirty="0">
                      <a:ln>
                        <a:noFill/>
                      </a:ln>
                      <a:solidFill>
                        <a:srgbClr val="FFFFFF"/>
                      </a:solidFill>
                      <a:effectLst/>
                      <a:uLnTx/>
                      <a:uFillTx/>
                      <a:latin typeface="Arial" panose="020B0604020202020204"/>
                      <a:ea typeface="+mn-ea"/>
                      <a:cs typeface="+mn-cs"/>
                    </a:rPr>
                    <a:t>glatiramer acetate</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MS)</a:t>
                  </a:r>
                  <a:b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400" b="1" i="0" u="none" strike="noStrike" kern="1200" cap="none" spc="0" normalizeH="0" baseline="0" noProof="0" dirty="0">
                      <a:ln>
                        <a:noFill/>
                      </a:ln>
                      <a:solidFill>
                        <a:srgbClr val="FFFFFF"/>
                      </a:solidFill>
                      <a:effectLst/>
                      <a:uLnTx/>
                      <a:uFillTx/>
                      <a:latin typeface="Arial" panose="020B0604020202020204"/>
                      <a:ea typeface="+mn-ea"/>
                      <a:cs typeface="+mn-cs"/>
                    </a:rPr>
                    <a:t>Mayzent</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400" b="0" i="1" u="none" strike="noStrike" kern="1200" cap="none" spc="0" normalizeH="0" baseline="0" noProof="0" dirty="0">
                      <a:ln>
                        <a:noFill/>
                      </a:ln>
                      <a:solidFill>
                        <a:srgbClr val="FFFFFF"/>
                      </a:solidFill>
                      <a:effectLst/>
                      <a:uLnTx/>
                      <a:uFillTx/>
                      <a:latin typeface="Arial" panose="020B0604020202020204"/>
                      <a:ea typeface="+mn-ea"/>
                      <a:cs typeface="+mn-cs"/>
                    </a:rPr>
                    <a:t>siponimod</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secondary progressive MS)</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207" name="TextBox 206">
                  <a:extLst>
                    <a:ext uri="{FF2B5EF4-FFF2-40B4-BE49-F238E27FC236}">
                      <a16:creationId xmlns:a16="http://schemas.microsoft.com/office/drawing/2014/main" id="{57D836D6-8FAA-4DDB-9356-054261C2B58F}"/>
                    </a:ext>
                  </a:extLst>
                </p:cNvPr>
                <p:cNvSpPr txBox="1"/>
                <p:nvPr/>
              </p:nvSpPr>
              <p:spPr>
                <a:xfrm>
                  <a:off x="6780820" y="3988538"/>
                  <a:ext cx="3373927" cy="517192"/>
                </a:xfrm>
                <a:prstGeom prst="rect">
                  <a:avLst/>
                </a:prstGeom>
                <a:noFill/>
                <a:ln>
                  <a:noFill/>
                </a:ln>
              </p:spPr>
              <p:txBody>
                <a:bodyPr wrap="square" rtlCol="0">
                  <a:spAutoFit/>
                </a:bodyPr>
                <a:lstStyle/>
                <a:p>
                  <a:pPr marL="0" marR="0" lvl="0" indent="0" algn="r"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Currently in </a:t>
                  </a:r>
                  <a:r>
                    <a:rPr kumimoji="0" lang="en-GB" sz="1700" b="1" i="0" u="none" strike="noStrike" kern="1200" cap="none" spc="0" normalizeH="0" baseline="0" noProof="0" dirty="0" err="1">
                      <a:ln>
                        <a:noFill/>
                      </a:ln>
                      <a:solidFill>
                        <a:schemeClr val="accent2">
                          <a:lumMod val="40000"/>
                          <a:lumOff val="60000"/>
                        </a:schemeClr>
                      </a:solidFill>
                      <a:effectLst/>
                      <a:uLnTx/>
                      <a:uFillTx/>
                      <a:latin typeface="Arial Black" panose="020B0A04020102020204"/>
                      <a:ea typeface="+mn-ea"/>
                      <a:cs typeface="+mn-cs"/>
                    </a:rPr>
                    <a:t>development</a:t>
                  </a:r>
                  <a:r>
                    <a:rPr kumimoji="0" lang="en-GB" sz="1700" b="1" i="0" u="none" strike="noStrike" kern="1200" cap="none" spc="0" normalizeH="0" baseline="30000" noProof="0" dirty="0" err="1">
                      <a:ln>
                        <a:noFill/>
                      </a:ln>
                      <a:solidFill>
                        <a:schemeClr val="accent2">
                          <a:lumMod val="40000"/>
                          <a:lumOff val="60000"/>
                        </a:schemeClr>
                      </a:solidFill>
                      <a:effectLst/>
                      <a:uLnTx/>
                      <a:uFillTx/>
                      <a:latin typeface="Arial Black" panose="020B0A04020102020204"/>
                      <a:ea typeface="+mn-ea"/>
                      <a:cs typeface="+mn-cs"/>
                    </a:rPr>
                    <a:t>c</a:t>
                  </a:r>
                  <a: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400" b="1" i="0" u="none" strike="noStrike" kern="1200" cap="none" spc="0" normalizeH="0" baseline="0" noProof="0" dirty="0">
                      <a:ln>
                        <a:noFill/>
                      </a:ln>
                      <a:solidFill>
                        <a:srgbClr val="FFFFFF"/>
                      </a:solidFill>
                      <a:effectLst/>
                      <a:uLnTx/>
                      <a:uFillTx/>
                      <a:latin typeface="Arial" panose="020B0604020202020204"/>
                      <a:ea typeface="+mn-ea"/>
                      <a:cs typeface="+mn-cs"/>
                    </a:rPr>
                    <a:t>Ofatumumab </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(MS)</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cxnSp>
              <p:nvCxnSpPr>
                <p:cNvPr id="208" name="Straight Connector 207">
                  <a:extLst>
                    <a:ext uri="{FF2B5EF4-FFF2-40B4-BE49-F238E27FC236}">
                      <a16:creationId xmlns:a16="http://schemas.microsoft.com/office/drawing/2014/main" id="{A60CDB63-4ACD-4BFA-A94C-2542A30343FF}"/>
                    </a:ext>
                  </a:extLst>
                </p:cNvPr>
                <p:cNvCxnSpPr/>
                <p:nvPr/>
              </p:nvCxnSpPr>
              <p:spPr>
                <a:xfrm>
                  <a:off x="372108" y="3813048"/>
                  <a:ext cx="9793088"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209" name="Group 208">
                  <a:extLst>
                    <a:ext uri="{FF2B5EF4-FFF2-40B4-BE49-F238E27FC236}">
                      <a16:creationId xmlns:a16="http://schemas.microsoft.com/office/drawing/2014/main" id="{6A346317-A94C-4184-B312-2BDF57DBECCD}"/>
                    </a:ext>
                  </a:extLst>
                </p:cNvPr>
                <p:cNvGrpSpPr/>
                <p:nvPr/>
              </p:nvGrpSpPr>
              <p:grpSpPr>
                <a:xfrm>
                  <a:off x="314386" y="3336404"/>
                  <a:ext cx="157202" cy="540514"/>
                  <a:chOff x="1609786" y="4437112"/>
                  <a:chExt cx="157202" cy="540514"/>
                </a:xfrm>
              </p:grpSpPr>
              <p:cxnSp>
                <p:nvCxnSpPr>
                  <p:cNvPr id="225" name="Straight Arrow Connector 224">
                    <a:extLst>
                      <a:ext uri="{FF2B5EF4-FFF2-40B4-BE49-F238E27FC236}">
                        <a16:creationId xmlns:a16="http://schemas.microsoft.com/office/drawing/2014/main" id="{D8020228-2B9A-463B-BEE3-87BF5ADA7609}"/>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27" name="Oval 226">
                    <a:extLst>
                      <a:ext uri="{FF2B5EF4-FFF2-40B4-BE49-F238E27FC236}">
                        <a16:creationId xmlns:a16="http://schemas.microsoft.com/office/drawing/2014/main" id="{2414B1A4-F7AA-4136-AEC2-F4209EB97601}"/>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10" name="Group 209">
                  <a:extLst>
                    <a:ext uri="{FF2B5EF4-FFF2-40B4-BE49-F238E27FC236}">
                      <a16:creationId xmlns:a16="http://schemas.microsoft.com/office/drawing/2014/main" id="{65ACFF10-1C93-485D-85E1-CC60E6C912A3}"/>
                    </a:ext>
                  </a:extLst>
                </p:cNvPr>
                <p:cNvGrpSpPr/>
                <p:nvPr/>
              </p:nvGrpSpPr>
              <p:grpSpPr>
                <a:xfrm rot="10800000">
                  <a:off x="4548573" y="3719716"/>
                  <a:ext cx="157202" cy="540514"/>
                  <a:chOff x="1609786" y="4437112"/>
                  <a:chExt cx="157202" cy="540514"/>
                </a:xfrm>
              </p:grpSpPr>
              <p:cxnSp>
                <p:nvCxnSpPr>
                  <p:cNvPr id="223" name="Straight Arrow Connector 222">
                    <a:extLst>
                      <a:ext uri="{FF2B5EF4-FFF2-40B4-BE49-F238E27FC236}">
                        <a16:creationId xmlns:a16="http://schemas.microsoft.com/office/drawing/2014/main" id="{94761223-410E-4218-B3D2-FB4D172AB1A8}"/>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24" name="Oval 223">
                    <a:extLst>
                      <a:ext uri="{FF2B5EF4-FFF2-40B4-BE49-F238E27FC236}">
                        <a16:creationId xmlns:a16="http://schemas.microsoft.com/office/drawing/2014/main" id="{FEFD962C-2199-4A01-844C-C5181F7BE85E}"/>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11" name="Group 210">
                  <a:extLst>
                    <a:ext uri="{FF2B5EF4-FFF2-40B4-BE49-F238E27FC236}">
                      <a16:creationId xmlns:a16="http://schemas.microsoft.com/office/drawing/2014/main" id="{D29C08CF-AFB2-4956-8FB0-A6F05030858F}"/>
                    </a:ext>
                  </a:extLst>
                </p:cNvPr>
                <p:cNvGrpSpPr/>
                <p:nvPr/>
              </p:nvGrpSpPr>
              <p:grpSpPr>
                <a:xfrm>
                  <a:off x="6231235" y="3336404"/>
                  <a:ext cx="157202" cy="540514"/>
                  <a:chOff x="1609786" y="4437112"/>
                  <a:chExt cx="157202" cy="540514"/>
                </a:xfrm>
              </p:grpSpPr>
              <p:cxnSp>
                <p:nvCxnSpPr>
                  <p:cNvPr id="221" name="Straight Arrow Connector 220">
                    <a:extLst>
                      <a:ext uri="{FF2B5EF4-FFF2-40B4-BE49-F238E27FC236}">
                        <a16:creationId xmlns:a16="http://schemas.microsoft.com/office/drawing/2014/main" id="{4384B8C9-033F-4DBD-B1DE-E1F0F5F06507}"/>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22" name="Oval 221">
                    <a:extLst>
                      <a:ext uri="{FF2B5EF4-FFF2-40B4-BE49-F238E27FC236}">
                        <a16:creationId xmlns:a16="http://schemas.microsoft.com/office/drawing/2014/main" id="{12788A2F-B8ED-429E-9A38-82EF474D3612}"/>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12" name="Group 211">
                  <a:extLst>
                    <a:ext uri="{FF2B5EF4-FFF2-40B4-BE49-F238E27FC236}">
                      <a16:creationId xmlns:a16="http://schemas.microsoft.com/office/drawing/2014/main" id="{1AF8DDF4-86D9-4BFF-A50E-8193053E039C}"/>
                    </a:ext>
                  </a:extLst>
                </p:cNvPr>
                <p:cNvGrpSpPr/>
                <p:nvPr/>
              </p:nvGrpSpPr>
              <p:grpSpPr>
                <a:xfrm rot="10800000">
                  <a:off x="10188014" y="3719716"/>
                  <a:ext cx="157202" cy="540514"/>
                  <a:chOff x="1609786" y="4437112"/>
                  <a:chExt cx="157202" cy="540514"/>
                </a:xfrm>
              </p:grpSpPr>
              <p:cxnSp>
                <p:nvCxnSpPr>
                  <p:cNvPr id="219" name="Straight Arrow Connector 218">
                    <a:extLst>
                      <a:ext uri="{FF2B5EF4-FFF2-40B4-BE49-F238E27FC236}">
                        <a16:creationId xmlns:a16="http://schemas.microsoft.com/office/drawing/2014/main" id="{2916C70E-CAC2-4DDA-9878-98B5504DE159}"/>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20" name="Oval 219">
                    <a:extLst>
                      <a:ext uri="{FF2B5EF4-FFF2-40B4-BE49-F238E27FC236}">
                        <a16:creationId xmlns:a16="http://schemas.microsoft.com/office/drawing/2014/main" id="{978DD5F5-AF79-4F0E-AB0A-D622409B99F5}"/>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13" name="Group 212">
                  <a:extLst>
                    <a:ext uri="{FF2B5EF4-FFF2-40B4-BE49-F238E27FC236}">
                      <a16:creationId xmlns:a16="http://schemas.microsoft.com/office/drawing/2014/main" id="{B7FE78C9-4FCB-443F-A5CE-A8E8E41929AB}"/>
                    </a:ext>
                  </a:extLst>
                </p:cNvPr>
                <p:cNvGrpSpPr/>
                <p:nvPr/>
              </p:nvGrpSpPr>
              <p:grpSpPr>
                <a:xfrm rot="10800000">
                  <a:off x="1827288" y="3719716"/>
                  <a:ext cx="157202" cy="540514"/>
                  <a:chOff x="1609786" y="4437112"/>
                  <a:chExt cx="157202" cy="540514"/>
                </a:xfrm>
              </p:grpSpPr>
              <p:cxnSp>
                <p:nvCxnSpPr>
                  <p:cNvPr id="217" name="Straight Arrow Connector 216">
                    <a:extLst>
                      <a:ext uri="{FF2B5EF4-FFF2-40B4-BE49-F238E27FC236}">
                        <a16:creationId xmlns:a16="http://schemas.microsoft.com/office/drawing/2014/main" id="{C19963F9-CB79-4113-ADF4-4D97C3B723B2}"/>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18" name="Oval 217">
                    <a:extLst>
                      <a:ext uri="{FF2B5EF4-FFF2-40B4-BE49-F238E27FC236}">
                        <a16:creationId xmlns:a16="http://schemas.microsoft.com/office/drawing/2014/main" id="{B1A70A9C-A6F6-4A43-953C-F3ECAA78CD0F}"/>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14" name="Group 213">
                  <a:extLst>
                    <a:ext uri="{FF2B5EF4-FFF2-40B4-BE49-F238E27FC236}">
                      <a16:creationId xmlns:a16="http://schemas.microsoft.com/office/drawing/2014/main" id="{ED1635DE-B15C-4869-85C4-01D94E52B2E8}"/>
                    </a:ext>
                  </a:extLst>
                </p:cNvPr>
                <p:cNvGrpSpPr/>
                <p:nvPr/>
              </p:nvGrpSpPr>
              <p:grpSpPr>
                <a:xfrm>
                  <a:off x="3288432" y="3336404"/>
                  <a:ext cx="157202" cy="540514"/>
                  <a:chOff x="1609786" y="4437112"/>
                  <a:chExt cx="157202" cy="540514"/>
                </a:xfrm>
              </p:grpSpPr>
              <p:cxnSp>
                <p:nvCxnSpPr>
                  <p:cNvPr id="215" name="Straight Arrow Connector 214">
                    <a:extLst>
                      <a:ext uri="{FF2B5EF4-FFF2-40B4-BE49-F238E27FC236}">
                        <a16:creationId xmlns:a16="http://schemas.microsoft.com/office/drawing/2014/main" id="{F2D564BF-D96D-4DF0-86DD-10F53D92181E}"/>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16" name="Oval 215">
                    <a:extLst>
                      <a:ext uri="{FF2B5EF4-FFF2-40B4-BE49-F238E27FC236}">
                        <a16:creationId xmlns:a16="http://schemas.microsoft.com/office/drawing/2014/main" id="{63F12B8A-9A38-4895-8127-24C8547FA3EA}"/>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grpSp>
        <p:grpSp>
          <p:nvGrpSpPr>
            <p:cNvPr id="166" name="Group 165">
              <a:extLst>
                <a:ext uri="{FF2B5EF4-FFF2-40B4-BE49-F238E27FC236}">
                  <a16:creationId xmlns:a16="http://schemas.microsoft.com/office/drawing/2014/main" id="{3FB012A5-0987-4A22-BC15-BDF71BA99C6E}"/>
                </a:ext>
              </a:extLst>
            </p:cNvPr>
            <p:cNvGrpSpPr/>
            <p:nvPr/>
          </p:nvGrpSpPr>
          <p:grpSpPr>
            <a:xfrm>
              <a:off x="8630208" y="2162629"/>
              <a:ext cx="2151125" cy="330200"/>
              <a:chOff x="492804" y="8527756"/>
              <a:chExt cx="2151125" cy="330200"/>
            </a:xfrm>
          </p:grpSpPr>
          <p:grpSp>
            <p:nvGrpSpPr>
              <p:cNvPr id="167" name="Migraine">
                <a:extLst>
                  <a:ext uri="{FF2B5EF4-FFF2-40B4-BE49-F238E27FC236}">
                    <a16:creationId xmlns:a16="http://schemas.microsoft.com/office/drawing/2014/main" id="{C06C5118-BFA8-41CF-95AE-F45FD261ABEC}"/>
                  </a:ext>
                </a:extLst>
              </p:cNvPr>
              <p:cNvGrpSpPr/>
              <p:nvPr/>
            </p:nvGrpSpPr>
            <p:grpSpPr>
              <a:xfrm>
                <a:off x="492804" y="8527756"/>
                <a:ext cx="2151125" cy="330200"/>
                <a:chOff x="332301" y="5092700"/>
                <a:chExt cx="2501546" cy="330200"/>
              </a:xfrm>
            </p:grpSpPr>
            <p:sp>
              <p:nvSpPr>
                <p:cNvPr id="169" name="Rectangle: Rounded Corners 482">
                  <a:hlinkClick r:id="rId14" action="ppaction://hlinksldjump"/>
                  <a:extLst>
                    <a:ext uri="{FF2B5EF4-FFF2-40B4-BE49-F238E27FC236}">
                      <a16:creationId xmlns:a16="http://schemas.microsoft.com/office/drawing/2014/main" id="{4ECFE94C-36B5-4C21-95BD-5AEE893E5048}"/>
                    </a:ext>
                  </a:extLst>
                </p:cNvPr>
                <p:cNvSpPr/>
                <p:nvPr/>
              </p:nvSpPr>
              <p:spPr>
                <a:xfrm>
                  <a:off x="332301" y="5092700"/>
                  <a:ext cx="2501546" cy="3302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361950"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MORE INFORMATION</a:t>
                  </a:r>
                </a:p>
              </p:txBody>
            </p:sp>
            <p:sp>
              <p:nvSpPr>
                <p:cNvPr id="199" name="Freeform: Shape 483">
                  <a:extLst>
                    <a:ext uri="{FF2B5EF4-FFF2-40B4-BE49-F238E27FC236}">
                      <a16:creationId xmlns:a16="http://schemas.microsoft.com/office/drawing/2014/main" id="{11F2DD08-B8AE-4DE0-A63E-69287ECB9E36}"/>
                    </a:ext>
                  </a:extLst>
                </p:cNvPr>
                <p:cNvSpPr/>
                <p:nvPr/>
              </p:nvSpPr>
              <p:spPr>
                <a:xfrm>
                  <a:off x="26138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68" name="Graphic 2">
                <a:extLst>
                  <a:ext uri="{FF2B5EF4-FFF2-40B4-BE49-F238E27FC236}">
                    <a16:creationId xmlns:a16="http://schemas.microsoft.com/office/drawing/2014/main" id="{B8F128F7-DDD1-459F-BF50-27539B6FC65E}"/>
                  </a:ext>
                </a:extLst>
              </p:cNvPr>
              <p:cNvSpPr/>
              <p:nvPr/>
            </p:nvSpPr>
            <p:spPr>
              <a:xfrm>
                <a:off x="520791" y="8546306"/>
                <a:ext cx="293688" cy="293688"/>
              </a:xfrm>
              <a:custGeom>
                <a:avLst/>
                <a:gdLst>
                  <a:gd name="connsiteX0" fmla="*/ 1425321 w 2847975"/>
                  <a:gd name="connsiteY0" fmla="*/ 0 h 2847975"/>
                  <a:gd name="connsiteX1" fmla="*/ 0 w 2847975"/>
                  <a:gd name="connsiteY1" fmla="*/ 1425321 h 2847975"/>
                  <a:gd name="connsiteX2" fmla="*/ 1425321 w 2847975"/>
                  <a:gd name="connsiteY2" fmla="*/ 2850642 h 2847975"/>
                  <a:gd name="connsiteX3" fmla="*/ 2850642 w 2847975"/>
                  <a:gd name="connsiteY3" fmla="*/ 1425321 h 2847975"/>
                  <a:gd name="connsiteX4" fmla="*/ 1425321 w 2847975"/>
                  <a:gd name="connsiteY4" fmla="*/ 0 h 2847975"/>
                  <a:gd name="connsiteX5" fmla="*/ 1241203 w 2847975"/>
                  <a:gd name="connsiteY5" fmla="*/ 1123093 h 2847975"/>
                  <a:gd name="connsiteX6" fmla="*/ 1607534 w 2847975"/>
                  <a:gd name="connsiteY6" fmla="*/ 1123093 h 2847975"/>
                  <a:gd name="connsiteX7" fmla="*/ 1607534 w 2847975"/>
                  <a:gd name="connsiteY7" fmla="*/ 2099786 h 2847975"/>
                  <a:gd name="connsiteX8" fmla="*/ 1241203 w 2847975"/>
                  <a:gd name="connsiteY8" fmla="*/ 2099786 h 2847975"/>
                  <a:gd name="connsiteX9" fmla="*/ 1241203 w 2847975"/>
                  <a:gd name="connsiteY9" fmla="*/ 1123093 h 2847975"/>
                  <a:gd name="connsiteX10" fmla="*/ 1557052 w 2847975"/>
                  <a:gd name="connsiteY10" fmla="*/ 988886 h 2847975"/>
                  <a:gd name="connsiteX11" fmla="*/ 1425321 w 2847975"/>
                  <a:gd name="connsiteY11" fmla="*/ 1037844 h 2847975"/>
                  <a:gd name="connsiteX12" fmla="*/ 1293590 w 2847975"/>
                  <a:gd name="connsiteY12" fmla="*/ 988886 h 2847975"/>
                  <a:gd name="connsiteX13" fmla="*/ 1242155 w 2847975"/>
                  <a:gd name="connsiteY13" fmla="*/ 863537 h 2847975"/>
                  <a:gd name="connsiteX14" fmla="*/ 1296543 w 2847975"/>
                  <a:gd name="connsiteY14" fmla="*/ 739616 h 2847975"/>
                  <a:gd name="connsiteX15" fmla="*/ 1425321 w 2847975"/>
                  <a:gd name="connsiteY15" fmla="*/ 687229 h 2847975"/>
                  <a:gd name="connsiteX16" fmla="*/ 1554099 w 2847975"/>
                  <a:gd name="connsiteY16" fmla="*/ 739616 h 2847975"/>
                  <a:gd name="connsiteX17" fmla="*/ 1608487 w 2847975"/>
                  <a:gd name="connsiteY17" fmla="*/ 863537 h 2847975"/>
                  <a:gd name="connsiteX18" fmla="*/ 1557052 w 2847975"/>
                  <a:gd name="connsiteY18" fmla="*/ 988886 h 284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47975" h="2847975">
                    <a:moveTo>
                      <a:pt x="1425321" y="0"/>
                    </a:moveTo>
                    <a:cubicBezTo>
                      <a:pt x="639413" y="0"/>
                      <a:pt x="0" y="639413"/>
                      <a:pt x="0" y="1425321"/>
                    </a:cubicBezTo>
                    <a:cubicBezTo>
                      <a:pt x="0" y="2211229"/>
                      <a:pt x="639413" y="2850642"/>
                      <a:pt x="1425321" y="2850642"/>
                    </a:cubicBezTo>
                    <a:cubicBezTo>
                      <a:pt x="2211229" y="2850642"/>
                      <a:pt x="2850642" y="2211229"/>
                      <a:pt x="2850642" y="1425321"/>
                    </a:cubicBezTo>
                    <a:cubicBezTo>
                      <a:pt x="2850737" y="639413"/>
                      <a:pt x="2211324" y="0"/>
                      <a:pt x="1425321" y="0"/>
                    </a:cubicBezTo>
                    <a:close/>
                    <a:moveTo>
                      <a:pt x="1241203" y="1123093"/>
                    </a:moveTo>
                    <a:lnTo>
                      <a:pt x="1607534" y="1123093"/>
                    </a:lnTo>
                    <a:lnTo>
                      <a:pt x="1607534" y="2099786"/>
                    </a:lnTo>
                    <a:lnTo>
                      <a:pt x="1241203" y="2099786"/>
                    </a:lnTo>
                    <a:lnTo>
                      <a:pt x="1241203" y="1123093"/>
                    </a:lnTo>
                    <a:close/>
                    <a:moveTo>
                      <a:pt x="1557052" y="988886"/>
                    </a:moveTo>
                    <a:cubicBezTo>
                      <a:pt x="1522762" y="1021556"/>
                      <a:pt x="1478852" y="1037844"/>
                      <a:pt x="1425321" y="1037844"/>
                    </a:cubicBezTo>
                    <a:cubicBezTo>
                      <a:pt x="1371791" y="1037844"/>
                      <a:pt x="1327880" y="1021556"/>
                      <a:pt x="1293590" y="988886"/>
                    </a:cubicBezTo>
                    <a:cubicBezTo>
                      <a:pt x="1259300" y="956215"/>
                      <a:pt x="1242155" y="914400"/>
                      <a:pt x="1242155" y="863537"/>
                    </a:cubicBezTo>
                    <a:cubicBezTo>
                      <a:pt x="1242155" y="815912"/>
                      <a:pt x="1260253" y="774573"/>
                      <a:pt x="1296543" y="739616"/>
                    </a:cubicBezTo>
                    <a:cubicBezTo>
                      <a:pt x="1332833" y="704660"/>
                      <a:pt x="1375696" y="687229"/>
                      <a:pt x="1425321" y="687229"/>
                    </a:cubicBezTo>
                    <a:cubicBezTo>
                      <a:pt x="1474946" y="687229"/>
                      <a:pt x="1517904" y="704755"/>
                      <a:pt x="1554099" y="739616"/>
                    </a:cubicBezTo>
                    <a:cubicBezTo>
                      <a:pt x="1590389" y="774573"/>
                      <a:pt x="1608487" y="815912"/>
                      <a:pt x="1608487" y="863537"/>
                    </a:cubicBezTo>
                    <a:cubicBezTo>
                      <a:pt x="1608582" y="914400"/>
                      <a:pt x="1591437" y="956215"/>
                      <a:pt x="1557052" y="988886"/>
                    </a:cubicBezTo>
                    <a:close/>
                  </a:path>
                </a:pathLst>
              </a:custGeom>
              <a:solidFill>
                <a:schemeClr val="bg1"/>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pic>
        <p:nvPicPr>
          <p:cNvPr id="231" name="Picture 230" descr=" 13">
            <a:extLst>
              <a:ext uri="{FF2B5EF4-FFF2-40B4-BE49-F238E27FC236}">
                <a16:creationId xmlns:a16="http://schemas.microsoft.com/office/drawing/2014/main" id="{36D37054-6915-40C3-BD45-E28906DA0920}"/>
              </a:ext>
            </a:extLst>
          </p:cNvPr>
          <p:cNvPicPr>
            <a:picLocks noChangeAspect="1"/>
          </p:cNvPicPr>
          <p:nvPr/>
        </p:nvPicPr>
        <p:blipFill>
          <a:blip r:embed="rId15"/>
          <a:stretch>
            <a:fillRect/>
          </a:stretch>
        </p:blipFill>
        <p:spPr>
          <a:xfrm>
            <a:off x="9804263" y="6165848"/>
            <a:ext cx="1847316" cy="337291"/>
          </a:xfrm>
          <a:prstGeom prst="rect">
            <a:avLst/>
          </a:prstGeom>
          <a:solidFill>
            <a:schemeClr val="bg1"/>
          </a:solidFill>
        </p:spPr>
      </p:pic>
      <p:grpSp>
        <p:nvGrpSpPr>
          <p:cNvPr id="232" name="Group 231">
            <a:extLst>
              <a:ext uri="{FF2B5EF4-FFF2-40B4-BE49-F238E27FC236}">
                <a16:creationId xmlns:a16="http://schemas.microsoft.com/office/drawing/2014/main" id="{BE2B04B4-EEE6-4201-B2D4-F784E4E4AB2F}"/>
              </a:ext>
            </a:extLst>
          </p:cNvPr>
          <p:cNvGrpSpPr/>
          <p:nvPr/>
        </p:nvGrpSpPr>
        <p:grpSpPr>
          <a:xfrm>
            <a:off x="7586932" y="1365663"/>
            <a:ext cx="2776268" cy="621127"/>
            <a:chOff x="8247332" y="1365663"/>
            <a:chExt cx="2776268" cy="621127"/>
          </a:xfrm>
        </p:grpSpPr>
        <p:sp>
          <p:nvSpPr>
            <p:cNvPr id="233" name="TextBox 232">
              <a:extLst>
                <a:ext uri="{FF2B5EF4-FFF2-40B4-BE49-F238E27FC236}">
                  <a16:creationId xmlns:a16="http://schemas.microsoft.com/office/drawing/2014/main" id="{8E5E0FD8-B607-45F6-BCAE-8C2E3E694B4A}"/>
                </a:ext>
              </a:extLst>
            </p:cNvPr>
            <p:cNvSpPr txBox="1"/>
            <p:nvPr/>
          </p:nvSpPr>
          <p:spPr>
            <a:xfrm>
              <a:off x="8870842" y="1369505"/>
              <a:ext cx="2152758" cy="501676"/>
            </a:xfrm>
            <a:prstGeom prst="rect">
              <a:avLst/>
            </a:prstGeom>
            <a:noFill/>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Launching neurologic innovations since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1946</a:t>
              </a:r>
              <a:r>
                <a:rPr kumimoji="0" lang="en-GB" sz="1400" b="0" i="0" u="none" strike="noStrike" kern="1200" cap="none" spc="0" normalizeH="0" baseline="30000" noProof="0" dirty="0">
                  <a:ln>
                    <a:noFill/>
                  </a:ln>
                  <a:solidFill>
                    <a:srgbClr val="FFFFFF"/>
                  </a:solidFill>
                  <a:effectLst/>
                  <a:uLnTx/>
                  <a:uFillTx/>
                  <a:latin typeface="Arial" panose="020B0604020202020204"/>
                  <a:ea typeface="+mn-ea"/>
                  <a:cs typeface="+mn-cs"/>
                </a:rPr>
                <a:t>b</a:t>
              </a:r>
            </a:p>
          </p:txBody>
        </p:sp>
        <p:grpSp>
          <p:nvGrpSpPr>
            <p:cNvPr id="235" name="Group 234">
              <a:extLst>
                <a:ext uri="{FF2B5EF4-FFF2-40B4-BE49-F238E27FC236}">
                  <a16:creationId xmlns:a16="http://schemas.microsoft.com/office/drawing/2014/main" id="{89697CD9-7DEA-4090-A303-D3FF57C6C217}"/>
                </a:ext>
              </a:extLst>
            </p:cNvPr>
            <p:cNvGrpSpPr/>
            <p:nvPr/>
          </p:nvGrpSpPr>
          <p:grpSpPr>
            <a:xfrm>
              <a:off x="8247332" y="1365663"/>
              <a:ext cx="621127" cy="621127"/>
              <a:chOff x="9662112" y="2542877"/>
              <a:chExt cx="621127" cy="621127"/>
            </a:xfrm>
          </p:grpSpPr>
          <p:sp>
            <p:nvSpPr>
              <p:cNvPr id="236" name="Oval 235">
                <a:extLst>
                  <a:ext uri="{FF2B5EF4-FFF2-40B4-BE49-F238E27FC236}">
                    <a16:creationId xmlns:a16="http://schemas.microsoft.com/office/drawing/2014/main" id="{76ED952B-39D5-4986-8201-D1D32A7EF5A4}"/>
                  </a:ext>
                </a:extLst>
              </p:cNvPr>
              <p:cNvSpPr/>
              <p:nvPr/>
            </p:nvSpPr>
            <p:spPr>
              <a:xfrm>
                <a:off x="9662112" y="2542877"/>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37" name="Group 236">
                <a:extLst>
                  <a:ext uri="{FF2B5EF4-FFF2-40B4-BE49-F238E27FC236}">
                    <a16:creationId xmlns:a16="http://schemas.microsoft.com/office/drawing/2014/main" id="{66CE8B10-5412-42CB-AEF4-9E35E1DEAC05}"/>
                  </a:ext>
                </a:extLst>
              </p:cNvPr>
              <p:cNvGrpSpPr/>
              <p:nvPr/>
            </p:nvGrpSpPr>
            <p:grpSpPr>
              <a:xfrm>
                <a:off x="9767094" y="2647859"/>
                <a:ext cx="411163" cy="411163"/>
                <a:chOff x="9731376" y="3143251"/>
                <a:chExt cx="411163" cy="411163"/>
              </a:xfrm>
            </p:grpSpPr>
            <p:sp>
              <p:nvSpPr>
                <p:cNvPr id="238" name="Freeform 5">
                  <a:extLst>
                    <a:ext uri="{FF2B5EF4-FFF2-40B4-BE49-F238E27FC236}">
                      <a16:creationId xmlns:a16="http://schemas.microsoft.com/office/drawing/2014/main" id="{2E3B1B5D-58A4-4E82-B870-7ABC3242C982}"/>
                    </a:ext>
                  </a:extLst>
                </p:cNvPr>
                <p:cNvSpPr>
                  <a:spLocks noEditPoints="1"/>
                </p:cNvSpPr>
                <p:nvPr/>
              </p:nvSpPr>
              <p:spPr bwMode="auto">
                <a:xfrm>
                  <a:off x="9731376" y="3143251"/>
                  <a:ext cx="411163" cy="411163"/>
                </a:xfrm>
                <a:custGeom>
                  <a:avLst/>
                  <a:gdLst>
                    <a:gd name="T0" fmla="*/ 424 w 559"/>
                    <a:gd name="T1" fmla="*/ 314 h 558"/>
                    <a:gd name="T2" fmla="*/ 539 w 559"/>
                    <a:gd name="T3" fmla="*/ 29 h 558"/>
                    <a:gd name="T4" fmla="*/ 279 w 559"/>
                    <a:gd name="T5" fmla="*/ 101 h 558"/>
                    <a:gd name="T6" fmla="*/ 140 w 559"/>
                    <a:gd name="T7" fmla="*/ 126 h 558"/>
                    <a:gd name="T8" fmla="*/ 4 w 559"/>
                    <a:gd name="T9" fmla="*/ 257 h 558"/>
                    <a:gd name="T10" fmla="*/ 4 w 559"/>
                    <a:gd name="T11" fmla="*/ 272 h 558"/>
                    <a:gd name="T12" fmla="*/ 116 w 559"/>
                    <a:gd name="T13" fmla="*/ 283 h 558"/>
                    <a:gd name="T14" fmla="*/ 74 w 559"/>
                    <a:gd name="T15" fmla="*/ 343 h 558"/>
                    <a:gd name="T16" fmla="*/ 4 w 559"/>
                    <a:gd name="T17" fmla="*/ 540 h 558"/>
                    <a:gd name="T18" fmla="*/ 19 w 559"/>
                    <a:gd name="T19" fmla="*/ 555 h 558"/>
                    <a:gd name="T20" fmla="*/ 216 w 559"/>
                    <a:gd name="T21" fmla="*/ 485 h 558"/>
                    <a:gd name="T22" fmla="*/ 275 w 559"/>
                    <a:gd name="T23" fmla="*/ 442 h 558"/>
                    <a:gd name="T24" fmla="*/ 286 w 559"/>
                    <a:gd name="T25" fmla="*/ 554 h 558"/>
                    <a:gd name="T26" fmla="*/ 302 w 559"/>
                    <a:gd name="T27" fmla="*/ 554 h 558"/>
                    <a:gd name="T28" fmla="*/ 432 w 559"/>
                    <a:gd name="T29" fmla="*/ 419 h 558"/>
                    <a:gd name="T30" fmla="*/ 504 w 559"/>
                    <a:gd name="T31" fmla="*/ 162 h 558"/>
                    <a:gd name="T32" fmla="*/ 433 w 559"/>
                    <a:gd name="T33" fmla="*/ 126 h 558"/>
                    <a:gd name="T34" fmla="*/ 519 w 559"/>
                    <a:gd name="T35" fmla="*/ 40 h 558"/>
                    <a:gd name="T36" fmla="*/ 225 w 559"/>
                    <a:gd name="T37" fmla="*/ 154 h 558"/>
                    <a:gd name="T38" fmla="*/ 35 w 559"/>
                    <a:gd name="T39" fmla="*/ 256 h 558"/>
                    <a:gd name="T40" fmla="*/ 105 w 559"/>
                    <a:gd name="T41" fmla="*/ 506 h 558"/>
                    <a:gd name="T42" fmla="*/ 52 w 559"/>
                    <a:gd name="T43" fmla="*/ 454 h 558"/>
                    <a:gd name="T44" fmla="*/ 148 w 559"/>
                    <a:gd name="T45" fmla="*/ 329 h 558"/>
                    <a:gd name="T46" fmla="*/ 142 w 559"/>
                    <a:gd name="T47" fmla="*/ 367 h 558"/>
                    <a:gd name="T48" fmla="*/ 126 w 559"/>
                    <a:gd name="T49" fmla="*/ 418 h 558"/>
                    <a:gd name="T50" fmla="*/ 141 w 559"/>
                    <a:gd name="T51" fmla="*/ 433 h 558"/>
                    <a:gd name="T52" fmla="*/ 191 w 559"/>
                    <a:gd name="T53" fmla="*/ 417 h 558"/>
                    <a:gd name="T54" fmla="*/ 230 w 559"/>
                    <a:gd name="T55" fmla="*/ 410 h 558"/>
                    <a:gd name="T56" fmla="*/ 105 w 559"/>
                    <a:gd name="T57" fmla="*/ 506 h 558"/>
                    <a:gd name="T58" fmla="*/ 251 w 559"/>
                    <a:gd name="T59" fmla="*/ 387 h 558"/>
                    <a:gd name="T60" fmla="*/ 202 w 559"/>
                    <a:gd name="T61" fmla="*/ 397 h 558"/>
                    <a:gd name="T62" fmla="*/ 174 w 559"/>
                    <a:gd name="T63" fmla="*/ 319 h 558"/>
                    <a:gd name="T64" fmla="*/ 136 w 559"/>
                    <a:gd name="T65" fmla="*/ 273 h 558"/>
                    <a:gd name="T66" fmla="*/ 376 w 559"/>
                    <a:gd name="T67" fmla="*/ 62 h 558"/>
                    <a:gd name="T68" fmla="*/ 418 w 559"/>
                    <a:gd name="T69" fmla="*/ 141 h 558"/>
                    <a:gd name="T70" fmla="*/ 443 w 559"/>
                    <a:gd name="T71" fmla="*/ 265 h 558"/>
                    <a:gd name="T72" fmla="*/ 303 w 559"/>
                    <a:gd name="T73" fmla="*/ 523 h 558"/>
                    <a:gd name="T74" fmla="*/ 404 w 559"/>
                    <a:gd name="T75" fmla="*/ 334 h 558"/>
                    <a:gd name="T76" fmla="*/ 303 w 559"/>
                    <a:gd name="T77" fmla="*/ 523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9" h="558">
                      <a:moveTo>
                        <a:pt x="432" y="419"/>
                      </a:moveTo>
                      <a:cubicBezTo>
                        <a:pt x="424" y="314"/>
                        <a:pt x="424" y="314"/>
                        <a:pt x="424" y="314"/>
                      </a:cubicBezTo>
                      <a:cubicBezTo>
                        <a:pt x="436" y="302"/>
                        <a:pt x="448" y="290"/>
                        <a:pt x="458" y="280"/>
                      </a:cubicBezTo>
                      <a:cubicBezTo>
                        <a:pt x="559" y="179"/>
                        <a:pt x="540" y="35"/>
                        <a:pt x="539" y="29"/>
                      </a:cubicBezTo>
                      <a:cubicBezTo>
                        <a:pt x="538" y="24"/>
                        <a:pt x="534" y="20"/>
                        <a:pt x="530" y="20"/>
                      </a:cubicBezTo>
                      <a:cubicBezTo>
                        <a:pt x="524" y="19"/>
                        <a:pt x="379" y="0"/>
                        <a:pt x="279" y="101"/>
                      </a:cubicBezTo>
                      <a:cubicBezTo>
                        <a:pt x="269" y="111"/>
                        <a:pt x="257" y="122"/>
                        <a:pt x="244" y="135"/>
                      </a:cubicBezTo>
                      <a:cubicBezTo>
                        <a:pt x="140" y="126"/>
                        <a:pt x="140" y="126"/>
                        <a:pt x="140" y="126"/>
                      </a:cubicBezTo>
                      <a:cubicBezTo>
                        <a:pt x="137" y="126"/>
                        <a:pt x="134" y="127"/>
                        <a:pt x="131" y="129"/>
                      </a:cubicBezTo>
                      <a:cubicBezTo>
                        <a:pt x="4" y="257"/>
                        <a:pt x="4" y="257"/>
                        <a:pt x="4" y="257"/>
                      </a:cubicBezTo>
                      <a:cubicBezTo>
                        <a:pt x="1" y="260"/>
                        <a:pt x="0" y="264"/>
                        <a:pt x="1" y="268"/>
                      </a:cubicBezTo>
                      <a:cubicBezTo>
                        <a:pt x="2" y="270"/>
                        <a:pt x="3" y="271"/>
                        <a:pt x="4" y="272"/>
                      </a:cubicBezTo>
                      <a:cubicBezTo>
                        <a:pt x="6" y="274"/>
                        <a:pt x="8" y="275"/>
                        <a:pt x="11" y="275"/>
                      </a:cubicBezTo>
                      <a:cubicBezTo>
                        <a:pt x="116" y="283"/>
                        <a:pt x="116" y="283"/>
                        <a:pt x="116" y="283"/>
                      </a:cubicBezTo>
                      <a:cubicBezTo>
                        <a:pt x="141" y="308"/>
                        <a:pt x="141" y="308"/>
                        <a:pt x="141" y="308"/>
                      </a:cubicBezTo>
                      <a:cubicBezTo>
                        <a:pt x="117" y="312"/>
                        <a:pt x="93" y="323"/>
                        <a:pt x="74" y="343"/>
                      </a:cubicBezTo>
                      <a:cubicBezTo>
                        <a:pt x="35" y="381"/>
                        <a:pt x="33" y="418"/>
                        <a:pt x="31" y="453"/>
                      </a:cubicBezTo>
                      <a:cubicBezTo>
                        <a:pt x="30" y="482"/>
                        <a:pt x="28" y="510"/>
                        <a:pt x="4" y="540"/>
                      </a:cubicBezTo>
                      <a:cubicBezTo>
                        <a:pt x="0" y="544"/>
                        <a:pt x="1" y="550"/>
                        <a:pt x="5" y="554"/>
                      </a:cubicBezTo>
                      <a:cubicBezTo>
                        <a:pt x="8" y="558"/>
                        <a:pt x="15" y="558"/>
                        <a:pt x="19" y="555"/>
                      </a:cubicBezTo>
                      <a:cubicBezTo>
                        <a:pt x="49" y="530"/>
                        <a:pt x="76" y="529"/>
                        <a:pt x="106" y="527"/>
                      </a:cubicBezTo>
                      <a:cubicBezTo>
                        <a:pt x="141" y="525"/>
                        <a:pt x="177" y="523"/>
                        <a:pt x="216" y="485"/>
                      </a:cubicBezTo>
                      <a:cubicBezTo>
                        <a:pt x="235" y="465"/>
                        <a:pt x="247" y="441"/>
                        <a:pt x="250" y="417"/>
                      </a:cubicBezTo>
                      <a:cubicBezTo>
                        <a:pt x="275" y="442"/>
                        <a:pt x="275" y="442"/>
                        <a:pt x="275" y="442"/>
                      </a:cubicBezTo>
                      <a:cubicBezTo>
                        <a:pt x="283" y="548"/>
                        <a:pt x="283" y="548"/>
                        <a:pt x="283" y="548"/>
                      </a:cubicBezTo>
                      <a:cubicBezTo>
                        <a:pt x="284" y="550"/>
                        <a:pt x="285" y="553"/>
                        <a:pt x="286" y="554"/>
                      </a:cubicBezTo>
                      <a:cubicBezTo>
                        <a:pt x="288" y="556"/>
                        <a:pt x="289" y="556"/>
                        <a:pt x="290" y="557"/>
                      </a:cubicBezTo>
                      <a:cubicBezTo>
                        <a:pt x="294" y="558"/>
                        <a:pt x="299" y="557"/>
                        <a:pt x="302" y="554"/>
                      </a:cubicBezTo>
                      <a:cubicBezTo>
                        <a:pt x="429" y="427"/>
                        <a:pt x="429" y="427"/>
                        <a:pt x="429" y="427"/>
                      </a:cubicBezTo>
                      <a:cubicBezTo>
                        <a:pt x="431" y="425"/>
                        <a:pt x="432" y="422"/>
                        <a:pt x="432" y="419"/>
                      </a:cubicBezTo>
                      <a:close/>
                      <a:moveTo>
                        <a:pt x="519" y="40"/>
                      </a:moveTo>
                      <a:cubicBezTo>
                        <a:pt x="520" y="59"/>
                        <a:pt x="521" y="108"/>
                        <a:pt x="504" y="162"/>
                      </a:cubicBezTo>
                      <a:cubicBezTo>
                        <a:pt x="477" y="158"/>
                        <a:pt x="452" y="145"/>
                        <a:pt x="433" y="126"/>
                      </a:cubicBezTo>
                      <a:cubicBezTo>
                        <a:pt x="433" y="126"/>
                        <a:pt x="433" y="126"/>
                        <a:pt x="433" y="126"/>
                      </a:cubicBezTo>
                      <a:cubicBezTo>
                        <a:pt x="414" y="106"/>
                        <a:pt x="401" y="81"/>
                        <a:pt x="396" y="54"/>
                      </a:cubicBezTo>
                      <a:cubicBezTo>
                        <a:pt x="450" y="37"/>
                        <a:pt x="500" y="38"/>
                        <a:pt x="519" y="40"/>
                      </a:cubicBezTo>
                      <a:close/>
                      <a:moveTo>
                        <a:pt x="143" y="148"/>
                      </a:moveTo>
                      <a:cubicBezTo>
                        <a:pt x="225" y="154"/>
                        <a:pt x="225" y="154"/>
                        <a:pt x="225" y="154"/>
                      </a:cubicBezTo>
                      <a:cubicBezTo>
                        <a:pt x="179" y="200"/>
                        <a:pt x="130" y="249"/>
                        <a:pt x="117" y="262"/>
                      </a:cubicBezTo>
                      <a:cubicBezTo>
                        <a:pt x="35" y="256"/>
                        <a:pt x="35" y="256"/>
                        <a:pt x="35" y="256"/>
                      </a:cubicBezTo>
                      <a:lnTo>
                        <a:pt x="143" y="148"/>
                      </a:lnTo>
                      <a:close/>
                      <a:moveTo>
                        <a:pt x="105" y="506"/>
                      </a:moveTo>
                      <a:cubicBezTo>
                        <a:pt x="84" y="507"/>
                        <a:pt x="63" y="508"/>
                        <a:pt x="42" y="517"/>
                      </a:cubicBezTo>
                      <a:cubicBezTo>
                        <a:pt x="50" y="495"/>
                        <a:pt x="51" y="474"/>
                        <a:pt x="52" y="454"/>
                      </a:cubicBezTo>
                      <a:cubicBezTo>
                        <a:pt x="54" y="421"/>
                        <a:pt x="56" y="391"/>
                        <a:pt x="89" y="358"/>
                      </a:cubicBezTo>
                      <a:cubicBezTo>
                        <a:pt x="106" y="341"/>
                        <a:pt x="127" y="331"/>
                        <a:pt x="148" y="329"/>
                      </a:cubicBezTo>
                      <a:cubicBezTo>
                        <a:pt x="139" y="356"/>
                        <a:pt x="139" y="356"/>
                        <a:pt x="139" y="356"/>
                      </a:cubicBezTo>
                      <a:cubicBezTo>
                        <a:pt x="138" y="360"/>
                        <a:pt x="139" y="364"/>
                        <a:pt x="142" y="367"/>
                      </a:cubicBezTo>
                      <a:cubicBezTo>
                        <a:pt x="159" y="384"/>
                        <a:pt x="159" y="384"/>
                        <a:pt x="159" y="384"/>
                      </a:cubicBezTo>
                      <a:cubicBezTo>
                        <a:pt x="126" y="418"/>
                        <a:pt x="126" y="418"/>
                        <a:pt x="126" y="418"/>
                      </a:cubicBezTo>
                      <a:cubicBezTo>
                        <a:pt x="122" y="422"/>
                        <a:pt x="122" y="429"/>
                        <a:pt x="126" y="433"/>
                      </a:cubicBezTo>
                      <a:cubicBezTo>
                        <a:pt x="130" y="437"/>
                        <a:pt x="137" y="437"/>
                        <a:pt x="141" y="433"/>
                      </a:cubicBezTo>
                      <a:cubicBezTo>
                        <a:pt x="174" y="400"/>
                        <a:pt x="174" y="400"/>
                        <a:pt x="174" y="400"/>
                      </a:cubicBezTo>
                      <a:cubicBezTo>
                        <a:pt x="191" y="417"/>
                        <a:pt x="191" y="417"/>
                        <a:pt x="191" y="417"/>
                      </a:cubicBezTo>
                      <a:cubicBezTo>
                        <a:pt x="194" y="420"/>
                        <a:pt x="198" y="421"/>
                        <a:pt x="202" y="419"/>
                      </a:cubicBezTo>
                      <a:cubicBezTo>
                        <a:pt x="230" y="410"/>
                        <a:pt x="230" y="410"/>
                        <a:pt x="230" y="410"/>
                      </a:cubicBezTo>
                      <a:cubicBezTo>
                        <a:pt x="228" y="431"/>
                        <a:pt x="218" y="453"/>
                        <a:pt x="201" y="470"/>
                      </a:cubicBezTo>
                      <a:cubicBezTo>
                        <a:pt x="168" y="503"/>
                        <a:pt x="137" y="504"/>
                        <a:pt x="105" y="506"/>
                      </a:cubicBezTo>
                      <a:close/>
                      <a:moveTo>
                        <a:pt x="285" y="422"/>
                      </a:moveTo>
                      <a:cubicBezTo>
                        <a:pt x="251" y="387"/>
                        <a:pt x="251" y="387"/>
                        <a:pt x="251" y="387"/>
                      </a:cubicBezTo>
                      <a:cubicBezTo>
                        <a:pt x="248" y="385"/>
                        <a:pt x="244" y="384"/>
                        <a:pt x="240" y="385"/>
                      </a:cubicBezTo>
                      <a:cubicBezTo>
                        <a:pt x="202" y="397"/>
                        <a:pt x="202" y="397"/>
                        <a:pt x="202" y="397"/>
                      </a:cubicBezTo>
                      <a:cubicBezTo>
                        <a:pt x="161" y="357"/>
                        <a:pt x="161" y="357"/>
                        <a:pt x="161" y="357"/>
                      </a:cubicBezTo>
                      <a:cubicBezTo>
                        <a:pt x="174" y="319"/>
                        <a:pt x="174" y="319"/>
                        <a:pt x="174" y="319"/>
                      </a:cubicBezTo>
                      <a:cubicBezTo>
                        <a:pt x="175" y="315"/>
                        <a:pt x="174" y="311"/>
                        <a:pt x="171" y="308"/>
                      </a:cubicBezTo>
                      <a:cubicBezTo>
                        <a:pt x="136" y="273"/>
                        <a:pt x="136" y="273"/>
                        <a:pt x="136" y="273"/>
                      </a:cubicBezTo>
                      <a:cubicBezTo>
                        <a:pt x="162" y="247"/>
                        <a:pt x="246" y="163"/>
                        <a:pt x="294" y="116"/>
                      </a:cubicBezTo>
                      <a:cubicBezTo>
                        <a:pt x="319" y="90"/>
                        <a:pt x="348" y="73"/>
                        <a:pt x="376" y="62"/>
                      </a:cubicBezTo>
                      <a:cubicBezTo>
                        <a:pt x="382" y="91"/>
                        <a:pt x="396" y="119"/>
                        <a:pt x="418" y="141"/>
                      </a:cubicBezTo>
                      <a:cubicBezTo>
                        <a:pt x="418" y="141"/>
                        <a:pt x="418" y="141"/>
                        <a:pt x="418" y="141"/>
                      </a:cubicBezTo>
                      <a:cubicBezTo>
                        <a:pt x="439" y="162"/>
                        <a:pt x="467" y="177"/>
                        <a:pt x="497" y="182"/>
                      </a:cubicBezTo>
                      <a:cubicBezTo>
                        <a:pt x="485" y="211"/>
                        <a:pt x="468" y="240"/>
                        <a:pt x="443" y="265"/>
                      </a:cubicBezTo>
                      <a:cubicBezTo>
                        <a:pt x="395" y="312"/>
                        <a:pt x="311" y="397"/>
                        <a:pt x="285" y="422"/>
                      </a:cubicBezTo>
                      <a:close/>
                      <a:moveTo>
                        <a:pt x="303" y="523"/>
                      </a:moveTo>
                      <a:cubicBezTo>
                        <a:pt x="296" y="441"/>
                        <a:pt x="296" y="441"/>
                        <a:pt x="296" y="441"/>
                      </a:cubicBezTo>
                      <a:cubicBezTo>
                        <a:pt x="310" y="428"/>
                        <a:pt x="359" y="379"/>
                        <a:pt x="404" y="334"/>
                      </a:cubicBezTo>
                      <a:cubicBezTo>
                        <a:pt x="410" y="415"/>
                        <a:pt x="410" y="415"/>
                        <a:pt x="410" y="415"/>
                      </a:cubicBezTo>
                      <a:lnTo>
                        <a:pt x="303" y="5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9" name="Freeform 6">
                  <a:extLst>
                    <a:ext uri="{FF2B5EF4-FFF2-40B4-BE49-F238E27FC236}">
                      <a16:creationId xmlns:a16="http://schemas.microsoft.com/office/drawing/2014/main" id="{C14986D3-DDE5-465A-8A05-56826B4AA6EF}"/>
                    </a:ext>
                  </a:extLst>
                </p:cNvPr>
                <p:cNvSpPr>
                  <a:spLocks noEditPoints="1"/>
                </p:cNvSpPr>
                <p:nvPr/>
              </p:nvSpPr>
              <p:spPr bwMode="auto">
                <a:xfrm>
                  <a:off x="9936163" y="3252788"/>
                  <a:ext cx="96838" cy="96838"/>
                </a:xfrm>
                <a:custGeom>
                  <a:avLst/>
                  <a:gdLst>
                    <a:gd name="T0" fmla="*/ 108 w 133"/>
                    <a:gd name="T1" fmla="*/ 24 h 133"/>
                    <a:gd name="T2" fmla="*/ 18 w 133"/>
                    <a:gd name="T3" fmla="*/ 24 h 133"/>
                    <a:gd name="T4" fmla="*/ 0 w 133"/>
                    <a:gd name="T5" fmla="*/ 69 h 133"/>
                    <a:gd name="T6" fmla="*/ 18 w 133"/>
                    <a:gd name="T7" fmla="*/ 114 h 133"/>
                    <a:gd name="T8" fmla="*/ 18 w 133"/>
                    <a:gd name="T9" fmla="*/ 114 h 133"/>
                    <a:gd name="T10" fmla="*/ 63 w 133"/>
                    <a:gd name="T11" fmla="*/ 133 h 133"/>
                    <a:gd name="T12" fmla="*/ 108 w 133"/>
                    <a:gd name="T13" fmla="*/ 114 h 133"/>
                    <a:gd name="T14" fmla="*/ 108 w 133"/>
                    <a:gd name="T15" fmla="*/ 24 h 133"/>
                    <a:gd name="T16" fmla="*/ 63 w 133"/>
                    <a:gd name="T17" fmla="*/ 112 h 133"/>
                    <a:gd name="T18" fmla="*/ 33 w 133"/>
                    <a:gd name="T19" fmla="*/ 99 h 133"/>
                    <a:gd name="T20" fmla="*/ 33 w 133"/>
                    <a:gd name="T21" fmla="*/ 99 h 133"/>
                    <a:gd name="T22" fmla="*/ 33 w 133"/>
                    <a:gd name="T23" fmla="*/ 99 h 133"/>
                    <a:gd name="T24" fmla="*/ 21 w 133"/>
                    <a:gd name="T25" fmla="*/ 69 h 133"/>
                    <a:gd name="T26" fmla="*/ 33 w 133"/>
                    <a:gd name="T27" fmla="*/ 40 h 133"/>
                    <a:gd name="T28" fmla="*/ 93 w 133"/>
                    <a:gd name="T29" fmla="*/ 40 h 133"/>
                    <a:gd name="T30" fmla="*/ 93 w 133"/>
                    <a:gd name="T31" fmla="*/ 99 h 133"/>
                    <a:gd name="T32" fmla="*/ 63 w 133"/>
                    <a:gd name="T33" fmla="*/ 1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3" h="133">
                      <a:moveTo>
                        <a:pt x="108" y="24"/>
                      </a:moveTo>
                      <a:cubicBezTo>
                        <a:pt x="83" y="0"/>
                        <a:pt x="43" y="0"/>
                        <a:pt x="18" y="24"/>
                      </a:cubicBezTo>
                      <a:cubicBezTo>
                        <a:pt x="6" y="36"/>
                        <a:pt x="0" y="52"/>
                        <a:pt x="0" y="69"/>
                      </a:cubicBezTo>
                      <a:cubicBezTo>
                        <a:pt x="0" y="86"/>
                        <a:pt x="6" y="102"/>
                        <a:pt x="18" y="114"/>
                      </a:cubicBezTo>
                      <a:cubicBezTo>
                        <a:pt x="18" y="114"/>
                        <a:pt x="18" y="114"/>
                        <a:pt x="18" y="114"/>
                      </a:cubicBezTo>
                      <a:cubicBezTo>
                        <a:pt x="30" y="126"/>
                        <a:pt x="46" y="133"/>
                        <a:pt x="63" y="133"/>
                      </a:cubicBezTo>
                      <a:cubicBezTo>
                        <a:pt x="80" y="133"/>
                        <a:pt x="96" y="126"/>
                        <a:pt x="108" y="114"/>
                      </a:cubicBezTo>
                      <a:cubicBezTo>
                        <a:pt x="133" y="90"/>
                        <a:pt x="133" y="49"/>
                        <a:pt x="108" y="24"/>
                      </a:cubicBezTo>
                      <a:close/>
                      <a:moveTo>
                        <a:pt x="63" y="112"/>
                      </a:moveTo>
                      <a:cubicBezTo>
                        <a:pt x="52" y="112"/>
                        <a:pt x="41" y="107"/>
                        <a:pt x="33" y="99"/>
                      </a:cubicBezTo>
                      <a:cubicBezTo>
                        <a:pt x="33" y="99"/>
                        <a:pt x="33" y="99"/>
                        <a:pt x="33" y="99"/>
                      </a:cubicBezTo>
                      <a:cubicBezTo>
                        <a:pt x="33" y="99"/>
                        <a:pt x="33" y="99"/>
                        <a:pt x="33" y="99"/>
                      </a:cubicBezTo>
                      <a:cubicBezTo>
                        <a:pt x="25" y="91"/>
                        <a:pt x="21" y="81"/>
                        <a:pt x="21" y="69"/>
                      </a:cubicBezTo>
                      <a:cubicBezTo>
                        <a:pt x="21" y="58"/>
                        <a:pt x="25" y="48"/>
                        <a:pt x="33" y="40"/>
                      </a:cubicBezTo>
                      <a:cubicBezTo>
                        <a:pt x="50" y="23"/>
                        <a:pt x="76" y="23"/>
                        <a:pt x="93" y="40"/>
                      </a:cubicBezTo>
                      <a:cubicBezTo>
                        <a:pt x="109" y="56"/>
                        <a:pt x="109" y="83"/>
                        <a:pt x="93" y="99"/>
                      </a:cubicBezTo>
                      <a:cubicBezTo>
                        <a:pt x="85" y="107"/>
                        <a:pt x="74" y="112"/>
                        <a:pt x="63" y="11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0" name="Freeform 7">
                  <a:extLst>
                    <a:ext uri="{FF2B5EF4-FFF2-40B4-BE49-F238E27FC236}">
                      <a16:creationId xmlns:a16="http://schemas.microsoft.com/office/drawing/2014/main" id="{681B9366-E22F-4C5E-A77E-C30CE1CAE1EE}"/>
                    </a:ext>
                  </a:extLst>
                </p:cNvPr>
                <p:cNvSpPr>
                  <a:spLocks/>
                </p:cNvSpPr>
                <p:nvPr/>
              </p:nvSpPr>
              <p:spPr bwMode="auto">
                <a:xfrm>
                  <a:off x="9883776" y="3355976"/>
                  <a:ext cx="46038" cy="46038"/>
                </a:xfrm>
                <a:custGeom>
                  <a:avLst/>
                  <a:gdLst>
                    <a:gd name="T0" fmla="*/ 58 w 62"/>
                    <a:gd name="T1" fmla="*/ 4 h 63"/>
                    <a:gd name="T2" fmla="*/ 43 w 62"/>
                    <a:gd name="T3" fmla="*/ 4 h 63"/>
                    <a:gd name="T4" fmla="*/ 4 w 62"/>
                    <a:gd name="T5" fmla="*/ 43 h 63"/>
                    <a:gd name="T6" fmla="*/ 4 w 62"/>
                    <a:gd name="T7" fmla="*/ 58 h 63"/>
                    <a:gd name="T8" fmla="*/ 19 w 62"/>
                    <a:gd name="T9" fmla="*/ 58 h 63"/>
                    <a:gd name="T10" fmla="*/ 58 w 62"/>
                    <a:gd name="T11" fmla="*/ 19 h 63"/>
                    <a:gd name="T12" fmla="*/ 58 w 62"/>
                    <a:gd name="T13" fmla="*/ 4 h 63"/>
                  </a:gdLst>
                  <a:ahLst/>
                  <a:cxnLst>
                    <a:cxn ang="0">
                      <a:pos x="T0" y="T1"/>
                    </a:cxn>
                    <a:cxn ang="0">
                      <a:pos x="T2" y="T3"/>
                    </a:cxn>
                    <a:cxn ang="0">
                      <a:pos x="T4" y="T5"/>
                    </a:cxn>
                    <a:cxn ang="0">
                      <a:pos x="T6" y="T7"/>
                    </a:cxn>
                    <a:cxn ang="0">
                      <a:pos x="T8" y="T9"/>
                    </a:cxn>
                    <a:cxn ang="0">
                      <a:pos x="T10" y="T11"/>
                    </a:cxn>
                    <a:cxn ang="0">
                      <a:pos x="T12" y="T13"/>
                    </a:cxn>
                  </a:cxnLst>
                  <a:rect l="0" t="0" r="r" b="b"/>
                  <a:pathLst>
                    <a:path w="62" h="63">
                      <a:moveTo>
                        <a:pt x="58" y="4"/>
                      </a:moveTo>
                      <a:cubicBezTo>
                        <a:pt x="54" y="0"/>
                        <a:pt x="47" y="0"/>
                        <a:pt x="43" y="4"/>
                      </a:cubicBezTo>
                      <a:cubicBezTo>
                        <a:pt x="4" y="43"/>
                        <a:pt x="4" y="43"/>
                        <a:pt x="4" y="43"/>
                      </a:cubicBezTo>
                      <a:cubicBezTo>
                        <a:pt x="0" y="47"/>
                        <a:pt x="0" y="54"/>
                        <a:pt x="4" y="58"/>
                      </a:cubicBezTo>
                      <a:cubicBezTo>
                        <a:pt x="8" y="63"/>
                        <a:pt x="15" y="63"/>
                        <a:pt x="19" y="58"/>
                      </a:cubicBezTo>
                      <a:cubicBezTo>
                        <a:pt x="58" y="19"/>
                        <a:pt x="58" y="19"/>
                        <a:pt x="58" y="19"/>
                      </a:cubicBezTo>
                      <a:cubicBezTo>
                        <a:pt x="62" y="15"/>
                        <a:pt x="62" y="8"/>
                        <a:pt x="5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grpSp>
      <p:sp>
        <p:nvSpPr>
          <p:cNvPr id="241" name="TextBox 240">
            <a:extLst>
              <a:ext uri="{FF2B5EF4-FFF2-40B4-BE49-F238E27FC236}">
                <a16:creationId xmlns:a16="http://schemas.microsoft.com/office/drawing/2014/main" id="{99B77FCA-577D-4D31-B06A-06D10CDB9D41}"/>
              </a:ext>
            </a:extLst>
          </p:cNvPr>
          <p:cNvSpPr txBox="1"/>
          <p:nvPr/>
        </p:nvSpPr>
        <p:spPr>
          <a:xfrm>
            <a:off x="5811838" y="1333109"/>
            <a:ext cx="1897537" cy="911019"/>
          </a:xfrm>
          <a:prstGeom prst="rect">
            <a:avLst/>
          </a:prstGeom>
          <a:noFill/>
        </p:spPr>
        <p:txBody>
          <a:bodyPr wrap="square" rtlCol="0">
            <a:spAutoFit/>
          </a:bodyPr>
          <a:lstStyle/>
          <a:p>
            <a:pPr>
              <a:lnSpc>
                <a:spcPct val="95000"/>
              </a:lnSpc>
              <a:spcAft>
                <a:spcPts val="500"/>
              </a:spcAft>
            </a:pPr>
            <a:r>
              <a:rPr lang="en-GB" sz="1400" b="1" dirty="0">
                <a:solidFill>
                  <a:schemeClr val="accent2">
                    <a:lumMod val="40000"/>
                    <a:lumOff val="60000"/>
                  </a:schemeClr>
                </a:solidFill>
              </a:rPr>
              <a:t>Dedicated research teams</a:t>
            </a:r>
            <a:r>
              <a:rPr lang="en-GB" sz="1400" dirty="0">
                <a:solidFill>
                  <a:schemeClr val="bg1"/>
                </a:solidFill>
              </a:rPr>
              <a:t> at the </a:t>
            </a:r>
            <a:br>
              <a:rPr lang="en-GB" sz="1400" dirty="0">
                <a:solidFill>
                  <a:schemeClr val="bg1"/>
                </a:solidFill>
              </a:rPr>
            </a:br>
            <a:r>
              <a:rPr lang="en-GB" sz="1400" dirty="0">
                <a:solidFill>
                  <a:schemeClr val="bg1"/>
                </a:solidFill>
              </a:rPr>
              <a:t>Novartis Institutes for </a:t>
            </a:r>
            <a:r>
              <a:rPr lang="en-GB" sz="1400" dirty="0" err="1">
                <a:solidFill>
                  <a:schemeClr val="bg1"/>
                </a:solidFill>
              </a:rPr>
              <a:t>BioMedical</a:t>
            </a:r>
            <a:r>
              <a:rPr lang="en-GB" sz="1400" dirty="0">
                <a:solidFill>
                  <a:schemeClr val="bg1"/>
                </a:solidFill>
              </a:rPr>
              <a:t> Research </a:t>
            </a:r>
            <a:endParaRPr lang="en-GB" sz="1400" baseline="30000" dirty="0">
              <a:solidFill>
                <a:schemeClr val="bg1"/>
              </a:solidFill>
            </a:endParaRPr>
          </a:p>
        </p:txBody>
      </p:sp>
    </p:spTree>
    <p:extLst>
      <p:ext uri="{BB962C8B-B14F-4D97-AF65-F5344CB8AC3E}">
        <p14:creationId xmlns:p14="http://schemas.microsoft.com/office/powerpoint/2010/main" val="3381846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1000"/>
                                        <p:tgtEl>
                                          <p:spTgt spid="17"/>
                                        </p:tgtEl>
                                      </p:cBhvr>
                                    </p:animEffect>
                                    <p:anim calcmode="lin" valueType="num">
                                      <p:cBhvr>
                                        <p:cTn id="14" dur="1000" fill="hold"/>
                                        <p:tgtEl>
                                          <p:spTgt spid="17"/>
                                        </p:tgtEl>
                                        <p:attrNameLst>
                                          <p:attrName>ppt_x</p:attrName>
                                        </p:attrNameLst>
                                      </p:cBhvr>
                                      <p:tavLst>
                                        <p:tav tm="0">
                                          <p:val>
                                            <p:strVal val="#ppt_x"/>
                                          </p:val>
                                        </p:tav>
                                        <p:tav tm="100000">
                                          <p:val>
                                            <p:strVal val="#ppt_x"/>
                                          </p:val>
                                        </p:tav>
                                      </p:tavLst>
                                    </p:anim>
                                    <p:anim calcmode="lin" valueType="num">
                                      <p:cBhvr>
                                        <p:cTn id="15" dur="1000" fill="hold"/>
                                        <p:tgtEl>
                                          <p:spTgt spid="17"/>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361"/>
                                        </p:tgtEl>
                                        <p:attrNameLst>
                                          <p:attrName>style.visibility</p:attrName>
                                        </p:attrNameLst>
                                      </p:cBhvr>
                                      <p:to>
                                        <p:strVal val="visible"/>
                                      </p:to>
                                    </p:set>
                                    <p:animEffect transition="in" filter="fade">
                                      <p:cBhvr>
                                        <p:cTn id="19" dur="500"/>
                                        <p:tgtEl>
                                          <p:spTgt spid="361"/>
                                        </p:tgtEl>
                                      </p:cBhvr>
                                    </p:animEffect>
                                  </p:childTnLst>
                                </p:cTn>
                              </p:par>
                            </p:childTnLst>
                          </p:cTn>
                        </p:par>
                        <p:par>
                          <p:cTn id="20" fill="hold">
                            <p:stCondLst>
                              <p:cond delay="2500"/>
                            </p:stCondLst>
                            <p:childTnLst>
                              <p:par>
                                <p:cTn id="21" presetID="53" presetClass="entr" presetSubtype="16" fill="hold" nodeType="afterEffect">
                                  <p:stCondLst>
                                    <p:cond delay="0"/>
                                  </p:stCondLst>
                                  <p:childTnLst>
                                    <p:set>
                                      <p:cBhvr>
                                        <p:cTn id="22" dur="1" fill="hold">
                                          <p:stCondLst>
                                            <p:cond delay="0"/>
                                          </p:stCondLst>
                                        </p:cTn>
                                        <p:tgtEl>
                                          <p:spTgt spid="410"/>
                                        </p:tgtEl>
                                        <p:attrNameLst>
                                          <p:attrName>style.visibility</p:attrName>
                                        </p:attrNameLst>
                                      </p:cBhvr>
                                      <p:to>
                                        <p:strVal val="visible"/>
                                      </p:to>
                                    </p:set>
                                    <p:anim calcmode="lin" valueType="num">
                                      <p:cBhvr>
                                        <p:cTn id="23" dur="1000" fill="hold"/>
                                        <p:tgtEl>
                                          <p:spTgt spid="410"/>
                                        </p:tgtEl>
                                        <p:attrNameLst>
                                          <p:attrName>ppt_w</p:attrName>
                                        </p:attrNameLst>
                                      </p:cBhvr>
                                      <p:tavLst>
                                        <p:tav tm="0">
                                          <p:val>
                                            <p:fltVal val="0"/>
                                          </p:val>
                                        </p:tav>
                                        <p:tav tm="100000">
                                          <p:val>
                                            <p:strVal val="#ppt_w"/>
                                          </p:val>
                                        </p:tav>
                                      </p:tavLst>
                                    </p:anim>
                                    <p:anim calcmode="lin" valueType="num">
                                      <p:cBhvr>
                                        <p:cTn id="24" dur="1000" fill="hold"/>
                                        <p:tgtEl>
                                          <p:spTgt spid="410"/>
                                        </p:tgtEl>
                                        <p:attrNameLst>
                                          <p:attrName>ppt_h</p:attrName>
                                        </p:attrNameLst>
                                      </p:cBhvr>
                                      <p:tavLst>
                                        <p:tav tm="0">
                                          <p:val>
                                            <p:fltVal val="0"/>
                                          </p:val>
                                        </p:tav>
                                        <p:tav tm="100000">
                                          <p:val>
                                            <p:strVal val="#ppt_h"/>
                                          </p:val>
                                        </p:tav>
                                      </p:tavLst>
                                    </p:anim>
                                    <p:animEffect transition="in" filter="fade">
                                      <p:cBhvr>
                                        <p:cTn id="25" dur="1000"/>
                                        <p:tgtEl>
                                          <p:spTgt spid="410"/>
                                        </p:tgtEl>
                                      </p:cBhvr>
                                    </p:animEffect>
                                  </p:childTnLst>
                                </p:cTn>
                              </p:par>
                              <p:par>
                                <p:cTn id="26" presetID="53" presetClass="entr" presetSubtype="16" fill="hold" nodeType="withEffect">
                                  <p:stCondLst>
                                    <p:cond delay="0"/>
                                  </p:stCondLst>
                                  <p:childTnLst>
                                    <p:set>
                                      <p:cBhvr>
                                        <p:cTn id="27" dur="1" fill="hold">
                                          <p:stCondLst>
                                            <p:cond delay="0"/>
                                          </p:stCondLst>
                                        </p:cTn>
                                        <p:tgtEl>
                                          <p:spTgt spid="553"/>
                                        </p:tgtEl>
                                        <p:attrNameLst>
                                          <p:attrName>style.visibility</p:attrName>
                                        </p:attrNameLst>
                                      </p:cBhvr>
                                      <p:to>
                                        <p:strVal val="visible"/>
                                      </p:to>
                                    </p:set>
                                    <p:anim calcmode="lin" valueType="num">
                                      <p:cBhvr>
                                        <p:cTn id="28" dur="1000" fill="hold"/>
                                        <p:tgtEl>
                                          <p:spTgt spid="553"/>
                                        </p:tgtEl>
                                        <p:attrNameLst>
                                          <p:attrName>ppt_w</p:attrName>
                                        </p:attrNameLst>
                                      </p:cBhvr>
                                      <p:tavLst>
                                        <p:tav tm="0">
                                          <p:val>
                                            <p:fltVal val="0"/>
                                          </p:val>
                                        </p:tav>
                                        <p:tav tm="100000">
                                          <p:val>
                                            <p:strVal val="#ppt_w"/>
                                          </p:val>
                                        </p:tav>
                                      </p:tavLst>
                                    </p:anim>
                                    <p:anim calcmode="lin" valueType="num">
                                      <p:cBhvr>
                                        <p:cTn id="29" dur="1000" fill="hold"/>
                                        <p:tgtEl>
                                          <p:spTgt spid="553"/>
                                        </p:tgtEl>
                                        <p:attrNameLst>
                                          <p:attrName>ppt_h</p:attrName>
                                        </p:attrNameLst>
                                      </p:cBhvr>
                                      <p:tavLst>
                                        <p:tav tm="0">
                                          <p:val>
                                            <p:fltVal val="0"/>
                                          </p:val>
                                        </p:tav>
                                        <p:tav tm="100000">
                                          <p:val>
                                            <p:strVal val="#ppt_h"/>
                                          </p:val>
                                        </p:tav>
                                      </p:tavLst>
                                    </p:anim>
                                    <p:animEffect transition="in" filter="fade">
                                      <p:cBhvr>
                                        <p:cTn id="30" dur="1000"/>
                                        <p:tgtEl>
                                          <p:spTgt spid="553"/>
                                        </p:tgtEl>
                                      </p:cBhvr>
                                    </p:animEffect>
                                  </p:childTnLst>
                                </p:cTn>
                              </p:par>
                              <p:par>
                                <p:cTn id="31" presetID="53" presetClass="entr" presetSubtype="16" fill="hold" nodeType="withEffect">
                                  <p:stCondLst>
                                    <p:cond delay="0"/>
                                  </p:stCondLst>
                                  <p:childTnLst>
                                    <p:set>
                                      <p:cBhvr>
                                        <p:cTn id="32" dur="1" fill="hold">
                                          <p:stCondLst>
                                            <p:cond delay="0"/>
                                          </p:stCondLst>
                                        </p:cTn>
                                        <p:tgtEl>
                                          <p:spTgt spid="733"/>
                                        </p:tgtEl>
                                        <p:attrNameLst>
                                          <p:attrName>style.visibility</p:attrName>
                                        </p:attrNameLst>
                                      </p:cBhvr>
                                      <p:to>
                                        <p:strVal val="visible"/>
                                      </p:to>
                                    </p:set>
                                    <p:anim calcmode="lin" valueType="num">
                                      <p:cBhvr>
                                        <p:cTn id="33" dur="1000" fill="hold"/>
                                        <p:tgtEl>
                                          <p:spTgt spid="733"/>
                                        </p:tgtEl>
                                        <p:attrNameLst>
                                          <p:attrName>ppt_w</p:attrName>
                                        </p:attrNameLst>
                                      </p:cBhvr>
                                      <p:tavLst>
                                        <p:tav tm="0">
                                          <p:val>
                                            <p:fltVal val="0"/>
                                          </p:val>
                                        </p:tav>
                                        <p:tav tm="100000">
                                          <p:val>
                                            <p:strVal val="#ppt_w"/>
                                          </p:val>
                                        </p:tav>
                                      </p:tavLst>
                                    </p:anim>
                                    <p:anim calcmode="lin" valueType="num">
                                      <p:cBhvr>
                                        <p:cTn id="34" dur="1000" fill="hold"/>
                                        <p:tgtEl>
                                          <p:spTgt spid="733"/>
                                        </p:tgtEl>
                                        <p:attrNameLst>
                                          <p:attrName>ppt_h</p:attrName>
                                        </p:attrNameLst>
                                      </p:cBhvr>
                                      <p:tavLst>
                                        <p:tav tm="0">
                                          <p:val>
                                            <p:fltVal val="0"/>
                                          </p:val>
                                        </p:tav>
                                        <p:tav tm="100000">
                                          <p:val>
                                            <p:strVal val="#ppt_h"/>
                                          </p:val>
                                        </p:tav>
                                      </p:tavLst>
                                    </p:anim>
                                    <p:animEffect transition="in" filter="fade">
                                      <p:cBhvr>
                                        <p:cTn id="35" dur="1000"/>
                                        <p:tgtEl>
                                          <p:spTgt spid="733"/>
                                        </p:tgtEl>
                                      </p:cBhvr>
                                    </p:animEffect>
                                  </p:childTnLst>
                                </p:cTn>
                              </p:par>
                              <p:par>
                                <p:cTn id="36" presetID="53" presetClass="entr" presetSubtype="16" fill="hold" nodeType="withEffect">
                                  <p:stCondLst>
                                    <p:cond delay="0"/>
                                  </p:stCondLst>
                                  <p:childTnLst>
                                    <p:set>
                                      <p:cBhvr>
                                        <p:cTn id="37" dur="1" fill="hold">
                                          <p:stCondLst>
                                            <p:cond delay="0"/>
                                          </p:stCondLst>
                                        </p:cTn>
                                        <p:tgtEl>
                                          <p:spTgt spid="796"/>
                                        </p:tgtEl>
                                        <p:attrNameLst>
                                          <p:attrName>style.visibility</p:attrName>
                                        </p:attrNameLst>
                                      </p:cBhvr>
                                      <p:to>
                                        <p:strVal val="visible"/>
                                      </p:to>
                                    </p:set>
                                    <p:anim calcmode="lin" valueType="num">
                                      <p:cBhvr>
                                        <p:cTn id="38" dur="1000" fill="hold"/>
                                        <p:tgtEl>
                                          <p:spTgt spid="796"/>
                                        </p:tgtEl>
                                        <p:attrNameLst>
                                          <p:attrName>ppt_w</p:attrName>
                                        </p:attrNameLst>
                                      </p:cBhvr>
                                      <p:tavLst>
                                        <p:tav tm="0">
                                          <p:val>
                                            <p:fltVal val="0"/>
                                          </p:val>
                                        </p:tav>
                                        <p:tav tm="100000">
                                          <p:val>
                                            <p:strVal val="#ppt_w"/>
                                          </p:val>
                                        </p:tav>
                                      </p:tavLst>
                                    </p:anim>
                                    <p:anim calcmode="lin" valueType="num">
                                      <p:cBhvr>
                                        <p:cTn id="39" dur="1000" fill="hold"/>
                                        <p:tgtEl>
                                          <p:spTgt spid="796"/>
                                        </p:tgtEl>
                                        <p:attrNameLst>
                                          <p:attrName>ppt_h</p:attrName>
                                        </p:attrNameLst>
                                      </p:cBhvr>
                                      <p:tavLst>
                                        <p:tav tm="0">
                                          <p:val>
                                            <p:fltVal val="0"/>
                                          </p:val>
                                        </p:tav>
                                        <p:tav tm="100000">
                                          <p:val>
                                            <p:strVal val="#ppt_h"/>
                                          </p:val>
                                        </p:tav>
                                      </p:tavLst>
                                    </p:anim>
                                    <p:animEffect transition="in" filter="fade">
                                      <p:cBhvr>
                                        <p:cTn id="40" dur="1000"/>
                                        <p:tgtEl>
                                          <p:spTgt spid="796"/>
                                        </p:tgtEl>
                                      </p:cBhvr>
                                    </p:animEffect>
                                  </p:childTnLst>
                                </p:cTn>
                              </p:par>
                              <p:par>
                                <p:cTn id="41" presetID="53" presetClass="entr" presetSubtype="16" fill="hold" nodeType="withEffect">
                                  <p:stCondLst>
                                    <p:cond delay="0"/>
                                  </p:stCondLst>
                                  <p:childTnLst>
                                    <p:set>
                                      <p:cBhvr>
                                        <p:cTn id="42" dur="1" fill="hold">
                                          <p:stCondLst>
                                            <p:cond delay="0"/>
                                          </p:stCondLst>
                                        </p:cTn>
                                        <p:tgtEl>
                                          <p:spTgt spid="859"/>
                                        </p:tgtEl>
                                        <p:attrNameLst>
                                          <p:attrName>style.visibility</p:attrName>
                                        </p:attrNameLst>
                                      </p:cBhvr>
                                      <p:to>
                                        <p:strVal val="visible"/>
                                      </p:to>
                                    </p:set>
                                    <p:anim calcmode="lin" valueType="num">
                                      <p:cBhvr>
                                        <p:cTn id="43" dur="1000" fill="hold"/>
                                        <p:tgtEl>
                                          <p:spTgt spid="859"/>
                                        </p:tgtEl>
                                        <p:attrNameLst>
                                          <p:attrName>ppt_w</p:attrName>
                                        </p:attrNameLst>
                                      </p:cBhvr>
                                      <p:tavLst>
                                        <p:tav tm="0">
                                          <p:val>
                                            <p:fltVal val="0"/>
                                          </p:val>
                                        </p:tav>
                                        <p:tav tm="100000">
                                          <p:val>
                                            <p:strVal val="#ppt_w"/>
                                          </p:val>
                                        </p:tav>
                                      </p:tavLst>
                                    </p:anim>
                                    <p:anim calcmode="lin" valueType="num">
                                      <p:cBhvr>
                                        <p:cTn id="44" dur="1000" fill="hold"/>
                                        <p:tgtEl>
                                          <p:spTgt spid="859"/>
                                        </p:tgtEl>
                                        <p:attrNameLst>
                                          <p:attrName>ppt_h</p:attrName>
                                        </p:attrNameLst>
                                      </p:cBhvr>
                                      <p:tavLst>
                                        <p:tav tm="0">
                                          <p:val>
                                            <p:fltVal val="0"/>
                                          </p:val>
                                        </p:tav>
                                        <p:tav tm="100000">
                                          <p:val>
                                            <p:strVal val="#ppt_h"/>
                                          </p:val>
                                        </p:tav>
                                      </p:tavLst>
                                    </p:anim>
                                    <p:animEffect transition="in" filter="fade">
                                      <p:cBhvr>
                                        <p:cTn id="45" dur="1000"/>
                                        <p:tgtEl>
                                          <p:spTgt spid="859"/>
                                        </p:tgtEl>
                                      </p:cBhvr>
                                    </p:animEffect>
                                  </p:childTnLst>
                                </p:cTn>
                              </p:par>
                              <p:par>
                                <p:cTn id="46" presetID="53" presetClass="entr" presetSubtype="16" fill="hold" nodeType="withEffect">
                                  <p:stCondLst>
                                    <p:cond delay="0"/>
                                  </p:stCondLst>
                                  <p:childTnLst>
                                    <p:set>
                                      <p:cBhvr>
                                        <p:cTn id="47" dur="1" fill="hold">
                                          <p:stCondLst>
                                            <p:cond delay="0"/>
                                          </p:stCondLst>
                                        </p:cTn>
                                        <p:tgtEl>
                                          <p:spTgt spid="14"/>
                                        </p:tgtEl>
                                        <p:attrNameLst>
                                          <p:attrName>style.visibility</p:attrName>
                                        </p:attrNameLst>
                                      </p:cBhvr>
                                      <p:to>
                                        <p:strVal val="visible"/>
                                      </p:to>
                                    </p:set>
                                    <p:anim calcmode="lin" valueType="num">
                                      <p:cBhvr>
                                        <p:cTn id="48" dur="1000" fill="hold"/>
                                        <p:tgtEl>
                                          <p:spTgt spid="14"/>
                                        </p:tgtEl>
                                        <p:attrNameLst>
                                          <p:attrName>ppt_w</p:attrName>
                                        </p:attrNameLst>
                                      </p:cBhvr>
                                      <p:tavLst>
                                        <p:tav tm="0">
                                          <p:val>
                                            <p:fltVal val="0"/>
                                          </p:val>
                                        </p:tav>
                                        <p:tav tm="100000">
                                          <p:val>
                                            <p:strVal val="#ppt_w"/>
                                          </p:val>
                                        </p:tav>
                                      </p:tavLst>
                                    </p:anim>
                                    <p:anim calcmode="lin" valueType="num">
                                      <p:cBhvr>
                                        <p:cTn id="49" dur="1000" fill="hold"/>
                                        <p:tgtEl>
                                          <p:spTgt spid="14"/>
                                        </p:tgtEl>
                                        <p:attrNameLst>
                                          <p:attrName>ppt_h</p:attrName>
                                        </p:attrNameLst>
                                      </p:cBhvr>
                                      <p:tavLst>
                                        <p:tav tm="0">
                                          <p:val>
                                            <p:fltVal val="0"/>
                                          </p:val>
                                        </p:tav>
                                        <p:tav tm="100000">
                                          <p:val>
                                            <p:strVal val="#ppt_h"/>
                                          </p:val>
                                        </p:tav>
                                      </p:tavLst>
                                    </p:anim>
                                    <p:animEffect transition="in" filter="fade">
                                      <p:cBhvr>
                                        <p:cTn id="50" dur="1000"/>
                                        <p:tgtEl>
                                          <p:spTgt spid="14"/>
                                        </p:tgtEl>
                                      </p:cBhvr>
                                    </p:animEffect>
                                  </p:childTnLst>
                                </p:cTn>
                              </p:par>
                            </p:childTnLst>
                          </p:cTn>
                        </p:par>
                        <p:par>
                          <p:cTn id="51" fill="hold">
                            <p:stCondLst>
                              <p:cond delay="3500"/>
                            </p:stCondLst>
                            <p:childTnLst>
                              <p:par>
                                <p:cTn id="52" presetID="26" presetClass="emph" presetSubtype="0" fill="hold" nodeType="afterEffect">
                                  <p:stCondLst>
                                    <p:cond delay="0"/>
                                  </p:stCondLst>
                                  <p:childTnLst>
                                    <p:animEffect transition="out" filter="fade">
                                      <p:cBhvr>
                                        <p:cTn id="53" dur="500" tmFilter="0, 0; .2, .5; .8, .5; 1, 0"/>
                                        <p:tgtEl>
                                          <p:spTgt spid="410"/>
                                        </p:tgtEl>
                                      </p:cBhvr>
                                    </p:animEffect>
                                    <p:animScale>
                                      <p:cBhvr>
                                        <p:cTn id="54" dur="250" autoRev="1" fill="hold"/>
                                        <p:tgtEl>
                                          <p:spTgt spid="410"/>
                                        </p:tgtEl>
                                      </p:cBhvr>
                                      <p:by x="105000" y="105000"/>
                                    </p:animScale>
                                  </p:childTnLst>
                                </p:cTn>
                              </p:par>
                              <p:par>
                                <p:cTn id="55" presetID="26" presetClass="emph" presetSubtype="0" fill="hold" nodeType="withEffect">
                                  <p:stCondLst>
                                    <p:cond delay="0"/>
                                  </p:stCondLst>
                                  <p:childTnLst>
                                    <p:animEffect transition="out" filter="fade">
                                      <p:cBhvr>
                                        <p:cTn id="56" dur="500" tmFilter="0, 0; .2, .5; .8, .5; 1, 0"/>
                                        <p:tgtEl>
                                          <p:spTgt spid="553"/>
                                        </p:tgtEl>
                                      </p:cBhvr>
                                    </p:animEffect>
                                    <p:animScale>
                                      <p:cBhvr>
                                        <p:cTn id="57" dur="250" autoRev="1" fill="hold"/>
                                        <p:tgtEl>
                                          <p:spTgt spid="553"/>
                                        </p:tgtEl>
                                      </p:cBhvr>
                                      <p:by x="105000" y="105000"/>
                                    </p:animScale>
                                  </p:childTnLst>
                                </p:cTn>
                              </p:par>
                              <p:par>
                                <p:cTn id="58" presetID="26" presetClass="emph" presetSubtype="0" fill="hold" nodeType="withEffect">
                                  <p:stCondLst>
                                    <p:cond delay="0"/>
                                  </p:stCondLst>
                                  <p:childTnLst>
                                    <p:animEffect transition="out" filter="fade">
                                      <p:cBhvr>
                                        <p:cTn id="59" dur="500" tmFilter="0, 0; .2, .5; .8, .5; 1, 0"/>
                                        <p:tgtEl>
                                          <p:spTgt spid="733"/>
                                        </p:tgtEl>
                                      </p:cBhvr>
                                    </p:animEffect>
                                    <p:animScale>
                                      <p:cBhvr>
                                        <p:cTn id="60" dur="250" autoRev="1" fill="hold"/>
                                        <p:tgtEl>
                                          <p:spTgt spid="733"/>
                                        </p:tgtEl>
                                      </p:cBhvr>
                                      <p:by x="105000" y="105000"/>
                                    </p:animScale>
                                  </p:childTnLst>
                                </p:cTn>
                              </p:par>
                              <p:par>
                                <p:cTn id="61" presetID="26" presetClass="emph" presetSubtype="0" fill="hold" nodeType="withEffect">
                                  <p:stCondLst>
                                    <p:cond delay="0"/>
                                  </p:stCondLst>
                                  <p:childTnLst>
                                    <p:animEffect transition="out" filter="fade">
                                      <p:cBhvr>
                                        <p:cTn id="62" dur="500" tmFilter="0, 0; .2, .5; .8, .5; 1, 0"/>
                                        <p:tgtEl>
                                          <p:spTgt spid="796"/>
                                        </p:tgtEl>
                                      </p:cBhvr>
                                    </p:animEffect>
                                    <p:animScale>
                                      <p:cBhvr>
                                        <p:cTn id="63" dur="250" autoRev="1" fill="hold"/>
                                        <p:tgtEl>
                                          <p:spTgt spid="796"/>
                                        </p:tgtEl>
                                      </p:cBhvr>
                                      <p:by x="105000" y="105000"/>
                                    </p:animScale>
                                  </p:childTnLst>
                                </p:cTn>
                              </p:par>
                              <p:par>
                                <p:cTn id="64" presetID="26" presetClass="emph" presetSubtype="0" fill="hold" nodeType="withEffect">
                                  <p:stCondLst>
                                    <p:cond delay="0"/>
                                  </p:stCondLst>
                                  <p:childTnLst>
                                    <p:animEffect transition="out" filter="fade">
                                      <p:cBhvr>
                                        <p:cTn id="65" dur="500" tmFilter="0, 0; .2, .5; .8, .5; 1, 0"/>
                                        <p:tgtEl>
                                          <p:spTgt spid="859"/>
                                        </p:tgtEl>
                                      </p:cBhvr>
                                    </p:animEffect>
                                    <p:animScale>
                                      <p:cBhvr>
                                        <p:cTn id="66" dur="250" autoRev="1" fill="hold"/>
                                        <p:tgtEl>
                                          <p:spTgt spid="859"/>
                                        </p:tgtEl>
                                      </p:cBhvr>
                                      <p:by x="105000" y="105000"/>
                                    </p:animScale>
                                  </p:childTnLst>
                                </p:cTn>
                              </p:par>
                              <p:par>
                                <p:cTn id="67" presetID="26" presetClass="emph" presetSubtype="0" fill="hold" nodeType="withEffect">
                                  <p:stCondLst>
                                    <p:cond delay="0"/>
                                  </p:stCondLst>
                                  <p:childTnLst>
                                    <p:animEffect transition="out" filter="fade">
                                      <p:cBhvr>
                                        <p:cTn id="68" dur="500" tmFilter="0, 0; .2, .5; .8, .5; 1, 0"/>
                                        <p:tgtEl>
                                          <p:spTgt spid="14"/>
                                        </p:tgtEl>
                                      </p:cBhvr>
                                    </p:animEffect>
                                    <p:animScale>
                                      <p:cBhvr>
                                        <p:cTn id="69" dur="250" autoRev="1" fill="hold"/>
                                        <p:tgtEl>
                                          <p:spTgt spid="14"/>
                                        </p:tgtEl>
                                      </p:cBhvr>
                                      <p:by x="105000" y="105000"/>
                                    </p:animScale>
                                  </p:childTnLst>
                                </p:cTn>
                              </p:par>
                              <p:par>
                                <p:cTn id="70" presetID="10" presetClass="exit" presetSubtype="0" fill="hold" nodeType="withEffect">
                                  <p:stCondLst>
                                    <p:cond delay="0"/>
                                  </p:stCondLst>
                                  <p:childTnLst>
                                    <p:animEffect transition="out" filter="fade">
                                      <p:cBhvr>
                                        <p:cTn id="71" dur="500"/>
                                        <p:tgtEl>
                                          <p:spTgt spid="163"/>
                                        </p:tgtEl>
                                      </p:cBhvr>
                                    </p:animEffect>
                                    <p:set>
                                      <p:cBhvr>
                                        <p:cTn id="72" dur="1" fill="hold">
                                          <p:stCondLst>
                                            <p:cond delay="499"/>
                                          </p:stCondLst>
                                        </p:cTn>
                                        <p:tgtEl>
                                          <p:spTgt spid="163"/>
                                        </p:tgtEl>
                                        <p:attrNameLst>
                                          <p:attrName>style.visibility</p:attrName>
                                        </p:attrNameLst>
                                      </p:cBhvr>
                                      <p:to>
                                        <p:strVal val="hidden"/>
                                      </p:to>
                                    </p:set>
                                  </p:childTnLst>
                                </p:cTn>
                              </p:par>
                              <p:par>
                                <p:cTn id="73" presetID="10" presetClass="entr" presetSubtype="0" fill="hold" nodeType="withEffect">
                                  <p:stCondLst>
                                    <p:cond delay="0"/>
                                  </p:stCondLst>
                                  <p:childTnLst>
                                    <p:set>
                                      <p:cBhvr>
                                        <p:cTn id="74" dur="1" fill="hold">
                                          <p:stCondLst>
                                            <p:cond delay="0"/>
                                          </p:stCondLst>
                                        </p:cTn>
                                        <p:tgtEl>
                                          <p:spTgt spid="163"/>
                                        </p:tgtEl>
                                        <p:attrNameLst>
                                          <p:attrName>style.visibility</p:attrName>
                                        </p:attrNameLst>
                                      </p:cBhvr>
                                      <p:to>
                                        <p:strVal val="visible"/>
                                      </p:to>
                                    </p:set>
                                    <p:animEffect transition="in" filter="fade">
                                      <p:cBhvr>
                                        <p:cTn id="75" dur="500"/>
                                        <p:tgtEl>
                                          <p:spTgt spid="163"/>
                                        </p:tgtEl>
                                      </p:cBhvr>
                                    </p:animEffect>
                                  </p:childTnLst>
                                </p:cTn>
                              </p:par>
                              <p:par>
                                <p:cTn id="76" presetID="42" presetClass="path" presetSubtype="0" accel="50000" decel="50000" fill="hold" nodeType="withEffect">
                                  <p:stCondLst>
                                    <p:cond delay="0"/>
                                  </p:stCondLst>
                                  <p:childTnLst>
                                    <p:animMotion origin="layout" path="M 0 0 L 0.9919355 0.5032259 " pathEditMode="relative">
                                      <p:cBhvr from="" to="">
                                        <p:cTn id="77" dur="10" fill="hold">
                                          <p:stCondLst>
                                            <p:cond delay="0"/>
                                          </p:stCondLst>
                                        </p:cTn>
                                        <p:tgtEl>
                                          <p:spTgt spid="163"/>
                                        </p:tgtEl>
                                        <p:attrNameLst>
                                          <p:attrName>ppt_x</p:attrName>
                                          <p:attrName>ppt_y</p:attrName>
                                        </p:attrNameLst>
                                      </p:cBhvr>
                                    </p:animMotion>
                                  </p:childTnLst>
                                </p:cTn>
                              </p:par>
                              <p:par>
                                <p:cTn id="78" presetID="10" presetClass="exit" presetSubtype="0" fill="hold" nodeType="withEffect">
                                  <p:stCondLst>
                                    <p:cond delay="0"/>
                                  </p:stCondLst>
                                  <p:childTnLst>
                                    <p:animEffect transition="out" filter="fade">
                                      <p:cBhvr>
                                        <p:cTn id="79" dur="500"/>
                                        <p:tgtEl>
                                          <p:spTgt spid="163"/>
                                        </p:tgtEl>
                                      </p:cBhvr>
                                    </p:animEffect>
                                    <p:set>
                                      <p:cBhvr>
                                        <p:cTn id="80" dur="1" fill="hold">
                                          <p:stCondLst>
                                            <p:cond delay="499"/>
                                          </p:stCondLst>
                                        </p:cTn>
                                        <p:tgtEl>
                                          <p:spTgt spid="163"/>
                                        </p:tgtEl>
                                        <p:attrNameLst>
                                          <p:attrName>style.visibility</p:attrName>
                                        </p:attrNameLst>
                                      </p:cBhvr>
                                      <p:to>
                                        <p:strVal val="hidden"/>
                                      </p:to>
                                    </p:set>
                                  </p:childTnLst>
                                </p:cTn>
                              </p:par>
                              <p:par>
                                <p:cTn id="81" presetID="10" presetClass="exit" presetSubtype="0" fill="hold" nodeType="withEffect">
                                  <p:stCondLst>
                                    <p:cond delay="0"/>
                                  </p:stCondLst>
                                  <p:childTnLst>
                                    <p:animEffect transition="out" filter="fade">
                                      <p:cBhvr>
                                        <p:cTn id="82" dur="500"/>
                                        <p:tgtEl>
                                          <p:spTgt spid="163"/>
                                        </p:tgtEl>
                                      </p:cBhvr>
                                    </p:animEffect>
                                    <p:set>
                                      <p:cBhvr>
                                        <p:cTn id="83" dur="1" fill="hold">
                                          <p:stCondLst>
                                            <p:cond delay="499"/>
                                          </p:stCondLst>
                                        </p:cTn>
                                        <p:tgtEl>
                                          <p:spTgt spid="163"/>
                                        </p:tgtEl>
                                        <p:attrNameLst>
                                          <p:attrName>style.visibility</p:attrName>
                                        </p:attrNameLst>
                                      </p:cBhvr>
                                      <p:to>
                                        <p:strVal val="hidden"/>
                                      </p:to>
                                    </p:set>
                                  </p:childTnLst>
                                </p:cTn>
                              </p:par>
                              <p:par>
                                <p:cTn id="84" presetID="10" presetClass="exit" presetSubtype="0" fill="hold" nodeType="withEffect">
                                  <p:stCondLst>
                                    <p:cond delay="0"/>
                                  </p:stCondLst>
                                  <p:childTnLst>
                                    <p:animEffect transition="out" filter="fade">
                                      <p:cBhvr>
                                        <p:cTn id="85" dur="500"/>
                                        <p:tgtEl>
                                          <p:spTgt spid="163"/>
                                        </p:tgtEl>
                                      </p:cBhvr>
                                    </p:animEffect>
                                    <p:set>
                                      <p:cBhvr>
                                        <p:cTn id="86" dur="1" fill="hold">
                                          <p:stCondLst>
                                            <p:cond delay="499"/>
                                          </p:stCondLst>
                                        </p:cTn>
                                        <p:tgtEl>
                                          <p:spTgt spid="163"/>
                                        </p:tgtEl>
                                        <p:attrNameLst>
                                          <p:attrName>style.visibility</p:attrName>
                                        </p:attrNameLst>
                                      </p:cBhvr>
                                      <p:to>
                                        <p:strVal val="hidden"/>
                                      </p:to>
                                    </p:set>
                                  </p:childTnLst>
                                </p:cTn>
                              </p:par>
                              <p:par>
                                <p:cTn id="87" presetID="10" presetClass="exit" presetSubtype="0" fill="hold" nodeType="withEffect">
                                  <p:stCondLst>
                                    <p:cond delay="0"/>
                                  </p:stCondLst>
                                  <p:childTnLst>
                                    <p:animEffect transition="out" filter="fade">
                                      <p:cBhvr>
                                        <p:cTn id="88" dur="500"/>
                                        <p:tgtEl>
                                          <p:spTgt spid="163"/>
                                        </p:tgtEl>
                                      </p:cBhvr>
                                    </p:animEffect>
                                    <p:set>
                                      <p:cBhvr>
                                        <p:cTn id="89" dur="1" fill="hold">
                                          <p:stCondLst>
                                            <p:cond delay="499"/>
                                          </p:stCondLst>
                                        </p:cTn>
                                        <p:tgtEl>
                                          <p:spTgt spid="163"/>
                                        </p:tgtEl>
                                        <p:attrNameLst>
                                          <p:attrName>style.visibility</p:attrName>
                                        </p:attrNameLst>
                                      </p:cBhvr>
                                      <p:to>
                                        <p:strVal val="hidden"/>
                                      </p:to>
                                    </p:set>
                                  </p:childTnLst>
                                </p:cTn>
                              </p:par>
                            </p:childTnLst>
                          </p:cTn>
                        </p:par>
                        <p:par>
                          <p:cTn id="90" fill="hold">
                            <p:stCondLst>
                              <p:cond delay="4000"/>
                            </p:stCondLst>
                            <p:childTnLst>
                              <p:par>
                                <p:cTn id="91" presetID="42" presetClass="entr" presetSubtype="0" fill="hold" nodeType="afterEffect">
                                  <p:stCondLst>
                                    <p:cond delay="0"/>
                                  </p:stCondLst>
                                  <p:childTnLst>
                                    <p:set>
                                      <p:cBhvr>
                                        <p:cTn id="92" dur="1" fill="hold">
                                          <p:stCondLst>
                                            <p:cond delay="0"/>
                                          </p:stCondLst>
                                        </p:cTn>
                                        <p:tgtEl>
                                          <p:spTgt spid="232"/>
                                        </p:tgtEl>
                                        <p:attrNameLst>
                                          <p:attrName>style.visibility</p:attrName>
                                        </p:attrNameLst>
                                      </p:cBhvr>
                                      <p:to>
                                        <p:strVal val="visible"/>
                                      </p:to>
                                    </p:set>
                                    <p:animEffect transition="in" filter="fade">
                                      <p:cBhvr>
                                        <p:cTn id="93" dur="1000"/>
                                        <p:tgtEl>
                                          <p:spTgt spid="232"/>
                                        </p:tgtEl>
                                      </p:cBhvr>
                                    </p:animEffect>
                                    <p:anim calcmode="lin" valueType="num">
                                      <p:cBhvr>
                                        <p:cTn id="94" dur="1000" fill="hold"/>
                                        <p:tgtEl>
                                          <p:spTgt spid="232"/>
                                        </p:tgtEl>
                                        <p:attrNameLst>
                                          <p:attrName>ppt_x</p:attrName>
                                        </p:attrNameLst>
                                      </p:cBhvr>
                                      <p:tavLst>
                                        <p:tav tm="0">
                                          <p:val>
                                            <p:strVal val="#ppt_x"/>
                                          </p:val>
                                        </p:tav>
                                        <p:tav tm="100000">
                                          <p:val>
                                            <p:strVal val="#ppt_x"/>
                                          </p:val>
                                        </p:tav>
                                      </p:tavLst>
                                    </p:anim>
                                    <p:anim calcmode="lin" valueType="num">
                                      <p:cBhvr>
                                        <p:cTn id="95" dur="1000" fill="hold"/>
                                        <p:tgtEl>
                                          <p:spTgt spid="2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showMasterSp="0">
  <p:cSld>
    <p:bg>
      <p:bgPr>
        <a:solidFill>
          <a:srgbClr val="0460A9"/>
        </a:solidFill>
        <a:effectLst/>
      </p:bgPr>
    </p:bg>
    <p:spTree>
      <p:nvGrpSpPr>
        <p:cNvPr id="1" name=""/>
        <p:cNvGrpSpPr/>
        <p:nvPr/>
      </p:nvGrpSpPr>
      <p:grpSpPr>
        <a:xfrm>
          <a:off x="0" y="0"/>
          <a:ext cx="0" cy="0"/>
          <a:chOff x="0" y="0"/>
          <a:chExt cx="0" cy="0"/>
        </a:xfrm>
      </p:grpSpPr>
      <p:sp>
        <p:nvSpPr>
          <p:cNvPr id="160" name="Freeform: Shape 159">
            <a:extLst>
              <a:ext uri="{FF2B5EF4-FFF2-40B4-BE49-F238E27FC236}">
                <a16:creationId xmlns:a16="http://schemas.microsoft.com/office/drawing/2014/main" id="{2AD85B78-9461-4990-A325-C7DB423C1C77}"/>
              </a:ext>
            </a:extLst>
          </p:cNvPr>
          <p:cNvSpPr/>
          <p:nvPr/>
        </p:nvSpPr>
        <p:spPr>
          <a:xfrm>
            <a:off x="10307360" y="107005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Freeform: Shape 110">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accent2"/>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a:extLst>
              <a:ext uri="{FF2B5EF4-FFF2-40B4-BE49-F238E27FC236}">
                <a16:creationId xmlns:a16="http://schemas.microsoft.com/office/drawing/2014/main" id="{FFF7B878-80EE-40AD-8688-16DADFFF6214}"/>
              </a:ext>
            </a:extLst>
          </p:cNvPr>
          <p:cNvSpPr/>
          <p:nvPr/>
        </p:nvSpPr>
        <p:spPr>
          <a:xfrm>
            <a:off x="10257781" y="1240313"/>
            <a:ext cx="1315452"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0460A9"/>
                </a:solidFill>
                <a:effectLst/>
                <a:uLnTx/>
                <a:uFillTx/>
                <a:latin typeface="Arial" panose="020B0604020202020204"/>
                <a:ea typeface="+mn-ea"/>
                <a:cs typeface="+mn-cs"/>
              </a:rPr>
              <a:t>Novartis heritage in Neuroscience</a:t>
            </a:r>
          </a:p>
        </p:txBody>
      </p:sp>
      <p:sp>
        <p:nvSpPr>
          <p:cNvPr id="89" name="Freeform: Shape 88">
            <a:extLst>
              <a:ext uri="{FF2B5EF4-FFF2-40B4-BE49-F238E27FC236}">
                <a16:creationId xmlns:a16="http://schemas.microsoft.com/office/drawing/2014/main" id="{27866C31-4C4B-4D62-9F94-43809EBF9E5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 name="Freeform: Shape 149">
            <a:extLst>
              <a:ext uri="{FF2B5EF4-FFF2-40B4-BE49-F238E27FC236}">
                <a16:creationId xmlns:a16="http://schemas.microsoft.com/office/drawing/2014/main" id="{DFD4B198-4731-4ADE-81A8-938D894AA15D}"/>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 name="Freeform: Shape 150">
            <a:extLst>
              <a:ext uri="{FF2B5EF4-FFF2-40B4-BE49-F238E27FC236}">
                <a16:creationId xmlns:a16="http://schemas.microsoft.com/office/drawing/2014/main" id="{4216C16D-BC88-4577-92FB-871F556FAB6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3" name="ABBREVIATIONS">
            <a:hlinkClick r:id="" action="ppaction://noaction" highlightClick="1"/>
            <a:extLst>
              <a:ext uri="{FF2B5EF4-FFF2-40B4-BE49-F238E27FC236}">
                <a16:creationId xmlns:a16="http://schemas.microsoft.com/office/drawing/2014/main" id="{D9932552-47C7-44F9-A46D-87949EB439C5}"/>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ABBREVIATIONS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54" name="Oval 153">
            <a:hlinkClick r:id="" action="ppaction://hlinkshowjump?jump=nextslide" highlightClick="1"/>
            <a:extLst>
              <a:ext uri="{FF2B5EF4-FFF2-40B4-BE49-F238E27FC236}">
                <a16:creationId xmlns:a16="http://schemas.microsoft.com/office/drawing/2014/main" id="{4B0A0596-9F3C-474B-B785-B21D0F686FF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5" name="Oval 154">
            <a:hlinkClick r:id="" action="ppaction://hlinkshowjump?jump=lastslideviewed" highlightClick="1"/>
            <a:extLst>
              <a:ext uri="{FF2B5EF4-FFF2-40B4-BE49-F238E27FC236}">
                <a16:creationId xmlns:a16="http://schemas.microsoft.com/office/drawing/2014/main" id="{5A888D69-AE5B-426A-9A65-C25CB198BD9C}"/>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59" name="Oval 158">
            <a:hlinkClick r:id="rId3" action="ppaction://hlinksldjump" highlightClick="1"/>
            <a:extLst>
              <a:ext uri="{FF2B5EF4-FFF2-40B4-BE49-F238E27FC236}">
                <a16:creationId xmlns:a16="http://schemas.microsoft.com/office/drawing/2014/main" id="{BC260D00-55B8-45E9-9D01-9C5C16C1E5A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0" name="Freeform: Shape 169">
            <a:hlinkClick r:id="rId4" action="ppaction://hlinksldjump" highlightClick="1"/>
            <a:extLst>
              <a:ext uri="{FF2B5EF4-FFF2-40B4-BE49-F238E27FC236}">
                <a16:creationId xmlns:a16="http://schemas.microsoft.com/office/drawing/2014/main" id="{33A92D10-0223-4C0E-90B1-23FE9F2435D2}"/>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1" name="Freeform: Shape 170">
            <a:hlinkClick r:id="rId5" action="ppaction://hlinksldjump" highlightClick="1"/>
            <a:extLst>
              <a:ext uri="{FF2B5EF4-FFF2-40B4-BE49-F238E27FC236}">
                <a16:creationId xmlns:a16="http://schemas.microsoft.com/office/drawing/2014/main" id="{64175939-87D7-4053-8C83-BBAB0E4F6B50}"/>
              </a:ext>
            </a:extLst>
          </p:cNvPr>
          <p:cNvSpPr/>
          <p:nvPr/>
        </p:nvSpPr>
        <p:spPr>
          <a:xfrm>
            <a:off x="10287000" y="1070055"/>
            <a:ext cx="1905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3" name="Freeform: Shape 172">
            <a:hlinkClick r:id="rId6" action="ppaction://hlinksldjump" highlightClick="1"/>
            <a:extLst>
              <a:ext uri="{FF2B5EF4-FFF2-40B4-BE49-F238E27FC236}">
                <a16:creationId xmlns:a16="http://schemas.microsoft.com/office/drawing/2014/main" id="{EEA18E5B-E81B-4877-8A30-FEAEC626F705}"/>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4" name="Freeform: Shape 173">
            <a:hlinkClick r:id="rId7" action="ppaction://hlinksldjump" highlightClick="1"/>
            <a:extLst>
              <a:ext uri="{FF2B5EF4-FFF2-40B4-BE49-F238E27FC236}">
                <a16:creationId xmlns:a16="http://schemas.microsoft.com/office/drawing/2014/main" id="{AC029B7C-F0AD-4ED2-B61B-324778406CC0}"/>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5" name="Freeform: Shape 174">
            <a:hlinkClick r:id="rId8" action="ppaction://hlinksldjump" highlightClick="1"/>
            <a:extLst>
              <a:ext uri="{FF2B5EF4-FFF2-40B4-BE49-F238E27FC236}">
                <a16:creationId xmlns:a16="http://schemas.microsoft.com/office/drawing/2014/main" id="{37C268E2-19A1-4932-8112-7ECA82159B85}"/>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6" name="Freeform: Shape 175">
            <a:hlinkClick r:id="rId9" action="ppaction://hlinksldjump" highlightClick="1"/>
            <a:extLst>
              <a:ext uri="{FF2B5EF4-FFF2-40B4-BE49-F238E27FC236}">
                <a16:creationId xmlns:a16="http://schemas.microsoft.com/office/drawing/2014/main" id="{E3D31FDD-18F0-4CD2-B7C3-2919C9C23F8C}"/>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7" name="Rectangle 176">
            <a:extLst>
              <a:ext uri="{FF2B5EF4-FFF2-40B4-BE49-F238E27FC236}">
                <a16:creationId xmlns:a16="http://schemas.microsoft.com/office/drawing/2014/main" id="{1B708CE6-2892-47FB-877E-D4C891A5A4DC}"/>
              </a:ext>
            </a:extLst>
          </p:cNvPr>
          <p:cNvSpPr/>
          <p:nvPr/>
        </p:nvSpPr>
        <p:spPr>
          <a:xfrm>
            <a:off x="294640" y="243536"/>
            <a:ext cx="9319260" cy="892552"/>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600" b="1" i="0" u="none" strike="noStrike" kern="1200" cap="none" spc="0" normalizeH="0" baseline="0" noProof="0" dirty="0">
                <a:ln>
                  <a:noFill/>
                </a:ln>
                <a:solidFill>
                  <a:srgbClr val="FFFFFF"/>
                </a:solidFill>
                <a:effectLst/>
                <a:uLnTx/>
                <a:uFillTx/>
                <a:latin typeface="Arial" panose="020B0604020202020204"/>
                <a:ea typeface="+mn-ea"/>
                <a:cs typeface="+mn-cs"/>
              </a:rPr>
              <a:t>Novartis has more than 75 years of experience reimagining neuroscience</a:t>
            </a:r>
          </a:p>
        </p:txBody>
      </p:sp>
      <p:sp>
        <p:nvSpPr>
          <p:cNvPr id="178" name="REFERENCES">
            <a:hlinkClick r:id="" action="ppaction://noaction" highlightClick="1"/>
            <a:extLst>
              <a:ext uri="{FF2B5EF4-FFF2-40B4-BE49-F238E27FC236}">
                <a16:creationId xmlns:a16="http://schemas.microsoft.com/office/drawing/2014/main" id="{197D3CA5-B56B-42AB-AD87-AD2FFF17D24F}"/>
              </a:ext>
            </a:extLst>
          </p:cNvPr>
          <p:cNvSpPr/>
          <p:nvPr/>
        </p:nvSpPr>
        <p:spPr>
          <a:xfrm>
            <a:off x="1810257" y="6305689"/>
            <a:ext cx="1310400"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endParaRPr>
          </a:p>
        </p:txBody>
      </p:sp>
      <p:sp>
        <p:nvSpPr>
          <p:cNvPr id="179" name="Rectangle 178">
            <a:extLst>
              <a:ext uri="{FF2B5EF4-FFF2-40B4-BE49-F238E27FC236}">
                <a16:creationId xmlns:a16="http://schemas.microsoft.com/office/drawing/2014/main" id="{FAF0FF7C-203E-4A23-AE9F-A03F7928A88A}"/>
              </a:ext>
            </a:extLst>
          </p:cNvPr>
          <p:cNvSpPr/>
          <p:nvPr/>
        </p:nvSpPr>
        <p:spPr>
          <a:xfrm>
            <a:off x="294640" y="5692170"/>
            <a:ext cx="9954260" cy="461665"/>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30000" noProof="0" dirty="0" err="1">
                <a:ln>
                  <a:noFill/>
                </a:ln>
                <a:solidFill>
                  <a:srgbClr val="FFFFFF"/>
                </a:solidFill>
                <a:effectLst/>
                <a:uLnTx/>
                <a:uFillTx/>
                <a:latin typeface="Arial" panose="020B0604020202020204"/>
                <a:ea typeface="+mn-ea"/>
                <a:cs typeface="+mn-cs"/>
              </a:rPr>
              <a:t>a</a:t>
            </a:r>
            <a:r>
              <a:rPr kumimoji="0" lang="en-GB" sz="1200" b="0" i="0" u="none" strike="noStrike" kern="1200" cap="none" spc="0" normalizeH="0" baseline="0" noProof="0" dirty="0" err="1">
                <a:ln>
                  <a:noFill/>
                </a:ln>
                <a:solidFill>
                  <a:srgbClr val="FFFFFF"/>
                </a:solidFill>
                <a:effectLst/>
                <a:uLnTx/>
                <a:uFillTx/>
                <a:latin typeface="Arial" panose="020B0604020202020204"/>
                <a:ea typeface="+mn-ea"/>
                <a:cs typeface="+mn-cs"/>
              </a:rPr>
              <a:t>Internal</a:t>
            </a: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t> estimate based on 2015 sales volumes and compliance rates for approved Novartis drugs in neurology and psychiatry. </a:t>
            </a:r>
            <a:b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200" b="0" i="0" u="none" strike="noStrike" kern="1200" cap="none" spc="0" normalizeH="0" baseline="30000" noProof="0" dirty="0" err="1">
                <a:ln>
                  <a:noFill/>
                </a:ln>
                <a:solidFill>
                  <a:srgbClr val="FFFFFF"/>
                </a:solidFill>
                <a:effectLst/>
                <a:uLnTx/>
                <a:uFillTx/>
                <a:latin typeface="Arial" panose="020B0604020202020204"/>
                <a:ea typeface="+mn-ea"/>
                <a:cs typeface="+mn-cs"/>
              </a:rPr>
              <a:t>b</a:t>
            </a:r>
            <a:r>
              <a:rPr kumimoji="0" lang="en-GB" sz="1200" b="0" i="0" u="none" strike="noStrike" kern="1200" cap="none" spc="0" normalizeH="0" baseline="0" noProof="0" dirty="0" err="1">
                <a:ln>
                  <a:noFill/>
                </a:ln>
                <a:solidFill>
                  <a:srgbClr val="FFFFFF"/>
                </a:solidFill>
                <a:effectLst/>
                <a:uLnTx/>
                <a:uFillTx/>
                <a:latin typeface="Arial" panose="020B0604020202020204"/>
                <a:ea typeface="+mn-ea"/>
                <a:cs typeface="+mn-cs"/>
              </a:rPr>
              <a:t>Indications</a:t>
            </a: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t> vary depending on country. </a:t>
            </a:r>
            <a:r>
              <a:rPr kumimoji="0" lang="en-GB" sz="1200" b="0" i="0" u="none" strike="noStrike" kern="1200" cap="none" spc="0" normalizeH="0" baseline="30000" noProof="0" dirty="0" err="1">
                <a:ln>
                  <a:noFill/>
                </a:ln>
                <a:solidFill>
                  <a:srgbClr val="FFFFFF"/>
                </a:solidFill>
                <a:effectLst/>
                <a:uLnTx/>
                <a:uFillTx/>
                <a:latin typeface="Arial" panose="020B0604020202020204"/>
                <a:ea typeface="+mn-ea"/>
                <a:cs typeface="+mn-cs"/>
              </a:rPr>
              <a:t>c</a:t>
            </a:r>
            <a:r>
              <a:rPr kumimoji="0" lang="en-GB" sz="1200" b="0" i="0" u="none" strike="noStrike" kern="1200" cap="none" spc="0" normalizeH="0" baseline="0" noProof="0" dirty="0" err="1">
                <a:ln>
                  <a:noFill/>
                </a:ln>
                <a:solidFill>
                  <a:srgbClr val="FFFFFF"/>
                </a:solidFill>
                <a:effectLst/>
                <a:uLnTx/>
                <a:uFillTx/>
                <a:latin typeface="Arial" panose="020B0604020202020204"/>
                <a:ea typeface="+mn-ea"/>
                <a:cs typeface="+mn-cs"/>
              </a:rPr>
              <a:t>Selected</a:t>
            </a: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t> development programs only shown, more in development</a:t>
            </a:r>
          </a:p>
        </p:txBody>
      </p:sp>
      <p:grpSp>
        <p:nvGrpSpPr>
          <p:cNvPr id="17" name="Group 16">
            <a:extLst>
              <a:ext uri="{FF2B5EF4-FFF2-40B4-BE49-F238E27FC236}">
                <a16:creationId xmlns:a16="http://schemas.microsoft.com/office/drawing/2014/main" id="{9CD24C87-1285-4885-BFF0-C6E9B147FBAD}"/>
              </a:ext>
            </a:extLst>
          </p:cNvPr>
          <p:cNvGrpSpPr/>
          <p:nvPr/>
        </p:nvGrpSpPr>
        <p:grpSpPr>
          <a:xfrm>
            <a:off x="2876134" y="1323053"/>
            <a:ext cx="2555178" cy="706347"/>
            <a:chOff x="2999801" y="1323053"/>
            <a:chExt cx="2555178" cy="706347"/>
          </a:xfrm>
        </p:grpSpPr>
        <p:sp>
          <p:nvSpPr>
            <p:cNvPr id="181" name="TextBox 180">
              <a:extLst>
                <a:ext uri="{FF2B5EF4-FFF2-40B4-BE49-F238E27FC236}">
                  <a16:creationId xmlns:a16="http://schemas.microsoft.com/office/drawing/2014/main" id="{9E1E5C62-779E-4514-AB17-252F7C86C59D}"/>
                </a:ext>
              </a:extLst>
            </p:cNvPr>
            <p:cNvSpPr txBox="1"/>
            <p:nvPr/>
          </p:nvSpPr>
          <p:spPr>
            <a:xfrm>
              <a:off x="3630950" y="1323053"/>
              <a:ext cx="1924029" cy="706347"/>
            </a:xfrm>
            <a:prstGeom prst="rect">
              <a:avLst/>
            </a:prstGeom>
            <a:noFill/>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More than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2 million </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patients treated annually</a:t>
              </a:r>
              <a:r>
                <a:rPr kumimoji="0" lang="en-GB" sz="1400" b="0" i="0" u="none" strike="noStrike" kern="1200" cap="none" spc="0" normalizeH="0" baseline="30000" noProof="0" dirty="0">
                  <a:ln>
                    <a:noFill/>
                  </a:ln>
                  <a:solidFill>
                    <a:srgbClr val="FFFFFF"/>
                  </a:solidFill>
                  <a:effectLst/>
                  <a:uLnTx/>
                  <a:uFillTx/>
                  <a:latin typeface="Arial" panose="020B0604020202020204"/>
                  <a:ea typeface="+mn-ea"/>
                  <a:cs typeface="+mn-cs"/>
                </a:rPr>
                <a:t>a</a:t>
              </a:r>
            </a:p>
          </p:txBody>
        </p:sp>
        <p:grpSp>
          <p:nvGrpSpPr>
            <p:cNvPr id="184" name="Group 183">
              <a:extLst>
                <a:ext uri="{FF2B5EF4-FFF2-40B4-BE49-F238E27FC236}">
                  <a16:creationId xmlns:a16="http://schemas.microsoft.com/office/drawing/2014/main" id="{C43671ED-88BA-48B5-84CA-50E2B2E0CDA3}"/>
                </a:ext>
              </a:extLst>
            </p:cNvPr>
            <p:cNvGrpSpPr/>
            <p:nvPr/>
          </p:nvGrpSpPr>
          <p:grpSpPr>
            <a:xfrm>
              <a:off x="2999801" y="1365663"/>
              <a:ext cx="621127" cy="621127"/>
              <a:chOff x="4178381" y="2532066"/>
              <a:chExt cx="621127" cy="621127"/>
            </a:xfrm>
          </p:grpSpPr>
          <p:sp>
            <p:nvSpPr>
              <p:cNvPr id="185" name="Oval 184">
                <a:extLst>
                  <a:ext uri="{FF2B5EF4-FFF2-40B4-BE49-F238E27FC236}">
                    <a16:creationId xmlns:a16="http://schemas.microsoft.com/office/drawing/2014/main" id="{0937FAFB-2C92-462E-B61B-0E662245A5AB}"/>
                  </a:ext>
                </a:extLst>
              </p:cNvPr>
              <p:cNvSpPr/>
              <p:nvPr/>
            </p:nvSpPr>
            <p:spPr>
              <a:xfrm>
                <a:off x="4178381" y="2532066"/>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86" name="Picture 185" descr="A close up of a logo&#10;&#10;Description automatically generated">
                <a:extLst>
                  <a:ext uri="{FF2B5EF4-FFF2-40B4-BE49-F238E27FC236}">
                    <a16:creationId xmlns:a16="http://schemas.microsoft.com/office/drawing/2014/main" id="{907C62BB-6307-429C-8496-59861C89F2AF}"/>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4179691" y="2533376"/>
                <a:ext cx="618507" cy="618507"/>
              </a:xfrm>
              <a:prstGeom prst="rect">
                <a:avLst/>
              </a:prstGeom>
            </p:spPr>
          </p:pic>
        </p:grpSp>
      </p:grpSp>
      <p:grpSp>
        <p:nvGrpSpPr>
          <p:cNvPr id="16" name="Group 15">
            <a:extLst>
              <a:ext uri="{FF2B5EF4-FFF2-40B4-BE49-F238E27FC236}">
                <a16:creationId xmlns:a16="http://schemas.microsoft.com/office/drawing/2014/main" id="{BEFE842B-DD87-40AA-A969-D4C9562F3D38}"/>
              </a:ext>
            </a:extLst>
          </p:cNvPr>
          <p:cNvGrpSpPr/>
          <p:nvPr/>
        </p:nvGrpSpPr>
        <p:grpSpPr>
          <a:xfrm>
            <a:off x="345004" y="1323053"/>
            <a:ext cx="2497256" cy="706347"/>
            <a:chOff x="345004" y="1323053"/>
            <a:chExt cx="2497256" cy="706347"/>
          </a:xfrm>
        </p:grpSpPr>
        <p:sp>
          <p:nvSpPr>
            <p:cNvPr id="180" name="TextBox 179">
              <a:extLst>
                <a:ext uri="{FF2B5EF4-FFF2-40B4-BE49-F238E27FC236}">
                  <a16:creationId xmlns:a16="http://schemas.microsoft.com/office/drawing/2014/main" id="{6AC8B728-FA27-4CC2-916D-36A0FCC7FC5D}"/>
                </a:ext>
              </a:extLst>
            </p:cNvPr>
            <p:cNvSpPr txBox="1"/>
            <p:nvPr/>
          </p:nvSpPr>
          <p:spPr>
            <a:xfrm>
              <a:off x="980376" y="1323053"/>
              <a:ext cx="1861884" cy="706347"/>
            </a:xfrm>
            <a:prstGeom prst="rect">
              <a:avLst/>
            </a:prstGeom>
            <a:noFill/>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More than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3000</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dedicated associates in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90</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countries</a:t>
              </a:r>
              <a:endParaRPr kumimoji="0" lang="en-GB" sz="14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grpSp>
          <p:nvGrpSpPr>
            <p:cNvPr id="187" name="Group 186">
              <a:extLst>
                <a:ext uri="{FF2B5EF4-FFF2-40B4-BE49-F238E27FC236}">
                  <a16:creationId xmlns:a16="http://schemas.microsoft.com/office/drawing/2014/main" id="{F1EA697A-A53F-450F-8A06-EB72EF33A037}"/>
                </a:ext>
              </a:extLst>
            </p:cNvPr>
            <p:cNvGrpSpPr/>
            <p:nvPr/>
          </p:nvGrpSpPr>
          <p:grpSpPr>
            <a:xfrm>
              <a:off x="345004" y="1350147"/>
              <a:ext cx="652159" cy="652159"/>
              <a:chOff x="936824" y="2499724"/>
              <a:chExt cx="652159" cy="652159"/>
            </a:xfrm>
          </p:grpSpPr>
          <p:sp>
            <p:nvSpPr>
              <p:cNvPr id="188" name="Oval 187">
                <a:extLst>
                  <a:ext uri="{FF2B5EF4-FFF2-40B4-BE49-F238E27FC236}">
                    <a16:creationId xmlns:a16="http://schemas.microsoft.com/office/drawing/2014/main" id="{C2F2E216-BCD0-48E9-B677-E37A5439C0FA}"/>
                  </a:ext>
                </a:extLst>
              </p:cNvPr>
              <p:cNvSpPr/>
              <p:nvPr/>
            </p:nvSpPr>
            <p:spPr>
              <a:xfrm>
                <a:off x="952340" y="2515240"/>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89" name="Picture 188" descr="A close up of a necklace&#10;&#10;Description automatically generated">
                <a:extLst>
                  <a:ext uri="{FF2B5EF4-FFF2-40B4-BE49-F238E27FC236}">
                    <a16:creationId xmlns:a16="http://schemas.microsoft.com/office/drawing/2014/main" id="{A898A5D3-79DA-4DB2-BC34-2E0176707176}"/>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936824" y="2499724"/>
                <a:ext cx="652159" cy="652159"/>
              </a:xfrm>
              <a:prstGeom prst="rect">
                <a:avLst/>
              </a:prstGeom>
            </p:spPr>
          </p:pic>
        </p:grpSp>
      </p:grpSp>
      <p:grpSp>
        <p:nvGrpSpPr>
          <p:cNvPr id="190" name="Group 189">
            <a:extLst>
              <a:ext uri="{FF2B5EF4-FFF2-40B4-BE49-F238E27FC236}">
                <a16:creationId xmlns:a16="http://schemas.microsoft.com/office/drawing/2014/main" id="{71307490-2D00-47FD-9578-5AD46E76C6CA}"/>
              </a:ext>
            </a:extLst>
          </p:cNvPr>
          <p:cNvGrpSpPr/>
          <p:nvPr/>
        </p:nvGrpSpPr>
        <p:grpSpPr>
          <a:xfrm>
            <a:off x="5198486" y="1365663"/>
            <a:ext cx="621127" cy="621127"/>
            <a:chOff x="7152817" y="2514064"/>
            <a:chExt cx="621127" cy="621127"/>
          </a:xfrm>
        </p:grpSpPr>
        <p:sp>
          <p:nvSpPr>
            <p:cNvPr id="191" name="Oval 190">
              <a:extLst>
                <a:ext uri="{FF2B5EF4-FFF2-40B4-BE49-F238E27FC236}">
                  <a16:creationId xmlns:a16="http://schemas.microsoft.com/office/drawing/2014/main" id="{21541062-EEA3-4603-B484-00098D4B48A5}"/>
                </a:ext>
              </a:extLst>
            </p:cNvPr>
            <p:cNvSpPr/>
            <p:nvPr/>
          </p:nvSpPr>
          <p:spPr>
            <a:xfrm>
              <a:off x="7152817" y="2514064"/>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92" name="Picture 191" descr="A close up of a logo&#10;&#10;Description automatically generated">
              <a:extLst>
                <a:ext uri="{FF2B5EF4-FFF2-40B4-BE49-F238E27FC236}">
                  <a16:creationId xmlns:a16="http://schemas.microsoft.com/office/drawing/2014/main" id="{56A6976D-54E0-4AB0-85E3-D07ABBB006C8}"/>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7154127" y="2515374"/>
              <a:ext cx="618507" cy="618507"/>
            </a:xfrm>
            <a:prstGeom prst="rect">
              <a:avLst/>
            </a:prstGeom>
          </p:spPr>
        </p:pic>
      </p:grpSp>
      <p:grpSp>
        <p:nvGrpSpPr>
          <p:cNvPr id="14" name="View all">
            <a:extLst>
              <a:ext uri="{FF2B5EF4-FFF2-40B4-BE49-F238E27FC236}">
                <a16:creationId xmlns:a16="http://schemas.microsoft.com/office/drawing/2014/main" id="{3A8260C0-CF65-493E-A622-74E9DFBCAFA1}"/>
              </a:ext>
            </a:extLst>
          </p:cNvPr>
          <p:cNvGrpSpPr/>
          <p:nvPr/>
        </p:nvGrpSpPr>
        <p:grpSpPr>
          <a:xfrm>
            <a:off x="3736993" y="5352584"/>
            <a:ext cx="1068641" cy="330200"/>
            <a:chOff x="9001443" y="5092700"/>
            <a:chExt cx="1242725" cy="330200"/>
          </a:xfrm>
        </p:grpSpPr>
        <p:sp>
          <p:nvSpPr>
            <p:cNvPr id="226" name="Rectangle: Rounded Corners 225">
              <a:extLst>
                <a:ext uri="{FF2B5EF4-FFF2-40B4-BE49-F238E27FC236}">
                  <a16:creationId xmlns:a16="http://schemas.microsoft.com/office/drawing/2014/main" id="{7B617D2E-1ACF-4EEA-AA7B-AF2D6E9FDAB0}"/>
                </a:ext>
              </a:extLst>
            </p:cNvPr>
            <p:cNvSpPr/>
            <p:nvPr/>
          </p:nvSpPr>
          <p:spPr>
            <a:xfrm>
              <a:off x="9001443" y="5092700"/>
              <a:ext cx="124272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VIEW ALL</a:t>
              </a:r>
            </a:p>
          </p:txBody>
        </p:sp>
        <p:sp>
          <p:nvSpPr>
            <p:cNvPr id="234" name="Freeform: Shape 233">
              <a:extLst>
                <a:ext uri="{FF2B5EF4-FFF2-40B4-BE49-F238E27FC236}">
                  <a16:creationId xmlns:a16="http://schemas.microsoft.com/office/drawing/2014/main" id="{BCCD0B3C-6E64-480A-98C7-4F5E6764F749}"/>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61" name="Group 360">
            <a:extLst>
              <a:ext uri="{FF2B5EF4-FFF2-40B4-BE49-F238E27FC236}">
                <a16:creationId xmlns:a16="http://schemas.microsoft.com/office/drawing/2014/main" id="{17356AC6-44C4-437B-B895-42DE24AE2D1B}"/>
              </a:ext>
            </a:extLst>
          </p:cNvPr>
          <p:cNvGrpSpPr/>
          <p:nvPr/>
        </p:nvGrpSpPr>
        <p:grpSpPr>
          <a:xfrm>
            <a:off x="314386" y="3108621"/>
            <a:ext cx="10715564" cy="1038462"/>
            <a:chOff x="314386" y="3336404"/>
            <a:chExt cx="10158860" cy="984511"/>
          </a:xfrm>
        </p:grpSpPr>
        <p:sp>
          <p:nvSpPr>
            <p:cNvPr id="362" name="TextBox 361">
              <a:extLst>
                <a:ext uri="{FF2B5EF4-FFF2-40B4-BE49-F238E27FC236}">
                  <a16:creationId xmlns:a16="http://schemas.microsoft.com/office/drawing/2014/main" id="{DE499147-3D35-40B2-8C3A-3C0DB5074233}"/>
                </a:ext>
              </a:extLst>
            </p:cNvPr>
            <p:cNvSpPr txBox="1"/>
            <p:nvPr/>
          </p:nvSpPr>
          <p:spPr>
            <a:xfrm>
              <a:off x="408111" y="3404560"/>
              <a:ext cx="2778781"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1946</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3" name="TextBox 362">
              <a:extLst>
                <a:ext uri="{FF2B5EF4-FFF2-40B4-BE49-F238E27FC236}">
                  <a16:creationId xmlns:a16="http://schemas.microsoft.com/office/drawing/2014/main" id="{68427F98-A0BD-4746-8029-504210E5E692}"/>
                </a:ext>
              </a:extLst>
            </p:cNvPr>
            <p:cNvSpPr txBox="1"/>
            <p:nvPr/>
          </p:nvSpPr>
          <p:spPr>
            <a:xfrm>
              <a:off x="1887204" y="3988538"/>
              <a:ext cx="2445344" cy="323154"/>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1960</a:t>
              </a:r>
              <a: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t> – </a:t>
              </a: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1970 </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4" name="TextBox 363">
              <a:extLst>
                <a:ext uri="{FF2B5EF4-FFF2-40B4-BE49-F238E27FC236}">
                  <a16:creationId xmlns:a16="http://schemas.microsoft.com/office/drawing/2014/main" id="{62F2B648-BA25-46AC-907E-5D3487BCD3C9}"/>
                </a:ext>
              </a:extLst>
            </p:cNvPr>
            <p:cNvSpPr txBox="1"/>
            <p:nvPr/>
          </p:nvSpPr>
          <p:spPr>
            <a:xfrm>
              <a:off x="4629287" y="3997761"/>
              <a:ext cx="4080543" cy="323154"/>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2000 – 2009 </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5" name="TextBox 364">
              <a:extLst>
                <a:ext uri="{FF2B5EF4-FFF2-40B4-BE49-F238E27FC236}">
                  <a16:creationId xmlns:a16="http://schemas.microsoft.com/office/drawing/2014/main" id="{3C07A92E-2A1A-463F-B27E-D6838A0B32E4}"/>
                </a:ext>
              </a:extLst>
            </p:cNvPr>
            <p:cNvSpPr txBox="1"/>
            <p:nvPr/>
          </p:nvSpPr>
          <p:spPr>
            <a:xfrm>
              <a:off x="3403601" y="3404559"/>
              <a:ext cx="3296719"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1980 – 1999 </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6" name="TextBox 365">
              <a:extLst>
                <a:ext uri="{FF2B5EF4-FFF2-40B4-BE49-F238E27FC236}">
                  <a16:creationId xmlns:a16="http://schemas.microsoft.com/office/drawing/2014/main" id="{9A497436-21CB-4611-A94A-82959C9776E8}"/>
                </a:ext>
              </a:extLst>
            </p:cNvPr>
            <p:cNvSpPr txBox="1"/>
            <p:nvPr/>
          </p:nvSpPr>
          <p:spPr>
            <a:xfrm>
              <a:off x="6321462" y="3404559"/>
              <a:ext cx="4151784"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2010 – 2019</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7" name="TextBox 366">
              <a:extLst>
                <a:ext uri="{FF2B5EF4-FFF2-40B4-BE49-F238E27FC236}">
                  <a16:creationId xmlns:a16="http://schemas.microsoft.com/office/drawing/2014/main" id="{37B34930-86E2-451F-8D9C-32B627400BBD}"/>
                </a:ext>
              </a:extLst>
            </p:cNvPr>
            <p:cNvSpPr txBox="1"/>
            <p:nvPr/>
          </p:nvSpPr>
          <p:spPr>
            <a:xfrm>
              <a:off x="6780820" y="3988538"/>
              <a:ext cx="3373927" cy="323154"/>
            </a:xfrm>
            <a:prstGeom prst="rect">
              <a:avLst/>
            </a:prstGeom>
            <a:noFill/>
            <a:ln>
              <a:noFill/>
            </a:ln>
          </p:spPr>
          <p:txBody>
            <a:bodyPr wrap="square" rtlCol="0">
              <a:spAutoFit/>
            </a:bodyPr>
            <a:lstStyle/>
            <a:p>
              <a:pPr marL="0" marR="0" lvl="0" indent="0" algn="r"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Currently in </a:t>
              </a:r>
              <a:r>
                <a:rPr kumimoji="0" lang="en-GB" sz="1700" b="1" i="0" u="none" strike="noStrike" kern="1200" cap="none" spc="0" normalizeH="0" baseline="0" noProof="0" dirty="0" err="1">
                  <a:ln>
                    <a:noFill/>
                  </a:ln>
                  <a:solidFill>
                    <a:srgbClr val="FFFFFF"/>
                  </a:solidFill>
                  <a:effectLst/>
                  <a:uLnTx/>
                  <a:uFillTx/>
                  <a:latin typeface="Arial Black" panose="020B0A04020102020204"/>
                  <a:ea typeface="+mn-ea"/>
                  <a:cs typeface="+mn-cs"/>
                </a:rPr>
                <a:t>development</a:t>
              </a:r>
              <a:r>
                <a:rPr kumimoji="0" lang="en-GB" sz="1050" b="1" i="0" u="none" strike="noStrike" kern="1200" cap="none" spc="0" normalizeH="0" baseline="30000" noProof="0" dirty="0" err="1">
                  <a:ln>
                    <a:noFill/>
                  </a:ln>
                  <a:solidFill>
                    <a:srgbClr val="FFFFFF"/>
                  </a:solidFill>
                  <a:effectLst/>
                  <a:uLnTx/>
                  <a:uFillTx/>
                  <a:latin typeface="Arial Black" panose="020B0A04020102020204"/>
                  <a:ea typeface="+mn-ea"/>
                  <a:cs typeface="+mn-cs"/>
                </a:rPr>
                <a:t>C</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cxnSp>
          <p:nvCxnSpPr>
            <p:cNvPr id="368" name="Straight Connector 367">
              <a:extLst>
                <a:ext uri="{FF2B5EF4-FFF2-40B4-BE49-F238E27FC236}">
                  <a16:creationId xmlns:a16="http://schemas.microsoft.com/office/drawing/2014/main" id="{F7B4D14C-2B95-4AA6-86A5-F64C84267E14}"/>
                </a:ext>
              </a:extLst>
            </p:cNvPr>
            <p:cNvCxnSpPr/>
            <p:nvPr/>
          </p:nvCxnSpPr>
          <p:spPr>
            <a:xfrm>
              <a:off x="372108" y="3813048"/>
              <a:ext cx="9793088"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69" name="Group 368">
              <a:extLst>
                <a:ext uri="{FF2B5EF4-FFF2-40B4-BE49-F238E27FC236}">
                  <a16:creationId xmlns:a16="http://schemas.microsoft.com/office/drawing/2014/main" id="{78337779-0D72-4A06-B868-34991AAA368B}"/>
                </a:ext>
              </a:extLst>
            </p:cNvPr>
            <p:cNvGrpSpPr/>
            <p:nvPr/>
          </p:nvGrpSpPr>
          <p:grpSpPr>
            <a:xfrm>
              <a:off x="314386" y="3336404"/>
              <a:ext cx="157202" cy="540514"/>
              <a:chOff x="1609786" y="4437112"/>
              <a:chExt cx="157202" cy="540514"/>
            </a:xfrm>
          </p:grpSpPr>
          <p:cxnSp>
            <p:nvCxnSpPr>
              <p:cNvPr id="385" name="Straight Arrow Connector 384">
                <a:extLst>
                  <a:ext uri="{FF2B5EF4-FFF2-40B4-BE49-F238E27FC236}">
                    <a16:creationId xmlns:a16="http://schemas.microsoft.com/office/drawing/2014/main" id="{84FC844B-C651-409F-93F5-4CC780AC6304}"/>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6" name="Oval 385">
                <a:extLst>
                  <a:ext uri="{FF2B5EF4-FFF2-40B4-BE49-F238E27FC236}">
                    <a16:creationId xmlns:a16="http://schemas.microsoft.com/office/drawing/2014/main" id="{5E020BC7-8C62-4228-891D-E13BD4923C3E}"/>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0" name="Group 369">
              <a:extLst>
                <a:ext uri="{FF2B5EF4-FFF2-40B4-BE49-F238E27FC236}">
                  <a16:creationId xmlns:a16="http://schemas.microsoft.com/office/drawing/2014/main" id="{19C4F4E3-D011-4EF7-9620-8A7A6B09BD20}"/>
                </a:ext>
              </a:extLst>
            </p:cNvPr>
            <p:cNvGrpSpPr/>
            <p:nvPr/>
          </p:nvGrpSpPr>
          <p:grpSpPr>
            <a:xfrm rot="10800000">
              <a:off x="4548573" y="3719716"/>
              <a:ext cx="157202" cy="540514"/>
              <a:chOff x="1609786" y="4437112"/>
              <a:chExt cx="157202" cy="540514"/>
            </a:xfrm>
          </p:grpSpPr>
          <p:cxnSp>
            <p:nvCxnSpPr>
              <p:cNvPr id="383" name="Straight Arrow Connector 382">
                <a:extLst>
                  <a:ext uri="{FF2B5EF4-FFF2-40B4-BE49-F238E27FC236}">
                    <a16:creationId xmlns:a16="http://schemas.microsoft.com/office/drawing/2014/main" id="{3EEAC083-684C-42D5-9B1A-B24D5819413E}"/>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4" name="Oval 383">
                <a:extLst>
                  <a:ext uri="{FF2B5EF4-FFF2-40B4-BE49-F238E27FC236}">
                    <a16:creationId xmlns:a16="http://schemas.microsoft.com/office/drawing/2014/main" id="{D6660E06-6D9B-4BEE-BF9B-848DFE23471F}"/>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1" name="Group 370">
              <a:extLst>
                <a:ext uri="{FF2B5EF4-FFF2-40B4-BE49-F238E27FC236}">
                  <a16:creationId xmlns:a16="http://schemas.microsoft.com/office/drawing/2014/main" id="{5B63F7DB-F84A-481D-BD5E-3E67BAF8B5C5}"/>
                </a:ext>
              </a:extLst>
            </p:cNvPr>
            <p:cNvGrpSpPr/>
            <p:nvPr/>
          </p:nvGrpSpPr>
          <p:grpSpPr>
            <a:xfrm>
              <a:off x="6231235" y="3336404"/>
              <a:ext cx="157202" cy="540514"/>
              <a:chOff x="1609786" y="4437112"/>
              <a:chExt cx="157202" cy="540514"/>
            </a:xfrm>
          </p:grpSpPr>
          <p:cxnSp>
            <p:nvCxnSpPr>
              <p:cNvPr id="381" name="Straight Arrow Connector 380">
                <a:extLst>
                  <a:ext uri="{FF2B5EF4-FFF2-40B4-BE49-F238E27FC236}">
                    <a16:creationId xmlns:a16="http://schemas.microsoft.com/office/drawing/2014/main" id="{4DBEB654-DCE8-4D17-B284-6FF20C9B6E54}"/>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2" name="Oval 381">
                <a:extLst>
                  <a:ext uri="{FF2B5EF4-FFF2-40B4-BE49-F238E27FC236}">
                    <a16:creationId xmlns:a16="http://schemas.microsoft.com/office/drawing/2014/main" id="{A2D52F60-6349-48B1-8870-1DD2B9416B35}"/>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2" name="Group 371">
              <a:extLst>
                <a:ext uri="{FF2B5EF4-FFF2-40B4-BE49-F238E27FC236}">
                  <a16:creationId xmlns:a16="http://schemas.microsoft.com/office/drawing/2014/main" id="{94F6947A-A769-4CEA-B3FA-0FE8969782EA}"/>
                </a:ext>
              </a:extLst>
            </p:cNvPr>
            <p:cNvGrpSpPr/>
            <p:nvPr/>
          </p:nvGrpSpPr>
          <p:grpSpPr>
            <a:xfrm rot="10800000">
              <a:off x="10188014" y="3719716"/>
              <a:ext cx="157202" cy="540514"/>
              <a:chOff x="1609786" y="4437112"/>
              <a:chExt cx="157202" cy="540514"/>
            </a:xfrm>
          </p:grpSpPr>
          <p:cxnSp>
            <p:nvCxnSpPr>
              <p:cNvPr id="379" name="Straight Arrow Connector 378">
                <a:extLst>
                  <a:ext uri="{FF2B5EF4-FFF2-40B4-BE49-F238E27FC236}">
                    <a16:creationId xmlns:a16="http://schemas.microsoft.com/office/drawing/2014/main" id="{18B7110F-D642-4C4C-A38F-A79F81EC7A05}"/>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0" name="Oval 379">
                <a:extLst>
                  <a:ext uri="{FF2B5EF4-FFF2-40B4-BE49-F238E27FC236}">
                    <a16:creationId xmlns:a16="http://schemas.microsoft.com/office/drawing/2014/main" id="{31E8BF81-B0FC-4770-920D-972DF14C97E1}"/>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3" name="Group 372">
              <a:extLst>
                <a:ext uri="{FF2B5EF4-FFF2-40B4-BE49-F238E27FC236}">
                  <a16:creationId xmlns:a16="http://schemas.microsoft.com/office/drawing/2014/main" id="{F527E94A-1950-4530-AFF5-0B866F520EEB}"/>
                </a:ext>
              </a:extLst>
            </p:cNvPr>
            <p:cNvGrpSpPr/>
            <p:nvPr/>
          </p:nvGrpSpPr>
          <p:grpSpPr>
            <a:xfrm rot="10800000">
              <a:off x="1827288" y="3719716"/>
              <a:ext cx="157202" cy="540514"/>
              <a:chOff x="1609786" y="4437112"/>
              <a:chExt cx="157202" cy="540514"/>
            </a:xfrm>
          </p:grpSpPr>
          <p:cxnSp>
            <p:nvCxnSpPr>
              <p:cNvPr id="377" name="Straight Arrow Connector 376">
                <a:extLst>
                  <a:ext uri="{FF2B5EF4-FFF2-40B4-BE49-F238E27FC236}">
                    <a16:creationId xmlns:a16="http://schemas.microsoft.com/office/drawing/2014/main" id="{368360DE-9761-48F0-92F7-2077095193B7}"/>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78" name="Oval 377">
                <a:extLst>
                  <a:ext uri="{FF2B5EF4-FFF2-40B4-BE49-F238E27FC236}">
                    <a16:creationId xmlns:a16="http://schemas.microsoft.com/office/drawing/2014/main" id="{DFC78C69-2BA1-4342-B398-6996A63938BA}"/>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4" name="Group 373">
              <a:extLst>
                <a:ext uri="{FF2B5EF4-FFF2-40B4-BE49-F238E27FC236}">
                  <a16:creationId xmlns:a16="http://schemas.microsoft.com/office/drawing/2014/main" id="{7339C1F4-AA96-4B14-894F-785ADE432258}"/>
                </a:ext>
              </a:extLst>
            </p:cNvPr>
            <p:cNvGrpSpPr/>
            <p:nvPr/>
          </p:nvGrpSpPr>
          <p:grpSpPr>
            <a:xfrm>
              <a:off x="3288432" y="3336404"/>
              <a:ext cx="157202" cy="540514"/>
              <a:chOff x="1609786" y="4437112"/>
              <a:chExt cx="157202" cy="540514"/>
            </a:xfrm>
          </p:grpSpPr>
          <p:cxnSp>
            <p:nvCxnSpPr>
              <p:cNvPr id="375" name="Straight Arrow Connector 374">
                <a:extLst>
                  <a:ext uri="{FF2B5EF4-FFF2-40B4-BE49-F238E27FC236}">
                    <a16:creationId xmlns:a16="http://schemas.microsoft.com/office/drawing/2014/main" id="{C1C3B4A3-7612-46E3-B46D-E65DF6025F70}"/>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76" name="Oval 375">
                <a:extLst>
                  <a:ext uri="{FF2B5EF4-FFF2-40B4-BE49-F238E27FC236}">
                    <a16:creationId xmlns:a16="http://schemas.microsoft.com/office/drawing/2014/main" id="{086C825F-CD6E-4466-BF1A-F343C6A06925}"/>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grpSp>
        <p:nvGrpSpPr>
          <p:cNvPr id="410" name="Migraine">
            <a:extLst>
              <a:ext uri="{FF2B5EF4-FFF2-40B4-BE49-F238E27FC236}">
                <a16:creationId xmlns:a16="http://schemas.microsoft.com/office/drawing/2014/main" id="{EBC142CA-E6F4-4ECD-A804-51DED1CD0469}"/>
              </a:ext>
            </a:extLst>
          </p:cNvPr>
          <p:cNvGrpSpPr/>
          <p:nvPr/>
        </p:nvGrpSpPr>
        <p:grpSpPr>
          <a:xfrm>
            <a:off x="314386" y="4967573"/>
            <a:ext cx="1490821" cy="330200"/>
            <a:chOff x="1100168" y="5092700"/>
            <a:chExt cx="1733678" cy="330200"/>
          </a:xfrm>
        </p:grpSpPr>
        <p:sp>
          <p:nvSpPr>
            <p:cNvPr id="411" name="Rectangle: Rounded Corners 410">
              <a:extLst>
                <a:ext uri="{FF2B5EF4-FFF2-40B4-BE49-F238E27FC236}">
                  <a16:creationId xmlns:a16="http://schemas.microsoft.com/office/drawing/2014/main" id="{5BCFA2AF-8320-49DF-BED6-8B5977A4096E}"/>
                </a:ext>
              </a:extLst>
            </p:cNvPr>
            <p:cNvSpPr/>
            <p:nvPr/>
          </p:nvSpPr>
          <p:spPr>
            <a:xfrm>
              <a:off x="1100168" y="5092700"/>
              <a:ext cx="173367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MIGRAINE VIEW</a:t>
              </a:r>
            </a:p>
          </p:txBody>
        </p:sp>
        <p:sp>
          <p:nvSpPr>
            <p:cNvPr id="412" name="Freeform: Shape 411">
              <a:extLst>
                <a:ext uri="{FF2B5EF4-FFF2-40B4-BE49-F238E27FC236}">
                  <a16:creationId xmlns:a16="http://schemas.microsoft.com/office/drawing/2014/main" id="{C4B7FC3C-E494-4408-A165-751BCF1A7CCE}"/>
                </a:ext>
              </a:extLst>
            </p:cNvPr>
            <p:cNvSpPr/>
            <p:nvPr/>
          </p:nvSpPr>
          <p:spPr>
            <a:xfrm>
              <a:off x="26138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553" name="MS">
            <a:extLst>
              <a:ext uri="{FF2B5EF4-FFF2-40B4-BE49-F238E27FC236}">
                <a16:creationId xmlns:a16="http://schemas.microsoft.com/office/drawing/2014/main" id="{609CF0F1-730F-453F-B226-BCD389175A55}"/>
              </a:ext>
            </a:extLst>
          </p:cNvPr>
          <p:cNvGrpSpPr/>
          <p:nvPr/>
        </p:nvGrpSpPr>
        <p:grpSpPr>
          <a:xfrm>
            <a:off x="1890316" y="4967573"/>
            <a:ext cx="2414338" cy="330200"/>
            <a:chOff x="2953564" y="5092700"/>
            <a:chExt cx="2807638" cy="330200"/>
          </a:xfrm>
        </p:grpSpPr>
        <p:sp>
          <p:nvSpPr>
            <p:cNvPr id="554" name="Rectangle: Rounded Corners 553">
              <a:extLst>
                <a:ext uri="{FF2B5EF4-FFF2-40B4-BE49-F238E27FC236}">
                  <a16:creationId xmlns:a16="http://schemas.microsoft.com/office/drawing/2014/main" id="{E3EB762F-91C8-4ED2-937F-FB55D98D2C57}"/>
                </a:ext>
              </a:extLst>
            </p:cNvPr>
            <p:cNvSpPr/>
            <p:nvPr/>
          </p:nvSpPr>
          <p:spPr>
            <a:xfrm>
              <a:off x="2953564" y="5092700"/>
              <a:ext cx="280763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MULTIPLE SCLEROSIS VIEW</a:t>
              </a:r>
            </a:p>
          </p:txBody>
        </p:sp>
        <p:sp>
          <p:nvSpPr>
            <p:cNvPr id="555" name="Freeform: Shape 554">
              <a:extLst>
                <a:ext uri="{FF2B5EF4-FFF2-40B4-BE49-F238E27FC236}">
                  <a16:creationId xmlns:a16="http://schemas.microsoft.com/office/drawing/2014/main" id="{9F5694EA-C83E-4891-9E7A-55FDB8E8A136}"/>
                </a:ext>
              </a:extLst>
            </p:cNvPr>
            <p:cNvSpPr/>
            <p:nvPr/>
          </p:nvSpPr>
          <p:spPr>
            <a:xfrm>
              <a:off x="55411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48" name="Freeform: Shape 147">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90" name="Graphic 88">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72" name="Freeform: Shape 171">
            <a:hlinkClick r:id="rId13" action="ppaction://hlinksldjump" highlightClick="1"/>
            <a:extLst>
              <a:ext uri="{FF2B5EF4-FFF2-40B4-BE49-F238E27FC236}">
                <a16:creationId xmlns:a16="http://schemas.microsoft.com/office/drawing/2014/main" id="{04FBDE87-2715-493F-9C84-5C5AD98FACD0}"/>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nvGrpSpPr>
          <p:cNvPr id="733" name="Pediatric">
            <a:extLst>
              <a:ext uri="{FF2B5EF4-FFF2-40B4-BE49-F238E27FC236}">
                <a16:creationId xmlns:a16="http://schemas.microsoft.com/office/drawing/2014/main" id="{5AB170E2-4059-4B15-9A13-58E09A8F4B0B}"/>
              </a:ext>
            </a:extLst>
          </p:cNvPr>
          <p:cNvGrpSpPr/>
          <p:nvPr/>
        </p:nvGrpSpPr>
        <p:grpSpPr>
          <a:xfrm>
            <a:off x="4389763" y="4967573"/>
            <a:ext cx="2580446" cy="330200"/>
            <a:chOff x="5880920" y="5092700"/>
            <a:chExt cx="3000805" cy="330200"/>
          </a:xfrm>
        </p:grpSpPr>
        <p:sp>
          <p:nvSpPr>
            <p:cNvPr id="734" name="Rectangle: Rounded Corners 733">
              <a:extLst>
                <a:ext uri="{FF2B5EF4-FFF2-40B4-BE49-F238E27FC236}">
                  <a16:creationId xmlns:a16="http://schemas.microsoft.com/office/drawing/2014/main" id="{16A3423C-2FBB-42BB-8B3A-D5F69003880A}"/>
                </a:ext>
              </a:extLst>
            </p:cNvPr>
            <p:cNvSpPr/>
            <p:nvPr/>
          </p:nvSpPr>
          <p:spPr>
            <a:xfrm>
              <a:off x="5880920" y="5092700"/>
              <a:ext cx="300080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PEDIATRIC NEUROLOGY VIEW</a:t>
              </a:r>
            </a:p>
          </p:txBody>
        </p:sp>
        <p:sp>
          <p:nvSpPr>
            <p:cNvPr id="735" name="Freeform: Shape 734">
              <a:extLst>
                <a:ext uri="{FF2B5EF4-FFF2-40B4-BE49-F238E27FC236}">
                  <a16:creationId xmlns:a16="http://schemas.microsoft.com/office/drawing/2014/main" id="{EFC2671A-DDC6-49AB-A1F5-E46CFCBCE73F}"/>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796" name="PSYCHIATRY">
            <a:extLst>
              <a:ext uri="{FF2B5EF4-FFF2-40B4-BE49-F238E27FC236}">
                <a16:creationId xmlns:a16="http://schemas.microsoft.com/office/drawing/2014/main" id="{BB004F45-93ED-479A-BC33-468FD562EBA0}"/>
              </a:ext>
            </a:extLst>
          </p:cNvPr>
          <p:cNvGrpSpPr/>
          <p:nvPr/>
        </p:nvGrpSpPr>
        <p:grpSpPr>
          <a:xfrm>
            <a:off x="7055317" y="4967573"/>
            <a:ext cx="1680975" cy="330200"/>
            <a:chOff x="6926915" y="5092700"/>
            <a:chExt cx="1954809" cy="330200"/>
          </a:xfrm>
        </p:grpSpPr>
        <p:sp>
          <p:nvSpPr>
            <p:cNvPr id="797" name="Rectangle: Rounded Corners 796">
              <a:extLst>
                <a:ext uri="{FF2B5EF4-FFF2-40B4-BE49-F238E27FC236}">
                  <a16:creationId xmlns:a16="http://schemas.microsoft.com/office/drawing/2014/main" id="{992322DF-4DF3-4A51-BAEC-F3993C9D1425}"/>
                </a:ext>
              </a:extLst>
            </p:cNvPr>
            <p:cNvSpPr/>
            <p:nvPr/>
          </p:nvSpPr>
          <p:spPr>
            <a:xfrm>
              <a:off x="6926915" y="5092700"/>
              <a:ext cx="1954809"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PSYCHIATRY VIEW</a:t>
              </a:r>
            </a:p>
          </p:txBody>
        </p:sp>
        <p:sp>
          <p:nvSpPr>
            <p:cNvPr id="798" name="Freeform: Shape 797">
              <a:extLst>
                <a:ext uri="{FF2B5EF4-FFF2-40B4-BE49-F238E27FC236}">
                  <a16:creationId xmlns:a16="http://schemas.microsoft.com/office/drawing/2014/main" id="{222B4AF4-F929-41F6-8F81-4556FB759C08}"/>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859" name="Other">
            <a:extLst>
              <a:ext uri="{FF2B5EF4-FFF2-40B4-BE49-F238E27FC236}">
                <a16:creationId xmlns:a16="http://schemas.microsoft.com/office/drawing/2014/main" id="{AB60BD95-9B5E-40ED-A2C6-F38F6B958A88}"/>
              </a:ext>
            </a:extLst>
          </p:cNvPr>
          <p:cNvGrpSpPr/>
          <p:nvPr/>
        </p:nvGrpSpPr>
        <p:grpSpPr>
          <a:xfrm>
            <a:off x="314386" y="5352584"/>
            <a:ext cx="3336520" cy="330200"/>
            <a:chOff x="5001680" y="5092700"/>
            <a:chExt cx="3880045" cy="330200"/>
          </a:xfrm>
        </p:grpSpPr>
        <p:sp>
          <p:nvSpPr>
            <p:cNvPr id="860" name="Rectangle: Rounded Corners 859">
              <a:extLst>
                <a:ext uri="{FF2B5EF4-FFF2-40B4-BE49-F238E27FC236}">
                  <a16:creationId xmlns:a16="http://schemas.microsoft.com/office/drawing/2014/main" id="{4CE15AC1-B702-4ED5-B5A6-B240CA8A47BA}"/>
                </a:ext>
              </a:extLst>
            </p:cNvPr>
            <p:cNvSpPr/>
            <p:nvPr/>
          </p:nvSpPr>
          <p:spPr>
            <a:xfrm>
              <a:off x="5001680" y="5092700"/>
              <a:ext cx="388004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OTHER NEUROLOGICAL DISORDERS VIEW</a:t>
              </a:r>
            </a:p>
          </p:txBody>
        </p:sp>
        <p:sp>
          <p:nvSpPr>
            <p:cNvPr id="861" name="Freeform: Shape 860">
              <a:extLst>
                <a:ext uri="{FF2B5EF4-FFF2-40B4-BE49-F238E27FC236}">
                  <a16:creationId xmlns:a16="http://schemas.microsoft.com/office/drawing/2014/main" id="{E2C9A2E8-2514-40CE-B6F1-D67C4333B0E8}"/>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30" name="Group 229">
            <a:extLst>
              <a:ext uri="{FF2B5EF4-FFF2-40B4-BE49-F238E27FC236}">
                <a16:creationId xmlns:a16="http://schemas.microsoft.com/office/drawing/2014/main" id="{B8BC0697-CB12-42C7-A43E-171AC1C3A4ED}"/>
              </a:ext>
            </a:extLst>
          </p:cNvPr>
          <p:cNvGrpSpPr/>
          <p:nvPr/>
        </p:nvGrpSpPr>
        <p:grpSpPr>
          <a:xfrm>
            <a:off x="188065" y="2078408"/>
            <a:ext cx="10987314" cy="3221324"/>
            <a:chOff x="185511" y="2076449"/>
            <a:chExt cx="10987314" cy="3221324"/>
          </a:xfrm>
        </p:grpSpPr>
        <p:grpSp>
          <p:nvGrpSpPr>
            <p:cNvPr id="231" name="Pediatric">
              <a:extLst>
                <a:ext uri="{FF2B5EF4-FFF2-40B4-BE49-F238E27FC236}">
                  <a16:creationId xmlns:a16="http://schemas.microsoft.com/office/drawing/2014/main" id="{C627DC08-86CB-415F-A8D1-D89F9462059C}"/>
                </a:ext>
              </a:extLst>
            </p:cNvPr>
            <p:cNvGrpSpPr/>
            <p:nvPr/>
          </p:nvGrpSpPr>
          <p:grpSpPr>
            <a:xfrm>
              <a:off x="4389763" y="4967573"/>
              <a:ext cx="2580446" cy="330200"/>
              <a:chOff x="5880920" y="5092700"/>
              <a:chExt cx="3000805" cy="330200"/>
            </a:xfrm>
          </p:grpSpPr>
          <p:sp>
            <p:nvSpPr>
              <p:cNvPr id="266" name="Rectangle: Rounded Corners 730">
                <a:extLst>
                  <a:ext uri="{FF2B5EF4-FFF2-40B4-BE49-F238E27FC236}">
                    <a16:creationId xmlns:a16="http://schemas.microsoft.com/office/drawing/2014/main" id="{8189146A-BEE6-4169-9DE3-2ACEB7D3CEB6}"/>
                  </a:ext>
                </a:extLst>
              </p:cNvPr>
              <p:cNvSpPr/>
              <p:nvPr/>
            </p:nvSpPr>
            <p:spPr>
              <a:xfrm>
                <a:off x="5880920" y="5092700"/>
                <a:ext cx="3000805" cy="330200"/>
              </a:xfrm>
              <a:prstGeom prst="roundRect">
                <a:avLst>
                  <a:gd name="adj" fmla="val 50000"/>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PEDIATRIC NEUROLOGY VIEW</a:t>
                </a:r>
              </a:p>
            </p:txBody>
          </p:sp>
          <p:sp>
            <p:nvSpPr>
              <p:cNvPr id="267" name="Freeform: Shape 731">
                <a:extLst>
                  <a:ext uri="{FF2B5EF4-FFF2-40B4-BE49-F238E27FC236}">
                    <a16:creationId xmlns:a16="http://schemas.microsoft.com/office/drawing/2014/main" id="{5B49539D-08BF-475D-AD6D-3C9C67D2E6AE}"/>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32" name="Group 231">
              <a:extLst>
                <a:ext uri="{FF2B5EF4-FFF2-40B4-BE49-F238E27FC236}">
                  <a16:creationId xmlns:a16="http://schemas.microsoft.com/office/drawing/2014/main" id="{73D50ECC-C98A-47B5-B8FE-69B2112DED26}"/>
                </a:ext>
              </a:extLst>
            </p:cNvPr>
            <p:cNvGrpSpPr/>
            <p:nvPr/>
          </p:nvGrpSpPr>
          <p:grpSpPr>
            <a:xfrm>
              <a:off x="185511" y="2076449"/>
              <a:ext cx="10987314" cy="2733675"/>
              <a:chOff x="188686" y="2214042"/>
              <a:chExt cx="10987314" cy="2733675"/>
            </a:xfrm>
          </p:grpSpPr>
          <p:sp>
            <p:nvSpPr>
              <p:cNvPr id="239" name="Rectangle 238">
                <a:extLst>
                  <a:ext uri="{FF2B5EF4-FFF2-40B4-BE49-F238E27FC236}">
                    <a16:creationId xmlns:a16="http://schemas.microsoft.com/office/drawing/2014/main" id="{944317EB-5355-496F-8F77-208A73EEAA1E}"/>
                  </a:ext>
                </a:extLst>
              </p:cNvPr>
              <p:cNvSpPr/>
              <p:nvPr/>
            </p:nvSpPr>
            <p:spPr>
              <a:xfrm>
                <a:off x="188686" y="2214042"/>
                <a:ext cx="10987314" cy="2733675"/>
              </a:xfrm>
              <a:prstGeom prst="rect">
                <a:avLst/>
              </a:prstGeom>
              <a:solidFill>
                <a:srgbClr val="0460A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40" name="Group 239">
                <a:extLst>
                  <a:ext uri="{FF2B5EF4-FFF2-40B4-BE49-F238E27FC236}">
                    <a16:creationId xmlns:a16="http://schemas.microsoft.com/office/drawing/2014/main" id="{933ECCDC-8EEB-428F-9B68-FAE7576BDA9C}"/>
                  </a:ext>
                </a:extLst>
              </p:cNvPr>
              <p:cNvGrpSpPr/>
              <p:nvPr/>
            </p:nvGrpSpPr>
            <p:grpSpPr>
              <a:xfrm>
                <a:off x="314386" y="3109191"/>
                <a:ext cx="10715564" cy="1678066"/>
                <a:chOff x="314386" y="3210522"/>
                <a:chExt cx="10158860" cy="1590885"/>
              </a:xfrm>
            </p:grpSpPr>
            <p:sp>
              <p:nvSpPr>
                <p:cNvPr id="241" name="TextBox 240">
                  <a:extLst>
                    <a:ext uri="{FF2B5EF4-FFF2-40B4-BE49-F238E27FC236}">
                      <a16:creationId xmlns:a16="http://schemas.microsoft.com/office/drawing/2014/main" id="{36F8D0C7-2E84-4DDF-BFF6-6740B04E6381}"/>
                    </a:ext>
                  </a:extLst>
                </p:cNvPr>
                <p:cNvSpPr txBox="1"/>
                <p:nvPr/>
              </p:nvSpPr>
              <p:spPr>
                <a:xfrm>
                  <a:off x="408111" y="3404560"/>
                  <a:ext cx="2778781"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1946</a:t>
                  </a:r>
                  <a:endParaRPr kumimoji="0" lang="en-GB" sz="1100" b="0" i="0" u="none" strike="noStrike" kern="1200" cap="none" spc="0" normalizeH="0" baseline="30000" noProof="0" dirty="0">
                    <a:ln>
                      <a:noFill/>
                    </a:ln>
                    <a:solidFill>
                      <a:schemeClr val="accent2">
                        <a:lumMod val="40000"/>
                        <a:lumOff val="60000"/>
                      </a:schemeClr>
                    </a:solidFill>
                    <a:effectLst/>
                    <a:uLnTx/>
                    <a:uFillTx/>
                    <a:latin typeface="Arial" panose="020B0604020202020204"/>
                    <a:ea typeface="+mn-ea"/>
                    <a:cs typeface="+mn-cs"/>
                  </a:endParaRPr>
                </a:p>
              </p:txBody>
            </p:sp>
            <p:sp>
              <p:nvSpPr>
                <p:cNvPr id="242" name="TextBox 241">
                  <a:extLst>
                    <a:ext uri="{FF2B5EF4-FFF2-40B4-BE49-F238E27FC236}">
                      <a16:creationId xmlns:a16="http://schemas.microsoft.com/office/drawing/2014/main" id="{6C7D8C26-221D-4E72-AC31-82AF1D1F4023}"/>
                    </a:ext>
                  </a:extLst>
                </p:cNvPr>
                <p:cNvSpPr txBox="1"/>
                <p:nvPr/>
              </p:nvSpPr>
              <p:spPr>
                <a:xfrm>
                  <a:off x="1887204" y="3988538"/>
                  <a:ext cx="2445344" cy="424792"/>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1960</a:t>
                  </a:r>
                  <a:r>
                    <a:rPr kumimoji="0" lang="en-GB" sz="17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 – </a:t>
                  </a: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1970 </a:t>
                  </a:r>
                  <a:r>
                    <a:rPr kumimoji="0" lang="en-GB" sz="17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br>
                  <a:endParaRPr kumimoji="0" lang="en-GB" sz="1100" b="0" i="0" u="none" strike="noStrike" kern="1200" cap="none" spc="0" normalizeH="0" baseline="30000" noProof="0" dirty="0">
                    <a:ln>
                      <a:noFill/>
                    </a:ln>
                    <a:solidFill>
                      <a:schemeClr val="accent2">
                        <a:lumMod val="40000"/>
                        <a:lumOff val="60000"/>
                      </a:schemeClr>
                    </a:solidFill>
                    <a:effectLst/>
                    <a:uLnTx/>
                    <a:uFillTx/>
                    <a:latin typeface="Arial" panose="020B0604020202020204"/>
                    <a:ea typeface="+mn-ea"/>
                    <a:cs typeface="+mn-cs"/>
                  </a:endParaRPr>
                </a:p>
              </p:txBody>
            </p:sp>
            <p:sp>
              <p:nvSpPr>
                <p:cNvPr id="243" name="TextBox 242">
                  <a:extLst>
                    <a:ext uri="{FF2B5EF4-FFF2-40B4-BE49-F238E27FC236}">
                      <a16:creationId xmlns:a16="http://schemas.microsoft.com/office/drawing/2014/main" id="{5D574B98-565E-4DAC-94D5-F4D3FDE29553}"/>
                    </a:ext>
                  </a:extLst>
                </p:cNvPr>
                <p:cNvSpPr txBox="1"/>
                <p:nvPr/>
              </p:nvSpPr>
              <p:spPr>
                <a:xfrm>
                  <a:off x="4629287" y="3988538"/>
                  <a:ext cx="4080543" cy="424792"/>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2000 – 2009 </a:t>
                  </a:r>
                  <a:r>
                    <a:rPr kumimoji="0" lang="en-GB" sz="17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br>
                  <a:endParaRPr kumimoji="0" lang="en-GB" sz="1100" b="0" i="0" u="none" strike="noStrike" kern="1200" cap="none" spc="0" normalizeH="0" baseline="30000" noProof="0" dirty="0">
                    <a:ln>
                      <a:noFill/>
                    </a:ln>
                    <a:solidFill>
                      <a:schemeClr val="accent2">
                        <a:lumMod val="40000"/>
                        <a:lumOff val="60000"/>
                      </a:schemeClr>
                    </a:solidFill>
                    <a:effectLst/>
                    <a:uLnTx/>
                    <a:uFillTx/>
                    <a:latin typeface="Arial" panose="020B0604020202020204"/>
                    <a:ea typeface="+mn-ea"/>
                    <a:cs typeface="+mn-cs"/>
                  </a:endParaRPr>
                </a:p>
              </p:txBody>
            </p:sp>
            <p:sp>
              <p:nvSpPr>
                <p:cNvPr id="244" name="TextBox 243">
                  <a:extLst>
                    <a:ext uri="{FF2B5EF4-FFF2-40B4-BE49-F238E27FC236}">
                      <a16:creationId xmlns:a16="http://schemas.microsoft.com/office/drawing/2014/main" id="{19B73F4E-93B6-402E-AC3C-F8F9A0359999}"/>
                    </a:ext>
                  </a:extLst>
                </p:cNvPr>
                <p:cNvSpPr txBox="1"/>
                <p:nvPr/>
              </p:nvSpPr>
              <p:spPr>
                <a:xfrm>
                  <a:off x="3403601" y="3404559"/>
                  <a:ext cx="3296719"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1980 – 1999 </a:t>
                  </a:r>
                  <a:endParaRPr kumimoji="0" lang="en-GB" sz="1100" b="0" i="0" u="none" strike="noStrike" kern="1200" cap="none" spc="0" normalizeH="0" baseline="30000" noProof="0" dirty="0">
                    <a:ln>
                      <a:noFill/>
                    </a:ln>
                    <a:solidFill>
                      <a:schemeClr val="accent2">
                        <a:lumMod val="40000"/>
                        <a:lumOff val="60000"/>
                      </a:schemeClr>
                    </a:solidFill>
                    <a:effectLst/>
                    <a:uLnTx/>
                    <a:uFillTx/>
                    <a:latin typeface="Arial" panose="020B0604020202020204"/>
                    <a:ea typeface="+mn-ea"/>
                    <a:cs typeface="+mn-cs"/>
                  </a:endParaRPr>
                </a:p>
              </p:txBody>
            </p:sp>
            <p:sp>
              <p:nvSpPr>
                <p:cNvPr id="245" name="TextBox 244">
                  <a:extLst>
                    <a:ext uri="{FF2B5EF4-FFF2-40B4-BE49-F238E27FC236}">
                      <a16:creationId xmlns:a16="http://schemas.microsoft.com/office/drawing/2014/main" id="{D19E95AB-B600-4E8E-8107-DF6A620A2870}"/>
                    </a:ext>
                  </a:extLst>
                </p:cNvPr>
                <p:cNvSpPr txBox="1"/>
                <p:nvPr/>
              </p:nvSpPr>
              <p:spPr>
                <a:xfrm>
                  <a:off x="6321462" y="3210522"/>
                  <a:ext cx="4151784" cy="517192"/>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2010 – 2019</a:t>
                  </a:r>
                  <a: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400" b="1" i="0" u="none" strike="noStrike" kern="1200" cap="none" spc="0" normalizeH="0" baseline="0" noProof="0" dirty="0" err="1">
                      <a:ln>
                        <a:noFill/>
                      </a:ln>
                      <a:solidFill>
                        <a:srgbClr val="FFFFFF"/>
                      </a:solidFill>
                      <a:effectLst/>
                      <a:uLnTx/>
                      <a:uFillTx/>
                      <a:latin typeface="Arial" panose="020B0604020202020204"/>
                      <a:ea typeface="+mn-ea"/>
                      <a:cs typeface="+mn-cs"/>
                    </a:rPr>
                    <a:t>Afinitor</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400" b="0" i="1" u="none" strike="noStrike" kern="1200" cap="none" spc="0" normalizeH="0" baseline="0" noProof="0" dirty="0">
                      <a:ln>
                        <a:noFill/>
                      </a:ln>
                      <a:solidFill>
                        <a:srgbClr val="FFFFFF"/>
                      </a:solidFill>
                      <a:effectLst/>
                      <a:uLnTx/>
                      <a:uFillTx/>
                      <a:latin typeface="Arial" panose="020B0604020202020204"/>
                      <a:ea typeface="+mn-ea"/>
                      <a:cs typeface="+mn-cs"/>
                    </a:rPr>
                    <a:t>everolimus</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tuberous sclerosis complex)</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246" name="TextBox 245">
                  <a:extLst>
                    <a:ext uri="{FF2B5EF4-FFF2-40B4-BE49-F238E27FC236}">
                      <a16:creationId xmlns:a16="http://schemas.microsoft.com/office/drawing/2014/main" id="{F040ADA3-C7A8-46BB-AD9A-ED7D45472CE8}"/>
                    </a:ext>
                  </a:extLst>
                </p:cNvPr>
                <p:cNvSpPr txBox="1"/>
                <p:nvPr/>
              </p:nvSpPr>
              <p:spPr>
                <a:xfrm>
                  <a:off x="6780820" y="3988538"/>
                  <a:ext cx="3373927" cy="812869"/>
                </a:xfrm>
                <a:prstGeom prst="rect">
                  <a:avLst/>
                </a:prstGeom>
                <a:noFill/>
                <a:ln>
                  <a:noFill/>
                </a:ln>
              </p:spPr>
              <p:txBody>
                <a:bodyPr wrap="square" rtlCol="0">
                  <a:spAutoFit/>
                </a:bodyPr>
                <a:lstStyle/>
                <a:p>
                  <a:pPr marL="0" marR="0" lvl="0" indent="0" algn="r"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Currently in </a:t>
                  </a:r>
                  <a:r>
                    <a:rPr kumimoji="0" lang="en-GB" sz="1700" b="1" i="0" u="none" strike="noStrike" kern="1200" cap="none" spc="0" normalizeH="0" baseline="0" noProof="0" dirty="0" err="1">
                      <a:ln>
                        <a:noFill/>
                      </a:ln>
                      <a:solidFill>
                        <a:schemeClr val="accent2">
                          <a:lumMod val="40000"/>
                          <a:lumOff val="60000"/>
                        </a:schemeClr>
                      </a:solidFill>
                      <a:effectLst/>
                      <a:uLnTx/>
                      <a:uFillTx/>
                      <a:latin typeface="Arial Black" panose="020B0A04020102020204"/>
                      <a:ea typeface="+mn-ea"/>
                      <a:cs typeface="+mn-cs"/>
                    </a:rPr>
                    <a:t>development</a:t>
                  </a:r>
                  <a:r>
                    <a:rPr kumimoji="0" lang="en-GB" sz="1700" b="1" i="0" u="none" strike="noStrike" kern="1200" cap="none" spc="0" normalizeH="0" baseline="30000" noProof="0" dirty="0" err="1">
                      <a:ln>
                        <a:noFill/>
                      </a:ln>
                      <a:solidFill>
                        <a:schemeClr val="accent2">
                          <a:lumMod val="40000"/>
                          <a:lumOff val="60000"/>
                        </a:schemeClr>
                      </a:solidFill>
                      <a:effectLst/>
                      <a:uLnTx/>
                      <a:uFillTx/>
                      <a:latin typeface="Arial Black" panose="020B0A04020102020204"/>
                      <a:ea typeface="+mn-ea"/>
                      <a:cs typeface="+mn-cs"/>
                    </a:rPr>
                    <a:t>c</a:t>
                  </a:r>
                  <a: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400" b="1" i="0" u="none" strike="noStrike" kern="1200" cap="none" spc="0" normalizeH="0" baseline="0" noProof="0" dirty="0">
                      <a:ln>
                        <a:noFill/>
                      </a:ln>
                      <a:solidFill>
                        <a:srgbClr val="FFFFFF"/>
                      </a:solidFill>
                      <a:effectLst/>
                      <a:uLnTx/>
                      <a:uFillTx/>
                      <a:latin typeface="Arial" panose="020B0604020202020204"/>
                      <a:ea typeface="+mn-ea"/>
                      <a:cs typeface="+mn-cs"/>
                    </a:rPr>
                    <a:t>LMI070 </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(SMA)</a:t>
                  </a:r>
                  <a:b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400" b="1" i="0" u="none" strike="noStrike" kern="1200" cap="none" spc="0" normalizeH="0" baseline="0" noProof="0" dirty="0">
                      <a:ln>
                        <a:noFill/>
                      </a:ln>
                      <a:solidFill>
                        <a:srgbClr val="FFFFFF"/>
                      </a:solidFill>
                      <a:effectLst/>
                      <a:uLnTx/>
                      <a:uFillTx/>
                      <a:latin typeface="Arial" panose="020B0604020202020204"/>
                      <a:ea typeface="+mn-ea"/>
                      <a:cs typeface="+mn-cs"/>
                    </a:rPr>
                    <a:t>AVXS-201 </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(Rett Syndrome)</a:t>
                  </a:r>
                  <a:b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b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cxnSp>
              <p:nvCxnSpPr>
                <p:cNvPr id="247" name="Straight Connector 246">
                  <a:extLst>
                    <a:ext uri="{FF2B5EF4-FFF2-40B4-BE49-F238E27FC236}">
                      <a16:creationId xmlns:a16="http://schemas.microsoft.com/office/drawing/2014/main" id="{7BBA953D-2515-4605-AB57-DB21E5AD49CC}"/>
                    </a:ext>
                  </a:extLst>
                </p:cNvPr>
                <p:cNvCxnSpPr/>
                <p:nvPr/>
              </p:nvCxnSpPr>
              <p:spPr>
                <a:xfrm>
                  <a:off x="372108" y="3813048"/>
                  <a:ext cx="9793088"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248" name="Group 247">
                  <a:extLst>
                    <a:ext uri="{FF2B5EF4-FFF2-40B4-BE49-F238E27FC236}">
                      <a16:creationId xmlns:a16="http://schemas.microsoft.com/office/drawing/2014/main" id="{E3CB60BC-E5DB-4BB2-9C14-A1C1BDF4CEA8}"/>
                    </a:ext>
                  </a:extLst>
                </p:cNvPr>
                <p:cNvGrpSpPr/>
                <p:nvPr/>
              </p:nvGrpSpPr>
              <p:grpSpPr>
                <a:xfrm>
                  <a:off x="314386" y="3336404"/>
                  <a:ext cx="157202" cy="540514"/>
                  <a:chOff x="1609786" y="4437112"/>
                  <a:chExt cx="157202" cy="540514"/>
                </a:xfrm>
              </p:grpSpPr>
              <p:cxnSp>
                <p:nvCxnSpPr>
                  <p:cNvPr id="264" name="Straight Arrow Connector 263">
                    <a:extLst>
                      <a:ext uri="{FF2B5EF4-FFF2-40B4-BE49-F238E27FC236}">
                        <a16:creationId xmlns:a16="http://schemas.microsoft.com/office/drawing/2014/main" id="{47205B7F-24D7-4175-B715-D4B11369E6D1}"/>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65" name="Oval 264">
                    <a:extLst>
                      <a:ext uri="{FF2B5EF4-FFF2-40B4-BE49-F238E27FC236}">
                        <a16:creationId xmlns:a16="http://schemas.microsoft.com/office/drawing/2014/main" id="{5FC810AC-E9B1-44EC-A87E-6A7B3A4E360C}"/>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49" name="Group 248">
                  <a:extLst>
                    <a:ext uri="{FF2B5EF4-FFF2-40B4-BE49-F238E27FC236}">
                      <a16:creationId xmlns:a16="http://schemas.microsoft.com/office/drawing/2014/main" id="{3DA92537-A0B0-40E9-9644-45B76672C65F}"/>
                    </a:ext>
                  </a:extLst>
                </p:cNvPr>
                <p:cNvGrpSpPr/>
                <p:nvPr/>
              </p:nvGrpSpPr>
              <p:grpSpPr>
                <a:xfrm rot="10800000">
                  <a:off x="4548573" y="3719716"/>
                  <a:ext cx="157202" cy="540514"/>
                  <a:chOff x="1609786" y="4437112"/>
                  <a:chExt cx="157202" cy="540514"/>
                </a:xfrm>
              </p:grpSpPr>
              <p:cxnSp>
                <p:nvCxnSpPr>
                  <p:cNvPr id="262" name="Straight Arrow Connector 261">
                    <a:extLst>
                      <a:ext uri="{FF2B5EF4-FFF2-40B4-BE49-F238E27FC236}">
                        <a16:creationId xmlns:a16="http://schemas.microsoft.com/office/drawing/2014/main" id="{5E960863-4528-41D9-A92F-DD6E8616A5C1}"/>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63" name="Oval 262">
                    <a:extLst>
                      <a:ext uri="{FF2B5EF4-FFF2-40B4-BE49-F238E27FC236}">
                        <a16:creationId xmlns:a16="http://schemas.microsoft.com/office/drawing/2014/main" id="{95EED31C-BF23-4E8A-B327-42D067C34DA3}"/>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50" name="Group 249">
                  <a:extLst>
                    <a:ext uri="{FF2B5EF4-FFF2-40B4-BE49-F238E27FC236}">
                      <a16:creationId xmlns:a16="http://schemas.microsoft.com/office/drawing/2014/main" id="{74F30DED-F83E-4A6D-8A7E-6972486BD903}"/>
                    </a:ext>
                  </a:extLst>
                </p:cNvPr>
                <p:cNvGrpSpPr/>
                <p:nvPr/>
              </p:nvGrpSpPr>
              <p:grpSpPr>
                <a:xfrm>
                  <a:off x="6231235" y="3336404"/>
                  <a:ext cx="157202" cy="540514"/>
                  <a:chOff x="1609786" y="4437112"/>
                  <a:chExt cx="157202" cy="540514"/>
                </a:xfrm>
              </p:grpSpPr>
              <p:cxnSp>
                <p:nvCxnSpPr>
                  <p:cNvPr id="260" name="Straight Arrow Connector 259">
                    <a:extLst>
                      <a:ext uri="{FF2B5EF4-FFF2-40B4-BE49-F238E27FC236}">
                        <a16:creationId xmlns:a16="http://schemas.microsoft.com/office/drawing/2014/main" id="{968C45EC-0AD5-4F19-9081-5DB0DD0C4E2A}"/>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61" name="Oval 260">
                    <a:extLst>
                      <a:ext uri="{FF2B5EF4-FFF2-40B4-BE49-F238E27FC236}">
                        <a16:creationId xmlns:a16="http://schemas.microsoft.com/office/drawing/2014/main" id="{CAAEA8F2-1744-469A-AF60-057585C0F245}"/>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51" name="Group 250">
                  <a:extLst>
                    <a:ext uri="{FF2B5EF4-FFF2-40B4-BE49-F238E27FC236}">
                      <a16:creationId xmlns:a16="http://schemas.microsoft.com/office/drawing/2014/main" id="{E9664C81-7369-407E-96D8-901EBC5F54B0}"/>
                    </a:ext>
                  </a:extLst>
                </p:cNvPr>
                <p:cNvGrpSpPr/>
                <p:nvPr/>
              </p:nvGrpSpPr>
              <p:grpSpPr>
                <a:xfrm rot="10800000">
                  <a:off x="10188014" y="3719716"/>
                  <a:ext cx="157202" cy="540514"/>
                  <a:chOff x="1609786" y="4437112"/>
                  <a:chExt cx="157202" cy="540514"/>
                </a:xfrm>
              </p:grpSpPr>
              <p:cxnSp>
                <p:nvCxnSpPr>
                  <p:cNvPr id="258" name="Straight Arrow Connector 257">
                    <a:extLst>
                      <a:ext uri="{FF2B5EF4-FFF2-40B4-BE49-F238E27FC236}">
                        <a16:creationId xmlns:a16="http://schemas.microsoft.com/office/drawing/2014/main" id="{2608E97B-2C29-4AD5-B2BC-4B3D6C39B1B9}"/>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59" name="Oval 258">
                    <a:extLst>
                      <a:ext uri="{FF2B5EF4-FFF2-40B4-BE49-F238E27FC236}">
                        <a16:creationId xmlns:a16="http://schemas.microsoft.com/office/drawing/2014/main" id="{62B236C5-A7AF-4169-BE17-20D6EB1388C3}"/>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52" name="Group 251">
                  <a:extLst>
                    <a:ext uri="{FF2B5EF4-FFF2-40B4-BE49-F238E27FC236}">
                      <a16:creationId xmlns:a16="http://schemas.microsoft.com/office/drawing/2014/main" id="{0C4CA989-DA58-4AE4-A7F8-A8C1042EBB5D}"/>
                    </a:ext>
                  </a:extLst>
                </p:cNvPr>
                <p:cNvGrpSpPr/>
                <p:nvPr/>
              </p:nvGrpSpPr>
              <p:grpSpPr>
                <a:xfrm rot="10800000">
                  <a:off x="1827288" y="3719716"/>
                  <a:ext cx="157202" cy="540514"/>
                  <a:chOff x="1609786" y="4437112"/>
                  <a:chExt cx="157202" cy="540514"/>
                </a:xfrm>
              </p:grpSpPr>
              <p:cxnSp>
                <p:nvCxnSpPr>
                  <p:cNvPr id="256" name="Straight Arrow Connector 255">
                    <a:extLst>
                      <a:ext uri="{FF2B5EF4-FFF2-40B4-BE49-F238E27FC236}">
                        <a16:creationId xmlns:a16="http://schemas.microsoft.com/office/drawing/2014/main" id="{9B8A6AAC-812B-4554-B750-EA2AC14D00F2}"/>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57" name="Oval 256">
                    <a:extLst>
                      <a:ext uri="{FF2B5EF4-FFF2-40B4-BE49-F238E27FC236}">
                        <a16:creationId xmlns:a16="http://schemas.microsoft.com/office/drawing/2014/main" id="{BF295602-364A-4F71-B400-9674928DA3F1}"/>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53" name="Group 252">
                  <a:extLst>
                    <a:ext uri="{FF2B5EF4-FFF2-40B4-BE49-F238E27FC236}">
                      <a16:creationId xmlns:a16="http://schemas.microsoft.com/office/drawing/2014/main" id="{EA341C9B-9952-492C-8723-23A3E921007B}"/>
                    </a:ext>
                  </a:extLst>
                </p:cNvPr>
                <p:cNvGrpSpPr/>
                <p:nvPr/>
              </p:nvGrpSpPr>
              <p:grpSpPr>
                <a:xfrm>
                  <a:off x="3288432" y="3336404"/>
                  <a:ext cx="157202" cy="540514"/>
                  <a:chOff x="1609786" y="4437112"/>
                  <a:chExt cx="157202" cy="540514"/>
                </a:xfrm>
              </p:grpSpPr>
              <p:cxnSp>
                <p:nvCxnSpPr>
                  <p:cNvPr id="254" name="Straight Arrow Connector 253">
                    <a:extLst>
                      <a:ext uri="{FF2B5EF4-FFF2-40B4-BE49-F238E27FC236}">
                        <a16:creationId xmlns:a16="http://schemas.microsoft.com/office/drawing/2014/main" id="{26F89378-AC2F-4F57-8DC2-582BEF1BA3BA}"/>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55" name="Oval 254">
                    <a:extLst>
                      <a:ext uri="{FF2B5EF4-FFF2-40B4-BE49-F238E27FC236}">
                        <a16:creationId xmlns:a16="http://schemas.microsoft.com/office/drawing/2014/main" id="{80E7BB54-4B7D-4880-B8B8-AD0867342B3A}"/>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grpSp>
        <p:grpSp>
          <p:nvGrpSpPr>
            <p:cNvPr id="233" name="Group 232">
              <a:extLst>
                <a:ext uri="{FF2B5EF4-FFF2-40B4-BE49-F238E27FC236}">
                  <a16:creationId xmlns:a16="http://schemas.microsoft.com/office/drawing/2014/main" id="{4F6C0B81-25D4-408D-B717-8F61786F1C74}"/>
                </a:ext>
              </a:extLst>
            </p:cNvPr>
            <p:cNvGrpSpPr/>
            <p:nvPr/>
          </p:nvGrpSpPr>
          <p:grpSpPr>
            <a:xfrm>
              <a:off x="8630208" y="2162629"/>
              <a:ext cx="2151125" cy="330200"/>
              <a:chOff x="492804" y="8527756"/>
              <a:chExt cx="2151125" cy="330200"/>
            </a:xfrm>
          </p:grpSpPr>
          <p:grpSp>
            <p:nvGrpSpPr>
              <p:cNvPr id="235" name="Migraine">
                <a:extLst>
                  <a:ext uri="{FF2B5EF4-FFF2-40B4-BE49-F238E27FC236}">
                    <a16:creationId xmlns:a16="http://schemas.microsoft.com/office/drawing/2014/main" id="{4D93CFEA-F34A-45E0-96B5-FD9819776956}"/>
                  </a:ext>
                </a:extLst>
              </p:cNvPr>
              <p:cNvGrpSpPr/>
              <p:nvPr/>
            </p:nvGrpSpPr>
            <p:grpSpPr>
              <a:xfrm>
                <a:off x="492804" y="8527756"/>
                <a:ext cx="2151125" cy="330200"/>
                <a:chOff x="332301" y="5092700"/>
                <a:chExt cx="2501546" cy="330200"/>
              </a:xfrm>
            </p:grpSpPr>
            <p:sp>
              <p:nvSpPr>
                <p:cNvPr id="237" name="Rectangle: Rounded Corners 701">
                  <a:hlinkClick r:id="rId14" action="ppaction://hlinksldjump"/>
                  <a:extLst>
                    <a:ext uri="{FF2B5EF4-FFF2-40B4-BE49-F238E27FC236}">
                      <a16:creationId xmlns:a16="http://schemas.microsoft.com/office/drawing/2014/main" id="{44662A02-F533-48CA-B9DE-E3A0AC91DB4D}"/>
                    </a:ext>
                  </a:extLst>
                </p:cNvPr>
                <p:cNvSpPr/>
                <p:nvPr/>
              </p:nvSpPr>
              <p:spPr>
                <a:xfrm>
                  <a:off x="332301" y="5092700"/>
                  <a:ext cx="2501546" cy="3302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361950"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MORE INFORMATION</a:t>
                  </a:r>
                </a:p>
              </p:txBody>
            </p:sp>
            <p:sp>
              <p:nvSpPr>
                <p:cNvPr id="238" name="Freeform: Shape 702">
                  <a:extLst>
                    <a:ext uri="{FF2B5EF4-FFF2-40B4-BE49-F238E27FC236}">
                      <a16:creationId xmlns:a16="http://schemas.microsoft.com/office/drawing/2014/main" id="{381CB5E9-3E31-4645-8F47-F4E8A98BDF12}"/>
                    </a:ext>
                  </a:extLst>
                </p:cNvPr>
                <p:cNvSpPr/>
                <p:nvPr/>
              </p:nvSpPr>
              <p:spPr>
                <a:xfrm>
                  <a:off x="26138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236" name="Graphic 2">
                <a:extLst>
                  <a:ext uri="{FF2B5EF4-FFF2-40B4-BE49-F238E27FC236}">
                    <a16:creationId xmlns:a16="http://schemas.microsoft.com/office/drawing/2014/main" id="{C98F7964-1D08-4DF1-96C7-8DE6DCD22021}"/>
                  </a:ext>
                </a:extLst>
              </p:cNvPr>
              <p:cNvSpPr/>
              <p:nvPr/>
            </p:nvSpPr>
            <p:spPr>
              <a:xfrm>
                <a:off x="520791" y="8546306"/>
                <a:ext cx="293688" cy="293688"/>
              </a:xfrm>
              <a:custGeom>
                <a:avLst/>
                <a:gdLst>
                  <a:gd name="connsiteX0" fmla="*/ 1425321 w 2847975"/>
                  <a:gd name="connsiteY0" fmla="*/ 0 h 2847975"/>
                  <a:gd name="connsiteX1" fmla="*/ 0 w 2847975"/>
                  <a:gd name="connsiteY1" fmla="*/ 1425321 h 2847975"/>
                  <a:gd name="connsiteX2" fmla="*/ 1425321 w 2847975"/>
                  <a:gd name="connsiteY2" fmla="*/ 2850642 h 2847975"/>
                  <a:gd name="connsiteX3" fmla="*/ 2850642 w 2847975"/>
                  <a:gd name="connsiteY3" fmla="*/ 1425321 h 2847975"/>
                  <a:gd name="connsiteX4" fmla="*/ 1425321 w 2847975"/>
                  <a:gd name="connsiteY4" fmla="*/ 0 h 2847975"/>
                  <a:gd name="connsiteX5" fmla="*/ 1241203 w 2847975"/>
                  <a:gd name="connsiteY5" fmla="*/ 1123093 h 2847975"/>
                  <a:gd name="connsiteX6" fmla="*/ 1607534 w 2847975"/>
                  <a:gd name="connsiteY6" fmla="*/ 1123093 h 2847975"/>
                  <a:gd name="connsiteX7" fmla="*/ 1607534 w 2847975"/>
                  <a:gd name="connsiteY7" fmla="*/ 2099786 h 2847975"/>
                  <a:gd name="connsiteX8" fmla="*/ 1241203 w 2847975"/>
                  <a:gd name="connsiteY8" fmla="*/ 2099786 h 2847975"/>
                  <a:gd name="connsiteX9" fmla="*/ 1241203 w 2847975"/>
                  <a:gd name="connsiteY9" fmla="*/ 1123093 h 2847975"/>
                  <a:gd name="connsiteX10" fmla="*/ 1557052 w 2847975"/>
                  <a:gd name="connsiteY10" fmla="*/ 988886 h 2847975"/>
                  <a:gd name="connsiteX11" fmla="*/ 1425321 w 2847975"/>
                  <a:gd name="connsiteY11" fmla="*/ 1037844 h 2847975"/>
                  <a:gd name="connsiteX12" fmla="*/ 1293590 w 2847975"/>
                  <a:gd name="connsiteY12" fmla="*/ 988886 h 2847975"/>
                  <a:gd name="connsiteX13" fmla="*/ 1242155 w 2847975"/>
                  <a:gd name="connsiteY13" fmla="*/ 863537 h 2847975"/>
                  <a:gd name="connsiteX14" fmla="*/ 1296543 w 2847975"/>
                  <a:gd name="connsiteY14" fmla="*/ 739616 h 2847975"/>
                  <a:gd name="connsiteX15" fmla="*/ 1425321 w 2847975"/>
                  <a:gd name="connsiteY15" fmla="*/ 687229 h 2847975"/>
                  <a:gd name="connsiteX16" fmla="*/ 1554099 w 2847975"/>
                  <a:gd name="connsiteY16" fmla="*/ 739616 h 2847975"/>
                  <a:gd name="connsiteX17" fmla="*/ 1608487 w 2847975"/>
                  <a:gd name="connsiteY17" fmla="*/ 863537 h 2847975"/>
                  <a:gd name="connsiteX18" fmla="*/ 1557052 w 2847975"/>
                  <a:gd name="connsiteY18" fmla="*/ 988886 h 284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47975" h="2847975">
                    <a:moveTo>
                      <a:pt x="1425321" y="0"/>
                    </a:moveTo>
                    <a:cubicBezTo>
                      <a:pt x="639413" y="0"/>
                      <a:pt x="0" y="639413"/>
                      <a:pt x="0" y="1425321"/>
                    </a:cubicBezTo>
                    <a:cubicBezTo>
                      <a:pt x="0" y="2211229"/>
                      <a:pt x="639413" y="2850642"/>
                      <a:pt x="1425321" y="2850642"/>
                    </a:cubicBezTo>
                    <a:cubicBezTo>
                      <a:pt x="2211229" y="2850642"/>
                      <a:pt x="2850642" y="2211229"/>
                      <a:pt x="2850642" y="1425321"/>
                    </a:cubicBezTo>
                    <a:cubicBezTo>
                      <a:pt x="2850737" y="639413"/>
                      <a:pt x="2211324" y="0"/>
                      <a:pt x="1425321" y="0"/>
                    </a:cubicBezTo>
                    <a:close/>
                    <a:moveTo>
                      <a:pt x="1241203" y="1123093"/>
                    </a:moveTo>
                    <a:lnTo>
                      <a:pt x="1607534" y="1123093"/>
                    </a:lnTo>
                    <a:lnTo>
                      <a:pt x="1607534" y="2099786"/>
                    </a:lnTo>
                    <a:lnTo>
                      <a:pt x="1241203" y="2099786"/>
                    </a:lnTo>
                    <a:lnTo>
                      <a:pt x="1241203" y="1123093"/>
                    </a:lnTo>
                    <a:close/>
                    <a:moveTo>
                      <a:pt x="1557052" y="988886"/>
                    </a:moveTo>
                    <a:cubicBezTo>
                      <a:pt x="1522762" y="1021556"/>
                      <a:pt x="1478852" y="1037844"/>
                      <a:pt x="1425321" y="1037844"/>
                    </a:cubicBezTo>
                    <a:cubicBezTo>
                      <a:pt x="1371791" y="1037844"/>
                      <a:pt x="1327880" y="1021556"/>
                      <a:pt x="1293590" y="988886"/>
                    </a:cubicBezTo>
                    <a:cubicBezTo>
                      <a:pt x="1259300" y="956215"/>
                      <a:pt x="1242155" y="914400"/>
                      <a:pt x="1242155" y="863537"/>
                    </a:cubicBezTo>
                    <a:cubicBezTo>
                      <a:pt x="1242155" y="815912"/>
                      <a:pt x="1260253" y="774573"/>
                      <a:pt x="1296543" y="739616"/>
                    </a:cubicBezTo>
                    <a:cubicBezTo>
                      <a:pt x="1332833" y="704660"/>
                      <a:pt x="1375696" y="687229"/>
                      <a:pt x="1425321" y="687229"/>
                    </a:cubicBezTo>
                    <a:cubicBezTo>
                      <a:pt x="1474946" y="687229"/>
                      <a:pt x="1517904" y="704755"/>
                      <a:pt x="1554099" y="739616"/>
                    </a:cubicBezTo>
                    <a:cubicBezTo>
                      <a:pt x="1590389" y="774573"/>
                      <a:pt x="1608487" y="815912"/>
                      <a:pt x="1608487" y="863537"/>
                    </a:cubicBezTo>
                    <a:cubicBezTo>
                      <a:pt x="1608582" y="914400"/>
                      <a:pt x="1591437" y="956215"/>
                      <a:pt x="1557052" y="988886"/>
                    </a:cubicBezTo>
                    <a:close/>
                  </a:path>
                </a:pathLst>
              </a:custGeom>
              <a:solidFill>
                <a:schemeClr val="bg1"/>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pic>
        <p:nvPicPr>
          <p:cNvPr id="201" name="Picture 200" descr=" 13">
            <a:extLst>
              <a:ext uri="{FF2B5EF4-FFF2-40B4-BE49-F238E27FC236}">
                <a16:creationId xmlns:a16="http://schemas.microsoft.com/office/drawing/2014/main" id="{36D37054-6915-40C3-BD45-E28906DA0920}"/>
              </a:ext>
            </a:extLst>
          </p:cNvPr>
          <p:cNvPicPr>
            <a:picLocks noChangeAspect="1"/>
          </p:cNvPicPr>
          <p:nvPr/>
        </p:nvPicPr>
        <p:blipFill>
          <a:blip r:embed="rId15"/>
          <a:stretch>
            <a:fillRect/>
          </a:stretch>
        </p:blipFill>
        <p:spPr>
          <a:xfrm>
            <a:off x="9804263" y="6165848"/>
            <a:ext cx="1847316" cy="337291"/>
          </a:xfrm>
          <a:prstGeom prst="rect">
            <a:avLst/>
          </a:prstGeom>
          <a:solidFill>
            <a:schemeClr val="bg1"/>
          </a:solidFill>
        </p:spPr>
      </p:pic>
      <p:grpSp>
        <p:nvGrpSpPr>
          <p:cNvPr id="199" name="Group 198">
            <a:extLst>
              <a:ext uri="{FF2B5EF4-FFF2-40B4-BE49-F238E27FC236}">
                <a16:creationId xmlns:a16="http://schemas.microsoft.com/office/drawing/2014/main" id="{B92446A5-BC00-4932-A2AC-F4D3A27159D6}"/>
              </a:ext>
            </a:extLst>
          </p:cNvPr>
          <p:cNvGrpSpPr/>
          <p:nvPr/>
        </p:nvGrpSpPr>
        <p:grpSpPr>
          <a:xfrm>
            <a:off x="7586932" y="1365663"/>
            <a:ext cx="2776268" cy="621127"/>
            <a:chOff x="8247332" y="1365663"/>
            <a:chExt cx="2776268" cy="621127"/>
          </a:xfrm>
        </p:grpSpPr>
        <p:sp>
          <p:nvSpPr>
            <p:cNvPr id="202" name="TextBox 201">
              <a:extLst>
                <a:ext uri="{FF2B5EF4-FFF2-40B4-BE49-F238E27FC236}">
                  <a16:creationId xmlns:a16="http://schemas.microsoft.com/office/drawing/2014/main" id="{B7879AC6-741B-437B-B348-876FCB9E086B}"/>
                </a:ext>
              </a:extLst>
            </p:cNvPr>
            <p:cNvSpPr txBox="1"/>
            <p:nvPr/>
          </p:nvSpPr>
          <p:spPr>
            <a:xfrm>
              <a:off x="8870842" y="1369505"/>
              <a:ext cx="2152758" cy="501676"/>
            </a:xfrm>
            <a:prstGeom prst="rect">
              <a:avLst/>
            </a:prstGeom>
            <a:noFill/>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Launching neurologic innovations since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1946</a:t>
              </a:r>
              <a:r>
                <a:rPr kumimoji="0" lang="en-GB" sz="1400" b="0" i="0" u="none" strike="noStrike" kern="1200" cap="none" spc="0" normalizeH="0" baseline="30000" noProof="0" dirty="0">
                  <a:ln>
                    <a:noFill/>
                  </a:ln>
                  <a:solidFill>
                    <a:srgbClr val="FFFFFF"/>
                  </a:solidFill>
                  <a:effectLst/>
                  <a:uLnTx/>
                  <a:uFillTx/>
                  <a:latin typeface="Arial" panose="020B0604020202020204"/>
                  <a:ea typeface="+mn-ea"/>
                  <a:cs typeface="+mn-cs"/>
                </a:rPr>
                <a:t>b</a:t>
              </a:r>
            </a:p>
          </p:txBody>
        </p:sp>
        <p:grpSp>
          <p:nvGrpSpPr>
            <p:cNvPr id="203" name="Group 202">
              <a:extLst>
                <a:ext uri="{FF2B5EF4-FFF2-40B4-BE49-F238E27FC236}">
                  <a16:creationId xmlns:a16="http://schemas.microsoft.com/office/drawing/2014/main" id="{A9B85435-A2F3-458B-B424-F5316965D13E}"/>
                </a:ext>
              </a:extLst>
            </p:cNvPr>
            <p:cNvGrpSpPr/>
            <p:nvPr/>
          </p:nvGrpSpPr>
          <p:grpSpPr>
            <a:xfrm>
              <a:off x="8247332" y="1365663"/>
              <a:ext cx="621127" cy="621127"/>
              <a:chOff x="9662112" y="2542877"/>
              <a:chExt cx="621127" cy="621127"/>
            </a:xfrm>
          </p:grpSpPr>
          <p:sp>
            <p:nvSpPr>
              <p:cNvPr id="204" name="Oval 203">
                <a:extLst>
                  <a:ext uri="{FF2B5EF4-FFF2-40B4-BE49-F238E27FC236}">
                    <a16:creationId xmlns:a16="http://schemas.microsoft.com/office/drawing/2014/main" id="{E64ADFB0-BDA1-4164-AD05-5AC67E421886}"/>
                  </a:ext>
                </a:extLst>
              </p:cNvPr>
              <p:cNvSpPr/>
              <p:nvPr/>
            </p:nvSpPr>
            <p:spPr>
              <a:xfrm>
                <a:off x="9662112" y="2542877"/>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05" name="Group 204">
                <a:extLst>
                  <a:ext uri="{FF2B5EF4-FFF2-40B4-BE49-F238E27FC236}">
                    <a16:creationId xmlns:a16="http://schemas.microsoft.com/office/drawing/2014/main" id="{4E33A28F-0B44-4426-A9B7-A276E6F7196A}"/>
                  </a:ext>
                </a:extLst>
              </p:cNvPr>
              <p:cNvGrpSpPr/>
              <p:nvPr/>
            </p:nvGrpSpPr>
            <p:grpSpPr>
              <a:xfrm>
                <a:off x="9767094" y="2647859"/>
                <a:ext cx="411163" cy="411163"/>
                <a:chOff x="9731376" y="3143251"/>
                <a:chExt cx="411163" cy="411163"/>
              </a:xfrm>
            </p:grpSpPr>
            <p:sp>
              <p:nvSpPr>
                <p:cNvPr id="206" name="Freeform 5">
                  <a:extLst>
                    <a:ext uri="{FF2B5EF4-FFF2-40B4-BE49-F238E27FC236}">
                      <a16:creationId xmlns:a16="http://schemas.microsoft.com/office/drawing/2014/main" id="{3AD4B55D-B190-4132-B394-D20996ACC50A}"/>
                    </a:ext>
                  </a:extLst>
                </p:cNvPr>
                <p:cNvSpPr>
                  <a:spLocks noEditPoints="1"/>
                </p:cNvSpPr>
                <p:nvPr/>
              </p:nvSpPr>
              <p:spPr bwMode="auto">
                <a:xfrm>
                  <a:off x="9731376" y="3143251"/>
                  <a:ext cx="411163" cy="411163"/>
                </a:xfrm>
                <a:custGeom>
                  <a:avLst/>
                  <a:gdLst>
                    <a:gd name="T0" fmla="*/ 424 w 559"/>
                    <a:gd name="T1" fmla="*/ 314 h 558"/>
                    <a:gd name="T2" fmla="*/ 539 w 559"/>
                    <a:gd name="T3" fmla="*/ 29 h 558"/>
                    <a:gd name="T4" fmla="*/ 279 w 559"/>
                    <a:gd name="T5" fmla="*/ 101 h 558"/>
                    <a:gd name="T6" fmla="*/ 140 w 559"/>
                    <a:gd name="T7" fmla="*/ 126 h 558"/>
                    <a:gd name="T8" fmla="*/ 4 w 559"/>
                    <a:gd name="T9" fmla="*/ 257 h 558"/>
                    <a:gd name="T10" fmla="*/ 4 w 559"/>
                    <a:gd name="T11" fmla="*/ 272 h 558"/>
                    <a:gd name="T12" fmla="*/ 116 w 559"/>
                    <a:gd name="T13" fmla="*/ 283 h 558"/>
                    <a:gd name="T14" fmla="*/ 74 w 559"/>
                    <a:gd name="T15" fmla="*/ 343 h 558"/>
                    <a:gd name="T16" fmla="*/ 4 w 559"/>
                    <a:gd name="T17" fmla="*/ 540 h 558"/>
                    <a:gd name="T18" fmla="*/ 19 w 559"/>
                    <a:gd name="T19" fmla="*/ 555 h 558"/>
                    <a:gd name="T20" fmla="*/ 216 w 559"/>
                    <a:gd name="T21" fmla="*/ 485 h 558"/>
                    <a:gd name="T22" fmla="*/ 275 w 559"/>
                    <a:gd name="T23" fmla="*/ 442 h 558"/>
                    <a:gd name="T24" fmla="*/ 286 w 559"/>
                    <a:gd name="T25" fmla="*/ 554 h 558"/>
                    <a:gd name="T26" fmla="*/ 302 w 559"/>
                    <a:gd name="T27" fmla="*/ 554 h 558"/>
                    <a:gd name="T28" fmla="*/ 432 w 559"/>
                    <a:gd name="T29" fmla="*/ 419 h 558"/>
                    <a:gd name="T30" fmla="*/ 504 w 559"/>
                    <a:gd name="T31" fmla="*/ 162 h 558"/>
                    <a:gd name="T32" fmla="*/ 433 w 559"/>
                    <a:gd name="T33" fmla="*/ 126 h 558"/>
                    <a:gd name="T34" fmla="*/ 519 w 559"/>
                    <a:gd name="T35" fmla="*/ 40 h 558"/>
                    <a:gd name="T36" fmla="*/ 225 w 559"/>
                    <a:gd name="T37" fmla="*/ 154 h 558"/>
                    <a:gd name="T38" fmla="*/ 35 w 559"/>
                    <a:gd name="T39" fmla="*/ 256 h 558"/>
                    <a:gd name="T40" fmla="*/ 105 w 559"/>
                    <a:gd name="T41" fmla="*/ 506 h 558"/>
                    <a:gd name="T42" fmla="*/ 52 w 559"/>
                    <a:gd name="T43" fmla="*/ 454 h 558"/>
                    <a:gd name="T44" fmla="*/ 148 w 559"/>
                    <a:gd name="T45" fmla="*/ 329 h 558"/>
                    <a:gd name="T46" fmla="*/ 142 w 559"/>
                    <a:gd name="T47" fmla="*/ 367 h 558"/>
                    <a:gd name="T48" fmla="*/ 126 w 559"/>
                    <a:gd name="T49" fmla="*/ 418 h 558"/>
                    <a:gd name="T50" fmla="*/ 141 w 559"/>
                    <a:gd name="T51" fmla="*/ 433 h 558"/>
                    <a:gd name="T52" fmla="*/ 191 w 559"/>
                    <a:gd name="T53" fmla="*/ 417 h 558"/>
                    <a:gd name="T54" fmla="*/ 230 w 559"/>
                    <a:gd name="T55" fmla="*/ 410 h 558"/>
                    <a:gd name="T56" fmla="*/ 105 w 559"/>
                    <a:gd name="T57" fmla="*/ 506 h 558"/>
                    <a:gd name="T58" fmla="*/ 251 w 559"/>
                    <a:gd name="T59" fmla="*/ 387 h 558"/>
                    <a:gd name="T60" fmla="*/ 202 w 559"/>
                    <a:gd name="T61" fmla="*/ 397 h 558"/>
                    <a:gd name="T62" fmla="*/ 174 w 559"/>
                    <a:gd name="T63" fmla="*/ 319 h 558"/>
                    <a:gd name="T64" fmla="*/ 136 w 559"/>
                    <a:gd name="T65" fmla="*/ 273 h 558"/>
                    <a:gd name="T66" fmla="*/ 376 w 559"/>
                    <a:gd name="T67" fmla="*/ 62 h 558"/>
                    <a:gd name="T68" fmla="*/ 418 w 559"/>
                    <a:gd name="T69" fmla="*/ 141 h 558"/>
                    <a:gd name="T70" fmla="*/ 443 w 559"/>
                    <a:gd name="T71" fmla="*/ 265 h 558"/>
                    <a:gd name="T72" fmla="*/ 303 w 559"/>
                    <a:gd name="T73" fmla="*/ 523 h 558"/>
                    <a:gd name="T74" fmla="*/ 404 w 559"/>
                    <a:gd name="T75" fmla="*/ 334 h 558"/>
                    <a:gd name="T76" fmla="*/ 303 w 559"/>
                    <a:gd name="T77" fmla="*/ 523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9" h="558">
                      <a:moveTo>
                        <a:pt x="432" y="419"/>
                      </a:moveTo>
                      <a:cubicBezTo>
                        <a:pt x="424" y="314"/>
                        <a:pt x="424" y="314"/>
                        <a:pt x="424" y="314"/>
                      </a:cubicBezTo>
                      <a:cubicBezTo>
                        <a:pt x="436" y="302"/>
                        <a:pt x="448" y="290"/>
                        <a:pt x="458" y="280"/>
                      </a:cubicBezTo>
                      <a:cubicBezTo>
                        <a:pt x="559" y="179"/>
                        <a:pt x="540" y="35"/>
                        <a:pt x="539" y="29"/>
                      </a:cubicBezTo>
                      <a:cubicBezTo>
                        <a:pt x="538" y="24"/>
                        <a:pt x="534" y="20"/>
                        <a:pt x="530" y="20"/>
                      </a:cubicBezTo>
                      <a:cubicBezTo>
                        <a:pt x="524" y="19"/>
                        <a:pt x="379" y="0"/>
                        <a:pt x="279" y="101"/>
                      </a:cubicBezTo>
                      <a:cubicBezTo>
                        <a:pt x="269" y="111"/>
                        <a:pt x="257" y="122"/>
                        <a:pt x="244" y="135"/>
                      </a:cubicBezTo>
                      <a:cubicBezTo>
                        <a:pt x="140" y="126"/>
                        <a:pt x="140" y="126"/>
                        <a:pt x="140" y="126"/>
                      </a:cubicBezTo>
                      <a:cubicBezTo>
                        <a:pt x="137" y="126"/>
                        <a:pt x="134" y="127"/>
                        <a:pt x="131" y="129"/>
                      </a:cubicBezTo>
                      <a:cubicBezTo>
                        <a:pt x="4" y="257"/>
                        <a:pt x="4" y="257"/>
                        <a:pt x="4" y="257"/>
                      </a:cubicBezTo>
                      <a:cubicBezTo>
                        <a:pt x="1" y="260"/>
                        <a:pt x="0" y="264"/>
                        <a:pt x="1" y="268"/>
                      </a:cubicBezTo>
                      <a:cubicBezTo>
                        <a:pt x="2" y="270"/>
                        <a:pt x="3" y="271"/>
                        <a:pt x="4" y="272"/>
                      </a:cubicBezTo>
                      <a:cubicBezTo>
                        <a:pt x="6" y="274"/>
                        <a:pt x="8" y="275"/>
                        <a:pt x="11" y="275"/>
                      </a:cubicBezTo>
                      <a:cubicBezTo>
                        <a:pt x="116" y="283"/>
                        <a:pt x="116" y="283"/>
                        <a:pt x="116" y="283"/>
                      </a:cubicBezTo>
                      <a:cubicBezTo>
                        <a:pt x="141" y="308"/>
                        <a:pt x="141" y="308"/>
                        <a:pt x="141" y="308"/>
                      </a:cubicBezTo>
                      <a:cubicBezTo>
                        <a:pt x="117" y="312"/>
                        <a:pt x="93" y="323"/>
                        <a:pt x="74" y="343"/>
                      </a:cubicBezTo>
                      <a:cubicBezTo>
                        <a:pt x="35" y="381"/>
                        <a:pt x="33" y="418"/>
                        <a:pt x="31" y="453"/>
                      </a:cubicBezTo>
                      <a:cubicBezTo>
                        <a:pt x="30" y="482"/>
                        <a:pt x="28" y="510"/>
                        <a:pt x="4" y="540"/>
                      </a:cubicBezTo>
                      <a:cubicBezTo>
                        <a:pt x="0" y="544"/>
                        <a:pt x="1" y="550"/>
                        <a:pt x="5" y="554"/>
                      </a:cubicBezTo>
                      <a:cubicBezTo>
                        <a:pt x="8" y="558"/>
                        <a:pt x="15" y="558"/>
                        <a:pt x="19" y="555"/>
                      </a:cubicBezTo>
                      <a:cubicBezTo>
                        <a:pt x="49" y="530"/>
                        <a:pt x="76" y="529"/>
                        <a:pt x="106" y="527"/>
                      </a:cubicBezTo>
                      <a:cubicBezTo>
                        <a:pt x="141" y="525"/>
                        <a:pt x="177" y="523"/>
                        <a:pt x="216" y="485"/>
                      </a:cubicBezTo>
                      <a:cubicBezTo>
                        <a:pt x="235" y="465"/>
                        <a:pt x="247" y="441"/>
                        <a:pt x="250" y="417"/>
                      </a:cubicBezTo>
                      <a:cubicBezTo>
                        <a:pt x="275" y="442"/>
                        <a:pt x="275" y="442"/>
                        <a:pt x="275" y="442"/>
                      </a:cubicBezTo>
                      <a:cubicBezTo>
                        <a:pt x="283" y="548"/>
                        <a:pt x="283" y="548"/>
                        <a:pt x="283" y="548"/>
                      </a:cubicBezTo>
                      <a:cubicBezTo>
                        <a:pt x="284" y="550"/>
                        <a:pt x="285" y="553"/>
                        <a:pt x="286" y="554"/>
                      </a:cubicBezTo>
                      <a:cubicBezTo>
                        <a:pt x="288" y="556"/>
                        <a:pt x="289" y="556"/>
                        <a:pt x="290" y="557"/>
                      </a:cubicBezTo>
                      <a:cubicBezTo>
                        <a:pt x="294" y="558"/>
                        <a:pt x="299" y="557"/>
                        <a:pt x="302" y="554"/>
                      </a:cubicBezTo>
                      <a:cubicBezTo>
                        <a:pt x="429" y="427"/>
                        <a:pt x="429" y="427"/>
                        <a:pt x="429" y="427"/>
                      </a:cubicBezTo>
                      <a:cubicBezTo>
                        <a:pt x="431" y="425"/>
                        <a:pt x="432" y="422"/>
                        <a:pt x="432" y="419"/>
                      </a:cubicBezTo>
                      <a:close/>
                      <a:moveTo>
                        <a:pt x="519" y="40"/>
                      </a:moveTo>
                      <a:cubicBezTo>
                        <a:pt x="520" y="59"/>
                        <a:pt x="521" y="108"/>
                        <a:pt x="504" y="162"/>
                      </a:cubicBezTo>
                      <a:cubicBezTo>
                        <a:pt x="477" y="158"/>
                        <a:pt x="452" y="145"/>
                        <a:pt x="433" y="126"/>
                      </a:cubicBezTo>
                      <a:cubicBezTo>
                        <a:pt x="433" y="126"/>
                        <a:pt x="433" y="126"/>
                        <a:pt x="433" y="126"/>
                      </a:cubicBezTo>
                      <a:cubicBezTo>
                        <a:pt x="414" y="106"/>
                        <a:pt x="401" y="81"/>
                        <a:pt x="396" y="54"/>
                      </a:cubicBezTo>
                      <a:cubicBezTo>
                        <a:pt x="450" y="37"/>
                        <a:pt x="500" y="38"/>
                        <a:pt x="519" y="40"/>
                      </a:cubicBezTo>
                      <a:close/>
                      <a:moveTo>
                        <a:pt x="143" y="148"/>
                      </a:moveTo>
                      <a:cubicBezTo>
                        <a:pt x="225" y="154"/>
                        <a:pt x="225" y="154"/>
                        <a:pt x="225" y="154"/>
                      </a:cubicBezTo>
                      <a:cubicBezTo>
                        <a:pt x="179" y="200"/>
                        <a:pt x="130" y="249"/>
                        <a:pt x="117" y="262"/>
                      </a:cubicBezTo>
                      <a:cubicBezTo>
                        <a:pt x="35" y="256"/>
                        <a:pt x="35" y="256"/>
                        <a:pt x="35" y="256"/>
                      </a:cubicBezTo>
                      <a:lnTo>
                        <a:pt x="143" y="148"/>
                      </a:lnTo>
                      <a:close/>
                      <a:moveTo>
                        <a:pt x="105" y="506"/>
                      </a:moveTo>
                      <a:cubicBezTo>
                        <a:pt x="84" y="507"/>
                        <a:pt x="63" y="508"/>
                        <a:pt x="42" y="517"/>
                      </a:cubicBezTo>
                      <a:cubicBezTo>
                        <a:pt x="50" y="495"/>
                        <a:pt x="51" y="474"/>
                        <a:pt x="52" y="454"/>
                      </a:cubicBezTo>
                      <a:cubicBezTo>
                        <a:pt x="54" y="421"/>
                        <a:pt x="56" y="391"/>
                        <a:pt x="89" y="358"/>
                      </a:cubicBezTo>
                      <a:cubicBezTo>
                        <a:pt x="106" y="341"/>
                        <a:pt x="127" y="331"/>
                        <a:pt x="148" y="329"/>
                      </a:cubicBezTo>
                      <a:cubicBezTo>
                        <a:pt x="139" y="356"/>
                        <a:pt x="139" y="356"/>
                        <a:pt x="139" y="356"/>
                      </a:cubicBezTo>
                      <a:cubicBezTo>
                        <a:pt x="138" y="360"/>
                        <a:pt x="139" y="364"/>
                        <a:pt x="142" y="367"/>
                      </a:cubicBezTo>
                      <a:cubicBezTo>
                        <a:pt x="159" y="384"/>
                        <a:pt x="159" y="384"/>
                        <a:pt x="159" y="384"/>
                      </a:cubicBezTo>
                      <a:cubicBezTo>
                        <a:pt x="126" y="418"/>
                        <a:pt x="126" y="418"/>
                        <a:pt x="126" y="418"/>
                      </a:cubicBezTo>
                      <a:cubicBezTo>
                        <a:pt x="122" y="422"/>
                        <a:pt x="122" y="429"/>
                        <a:pt x="126" y="433"/>
                      </a:cubicBezTo>
                      <a:cubicBezTo>
                        <a:pt x="130" y="437"/>
                        <a:pt x="137" y="437"/>
                        <a:pt x="141" y="433"/>
                      </a:cubicBezTo>
                      <a:cubicBezTo>
                        <a:pt x="174" y="400"/>
                        <a:pt x="174" y="400"/>
                        <a:pt x="174" y="400"/>
                      </a:cubicBezTo>
                      <a:cubicBezTo>
                        <a:pt x="191" y="417"/>
                        <a:pt x="191" y="417"/>
                        <a:pt x="191" y="417"/>
                      </a:cubicBezTo>
                      <a:cubicBezTo>
                        <a:pt x="194" y="420"/>
                        <a:pt x="198" y="421"/>
                        <a:pt x="202" y="419"/>
                      </a:cubicBezTo>
                      <a:cubicBezTo>
                        <a:pt x="230" y="410"/>
                        <a:pt x="230" y="410"/>
                        <a:pt x="230" y="410"/>
                      </a:cubicBezTo>
                      <a:cubicBezTo>
                        <a:pt x="228" y="431"/>
                        <a:pt x="218" y="453"/>
                        <a:pt x="201" y="470"/>
                      </a:cubicBezTo>
                      <a:cubicBezTo>
                        <a:pt x="168" y="503"/>
                        <a:pt x="137" y="504"/>
                        <a:pt x="105" y="506"/>
                      </a:cubicBezTo>
                      <a:close/>
                      <a:moveTo>
                        <a:pt x="285" y="422"/>
                      </a:moveTo>
                      <a:cubicBezTo>
                        <a:pt x="251" y="387"/>
                        <a:pt x="251" y="387"/>
                        <a:pt x="251" y="387"/>
                      </a:cubicBezTo>
                      <a:cubicBezTo>
                        <a:pt x="248" y="385"/>
                        <a:pt x="244" y="384"/>
                        <a:pt x="240" y="385"/>
                      </a:cubicBezTo>
                      <a:cubicBezTo>
                        <a:pt x="202" y="397"/>
                        <a:pt x="202" y="397"/>
                        <a:pt x="202" y="397"/>
                      </a:cubicBezTo>
                      <a:cubicBezTo>
                        <a:pt x="161" y="357"/>
                        <a:pt x="161" y="357"/>
                        <a:pt x="161" y="357"/>
                      </a:cubicBezTo>
                      <a:cubicBezTo>
                        <a:pt x="174" y="319"/>
                        <a:pt x="174" y="319"/>
                        <a:pt x="174" y="319"/>
                      </a:cubicBezTo>
                      <a:cubicBezTo>
                        <a:pt x="175" y="315"/>
                        <a:pt x="174" y="311"/>
                        <a:pt x="171" y="308"/>
                      </a:cubicBezTo>
                      <a:cubicBezTo>
                        <a:pt x="136" y="273"/>
                        <a:pt x="136" y="273"/>
                        <a:pt x="136" y="273"/>
                      </a:cubicBezTo>
                      <a:cubicBezTo>
                        <a:pt x="162" y="247"/>
                        <a:pt x="246" y="163"/>
                        <a:pt x="294" y="116"/>
                      </a:cubicBezTo>
                      <a:cubicBezTo>
                        <a:pt x="319" y="90"/>
                        <a:pt x="348" y="73"/>
                        <a:pt x="376" y="62"/>
                      </a:cubicBezTo>
                      <a:cubicBezTo>
                        <a:pt x="382" y="91"/>
                        <a:pt x="396" y="119"/>
                        <a:pt x="418" y="141"/>
                      </a:cubicBezTo>
                      <a:cubicBezTo>
                        <a:pt x="418" y="141"/>
                        <a:pt x="418" y="141"/>
                        <a:pt x="418" y="141"/>
                      </a:cubicBezTo>
                      <a:cubicBezTo>
                        <a:pt x="439" y="162"/>
                        <a:pt x="467" y="177"/>
                        <a:pt x="497" y="182"/>
                      </a:cubicBezTo>
                      <a:cubicBezTo>
                        <a:pt x="485" y="211"/>
                        <a:pt x="468" y="240"/>
                        <a:pt x="443" y="265"/>
                      </a:cubicBezTo>
                      <a:cubicBezTo>
                        <a:pt x="395" y="312"/>
                        <a:pt x="311" y="397"/>
                        <a:pt x="285" y="422"/>
                      </a:cubicBezTo>
                      <a:close/>
                      <a:moveTo>
                        <a:pt x="303" y="523"/>
                      </a:moveTo>
                      <a:cubicBezTo>
                        <a:pt x="296" y="441"/>
                        <a:pt x="296" y="441"/>
                        <a:pt x="296" y="441"/>
                      </a:cubicBezTo>
                      <a:cubicBezTo>
                        <a:pt x="310" y="428"/>
                        <a:pt x="359" y="379"/>
                        <a:pt x="404" y="334"/>
                      </a:cubicBezTo>
                      <a:cubicBezTo>
                        <a:pt x="410" y="415"/>
                        <a:pt x="410" y="415"/>
                        <a:pt x="410" y="415"/>
                      </a:cubicBezTo>
                      <a:lnTo>
                        <a:pt x="303" y="5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7" name="Freeform 6">
                  <a:extLst>
                    <a:ext uri="{FF2B5EF4-FFF2-40B4-BE49-F238E27FC236}">
                      <a16:creationId xmlns:a16="http://schemas.microsoft.com/office/drawing/2014/main" id="{78E9F631-E30C-48B8-BC7D-68C50985056E}"/>
                    </a:ext>
                  </a:extLst>
                </p:cNvPr>
                <p:cNvSpPr>
                  <a:spLocks noEditPoints="1"/>
                </p:cNvSpPr>
                <p:nvPr/>
              </p:nvSpPr>
              <p:spPr bwMode="auto">
                <a:xfrm>
                  <a:off x="9936163" y="3252788"/>
                  <a:ext cx="96838" cy="96838"/>
                </a:xfrm>
                <a:custGeom>
                  <a:avLst/>
                  <a:gdLst>
                    <a:gd name="T0" fmla="*/ 108 w 133"/>
                    <a:gd name="T1" fmla="*/ 24 h 133"/>
                    <a:gd name="T2" fmla="*/ 18 w 133"/>
                    <a:gd name="T3" fmla="*/ 24 h 133"/>
                    <a:gd name="T4" fmla="*/ 0 w 133"/>
                    <a:gd name="T5" fmla="*/ 69 h 133"/>
                    <a:gd name="T6" fmla="*/ 18 w 133"/>
                    <a:gd name="T7" fmla="*/ 114 h 133"/>
                    <a:gd name="T8" fmla="*/ 18 w 133"/>
                    <a:gd name="T9" fmla="*/ 114 h 133"/>
                    <a:gd name="T10" fmla="*/ 63 w 133"/>
                    <a:gd name="T11" fmla="*/ 133 h 133"/>
                    <a:gd name="T12" fmla="*/ 108 w 133"/>
                    <a:gd name="T13" fmla="*/ 114 h 133"/>
                    <a:gd name="T14" fmla="*/ 108 w 133"/>
                    <a:gd name="T15" fmla="*/ 24 h 133"/>
                    <a:gd name="T16" fmla="*/ 63 w 133"/>
                    <a:gd name="T17" fmla="*/ 112 h 133"/>
                    <a:gd name="T18" fmla="*/ 33 w 133"/>
                    <a:gd name="T19" fmla="*/ 99 h 133"/>
                    <a:gd name="T20" fmla="*/ 33 w 133"/>
                    <a:gd name="T21" fmla="*/ 99 h 133"/>
                    <a:gd name="T22" fmla="*/ 33 w 133"/>
                    <a:gd name="T23" fmla="*/ 99 h 133"/>
                    <a:gd name="T24" fmla="*/ 21 w 133"/>
                    <a:gd name="T25" fmla="*/ 69 h 133"/>
                    <a:gd name="T26" fmla="*/ 33 w 133"/>
                    <a:gd name="T27" fmla="*/ 40 h 133"/>
                    <a:gd name="T28" fmla="*/ 93 w 133"/>
                    <a:gd name="T29" fmla="*/ 40 h 133"/>
                    <a:gd name="T30" fmla="*/ 93 w 133"/>
                    <a:gd name="T31" fmla="*/ 99 h 133"/>
                    <a:gd name="T32" fmla="*/ 63 w 133"/>
                    <a:gd name="T33" fmla="*/ 1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3" h="133">
                      <a:moveTo>
                        <a:pt x="108" y="24"/>
                      </a:moveTo>
                      <a:cubicBezTo>
                        <a:pt x="83" y="0"/>
                        <a:pt x="43" y="0"/>
                        <a:pt x="18" y="24"/>
                      </a:cubicBezTo>
                      <a:cubicBezTo>
                        <a:pt x="6" y="36"/>
                        <a:pt x="0" y="52"/>
                        <a:pt x="0" y="69"/>
                      </a:cubicBezTo>
                      <a:cubicBezTo>
                        <a:pt x="0" y="86"/>
                        <a:pt x="6" y="102"/>
                        <a:pt x="18" y="114"/>
                      </a:cubicBezTo>
                      <a:cubicBezTo>
                        <a:pt x="18" y="114"/>
                        <a:pt x="18" y="114"/>
                        <a:pt x="18" y="114"/>
                      </a:cubicBezTo>
                      <a:cubicBezTo>
                        <a:pt x="30" y="126"/>
                        <a:pt x="46" y="133"/>
                        <a:pt x="63" y="133"/>
                      </a:cubicBezTo>
                      <a:cubicBezTo>
                        <a:pt x="80" y="133"/>
                        <a:pt x="96" y="126"/>
                        <a:pt x="108" y="114"/>
                      </a:cubicBezTo>
                      <a:cubicBezTo>
                        <a:pt x="133" y="90"/>
                        <a:pt x="133" y="49"/>
                        <a:pt x="108" y="24"/>
                      </a:cubicBezTo>
                      <a:close/>
                      <a:moveTo>
                        <a:pt x="63" y="112"/>
                      </a:moveTo>
                      <a:cubicBezTo>
                        <a:pt x="52" y="112"/>
                        <a:pt x="41" y="107"/>
                        <a:pt x="33" y="99"/>
                      </a:cubicBezTo>
                      <a:cubicBezTo>
                        <a:pt x="33" y="99"/>
                        <a:pt x="33" y="99"/>
                        <a:pt x="33" y="99"/>
                      </a:cubicBezTo>
                      <a:cubicBezTo>
                        <a:pt x="33" y="99"/>
                        <a:pt x="33" y="99"/>
                        <a:pt x="33" y="99"/>
                      </a:cubicBezTo>
                      <a:cubicBezTo>
                        <a:pt x="25" y="91"/>
                        <a:pt x="21" y="81"/>
                        <a:pt x="21" y="69"/>
                      </a:cubicBezTo>
                      <a:cubicBezTo>
                        <a:pt x="21" y="58"/>
                        <a:pt x="25" y="48"/>
                        <a:pt x="33" y="40"/>
                      </a:cubicBezTo>
                      <a:cubicBezTo>
                        <a:pt x="50" y="23"/>
                        <a:pt x="76" y="23"/>
                        <a:pt x="93" y="40"/>
                      </a:cubicBezTo>
                      <a:cubicBezTo>
                        <a:pt x="109" y="56"/>
                        <a:pt x="109" y="83"/>
                        <a:pt x="93" y="99"/>
                      </a:cubicBezTo>
                      <a:cubicBezTo>
                        <a:pt x="85" y="107"/>
                        <a:pt x="74" y="112"/>
                        <a:pt x="63" y="11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8" name="Freeform 7">
                  <a:extLst>
                    <a:ext uri="{FF2B5EF4-FFF2-40B4-BE49-F238E27FC236}">
                      <a16:creationId xmlns:a16="http://schemas.microsoft.com/office/drawing/2014/main" id="{C2467ECB-3C70-4E30-ABEE-C655F8368CBD}"/>
                    </a:ext>
                  </a:extLst>
                </p:cNvPr>
                <p:cNvSpPr>
                  <a:spLocks/>
                </p:cNvSpPr>
                <p:nvPr/>
              </p:nvSpPr>
              <p:spPr bwMode="auto">
                <a:xfrm>
                  <a:off x="9883776" y="3355976"/>
                  <a:ext cx="46038" cy="46038"/>
                </a:xfrm>
                <a:custGeom>
                  <a:avLst/>
                  <a:gdLst>
                    <a:gd name="T0" fmla="*/ 58 w 62"/>
                    <a:gd name="T1" fmla="*/ 4 h 63"/>
                    <a:gd name="T2" fmla="*/ 43 w 62"/>
                    <a:gd name="T3" fmla="*/ 4 h 63"/>
                    <a:gd name="T4" fmla="*/ 4 w 62"/>
                    <a:gd name="T5" fmla="*/ 43 h 63"/>
                    <a:gd name="T6" fmla="*/ 4 w 62"/>
                    <a:gd name="T7" fmla="*/ 58 h 63"/>
                    <a:gd name="T8" fmla="*/ 19 w 62"/>
                    <a:gd name="T9" fmla="*/ 58 h 63"/>
                    <a:gd name="T10" fmla="*/ 58 w 62"/>
                    <a:gd name="T11" fmla="*/ 19 h 63"/>
                    <a:gd name="T12" fmla="*/ 58 w 62"/>
                    <a:gd name="T13" fmla="*/ 4 h 63"/>
                  </a:gdLst>
                  <a:ahLst/>
                  <a:cxnLst>
                    <a:cxn ang="0">
                      <a:pos x="T0" y="T1"/>
                    </a:cxn>
                    <a:cxn ang="0">
                      <a:pos x="T2" y="T3"/>
                    </a:cxn>
                    <a:cxn ang="0">
                      <a:pos x="T4" y="T5"/>
                    </a:cxn>
                    <a:cxn ang="0">
                      <a:pos x="T6" y="T7"/>
                    </a:cxn>
                    <a:cxn ang="0">
                      <a:pos x="T8" y="T9"/>
                    </a:cxn>
                    <a:cxn ang="0">
                      <a:pos x="T10" y="T11"/>
                    </a:cxn>
                    <a:cxn ang="0">
                      <a:pos x="T12" y="T13"/>
                    </a:cxn>
                  </a:cxnLst>
                  <a:rect l="0" t="0" r="r" b="b"/>
                  <a:pathLst>
                    <a:path w="62" h="63">
                      <a:moveTo>
                        <a:pt x="58" y="4"/>
                      </a:moveTo>
                      <a:cubicBezTo>
                        <a:pt x="54" y="0"/>
                        <a:pt x="47" y="0"/>
                        <a:pt x="43" y="4"/>
                      </a:cubicBezTo>
                      <a:cubicBezTo>
                        <a:pt x="4" y="43"/>
                        <a:pt x="4" y="43"/>
                        <a:pt x="4" y="43"/>
                      </a:cubicBezTo>
                      <a:cubicBezTo>
                        <a:pt x="0" y="47"/>
                        <a:pt x="0" y="54"/>
                        <a:pt x="4" y="58"/>
                      </a:cubicBezTo>
                      <a:cubicBezTo>
                        <a:pt x="8" y="63"/>
                        <a:pt x="15" y="63"/>
                        <a:pt x="19" y="58"/>
                      </a:cubicBezTo>
                      <a:cubicBezTo>
                        <a:pt x="58" y="19"/>
                        <a:pt x="58" y="19"/>
                        <a:pt x="58" y="19"/>
                      </a:cubicBezTo>
                      <a:cubicBezTo>
                        <a:pt x="62" y="15"/>
                        <a:pt x="62" y="8"/>
                        <a:pt x="5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grpSp>
      <p:sp>
        <p:nvSpPr>
          <p:cNvPr id="209" name="TextBox 208">
            <a:extLst>
              <a:ext uri="{FF2B5EF4-FFF2-40B4-BE49-F238E27FC236}">
                <a16:creationId xmlns:a16="http://schemas.microsoft.com/office/drawing/2014/main" id="{2123A32A-B3AD-48D0-BF9B-819A5D6F92EA}"/>
              </a:ext>
            </a:extLst>
          </p:cNvPr>
          <p:cNvSpPr txBox="1"/>
          <p:nvPr/>
        </p:nvSpPr>
        <p:spPr>
          <a:xfrm>
            <a:off x="5811838" y="1333109"/>
            <a:ext cx="1897537" cy="911019"/>
          </a:xfrm>
          <a:prstGeom prst="rect">
            <a:avLst/>
          </a:prstGeom>
          <a:noFill/>
        </p:spPr>
        <p:txBody>
          <a:bodyPr wrap="square" rtlCol="0">
            <a:spAutoFit/>
          </a:bodyPr>
          <a:lstStyle/>
          <a:p>
            <a:pPr>
              <a:lnSpc>
                <a:spcPct val="95000"/>
              </a:lnSpc>
              <a:spcAft>
                <a:spcPts val="500"/>
              </a:spcAft>
            </a:pPr>
            <a:r>
              <a:rPr lang="en-GB" sz="1400" b="1" dirty="0">
                <a:solidFill>
                  <a:schemeClr val="accent2">
                    <a:lumMod val="40000"/>
                    <a:lumOff val="60000"/>
                  </a:schemeClr>
                </a:solidFill>
              </a:rPr>
              <a:t>Dedicated research teams</a:t>
            </a:r>
            <a:r>
              <a:rPr lang="en-GB" sz="1400" dirty="0">
                <a:solidFill>
                  <a:schemeClr val="bg1"/>
                </a:solidFill>
              </a:rPr>
              <a:t> at the </a:t>
            </a:r>
            <a:br>
              <a:rPr lang="en-GB" sz="1400" dirty="0">
                <a:solidFill>
                  <a:schemeClr val="bg1"/>
                </a:solidFill>
              </a:rPr>
            </a:br>
            <a:r>
              <a:rPr lang="en-GB" sz="1400" dirty="0">
                <a:solidFill>
                  <a:schemeClr val="bg1"/>
                </a:solidFill>
              </a:rPr>
              <a:t>Novartis Institutes for </a:t>
            </a:r>
            <a:r>
              <a:rPr lang="en-GB" sz="1400" dirty="0" err="1">
                <a:solidFill>
                  <a:schemeClr val="bg1"/>
                </a:solidFill>
              </a:rPr>
              <a:t>BioMedical</a:t>
            </a:r>
            <a:r>
              <a:rPr lang="en-GB" sz="1400" dirty="0">
                <a:solidFill>
                  <a:schemeClr val="bg1"/>
                </a:solidFill>
              </a:rPr>
              <a:t> Research </a:t>
            </a:r>
            <a:endParaRPr lang="en-GB" sz="1400" baseline="30000" dirty="0">
              <a:solidFill>
                <a:schemeClr val="bg1"/>
              </a:solidFill>
            </a:endParaRPr>
          </a:p>
        </p:txBody>
      </p:sp>
    </p:spTree>
    <p:extLst>
      <p:ext uri="{BB962C8B-B14F-4D97-AF65-F5344CB8AC3E}">
        <p14:creationId xmlns:p14="http://schemas.microsoft.com/office/powerpoint/2010/main" val="3981139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1000"/>
                                        <p:tgtEl>
                                          <p:spTgt spid="17"/>
                                        </p:tgtEl>
                                      </p:cBhvr>
                                    </p:animEffect>
                                    <p:anim calcmode="lin" valueType="num">
                                      <p:cBhvr>
                                        <p:cTn id="14" dur="1000" fill="hold"/>
                                        <p:tgtEl>
                                          <p:spTgt spid="17"/>
                                        </p:tgtEl>
                                        <p:attrNameLst>
                                          <p:attrName>ppt_x</p:attrName>
                                        </p:attrNameLst>
                                      </p:cBhvr>
                                      <p:tavLst>
                                        <p:tav tm="0">
                                          <p:val>
                                            <p:strVal val="#ppt_x"/>
                                          </p:val>
                                        </p:tav>
                                        <p:tav tm="100000">
                                          <p:val>
                                            <p:strVal val="#ppt_x"/>
                                          </p:val>
                                        </p:tav>
                                      </p:tavLst>
                                    </p:anim>
                                    <p:anim calcmode="lin" valueType="num">
                                      <p:cBhvr>
                                        <p:cTn id="15" dur="1000" fill="hold"/>
                                        <p:tgtEl>
                                          <p:spTgt spid="17"/>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361"/>
                                        </p:tgtEl>
                                        <p:attrNameLst>
                                          <p:attrName>style.visibility</p:attrName>
                                        </p:attrNameLst>
                                      </p:cBhvr>
                                      <p:to>
                                        <p:strVal val="visible"/>
                                      </p:to>
                                    </p:set>
                                    <p:animEffect transition="in" filter="fade">
                                      <p:cBhvr>
                                        <p:cTn id="19" dur="500"/>
                                        <p:tgtEl>
                                          <p:spTgt spid="361"/>
                                        </p:tgtEl>
                                      </p:cBhvr>
                                    </p:animEffect>
                                  </p:childTnLst>
                                </p:cTn>
                              </p:par>
                            </p:childTnLst>
                          </p:cTn>
                        </p:par>
                        <p:par>
                          <p:cTn id="20" fill="hold">
                            <p:stCondLst>
                              <p:cond delay="2500"/>
                            </p:stCondLst>
                            <p:childTnLst>
                              <p:par>
                                <p:cTn id="21" presetID="53" presetClass="entr" presetSubtype="16" fill="hold" nodeType="afterEffect">
                                  <p:stCondLst>
                                    <p:cond delay="0"/>
                                  </p:stCondLst>
                                  <p:childTnLst>
                                    <p:set>
                                      <p:cBhvr>
                                        <p:cTn id="22" dur="1" fill="hold">
                                          <p:stCondLst>
                                            <p:cond delay="0"/>
                                          </p:stCondLst>
                                        </p:cTn>
                                        <p:tgtEl>
                                          <p:spTgt spid="410"/>
                                        </p:tgtEl>
                                        <p:attrNameLst>
                                          <p:attrName>style.visibility</p:attrName>
                                        </p:attrNameLst>
                                      </p:cBhvr>
                                      <p:to>
                                        <p:strVal val="visible"/>
                                      </p:to>
                                    </p:set>
                                    <p:anim calcmode="lin" valueType="num">
                                      <p:cBhvr>
                                        <p:cTn id="23" dur="1000" fill="hold"/>
                                        <p:tgtEl>
                                          <p:spTgt spid="410"/>
                                        </p:tgtEl>
                                        <p:attrNameLst>
                                          <p:attrName>ppt_w</p:attrName>
                                        </p:attrNameLst>
                                      </p:cBhvr>
                                      <p:tavLst>
                                        <p:tav tm="0">
                                          <p:val>
                                            <p:fltVal val="0"/>
                                          </p:val>
                                        </p:tav>
                                        <p:tav tm="100000">
                                          <p:val>
                                            <p:strVal val="#ppt_w"/>
                                          </p:val>
                                        </p:tav>
                                      </p:tavLst>
                                    </p:anim>
                                    <p:anim calcmode="lin" valueType="num">
                                      <p:cBhvr>
                                        <p:cTn id="24" dur="1000" fill="hold"/>
                                        <p:tgtEl>
                                          <p:spTgt spid="410"/>
                                        </p:tgtEl>
                                        <p:attrNameLst>
                                          <p:attrName>ppt_h</p:attrName>
                                        </p:attrNameLst>
                                      </p:cBhvr>
                                      <p:tavLst>
                                        <p:tav tm="0">
                                          <p:val>
                                            <p:fltVal val="0"/>
                                          </p:val>
                                        </p:tav>
                                        <p:tav tm="100000">
                                          <p:val>
                                            <p:strVal val="#ppt_h"/>
                                          </p:val>
                                        </p:tav>
                                      </p:tavLst>
                                    </p:anim>
                                    <p:animEffect transition="in" filter="fade">
                                      <p:cBhvr>
                                        <p:cTn id="25" dur="1000"/>
                                        <p:tgtEl>
                                          <p:spTgt spid="410"/>
                                        </p:tgtEl>
                                      </p:cBhvr>
                                    </p:animEffect>
                                  </p:childTnLst>
                                </p:cTn>
                              </p:par>
                              <p:par>
                                <p:cTn id="26" presetID="53" presetClass="entr" presetSubtype="16" fill="hold" nodeType="withEffect">
                                  <p:stCondLst>
                                    <p:cond delay="0"/>
                                  </p:stCondLst>
                                  <p:childTnLst>
                                    <p:set>
                                      <p:cBhvr>
                                        <p:cTn id="27" dur="1" fill="hold">
                                          <p:stCondLst>
                                            <p:cond delay="0"/>
                                          </p:stCondLst>
                                        </p:cTn>
                                        <p:tgtEl>
                                          <p:spTgt spid="553"/>
                                        </p:tgtEl>
                                        <p:attrNameLst>
                                          <p:attrName>style.visibility</p:attrName>
                                        </p:attrNameLst>
                                      </p:cBhvr>
                                      <p:to>
                                        <p:strVal val="visible"/>
                                      </p:to>
                                    </p:set>
                                    <p:anim calcmode="lin" valueType="num">
                                      <p:cBhvr>
                                        <p:cTn id="28" dur="1000" fill="hold"/>
                                        <p:tgtEl>
                                          <p:spTgt spid="553"/>
                                        </p:tgtEl>
                                        <p:attrNameLst>
                                          <p:attrName>ppt_w</p:attrName>
                                        </p:attrNameLst>
                                      </p:cBhvr>
                                      <p:tavLst>
                                        <p:tav tm="0">
                                          <p:val>
                                            <p:fltVal val="0"/>
                                          </p:val>
                                        </p:tav>
                                        <p:tav tm="100000">
                                          <p:val>
                                            <p:strVal val="#ppt_w"/>
                                          </p:val>
                                        </p:tav>
                                      </p:tavLst>
                                    </p:anim>
                                    <p:anim calcmode="lin" valueType="num">
                                      <p:cBhvr>
                                        <p:cTn id="29" dur="1000" fill="hold"/>
                                        <p:tgtEl>
                                          <p:spTgt spid="553"/>
                                        </p:tgtEl>
                                        <p:attrNameLst>
                                          <p:attrName>ppt_h</p:attrName>
                                        </p:attrNameLst>
                                      </p:cBhvr>
                                      <p:tavLst>
                                        <p:tav tm="0">
                                          <p:val>
                                            <p:fltVal val="0"/>
                                          </p:val>
                                        </p:tav>
                                        <p:tav tm="100000">
                                          <p:val>
                                            <p:strVal val="#ppt_h"/>
                                          </p:val>
                                        </p:tav>
                                      </p:tavLst>
                                    </p:anim>
                                    <p:animEffect transition="in" filter="fade">
                                      <p:cBhvr>
                                        <p:cTn id="30" dur="1000"/>
                                        <p:tgtEl>
                                          <p:spTgt spid="553"/>
                                        </p:tgtEl>
                                      </p:cBhvr>
                                    </p:animEffect>
                                  </p:childTnLst>
                                </p:cTn>
                              </p:par>
                              <p:par>
                                <p:cTn id="31" presetID="53" presetClass="entr" presetSubtype="16" fill="hold" nodeType="withEffect">
                                  <p:stCondLst>
                                    <p:cond delay="0"/>
                                  </p:stCondLst>
                                  <p:childTnLst>
                                    <p:set>
                                      <p:cBhvr>
                                        <p:cTn id="32" dur="1" fill="hold">
                                          <p:stCondLst>
                                            <p:cond delay="0"/>
                                          </p:stCondLst>
                                        </p:cTn>
                                        <p:tgtEl>
                                          <p:spTgt spid="733"/>
                                        </p:tgtEl>
                                        <p:attrNameLst>
                                          <p:attrName>style.visibility</p:attrName>
                                        </p:attrNameLst>
                                      </p:cBhvr>
                                      <p:to>
                                        <p:strVal val="visible"/>
                                      </p:to>
                                    </p:set>
                                    <p:anim calcmode="lin" valueType="num">
                                      <p:cBhvr>
                                        <p:cTn id="33" dur="1000" fill="hold"/>
                                        <p:tgtEl>
                                          <p:spTgt spid="733"/>
                                        </p:tgtEl>
                                        <p:attrNameLst>
                                          <p:attrName>ppt_w</p:attrName>
                                        </p:attrNameLst>
                                      </p:cBhvr>
                                      <p:tavLst>
                                        <p:tav tm="0">
                                          <p:val>
                                            <p:fltVal val="0"/>
                                          </p:val>
                                        </p:tav>
                                        <p:tav tm="100000">
                                          <p:val>
                                            <p:strVal val="#ppt_w"/>
                                          </p:val>
                                        </p:tav>
                                      </p:tavLst>
                                    </p:anim>
                                    <p:anim calcmode="lin" valueType="num">
                                      <p:cBhvr>
                                        <p:cTn id="34" dur="1000" fill="hold"/>
                                        <p:tgtEl>
                                          <p:spTgt spid="733"/>
                                        </p:tgtEl>
                                        <p:attrNameLst>
                                          <p:attrName>ppt_h</p:attrName>
                                        </p:attrNameLst>
                                      </p:cBhvr>
                                      <p:tavLst>
                                        <p:tav tm="0">
                                          <p:val>
                                            <p:fltVal val="0"/>
                                          </p:val>
                                        </p:tav>
                                        <p:tav tm="100000">
                                          <p:val>
                                            <p:strVal val="#ppt_h"/>
                                          </p:val>
                                        </p:tav>
                                      </p:tavLst>
                                    </p:anim>
                                    <p:animEffect transition="in" filter="fade">
                                      <p:cBhvr>
                                        <p:cTn id="35" dur="1000"/>
                                        <p:tgtEl>
                                          <p:spTgt spid="733"/>
                                        </p:tgtEl>
                                      </p:cBhvr>
                                    </p:animEffect>
                                  </p:childTnLst>
                                </p:cTn>
                              </p:par>
                              <p:par>
                                <p:cTn id="36" presetID="53" presetClass="entr" presetSubtype="16" fill="hold" nodeType="withEffect">
                                  <p:stCondLst>
                                    <p:cond delay="0"/>
                                  </p:stCondLst>
                                  <p:childTnLst>
                                    <p:set>
                                      <p:cBhvr>
                                        <p:cTn id="37" dur="1" fill="hold">
                                          <p:stCondLst>
                                            <p:cond delay="0"/>
                                          </p:stCondLst>
                                        </p:cTn>
                                        <p:tgtEl>
                                          <p:spTgt spid="796"/>
                                        </p:tgtEl>
                                        <p:attrNameLst>
                                          <p:attrName>style.visibility</p:attrName>
                                        </p:attrNameLst>
                                      </p:cBhvr>
                                      <p:to>
                                        <p:strVal val="visible"/>
                                      </p:to>
                                    </p:set>
                                    <p:anim calcmode="lin" valueType="num">
                                      <p:cBhvr>
                                        <p:cTn id="38" dur="1000" fill="hold"/>
                                        <p:tgtEl>
                                          <p:spTgt spid="796"/>
                                        </p:tgtEl>
                                        <p:attrNameLst>
                                          <p:attrName>ppt_w</p:attrName>
                                        </p:attrNameLst>
                                      </p:cBhvr>
                                      <p:tavLst>
                                        <p:tav tm="0">
                                          <p:val>
                                            <p:fltVal val="0"/>
                                          </p:val>
                                        </p:tav>
                                        <p:tav tm="100000">
                                          <p:val>
                                            <p:strVal val="#ppt_w"/>
                                          </p:val>
                                        </p:tav>
                                      </p:tavLst>
                                    </p:anim>
                                    <p:anim calcmode="lin" valueType="num">
                                      <p:cBhvr>
                                        <p:cTn id="39" dur="1000" fill="hold"/>
                                        <p:tgtEl>
                                          <p:spTgt spid="796"/>
                                        </p:tgtEl>
                                        <p:attrNameLst>
                                          <p:attrName>ppt_h</p:attrName>
                                        </p:attrNameLst>
                                      </p:cBhvr>
                                      <p:tavLst>
                                        <p:tav tm="0">
                                          <p:val>
                                            <p:fltVal val="0"/>
                                          </p:val>
                                        </p:tav>
                                        <p:tav tm="100000">
                                          <p:val>
                                            <p:strVal val="#ppt_h"/>
                                          </p:val>
                                        </p:tav>
                                      </p:tavLst>
                                    </p:anim>
                                    <p:animEffect transition="in" filter="fade">
                                      <p:cBhvr>
                                        <p:cTn id="40" dur="1000"/>
                                        <p:tgtEl>
                                          <p:spTgt spid="796"/>
                                        </p:tgtEl>
                                      </p:cBhvr>
                                    </p:animEffect>
                                  </p:childTnLst>
                                </p:cTn>
                              </p:par>
                              <p:par>
                                <p:cTn id="41" presetID="53" presetClass="entr" presetSubtype="16" fill="hold" nodeType="withEffect">
                                  <p:stCondLst>
                                    <p:cond delay="0"/>
                                  </p:stCondLst>
                                  <p:childTnLst>
                                    <p:set>
                                      <p:cBhvr>
                                        <p:cTn id="42" dur="1" fill="hold">
                                          <p:stCondLst>
                                            <p:cond delay="0"/>
                                          </p:stCondLst>
                                        </p:cTn>
                                        <p:tgtEl>
                                          <p:spTgt spid="859"/>
                                        </p:tgtEl>
                                        <p:attrNameLst>
                                          <p:attrName>style.visibility</p:attrName>
                                        </p:attrNameLst>
                                      </p:cBhvr>
                                      <p:to>
                                        <p:strVal val="visible"/>
                                      </p:to>
                                    </p:set>
                                    <p:anim calcmode="lin" valueType="num">
                                      <p:cBhvr>
                                        <p:cTn id="43" dur="1000" fill="hold"/>
                                        <p:tgtEl>
                                          <p:spTgt spid="859"/>
                                        </p:tgtEl>
                                        <p:attrNameLst>
                                          <p:attrName>ppt_w</p:attrName>
                                        </p:attrNameLst>
                                      </p:cBhvr>
                                      <p:tavLst>
                                        <p:tav tm="0">
                                          <p:val>
                                            <p:fltVal val="0"/>
                                          </p:val>
                                        </p:tav>
                                        <p:tav tm="100000">
                                          <p:val>
                                            <p:strVal val="#ppt_w"/>
                                          </p:val>
                                        </p:tav>
                                      </p:tavLst>
                                    </p:anim>
                                    <p:anim calcmode="lin" valueType="num">
                                      <p:cBhvr>
                                        <p:cTn id="44" dur="1000" fill="hold"/>
                                        <p:tgtEl>
                                          <p:spTgt spid="859"/>
                                        </p:tgtEl>
                                        <p:attrNameLst>
                                          <p:attrName>ppt_h</p:attrName>
                                        </p:attrNameLst>
                                      </p:cBhvr>
                                      <p:tavLst>
                                        <p:tav tm="0">
                                          <p:val>
                                            <p:fltVal val="0"/>
                                          </p:val>
                                        </p:tav>
                                        <p:tav tm="100000">
                                          <p:val>
                                            <p:strVal val="#ppt_h"/>
                                          </p:val>
                                        </p:tav>
                                      </p:tavLst>
                                    </p:anim>
                                    <p:animEffect transition="in" filter="fade">
                                      <p:cBhvr>
                                        <p:cTn id="45" dur="1000"/>
                                        <p:tgtEl>
                                          <p:spTgt spid="859"/>
                                        </p:tgtEl>
                                      </p:cBhvr>
                                    </p:animEffect>
                                  </p:childTnLst>
                                </p:cTn>
                              </p:par>
                              <p:par>
                                <p:cTn id="46" presetID="53" presetClass="entr" presetSubtype="16" fill="hold" nodeType="withEffect">
                                  <p:stCondLst>
                                    <p:cond delay="0"/>
                                  </p:stCondLst>
                                  <p:childTnLst>
                                    <p:set>
                                      <p:cBhvr>
                                        <p:cTn id="47" dur="1" fill="hold">
                                          <p:stCondLst>
                                            <p:cond delay="0"/>
                                          </p:stCondLst>
                                        </p:cTn>
                                        <p:tgtEl>
                                          <p:spTgt spid="14"/>
                                        </p:tgtEl>
                                        <p:attrNameLst>
                                          <p:attrName>style.visibility</p:attrName>
                                        </p:attrNameLst>
                                      </p:cBhvr>
                                      <p:to>
                                        <p:strVal val="visible"/>
                                      </p:to>
                                    </p:set>
                                    <p:anim calcmode="lin" valueType="num">
                                      <p:cBhvr>
                                        <p:cTn id="48" dur="1000" fill="hold"/>
                                        <p:tgtEl>
                                          <p:spTgt spid="14"/>
                                        </p:tgtEl>
                                        <p:attrNameLst>
                                          <p:attrName>ppt_w</p:attrName>
                                        </p:attrNameLst>
                                      </p:cBhvr>
                                      <p:tavLst>
                                        <p:tav tm="0">
                                          <p:val>
                                            <p:fltVal val="0"/>
                                          </p:val>
                                        </p:tav>
                                        <p:tav tm="100000">
                                          <p:val>
                                            <p:strVal val="#ppt_w"/>
                                          </p:val>
                                        </p:tav>
                                      </p:tavLst>
                                    </p:anim>
                                    <p:anim calcmode="lin" valueType="num">
                                      <p:cBhvr>
                                        <p:cTn id="49" dur="1000" fill="hold"/>
                                        <p:tgtEl>
                                          <p:spTgt spid="14"/>
                                        </p:tgtEl>
                                        <p:attrNameLst>
                                          <p:attrName>ppt_h</p:attrName>
                                        </p:attrNameLst>
                                      </p:cBhvr>
                                      <p:tavLst>
                                        <p:tav tm="0">
                                          <p:val>
                                            <p:fltVal val="0"/>
                                          </p:val>
                                        </p:tav>
                                        <p:tav tm="100000">
                                          <p:val>
                                            <p:strVal val="#ppt_h"/>
                                          </p:val>
                                        </p:tav>
                                      </p:tavLst>
                                    </p:anim>
                                    <p:animEffect transition="in" filter="fade">
                                      <p:cBhvr>
                                        <p:cTn id="50" dur="1000"/>
                                        <p:tgtEl>
                                          <p:spTgt spid="14"/>
                                        </p:tgtEl>
                                      </p:cBhvr>
                                    </p:animEffect>
                                  </p:childTnLst>
                                </p:cTn>
                              </p:par>
                            </p:childTnLst>
                          </p:cTn>
                        </p:par>
                        <p:par>
                          <p:cTn id="51" fill="hold">
                            <p:stCondLst>
                              <p:cond delay="3500"/>
                            </p:stCondLst>
                            <p:childTnLst>
                              <p:par>
                                <p:cTn id="52" presetID="26" presetClass="emph" presetSubtype="0" fill="hold" nodeType="afterEffect">
                                  <p:stCondLst>
                                    <p:cond delay="0"/>
                                  </p:stCondLst>
                                  <p:childTnLst>
                                    <p:animEffect transition="out" filter="fade">
                                      <p:cBhvr>
                                        <p:cTn id="53" dur="500" tmFilter="0, 0; .2, .5; .8, .5; 1, 0"/>
                                        <p:tgtEl>
                                          <p:spTgt spid="410"/>
                                        </p:tgtEl>
                                      </p:cBhvr>
                                    </p:animEffect>
                                    <p:animScale>
                                      <p:cBhvr>
                                        <p:cTn id="54" dur="250" autoRev="1" fill="hold"/>
                                        <p:tgtEl>
                                          <p:spTgt spid="410"/>
                                        </p:tgtEl>
                                      </p:cBhvr>
                                      <p:by x="105000" y="105000"/>
                                    </p:animScale>
                                  </p:childTnLst>
                                </p:cTn>
                              </p:par>
                              <p:par>
                                <p:cTn id="55" presetID="26" presetClass="emph" presetSubtype="0" fill="hold" nodeType="withEffect">
                                  <p:stCondLst>
                                    <p:cond delay="0"/>
                                  </p:stCondLst>
                                  <p:childTnLst>
                                    <p:animEffect transition="out" filter="fade">
                                      <p:cBhvr>
                                        <p:cTn id="56" dur="500" tmFilter="0, 0; .2, .5; .8, .5; 1, 0"/>
                                        <p:tgtEl>
                                          <p:spTgt spid="553"/>
                                        </p:tgtEl>
                                      </p:cBhvr>
                                    </p:animEffect>
                                    <p:animScale>
                                      <p:cBhvr>
                                        <p:cTn id="57" dur="250" autoRev="1" fill="hold"/>
                                        <p:tgtEl>
                                          <p:spTgt spid="553"/>
                                        </p:tgtEl>
                                      </p:cBhvr>
                                      <p:by x="105000" y="105000"/>
                                    </p:animScale>
                                  </p:childTnLst>
                                </p:cTn>
                              </p:par>
                              <p:par>
                                <p:cTn id="58" presetID="26" presetClass="emph" presetSubtype="0" fill="hold" nodeType="withEffect">
                                  <p:stCondLst>
                                    <p:cond delay="0"/>
                                  </p:stCondLst>
                                  <p:childTnLst>
                                    <p:animEffect transition="out" filter="fade">
                                      <p:cBhvr>
                                        <p:cTn id="59" dur="500" tmFilter="0, 0; .2, .5; .8, .5; 1, 0"/>
                                        <p:tgtEl>
                                          <p:spTgt spid="733"/>
                                        </p:tgtEl>
                                      </p:cBhvr>
                                    </p:animEffect>
                                    <p:animScale>
                                      <p:cBhvr>
                                        <p:cTn id="60" dur="250" autoRev="1" fill="hold"/>
                                        <p:tgtEl>
                                          <p:spTgt spid="733"/>
                                        </p:tgtEl>
                                      </p:cBhvr>
                                      <p:by x="105000" y="105000"/>
                                    </p:animScale>
                                  </p:childTnLst>
                                </p:cTn>
                              </p:par>
                              <p:par>
                                <p:cTn id="61" presetID="26" presetClass="emph" presetSubtype="0" fill="hold" nodeType="withEffect">
                                  <p:stCondLst>
                                    <p:cond delay="0"/>
                                  </p:stCondLst>
                                  <p:childTnLst>
                                    <p:animEffect transition="out" filter="fade">
                                      <p:cBhvr>
                                        <p:cTn id="62" dur="500" tmFilter="0, 0; .2, .5; .8, .5; 1, 0"/>
                                        <p:tgtEl>
                                          <p:spTgt spid="796"/>
                                        </p:tgtEl>
                                      </p:cBhvr>
                                    </p:animEffect>
                                    <p:animScale>
                                      <p:cBhvr>
                                        <p:cTn id="63" dur="250" autoRev="1" fill="hold"/>
                                        <p:tgtEl>
                                          <p:spTgt spid="796"/>
                                        </p:tgtEl>
                                      </p:cBhvr>
                                      <p:by x="105000" y="105000"/>
                                    </p:animScale>
                                  </p:childTnLst>
                                </p:cTn>
                              </p:par>
                              <p:par>
                                <p:cTn id="64" presetID="26" presetClass="emph" presetSubtype="0" fill="hold" nodeType="withEffect">
                                  <p:stCondLst>
                                    <p:cond delay="0"/>
                                  </p:stCondLst>
                                  <p:childTnLst>
                                    <p:animEffect transition="out" filter="fade">
                                      <p:cBhvr>
                                        <p:cTn id="65" dur="500" tmFilter="0, 0; .2, .5; .8, .5; 1, 0"/>
                                        <p:tgtEl>
                                          <p:spTgt spid="859"/>
                                        </p:tgtEl>
                                      </p:cBhvr>
                                    </p:animEffect>
                                    <p:animScale>
                                      <p:cBhvr>
                                        <p:cTn id="66" dur="250" autoRev="1" fill="hold"/>
                                        <p:tgtEl>
                                          <p:spTgt spid="859"/>
                                        </p:tgtEl>
                                      </p:cBhvr>
                                      <p:by x="105000" y="105000"/>
                                    </p:animScale>
                                  </p:childTnLst>
                                </p:cTn>
                              </p:par>
                              <p:par>
                                <p:cTn id="67" presetID="26" presetClass="emph" presetSubtype="0" fill="hold" nodeType="withEffect">
                                  <p:stCondLst>
                                    <p:cond delay="0"/>
                                  </p:stCondLst>
                                  <p:childTnLst>
                                    <p:animEffect transition="out" filter="fade">
                                      <p:cBhvr>
                                        <p:cTn id="68" dur="500" tmFilter="0, 0; .2, .5; .8, .5; 1, 0"/>
                                        <p:tgtEl>
                                          <p:spTgt spid="14"/>
                                        </p:tgtEl>
                                      </p:cBhvr>
                                    </p:animEffect>
                                    <p:animScale>
                                      <p:cBhvr>
                                        <p:cTn id="69" dur="250" autoRev="1" fill="hold"/>
                                        <p:tgtEl>
                                          <p:spTgt spid="14"/>
                                        </p:tgtEl>
                                      </p:cBhvr>
                                      <p:by x="105000" y="105000"/>
                                    </p:animScale>
                                  </p:childTnLst>
                                </p:cTn>
                              </p:par>
                              <p:par>
                                <p:cTn id="70" presetID="10" presetClass="exit" presetSubtype="0" fill="hold" nodeType="withEffect">
                                  <p:stCondLst>
                                    <p:cond delay="0"/>
                                  </p:stCondLst>
                                  <p:childTnLst>
                                    <p:animEffect transition="out" filter="fade">
                                      <p:cBhvr>
                                        <p:cTn id="71" dur="500"/>
                                        <p:tgtEl>
                                          <p:spTgt spid="230"/>
                                        </p:tgtEl>
                                      </p:cBhvr>
                                    </p:animEffect>
                                    <p:set>
                                      <p:cBhvr>
                                        <p:cTn id="72" dur="1" fill="hold">
                                          <p:stCondLst>
                                            <p:cond delay="499"/>
                                          </p:stCondLst>
                                        </p:cTn>
                                        <p:tgtEl>
                                          <p:spTgt spid="230"/>
                                        </p:tgtEl>
                                        <p:attrNameLst>
                                          <p:attrName>style.visibility</p:attrName>
                                        </p:attrNameLst>
                                      </p:cBhvr>
                                      <p:to>
                                        <p:strVal val="hidden"/>
                                      </p:to>
                                    </p:set>
                                  </p:childTnLst>
                                </p:cTn>
                              </p:par>
                              <p:par>
                                <p:cTn id="73" presetID="10" presetClass="exit" presetSubtype="0" fill="hold" nodeType="withEffect">
                                  <p:stCondLst>
                                    <p:cond delay="0"/>
                                  </p:stCondLst>
                                  <p:childTnLst>
                                    <p:animEffect transition="out" filter="fade">
                                      <p:cBhvr>
                                        <p:cTn id="74" dur="500"/>
                                        <p:tgtEl>
                                          <p:spTgt spid="230"/>
                                        </p:tgtEl>
                                      </p:cBhvr>
                                    </p:animEffect>
                                    <p:set>
                                      <p:cBhvr>
                                        <p:cTn id="75" dur="1" fill="hold">
                                          <p:stCondLst>
                                            <p:cond delay="499"/>
                                          </p:stCondLst>
                                        </p:cTn>
                                        <p:tgtEl>
                                          <p:spTgt spid="230"/>
                                        </p:tgtEl>
                                        <p:attrNameLst>
                                          <p:attrName>style.visibility</p:attrName>
                                        </p:attrNameLst>
                                      </p:cBhvr>
                                      <p:to>
                                        <p:strVal val="hidden"/>
                                      </p:to>
                                    </p:set>
                                  </p:childTnLst>
                                </p:cTn>
                              </p:par>
                              <p:par>
                                <p:cTn id="76" presetID="10" presetClass="entr" presetSubtype="0" fill="hold" nodeType="withEffect">
                                  <p:stCondLst>
                                    <p:cond delay="0"/>
                                  </p:stCondLst>
                                  <p:childTnLst>
                                    <p:set>
                                      <p:cBhvr>
                                        <p:cTn id="77" dur="1" fill="hold">
                                          <p:stCondLst>
                                            <p:cond delay="0"/>
                                          </p:stCondLst>
                                        </p:cTn>
                                        <p:tgtEl>
                                          <p:spTgt spid="230"/>
                                        </p:tgtEl>
                                        <p:attrNameLst>
                                          <p:attrName>style.visibility</p:attrName>
                                        </p:attrNameLst>
                                      </p:cBhvr>
                                      <p:to>
                                        <p:strVal val="visible"/>
                                      </p:to>
                                    </p:set>
                                    <p:animEffect transition="in" filter="fade">
                                      <p:cBhvr>
                                        <p:cTn id="78" dur="500"/>
                                        <p:tgtEl>
                                          <p:spTgt spid="230"/>
                                        </p:tgtEl>
                                      </p:cBhvr>
                                    </p:animEffect>
                                  </p:childTnLst>
                                </p:cTn>
                              </p:par>
                              <p:par>
                                <p:cTn id="79" presetID="42" presetClass="path" presetSubtype="0" accel="50000" decel="50000" fill="hold" nodeType="withEffect">
                                  <p:stCondLst>
                                    <p:cond delay="0"/>
                                  </p:stCondLst>
                                  <p:childTnLst>
                                    <p:animMotion origin="layout" path="M 0 0 L 0.9967743 -4.301114E-03 " pathEditMode="relative">
                                      <p:cBhvr from="" to="">
                                        <p:cTn id="80" dur="10" fill="hold">
                                          <p:stCondLst>
                                            <p:cond delay="0"/>
                                          </p:stCondLst>
                                        </p:cTn>
                                        <p:tgtEl>
                                          <p:spTgt spid="230"/>
                                        </p:tgtEl>
                                        <p:attrNameLst>
                                          <p:attrName>ppt_x</p:attrName>
                                          <p:attrName>ppt_y</p:attrName>
                                        </p:attrNameLst>
                                      </p:cBhvr>
                                    </p:animMotion>
                                  </p:childTnLst>
                                </p:cTn>
                              </p:par>
                              <p:par>
                                <p:cTn id="81" presetID="10" presetClass="exit" presetSubtype="0" fill="hold" nodeType="withEffect">
                                  <p:stCondLst>
                                    <p:cond delay="0"/>
                                  </p:stCondLst>
                                  <p:childTnLst>
                                    <p:animEffect transition="out" filter="fade">
                                      <p:cBhvr>
                                        <p:cTn id="82" dur="500"/>
                                        <p:tgtEl>
                                          <p:spTgt spid="230"/>
                                        </p:tgtEl>
                                      </p:cBhvr>
                                    </p:animEffect>
                                    <p:set>
                                      <p:cBhvr>
                                        <p:cTn id="83" dur="1" fill="hold">
                                          <p:stCondLst>
                                            <p:cond delay="499"/>
                                          </p:stCondLst>
                                        </p:cTn>
                                        <p:tgtEl>
                                          <p:spTgt spid="230"/>
                                        </p:tgtEl>
                                        <p:attrNameLst>
                                          <p:attrName>style.visibility</p:attrName>
                                        </p:attrNameLst>
                                      </p:cBhvr>
                                      <p:to>
                                        <p:strVal val="hidden"/>
                                      </p:to>
                                    </p:set>
                                  </p:childTnLst>
                                </p:cTn>
                              </p:par>
                              <p:par>
                                <p:cTn id="84" presetID="10" presetClass="exit" presetSubtype="0" fill="hold" nodeType="withEffect">
                                  <p:stCondLst>
                                    <p:cond delay="0"/>
                                  </p:stCondLst>
                                  <p:childTnLst>
                                    <p:animEffect transition="out" filter="fade">
                                      <p:cBhvr>
                                        <p:cTn id="85" dur="500"/>
                                        <p:tgtEl>
                                          <p:spTgt spid="230"/>
                                        </p:tgtEl>
                                      </p:cBhvr>
                                    </p:animEffect>
                                    <p:set>
                                      <p:cBhvr>
                                        <p:cTn id="86" dur="1" fill="hold">
                                          <p:stCondLst>
                                            <p:cond delay="499"/>
                                          </p:stCondLst>
                                        </p:cTn>
                                        <p:tgtEl>
                                          <p:spTgt spid="230"/>
                                        </p:tgtEl>
                                        <p:attrNameLst>
                                          <p:attrName>style.visibility</p:attrName>
                                        </p:attrNameLst>
                                      </p:cBhvr>
                                      <p:to>
                                        <p:strVal val="hidden"/>
                                      </p:to>
                                    </p:set>
                                  </p:childTnLst>
                                </p:cTn>
                              </p:par>
                              <p:par>
                                <p:cTn id="87" presetID="10" presetClass="exit" presetSubtype="0" fill="hold" nodeType="withEffect">
                                  <p:stCondLst>
                                    <p:cond delay="0"/>
                                  </p:stCondLst>
                                  <p:childTnLst>
                                    <p:animEffect transition="out" filter="fade">
                                      <p:cBhvr>
                                        <p:cTn id="88" dur="500"/>
                                        <p:tgtEl>
                                          <p:spTgt spid="230"/>
                                        </p:tgtEl>
                                      </p:cBhvr>
                                    </p:animEffect>
                                    <p:set>
                                      <p:cBhvr>
                                        <p:cTn id="89" dur="1" fill="hold">
                                          <p:stCondLst>
                                            <p:cond delay="499"/>
                                          </p:stCondLst>
                                        </p:cTn>
                                        <p:tgtEl>
                                          <p:spTgt spid="230"/>
                                        </p:tgtEl>
                                        <p:attrNameLst>
                                          <p:attrName>style.visibility</p:attrName>
                                        </p:attrNameLst>
                                      </p:cBhvr>
                                      <p:to>
                                        <p:strVal val="hidden"/>
                                      </p:to>
                                    </p:set>
                                  </p:childTnLst>
                                </p:cTn>
                              </p:par>
                            </p:childTnLst>
                          </p:cTn>
                        </p:par>
                        <p:par>
                          <p:cTn id="90" fill="hold">
                            <p:stCondLst>
                              <p:cond delay="4000"/>
                            </p:stCondLst>
                            <p:childTnLst>
                              <p:par>
                                <p:cTn id="91" presetID="42" presetClass="entr" presetSubtype="0" fill="hold" nodeType="afterEffect">
                                  <p:stCondLst>
                                    <p:cond delay="0"/>
                                  </p:stCondLst>
                                  <p:childTnLst>
                                    <p:set>
                                      <p:cBhvr>
                                        <p:cTn id="92" dur="1" fill="hold">
                                          <p:stCondLst>
                                            <p:cond delay="0"/>
                                          </p:stCondLst>
                                        </p:cTn>
                                        <p:tgtEl>
                                          <p:spTgt spid="199"/>
                                        </p:tgtEl>
                                        <p:attrNameLst>
                                          <p:attrName>style.visibility</p:attrName>
                                        </p:attrNameLst>
                                      </p:cBhvr>
                                      <p:to>
                                        <p:strVal val="visible"/>
                                      </p:to>
                                    </p:set>
                                    <p:animEffect transition="in" filter="fade">
                                      <p:cBhvr>
                                        <p:cTn id="93" dur="1000"/>
                                        <p:tgtEl>
                                          <p:spTgt spid="199"/>
                                        </p:tgtEl>
                                      </p:cBhvr>
                                    </p:animEffect>
                                    <p:anim calcmode="lin" valueType="num">
                                      <p:cBhvr>
                                        <p:cTn id="94" dur="1000" fill="hold"/>
                                        <p:tgtEl>
                                          <p:spTgt spid="199"/>
                                        </p:tgtEl>
                                        <p:attrNameLst>
                                          <p:attrName>ppt_x</p:attrName>
                                        </p:attrNameLst>
                                      </p:cBhvr>
                                      <p:tavLst>
                                        <p:tav tm="0">
                                          <p:val>
                                            <p:strVal val="#ppt_x"/>
                                          </p:val>
                                        </p:tav>
                                        <p:tav tm="100000">
                                          <p:val>
                                            <p:strVal val="#ppt_x"/>
                                          </p:val>
                                        </p:tav>
                                      </p:tavLst>
                                    </p:anim>
                                    <p:anim calcmode="lin" valueType="num">
                                      <p:cBhvr>
                                        <p:cTn id="95" dur="1000" fill="hold"/>
                                        <p:tgtEl>
                                          <p:spTgt spid="19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showMasterSp="0">
  <p:cSld>
    <p:bg>
      <p:bgPr>
        <a:solidFill>
          <a:srgbClr val="0460A9"/>
        </a:solidFill>
        <a:effectLst/>
      </p:bgPr>
    </p:bg>
    <p:spTree>
      <p:nvGrpSpPr>
        <p:cNvPr id="1" name=""/>
        <p:cNvGrpSpPr/>
        <p:nvPr/>
      </p:nvGrpSpPr>
      <p:grpSpPr>
        <a:xfrm>
          <a:off x="0" y="0"/>
          <a:ext cx="0" cy="0"/>
          <a:chOff x="0" y="0"/>
          <a:chExt cx="0" cy="0"/>
        </a:xfrm>
      </p:grpSpPr>
      <p:sp>
        <p:nvSpPr>
          <p:cNvPr id="160" name="Freeform: Shape 159">
            <a:extLst>
              <a:ext uri="{FF2B5EF4-FFF2-40B4-BE49-F238E27FC236}">
                <a16:creationId xmlns:a16="http://schemas.microsoft.com/office/drawing/2014/main" id="{2AD85B78-9461-4990-A325-C7DB423C1C77}"/>
              </a:ext>
            </a:extLst>
          </p:cNvPr>
          <p:cNvSpPr/>
          <p:nvPr/>
        </p:nvSpPr>
        <p:spPr>
          <a:xfrm>
            <a:off x="10307360" y="107005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Freeform: Shape 110">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accent2"/>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a:extLst>
              <a:ext uri="{FF2B5EF4-FFF2-40B4-BE49-F238E27FC236}">
                <a16:creationId xmlns:a16="http://schemas.microsoft.com/office/drawing/2014/main" id="{FFF7B878-80EE-40AD-8688-16DADFFF6214}"/>
              </a:ext>
            </a:extLst>
          </p:cNvPr>
          <p:cNvSpPr/>
          <p:nvPr/>
        </p:nvSpPr>
        <p:spPr>
          <a:xfrm>
            <a:off x="10257781" y="1240313"/>
            <a:ext cx="1315452"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0460A9"/>
                </a:solidFill>
                <a:effectLst/>
                <a:uLnTx/>
                <a:uFillTx/>
                <a:latin typeface="Arial" panose="020B0604020202020204"/>
                <a:ea typeface="+mn-ea"/>
                <a:cs typeface="+mn-cs"/>
              </a:rPr>
              <a:t>Novartis heritage in Neuroscience</a:t>
            </a:r>
          </a:p>
        </p:txBody>
      </p:sp>
      <p:sp>
        <p:nvSpPr>
          <p:cNvPr id="89" name="Freeform: Shape 88">
            <a:extLst>
              <a:ext uri="{FF2B5EF4-FFF2-40B4-BE49-F238E27FC236}">
                <a16:creationId xmlns:a16="http://schemas.microsoft.com/office/drawing/2014/main" id="{27866C31-4C4B-4D62-9F94-43809EBF9E5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 name="Freeform: Shape 149">
            <a:extLst>
              <a:ext uri="{FF2B5EF4-FFF2-40B4-BE49-F238E27FC236}">
                <a16:creationId xmlns:a16="http://schemas.microsoft.com/office/drawing/2014/main" id="{DFD4B198-4731-4ADE-81A8-938D894AA15D}"/>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 name="Freeform: Shape 150">
            <a:extLst>
              <a:ext uri="{FF2B5EF4-FFF2-40B4-BE49-F238E27FC236}">
                <a16:creationId xmlns:a16="http://schemas.microsoft.com/office/drawing/2014/main" id="{4216C16D-BC88-4577-92FB-871F556FAB6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3" name="ABBREVIATIONS">
            <a:hlinkClick r:id="" action="ppaction://noaction" highlightClick="1"/>
            <a:extLst>
              <a:ext uri="{FF2B5EF4-FFF2-40B4-BE49-F238E27FC236}">
                <a16:creationId xmlns:a16="http://schemas.microsoft.com/office/drawing/2014/main" id="{D9932552-47C7-44F9-A46D-87949EB439C5}"/>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ABBREVIATIONS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54" name="Oval 153">
            <a:hlinkClick r:id="" action="ppaction://hlinkshowjump?jump=nextslide" highlightClick="1"/>
            <a:extLst>
              <a:ext uri="{FF2B5EF4-FFF2-40B4-BE49-F238E27FC236}">
                <a16:creationId xmlns:a16="http://schemas.microsoft.com/office/drawing/2014/main" id="{4B0A0596-9F3C-474B-B785-B21D0F686FF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5" name="Oval 154">
            <a:hlinkClick r:id="" action="ppaction://hlinkshowjump?jump=lastslideviewed" highlightClick="1"/>
            <a:extLst>
              <a:ext uri="{FF2B5EF4-FFF2-40B4-BE49-F238E27FC236}">
                <a16:creationId xmlns:a16="http://schemas.microsoft.com/office/drawing/2014/main" id="{5A888D69-AE5B-426A-9A65-C25CB198BD9C}"/>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59" name="Oval 158">
            <a:hlinkClick r:id="rId3" action="ppaction://hlinksldjump" highlightClick="1"/>
            <a:extLst>
              <a:ext uri="{FF2B5EF4-FFF2-40B4-BE49-F238E27FC236}">
                <a16:creationId xmlns:a16="http://schemas.microsoft.com/office/drawing/2014/main" id="{BC260D00-55B8-45E9-9D01-9C5C16C1E5A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0" name="Freeform: Shape 169">
            <a:hlinkClick r:id="rId4" action="ppaction://hlinksldjump" highlightClick="1"/>
            <a:extLst>
              <a:ext uri="{FF2B5EF4-FFF2-40B4-BE49-F238E27FC236}">
                <a16:creationId xmlns:a16="http://schemas.microsoft.com/office/drawing/2014/main" id="{33A92D10-0223-4C0E-90B1-23FE9F2435D2}"/>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1" name="Freeform: Shape 170">
            <a:hlinkClick r:id="rId5" action="ppaction://hlinksldjump" highlightClick="1"/>
            <a:extLst>
              <a:ext uri="{FF2B5EF4-FFF2-40B4-BE49-F238E27FC236}">
                <a16:creationId xmlns:a16="http://schemas.microsoft.com/office/drawing/2014/main" id="{64175939-87D7-4053-8C83-BBAB0E4F6B50}"/>
              </a:ext>
            </a:extLst>
          </p:cNvPr>
          <p:cNvSpPr/>
          <p:nvPr/>
        </p:nvSpPr>
        <p:spPr>
          <a:xfrm>
            <a:off x="10287000" y="1070055"/>
            <a:ext cx="1905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3" name="Freeform: Shape 172">
            <a:hlinkClick r:id="rId6" action="ppaction://hlinksldjump" highlightClick="1"/>
            <a:extLst>
              <a:ext uri="{FF2B5EF4-FFF2-40B4-BE49-F238E27FC236}">
                <a16:creationId xmlns:a16="http://schemas.microsoft.com/office/drawing/2014/main" id="{EEA18E5B-E81B-4877-8A30-FEAEC626F705}"/>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4" name="Freeform: Shape 173">
            <a:hlinkClick r:id="rId7" action="ppaction://hlinksldjump" highlightClick="1"/>
            <a:extLst>
              <a:ext uri="{FF2B5EF4-FFF2-40B4-BE49-F238E27FC236}">
                <a16:creationId xmlns:a16="http://schemas.microsoft.com/office/drawing/2014/main" id="{AC029B7C-F0AD-4ED2-B61B-324778406CC0}"/>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5" name="Freeform: Shape 174">
            <a:hlinkClick r:id="rId8" action="ppaction://hlinksldjump" highlightClick="1"/>
            <a:extLst>
              <a:ext uri="{FF2B5EF4-FFF2-40B4-BE49-F238E27FC236}">
                <a16:creationId xmlns:a16="http://schemas.microsoft.com/office/drawing/2014/main" id="{37C268E2-19A1-4932-8112-7ECA82159B85}"/>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6" name="Freeform: Shape 175">
            <a:hlinkClick r:id="rId9" action="ppaction://hlinksldjump" highlightClick="1"/>
            <a:extLst>
              <a:ext uri="{FF2B5EF4-FFF2-40B4-BE49-F238E27FC236}">
                <a16:creationId xmlns:a16="http://schemas.microsoft.com/office/drawing/2014/main" id="{E3D31FDD-18F0-4CD2-B7C3-2919C9C23F8C}"/>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7" name="Rectangle 176">
            <a:extLst>
              <a:ext uri="{FF2B5EF4-FFF2-40B4-BE49-F238E27FC236}">
                <a16:creationId xmlns:a16="http://schemas.microsoft.com/office/drawing/2014/main" id="{1B708CE6-2892-47FB-877E-D4C891A5A4DC}"/>
              </a:ext>
            </a:extLst>
          </p:cNvPr>
          <p:cNvSpPr/>
          <p:nvPr/>
        </p:nvSpPr>
        <p:spPr>
          <a:xfrm>
            <a:off x="294640" y="243536"/>
            <a:ext cx="9319260" cy="892552"/>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600" b="1" i="0" u="none" strike="noStrike" kern="1200" cap="none" spc="0" normalizeH="0" baseline="0" noProof="0" dirty="0">
                <a:ln>
                  <a:noFill/>
                </a:ln>
                <a:solidFill>
                  <a:srgbClr val="FFFFFF"/>
                </a:solidFill>
                <a:effectLst/>
                <a:uLnTx/>
                <a:uFillTx/>
                <a:latin typeface="Arial" panose="020B0604020202020204"/>
                <a:ea typeface="+mn-ea"/>
                <a:cs typeface="+mn-cs"/>
              </a:rPr>
              <a:t>Novartis has more than 75 years of experience reimagining neuroscience</a:t>
            </a:r>
          </a:p>
        </p:txBody>
      </p:sp>
      <p:sp>
        <p:nvSpPr>
          <p:cNvPr id="178" name="REFERENCES">
            <a:hlinkClick r:id="" action="ppaction://noaction" highlightClick="1"/>
            <a:extLst>
              <a:ext uri="{FF2B5EF4-FFF2-40B4-BE49-F238E27FC236}">
                <a16:creationId xmlns:a16="http://schemas.microsoft.com/office/drawing/2014/main" id="{197D3CA5-B56B-42AB-AD87-AD2FFF17D24F}"/>
              </a:ext>
            </a:extLst>
          </p:cNvPr>
          <p:cNvSpPr/>
          <p:nvPr/>
        </p:nvSpPr>
        <p:spPr>
          <a:xfrm>
            <a:off x="1810257" y="6305689"/>
            <a:ext cx="1310400"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endParaRPr>
          </a:p>
        </p:txBody>
      </p:sp>
      <p:sp>
        <p:nvSpPr>
          <p:cNvPr id="179" name="Rectangle 178">
            <a:extLst>
              <a:ext uri="{FF2B5EF4-FFF2-40B4-BE49-F238E27FC236}">
                <a16:creationId xmlns:a16="http://schemas.microsoft.com/office/drawing/2014/main" id="{FAF0FF7C-203E-4A23-AE9F-A03F7928A88A}"/>
              </a:ext>
            </a:extLst>
          </p:cNvPr>
          <p:cNvSpPr/>
          <p:nvPr/>
        </p:nvSpPr>
        <p:spPr>
          <a:xfrm>
            <a:off x="294640" y="5692170"/>
            <a:ext cx="9954260" cy="461665"/>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30000" noProof="0" dirty="0" err="1">
                <a:ln>
                  <a:noFill/>
                </a:ln>
                <a:solidFill>
                  <a:srgbClr val="FFFFFF"/>
                </a:solidFill>
                <a:effectLst/>
                <a:uLnTx/>
                <a:uFillTx/>
                <a:latin typeface="Arial" panose="020B0604020202020204"/>
                <a:ea typeface="+mn-ea"/>
                <a:cs typeface="+mn-cs"/>
              </a:rPr>
              <a:t>a</a:t>
            </a:r>
            <a:r>
              <a:rPr kumimoji="0" lang="en-GB" sz="1200" b="0" i="0" u="none" strike="noStrike" kern="1200" cap="none" spc="0" normalizeH="0" baseline="0" noProof="0" dirty="0" err="1">
                <a:ln>
                  <a:noFill/>
                </a:ln>
                <a:solidFill>
                  <a:srgbClr val="FFFFFF"/>
                </a:solidFill>
                <a:effectLst/>
                <a:uLnTx/>
                <a:uFillTx/>
                <a:latin typeface="Arial" panose="020B0604020202020204"/>
                <a:ea typeface="+mn-ea"/>
                <a:cs typeface="+mn-cs"/>
              </a:rPr>
              <a:t>Internal</a:t>
            </a: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t> estimate based on 2015 sales volumes and compliance rates for approved Novartis drugs in neurology and psychiatry. </a:t>
            </a:r>
            <a:b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200" b="0" i="0" u="none" strike="noStrike" kern="1200" cap="none" spc="0" normalizeH="0" baseline="30000" noProof="0" dirty="0" err="1">
                <a:ln>
                  <a:noFill/>
                </a:ln>
                <a:solidFill>
                  <a:srgbClr val="FFFFFF"/>
                </a:solidFill>
                <a:effectLst/>
                <a:uLnTx/>
                <a:uFillTx/>
                <a:latin typeface="Arial" panose="020B0604020202020204"/>
                <a:ea typeface="+mn-ea"/>
                <a:cs typeface="+mn-cs"/>
              </a:rPr>
              <a:t>b</a:t>
            </a:r>
            <a:r>
              <a:rPr kumimoji="0" lang="en-GB" sz="1200" b="0" i="0" u="none" strike="noStrike" kern="1200" cap="none" spc="0" normalizeH="0" baseline="0" noProof="0" dirty="0" err="1">
                <a:ln>
                  <a:noFill/>
                </a:ln>
                <a:solidFill>
                  <a:srgbClr val="FFFFFF"/>
                </a:solidFill>
                <a:effectLst/>
                <a:uLnTx/>
                <a:uFillTx/>
                <a:latin typeface="Arial" panose="020B0604020202020204"/>
                <a:ea typeface="+mn-ea"/>
                <a:cs typeface="+mn-cs"/>
              </a:rPr>
              <a:t>Indications</a:t>
            </a: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t> vary depending on country. </a:t>
            </a:r>
            <a:r>
              <a:rPr kumimoji="0" lang="en-GB" sz="1200" b="0" i="0" u="none" strike="noStrike" kern="1200" cap="none" spc="0" normalizeH="0" baseline="30000" noProof="0" dirty="0" err="1">
                <a:ln>
                  <a:noFill/>
                </a:ln>
                <a:solidFill>
                  <a:srgbClr val="FFFFFF"/>
                </a:solidFill>
                <a:effectLst/>
                <a:uLnTx/>
                <a:uFillTx/>
                <a:latin typeface="Arial" panose="020B0604020202020204"/>
                <a:ea typeface="+mn-ea"/>
                <a:cs typeface="+mn-cs"/>
              </a:rPr>
              <a:t>c</a:t>
            </a:r>
            <a:r>
              <a:rPr kumimoji="0" lang="en-GB" sz="1200" b="0" i="0" u="none" strike="noStrike" kern="1200" cap="none" spc="0" normalizeH="0" baseline="0" noProof="0" dirty="0" err="1">
                <a:ln>
                  <a:noFill/>
                </a:ln>
                <a:solidFill>
                  <a:srgbClr val="FFFFFF"/>
                </a:solidFill>
                <a:effectLst/>
                <a:uLnTx/>
                <a:uFillTx/>
                <a:latin typeface="Arial" panose="020B0604020202020204"/>
                <a:ea typeface="+mn-ea"/>
                <a:cs typeface="+mn-cs"/>
              </a:rPr>
              <a:t>Selected</a:t>
            </a: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t> development programs only shown, more in development</a:t>
            </a:r>
          </a:p>
        </p:txBody>
      </p:sp>
      <p:grpSp>
        <p:nvGrpSpPr>
          <p:cNvPr id="17" name="Group 16">
            <a:extLst>
              <a:ext uri="{FF2B5EF4-FFF2-40B4-BE49-F238E27FC236}">
                <a16:creationId xmlns:a16="http://schemas.microsoft.com/office/drawing/2014/main" id="{9CD24C87-1285-4885-BFF0-C6E9B147FBAD}"/>
              </a:ext>
            </a:extLst>
          </p:cNvPr>
          <p:cNvGrpSpPr/>
          <p:nvPr/>
        </p:nvGrpSpPr>
        <p:grpSpPr>
          <a:xfrm>
            <a:off x="2876134" y="1323053"/>
            <a:ext cx="2555178" cy="706347"/>
            <a:chOff x="2999801" y="1323053"/>
            <a:chExt cx="2555178" cy="706347"/>
          </a:xfrm>
        </p:grpSpPr>
        <p:sp>
          <p:nvSpPr>
            <p:cNvPr id="181" name="TextBox 180">
              <a:extLst>
                <a:ext uri="{FF2B5EF4-FFF2-40B4-BE49-F238E27FC236}">
                  <a16:creationId xmlns:a16="http://schemas.microsoft.com/office/drawing/2014/main" id="{9E1E5C62-779E-4514-AB17-252F7C86C59D}"/>
                </a:ext>
              </a:extLst>
            </p:cNvPr>
            <p:cNvSpPr txBox="1"/>
            <p:nvPr/>
          </p:nvSpPr>
          <p:spPr>
            <a:xfrm>
              <a:off x="3630950" y="1323053"/>
              <a:ext cx="1924029" cy="706347"/>
            </a:xfrm>
            <a:prstGeom prst="rect">
              <a:avLst/>
            </a:prstGeom>
            <a:noFill/>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More than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2 million </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patients treated annually</a:t>
              </a:r>
              <a:r>
                <a:rPr kumimoji="0" lang="en-GB" sz="1400" b="0" i="0" u="none" strike="noStrike" kern="1200" cap="none" spc="0" normalizeH="0" baseline="30000" noProof="0" dirty="0">
                  <a:ln>
                    <a:noFill/>
                  </a:ln>
                  <a:solidFill>
                    <a:srgbClr val="FFFFFF"/>
                  </a:solidFill>
                  <a:effectLst/>
                  <a:uLnTx/>
                  <a:uFillTx/>
                  <a:latin typeface="Arial" panose="020B0604020202020204"/>
                  <a:ea typeface="+mn-ea"/>
                  <a:cs typeface="+mn-cs"/>
                </a:rPr>
                <a:t>a</a:t>
              </a:r>
            </a:p>
          </p:txBody>
        </p:sp>
        <p:grpSp>
          <p:nvGrpSpPr>
            <p:cNvPr id="184" name="Group 183">
              <a:extLst>
                <a:ext uri="{FF2B5EF4-FFF2-40B4-BE49-F238E27FC236}">
                  <a16:creationId xmlns:a16="http://schemas.microsoft.com/office/drawing/2014/main" id="{C43671ED-88BA-48B5-84CA-50E2B2E0CDA3}"/>
                </a:ext>
              </a:extLst>
            </p:cNvPr>
            <p:cNvGrpSpPr/>
            <p:nvPr/>
          </p:nvGrpSpPr>
          <p:grpSpPr>
            <a:xfrm>
              <a:off x="2999801" y="1365663"/>
              <a:ext cx="621127" cy="621127"/>
              <a:chOff x="4178381" y="2532066"/>
              <a:chExt cx="621127" cy="621127"/>
            </a:xfrm>
          </p:grpSpPr>
          <p:sp>
            <p:nvSpPr>
              <p:cNvPr id="185" name="Oval 184">
                <a:extLst>
                  <a:ext uri="{FF2B5EF4-FFF2-40B4-BE49-F238E27FC236}">
                    <a16:creationId xmlns:a16="http://schemas.microsoft.com/office/drawing/2014/main" id="{0937FAFB-2C92-462E-B61B-0E662245A5AB}"/>
                  </a:ext>
                </a:extLst>
              </p:cNvPr>
              <p:cNvSpPr/>
              <p:nvPr/>
            </p:nvSpPr>
            <p:spPr>
              <a:xfrm>
                <a:off x="4178381" y="2532066"/>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86" name="Picture 185" descr="A close up of a logo&#10;&#10;Description automatically generated">
                <a:extLst>
                  <a:ext uri="{FF2B5EF4-FFF2-40B4-BE49-F238E27FC236}">
                    <a16:creationId xmlns:a16="http://schemas.microsoft.com/office/drawing/2014/main" id="{907C62BB-6307-429C-8496-59861C89F2AF}"/>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4179691" y="2533376"/>
                <a:ext cx="618507" cy="618507"/>
              </a:xfrm>
              <a:prstGeom prst="rect">
                <a:avLst/>
              </a:prstGeom>
            </p:spPr>
          </p:pic>
        </p:grpSp>
      </p:grpSp>
      <p:grpSp>
        <p:nvGrpSpPr>
          <p:cNvPr id="16" name="Group 15">
            <a:extLst>
              <a:ext uri="{FF2B5EF4-FFF2-40B4-BE49-F238E27FC236}">
                <a16:creationId xmlns:a16="http://schemas.microsoft.com/office/drawing/2014/main" id="{BEFE842B-DD87-40AA-A969-D4C9562F3D38}"/>
              </a:ext>
            </a:extLst>
          </p:cNvPr>
          <p:cNvGrpSpPr/>
          <p:nvPr/>
        </p:nvGrpSpPr>
        <p:grpSpPr>
          <a:xfrm>
            <a:off x="345004" y="1323053"/>
            <a:ext cx="2497256" cy="706347"/>
            <a:chOff x="345004" y="1323053"/>
            <a:chExt cx="2497256" cy="706347"/>
          </a:xfrm>
        </p:grpSpPr>
        <p:sp>
          <p:nvSpPr>
            <p:cNvPr id="180" name="TextBox 179">
              <a:extLst>
                <a:ext uri="{FF2B5EF4-FFF2-40B4-BE49-F238E27FC236}">
                  <a16:creationId xmlns:a16="http://schemas.microsoft.com/office/drawing/2014/main" id="{6AC8B728-FA27-4CC2-916D-36A0FCC7FC5D}"/>
                </a:ext>
              </a:extLst>
            </p:cNvPr>
            <p:cNvSpPr txBox="1"/>
            <p:nvPr/>
          </p:nvSpPr>
          <p:spPr>
            <a:xfrm>
              <a:off x="980376" y="1323053"/>
              <a:ext cx="1861884" cy="706347"/>
            </a:xfrm>
            <a:prstGeom prst="rect">
              <a:avLst/>
            </a:prstGeom>
            <a:noFill/>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More than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3000</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dedicated associates in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90</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countries</a:t>
              </a:r>
              <a:endParaRPr kumimoji="0" lang="en-GB" sz="14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grpSp>
          <p:nvGrpSpPr>
            <p:cNvPr id="187" name="Group 186">
              <a:extLst>
                <a:ext uri="{FF2B5EF4-FFF2-40B4-BE49-F238E27FC236}">
                  <a16:creationId xmlns:a16="http://schemas.microsoft.com/office/drawing/2014/main" id="{F1EA697A-A53F-450F-8A06-EB72EF33A037}"/>
                </a:ext>
              </a:extLst>
            </p:cNvPr>
            <p:cNvGrpSpPr/>
            <p:nvPr/>
          </p:nvGrpSpPr>
          <p:grpSpPr>
            <a:xfrm>
              <a:off x="345004" y="1350147"/>
              <a:ext cx="652159" cy="652159"/>
              <a:chOff x="936824" y="2499724"/>
              <a:chExt cx="652159" cy="652159"/>
            </a:xfrm>
          </p:grpSpPr>
          <p:sp>
            <p:nvSpPr>
              <p:cNvPr id="188" name="Oval 187">
                <a:extLst>
                  <a:ext uri="{FF2B5EF4-FFF2-40B4-BE49-F238E27FC236}">
                    <a16:creationId xmlns:a16="http://schemas.microsoft.com/office/drawing/2014/main" id="{C2F2E216-BCD0-48E9-B677-E37A5439C0FA}"/>
                  </a:ext>
                </a:extLst>
              </p:cNvPr>
              <p:cNvSpPr/>
              <p:nvPr/>
            </p:nvSpPr>
            <p:spPr>
              <a:xfrm>
                <a:off x="952340" y="2515240"/>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89" name="Picture 188" descr="A close up of a necklace&#10;&#10;Description automatically generated">
                <a:extLst>
                  <a:ext uri="{FF2B5EF4-FFF2-40B4-BE49-F238E27FC236}">
                    <a16:creationId xmlns:a16="http://schemas.microsoft.com/office/drawing/2014/main" id="{A898A5D3-79DA-4DB2-BC34-2E0176707176}"/>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936824" y="2499724"/>
                <a:ext cx="652159" cy="652159"/>
              </a:xfrm>
              <a:prstGeom prst="rect">
                <a:avLst/>
              </a:prstGeom>
            </p:spPr>
          </p:pic>
        </p:grpSp>
      </p:grpSp>
      <p:grpSp>
        <p:nvGrpSpPr>
          <p:cNvPr id="190" name="Group 189">
            <a:extLst>
              <a:ext uri="{FF2B5EF4-FFF2-40B4-BE49-F238E27FC236}">
                <a16:creationId xmlns:a16="http://schemas.microsoft.com/office/drawing/2014/main" id="{71307490-2D00-47FD-9578-5AD46E76C6CA}"/>
              </a:ext>
            </a:extLst>
          </p:cNvPr>
          <p:cNvGrpSpPr/>
          <p:nvPr/>
        </p:nvGrpSpPr>
        <p:grpSpPr>
          <a:xfrm>
            <a:off x="5198486" y="1365663"/>
            <a:ext cx="621127" cy="621127"/>
            <a:chOff x="7152817" y="2514064"/>
            <a:chExt cx="621127" cy="621127"/>
          </a:xfrm>
        </p:grpSpPr>
        <p:sp>
          <p:nvSpPr>
            <p:cNvPr id="191" name="Oval 190">
              <a:extLst>
                <a:ext uri="{FF2B5EF4-FFF2-40B4-BE49-F238E27FC236}">
                  <a16:creationId xmlns:a16="http://schemas.microsoft.com/office/drawing/2014/main" id="{21541062-EEA3-4603-B484-00098D4B48A5}"/>
                </a:ext>
              </a:extLst>
            </p:cNvPr>
            <p:cNvSpPr/>
            <p:nvPr/>
          </p:nvSpPr>
          <p:spPr>
            <a:xfrm>
              <a:off x="7152817" y="2514064"/>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92" name="Picture 191" descr="A close up of a logo&#10;&#10;Description automatically generated">
              <a:extLst>
                <a:ext uri="{FF2B5EF4-FFF2-40B4-BE49-F238E27FC236}">
                  <a16:creationId xmlns:a16="http://schemas.microsoft.com/office/drawing/2014/main" id="{56A6976D-54E0-4AB0-85E3-D07ABBB006C8}"/>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7154127" y="2515374"/>
              <a:ext cx="618507" cy="618507"/>
            </a:xfrm>
            <a:prstGeom prst="rect">
              <a:avLst/>
            </a:prstGeom>
          </p:spPr>
        </p:pic>
      </p:grpSp>
      <p:grpSp>
        <p:nvGrpSpPr>
          <p:cNvPr id="14" name="View all">
            <a:extLst>
              <a:ext uri="{FF2B5EF4-FFF2-40B4-BE49-F238E27FC236}">
                <a16:creationId xmlns:a16="http://schemas.microsoft.com/office/drawing/2014/main" id="{3A8260C0-CF65-493E-A622-74E9DFBCAFA1}"/>
              </a:ext>
            </a:extLst>
          </p:cNvPr>
          <p:cNvGrpSpPr/>
          <p:nvPr/>
        </p:nvGrpSpPr>
        <p:grpSpPr>
          <a:xfrm>
            <a:off x="3736993" y="5352584"/>
            <a:ext cx="1068641" cy="330200"/>
            <a:chOff x="9001443" y="5092700"/>
            <a:chExt cx="1242725" cy="330200"/>
          </a:xfrm>
        </p:grpSpPr>
        <p:sp>
          <p:nvSpPr>
            <p:cNvPr id="226" name="Rectangle: Rounded Corners 225">
              <a:extLst>
                <a:ext uri="{FF2B5EF4-FFF2-40B4-BE49-F238E27FC236}">
                  <a16:creationId xmlns:a16="http://schemas.microsoft.com/office/drawing/2014/main" id="{7B617D2E-1ACF-4EEA-AA7B-AF2D6E9FDAB0}"/>
                </a:ext>
              </a:extLst>
            </p:cNvPr>
            <p:cNvSpPr/>
            <p:nvPr/>
          </p:nvSpPr>
          <p:spPr>
            <a:xfrm>
              <a:off x="9001443" y="5092700"/>
              <a:ext cx="124272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VIEW ALL</a:t>
              </a:r>
            </a:p>
          </p:txBody>
        </p:sp>
        <p:sp>
          <p:nvSpPr>
            <p:cNvPr id="234" name="Freeform: Shape 233">
              <a:extLst>
                <a:ext uri="{FF2B5EF4-FFF2-40B4-BE49-F238E27FC236}">
                  <a16:creationId xmlns:a16="http://schemas.microsoft.com/office/drawing/2014/main" id="{BCCD0B3C-6E64-480A-98C7-4F5E6764F749}"/>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61" name="Group 360">
            <a:extLst>
              <a:ext uri="{FF2B5EF4-FFF2-40B4-BE49-F238E27FC236}">
                <a16:creationId xmlns:a16="http://schemas.microsoft.com/office/drawing/2014/main" id="{17356AC6-44C4-437B-B895-42DE24AE2D1B}"/>
              </a:ext>
            </a:extLst>
          </p:cNvPr>
          <p:cNvGrpSpPr/>
          <p:nvPr/>
        </p:nvGrpSpPr>
        <p:grpSpPr>
          <a:xfrm>
            <a:off x="314386" y="3108621"/>
            <a:ext cx="10715564" cy="1038462"/>
            <a:chOff x="314386" y="3336404"/>
            <a:chExt cx="10158860" cy="984511"/>
          </a:xfrm>
        </p:grpSpPr>
        <p:sp>
          <p:nvSpPr>
            <p:cNvPr id="362" name="TextBox 361">
              <a:extLst>
                <a:ext uri="{FF2B5EF4-FFF2-40B4-BE49-F238E27FC236}">
                  <a16:creationId xmlns:a16="http://schemas.microsoft.com/office/drawing/2014/main" id="{DE499147-3D35-40B2-8C3A-3C0DB5074233}"/>
                </a:ext>
              </a:extLst>
            </p:cNvPr>
            <p:cNvSpPr txBox="1"/>
            <p:nvPr/>
          </p:nvSpPr>
          <p:spPr>
            <a:xfrm>
              <a:off x="408111" y="3404560"/>
              <a:ext cx="2778781"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1946</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3" name="TextBox 362">
              <a:extLst>
                <a:ext uri="{FF2B5EF4-FFF2-40B4-BE49-F238E27FC236}">
                  <a16:creationId xmlns:a16="http://schemas.microsoft.com/office/drawing/2014/main" id="{68427F98-A0BD-4746-8029-504210E5E692}"/>
                </a:ext>
              </a:extLst>
            </p:cNvPr>
            <p:cNvSpPr txBox="1"/>
            <p:nvPr/>
          </p:nvSpPr>
          <p:spPr>
            <a:xfrm>
              <a:off x="1887204" y="3988538"/>
              <a:ext cx="2445344" cy="323154"/>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1960</a:t>
              </a:r>
              <a: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t> – </a:t>
              </a: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1970 </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4" name="TextBox 363">
              <a:extLst>
                <a:ext uri="{FF2B5EF4-FFF2-40B4-BE49-F238E27FC236}">
                  <a16:creationId xmlns:a16="http://schemas.microsoft.com/office/drawing/2014/main" id="{62F2B648-BA25-46AC-907E-5D3487BCD3C9}"/>
                </a:ext>
              </a:extLst>
            </p:cNvPr>
            <p:cNvSpPr txBox="1"/>
            <p:nvPr/>
          </p:nvSpPr>
          <p:spPr>
            <a:xfrm>
              <a:off x="4629287" y="3997761"/>
              <a:ext cx="4080543" cy="323154"/>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2000 – 2009 </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5" name="TextBox 364">
              <a:extLst>
                <a:ext uri="{FF2B5EF4-FFF2-40B4-BE49-F238E27FC236}">
                  <a16:creationId xmlns:a16="http://schemas.microsoft.com/office/drawing/2014/main" id="{3C07A92E-2A1A-463F-B27E-D6838A0B32E4}"/>
                </a:ext>
              </a:extLst>
            </p:cNvPr>
            <p:cNvSpPr txBox="1"/>
            <p:nvPr/>
          </p:nvSpPr>
          <p:spPr>
            <a:xfrm>
              <a:off x="3403601" y="3404559"/>
              <a:ext cx="3296719"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1980 – 1999 </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6" name="TextBox 365">
              <a:extLst>
                <a:ext uri="{FF2B5EF4-FFF2-40B4-BE49-F238E27FC236}">
                  <a16:creationId xmlns:a16="http://schemas.microsoft.com/office/drawing/2014/main" id="{9A497436-21CB-4611-A94A-82959C9776E8}"/>
                </a:ext>
              </a:extLst>
            </p:cNvPr>
            <p:cNvSpPr txBox="1"/>
            <p:nvPr/>
          </p:nvSpPr>
          <p:spPr>
            <a:xfrm>
              <a:off x="6321462" y="3404559"/>
              <a:ext cx="4151784"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2010 – 2019</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7" name="TextBox 366">
              <a:extLst>
                <a:ext uri="{FF2B5EF4-FFF2-40B4-BE49-F238E27FC236}">
                  <a16:creationId xmlns:a16="http://schemas.microsoft.com/office/drawing/2014/main" id="{37B34930-86E2-451F-8D9C-32B627400BBD}"/>
                </a:ext>
              </a:extLst>
            </p:cNvPr>
            <p:cNvSpPr txBox="1"/>
            <p:nvPr/>
          </p:nvSpPr>
          <p:spPr>
            <a:xfrm>
              <a:off x="6780820" y="3988538"/>
              <a:ext cx="3373927" cy="323154"/>
            </a:xfrm>
            <a:prstGeom prst="rect">
              <a:avLst/>
            </a:prstGeom>
            <a:noFill/>
            <a:ln>
              <a:noFill/>
            </a:ln>
          </p:spPr>
          <p:txBody>
            <a:bodyPr wrap="square" rtlCol="0">
              <a:spAutoFit/>
            </a:bodyPr>
            <a:lstStyle/>
            <a:p>
              <a:pPr marL="0" marR="0" lvl="0" indent="0" algn="r"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Currently in </a:t>
              </a:r>
              <a:r>
                <a:rPr kumimoji="0" lang="en-GB" sz="1700" b="1" i="0" u="none" strike="noStrike" kern="1200" cap="none" spc="0" normalizeH="0" baseline="0" noProof="0" dirty="0" err="1">
                  <a:ln>
                    <a:noFill/>
                  </a:ln>
                  <a:solidFill>
                    <a:srgbClr val="FFFFFF"/>
                  </a:solidFill>
                  <a:effectLst/>
                  <a:uLnTx/>
                  <a:uFillTx/>
                  <a:latin typeface="Arial Black" panose="020B0A04020102020204"/>
                  <a:ea typeface="+mn-ea"/>
                  <a:cs typeface="+mn-cs"/>
                </a:rPr>
                <a:t>development</a:t>
              </a:r>
              <a:r>
                <a:rPr kumimoji="0" lang="en-GB" sz="1050" b="1" i="0" u="none" strike="noStrike" kern="1200" cap="none" spc="0" normalizeH="0" baseline="30000" noProof="0" dirty="0" err="1">
                  <a:ln>
                    <a:noFill/>
                  </a:ln>
                  <a:solidFill>
                    <a:srgbClr val="FFFFFF"/>
                  </a:solidFill>
                  <a:effectLst/>
                  <a:uLnTx/>
                  <a:uFillTx/>
                  <a:latin typeface="Arial Black" panose="020B0A04020102020204"/>
                  <a:ea typeface="+mn-ea"/>
                  <a:cs typeface="+mn-cs"/>
                </a:rPr>
                <a:t>C</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cxnSp>
          <p:nvCxnSpPr>
            <p:cNvPr id="368" name="Straight Connector 367">
              <a:extLst>
                <a:ext uri="{FF2B5EF4-FFF2-40B4-BE49-F238E27FC236}">
                  <a16:creationId xmlns:a16="http://schemas.microsoft.com/office/drawing/2014/main" id="{F7B4D14C-2B95-4AA6-86A5-F64C84267E14}"/>
                </a:ext>
              </a:extLst>
            </p:cNvPr>
            <p:cNvCxnSpPr/>
            <p:nvPr/>
          </p:nvCxnSpPr>
          <p:spPr>
            <a:xfrm>
              <a:off x="372108" y="3813048"/>
              <a:ext cx="9793088"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69" name="Group 368">
              <a:extLst>
                <a:ext uri="{FF2B5EF4-FFF2-40B4-BE49-F238E27FC236}">
                  <a16:creationId xmlns:a16="http://schemas.microsoft.com/office/drawing/2014/main" id="{78337779-0D72-4A06-B868-34991AAA368B}"/>
                </a:ext>
              </a:extLst>
            </p:cNvPr>
            <p:cNvGrpSpPr/>
            <p:nvPr/>
          </p:nvGrpSpPr>
          <p:grpSpPr>
            <a:xfrm>
              <a:off x="314386" y="3336404"/>
              <a:ext cx="157202" cy="540514"/>
              <a:chOff x="1609786" y="4437112"/>
              <a:chExt cx="157202" cy="540514"/>
            </a:xfrm>
          </p:grpSpPr>
          <p:cxnSp>
            <p:nvCxnSpPr>
              <p:cNvPr id="385" name="Straight Arrow Connector 384">
                <a:extLst>
                  <a:ext uri="{FF2B5EF4-FFF2-40B4-BE49-F238E27FC236}">
                    <a16:creationId xmlns:a16="http://schemas.microsoft.com/office/drawing/2014/main" id="{84FC844B-C651-409F-93F5-4CC780AC6304}"/>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6" name="Oval 385">
                <a:extLst>
                  <a:ext uri="{FF2B5EF4-FFF2-40B4-BE49-F238E27FC236}">
                    <a16:creationId xmlns:a16="http://schemas.microsoft.com/office/drawing/2014/main" id="{5E020BC7-8C62-4228-891D-E13BD4923C3E}"/>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0" name="Group 369">
              <a:extLst>
                <a:ext uri="{FF2B5EF4-FFF2-40B4-BE49-F238E27FC236}">
                  <a16:creationId xmlns:a16="http://schemas.microsoft.com/office/drawing/2014/main" id="{19C4F4E3-D011-4EF7-9620-8A7A6B09BD20}"/>
                </a:ext>
              </a:extLst>
            </p:cNvPr>
            <p:cNvGrpSpPr/>
            <p:nvPr/>
          </p:nvGrpSpPr>
          <p:grpSpPr>
            <a:xfrm rot="10800000">
              <a:off x="4548573" y="3719716"/>
              <a:ext cx="157202" cy="540514"/>
              <a:chOff x="1609786" y="4437112"/>
              <a:chExt cx="157202" cy="540514"/>
            </a:xfrm>
          </p:grpSpPr>
          <p:cxnSp>
            <p:nvCxnSpPr>
              <p:cNvPr id="383" name="Straight Arrow Connector 382">
                <a:extLst>
                  <a:ext uri="{FF2B5EF4-FFF2-40B4-BE49-F238E27FC236}">
                    <a16:creationId xmlns:a16="http://schemas.microsoft.com/office/drawing/2014/main" id="{3EEAC083-684C-42D5-9B1A-B24D5819413E}"/>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4" name="Oval 383">
                <a:extLst>
                  <a:ext uri="{FF2B5EF4-FFF2-40B4-BE49-F238E27FC236}">
                    <a16:creationId xmlns:a16="http://schemas.microsoft.com/office/drawing/2014/main" id="{D6660E06-6D9B-4BEE-BF9B-848DFE23471F}"/>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1" name="Group 370">
              <a:extLst>
                <a:ext uri="{FF2B5EF4-FFF2-40B4-BE49-F238E27FC236}">
                  <a16:creationId xmlns:a16="http://schemas.microsoft.com/office/drawing/2014/main" id="{5B63F7DB-F84A-481D-BD5E-3E67BAF8B5C5}"/>
                </a:ext>
              </a:extLst>
            </p:cNvPr>
            <p:cNvGrpSpPr/>
            <p:nvPr/>
          </p:nvGrpSpPr>
          <p:grpSpPr>
            <a:xfrm>
              <a:off x="6231235" y="3336404"/>
              <a:ext cx="157202" cy="540514"/>
              <a:chOff x="1609786" y="4437112"/>
              <a:chExt cx="157202" cy="540514"/>
            </a:xfrm>
          </p:grpSpPr>
          <p:cxnSp>
            <p:nvCxnSpPr>
              <p:cNvPr id="381" name="Straight Arrow Connector 380">
                <a:extLst>
                  <a:ext uri="{FF2B5EF4-FFF2-40B4-BE49-F238E27FC236}">
                    <a16:creationId xmlns:a16="http://schemas.microsoft.com/office/drawing/2014/main" id="{4DBEB654-DCE8-4D17-B284-6FF20C9B6E54}"/>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2" name="Oval 381">
                <a:extLst>
                  <a:ext uri="{FF2B5EF4-FFF2-40B4-BE49-F238E27FC236}">
                    <a16:creationId xmlns:a16="http://schemas.microsoft.com/office/drawing/2014/main" id="{A2D52F60-6349-48B1-8870-1DD2B9416B35}"/>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2" name="Group 371">
              <a:extLst>
                <a:ext uri="{FF2B5EF4-FFF2-40B4-BE49-F238E27FC236}">
                  <a16:creationId xmlns:a16="http://schemas.microsoft.com/office/drawing/2014/main" id="{94F6947A-A769-4CEA-B3FA-0FE8969782EA}"/>
                </a:ext>
              </a:extLst>
            </p:cNvPr>
            <p:cNvGrpSpPr/>
            <p:nvPr/>
          </p:nvGrpSpPr>
          <p:grpSpPr>
            <a:xfrm rot="10800000">
              <a:off x="10188014" y="3719716"/>
              <a:ext cx="157202" cy="540514"/>
              <a:chOff x="1609786" y="4437112"/>
              <a:chExt cx="157202" cy="540514"/>
            </a:xfrm>
          </p:grpSpPr>
          <p:cxnSp>
            <p:nvCxnSpPr>
              <p:cNvPr id="379" name="Straight Arrow Connector 378">
                <a:extLst>
                  <a:ext uri="{FF2B5EF4-FFF2-40B4-BE49-F238E27FC236}">
                    <a16:creationId xmlns:a16="http://schemas.microsoft.com/office/drawing/2014/main" id="{18B7110F-D642-4C4C-A38F-A79F81EC7A05}"/>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0" name="Oval 379">
                <a:extLst>
                  <a:ext uri="{FF2B5EF4-FFF2-40B4-BE49-F238E27FC236}">
                    <a16:creationId xmlns:a16="http://schemas.microsoft.com/office/drawing/2014/main" id="{31E8BF81-B0FC-4770-920D-972DF14C97E1}"/>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3" name="Group 372">
              <a:extLst>
                <a:ext uri="{FF2B5EF4-FFF2-40B4-BE49-F238E27FC236}">
                  <a16:creationId xmlns:a16="http://schemas.microsoft.com/office/drawing/2014/main" id="{F527E94A-1950-4530-AFF5-0B866F520EEB}"/>
                </a:ext>
              </a:extLst>
            </p:cNvPr>
            <p:cNvGrpSpPr/>
            <p:nvPr/>
          </p:nvGrpSpPr>
          <p:grpSpPr>
            <a:xfrm rot="10800000">
              <a:off x="1827288" y="3719716"/>
              <a:ext cx="157202" cy="540514"/>
              <a:chOff x="1609786" y="4437112"/>
              <a:chExt cx="157202" cy="540514"/>
            </a:xfrm>
          </p:grpSpPr>
          <p:cxnSp>
            <p:nvCxnSpPr>
              <p:cNvPr id="377" name="Straight Arrow Connector 376">
                <a:extLst>
                  <a:ext uri="{FF2B5EF4-FFF2-40B4-BE49-F238E27FC236}">
                    <a16:creationId xmlns:a16="http://schemas.microsoft.com/office/drawing/2014/main" id="{368360DE-9761-48F0-92F7-2077095193B7}"/>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78" name="Oval 377">
                <a:extLst>
                  <a:ext uri="{FF2B5EF4-FFF2-40B4-BE49-F238E27FC236}">
                    <a16:creationId xmlns:a16="http://schemas.microsoft.com/office/drawing/2014/main" id="{DFC78C69-2BA1-4342-B398-6996A63938BA}"/>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4" name="Group 373">
              <a:extLst>
                <a:ext uri="{FF2B5EF4-FFF2-40B4-BE49-F238E27FC236}">
                  <a16:creationId xmlns:a16="http://schemas.microsoft.com/office/drawing/2014/main" id="{7339C1F4-AA96-4B14-894F-785ADE432258}"/>
                </a:ext>
              </a:extLst>
            </p:cNvPr>
            <p:cNvGrpSpPr/>
            <p:nvPr/>
          </p:nvGrpSpPr>
          <p:grpSpPr>
            <a:xfrm>
              <a:off x="3288432" y="3336404"/>
              <a:ext cx="157202" cy="540514"/>
              <a:chOff x="1609786" y="4437112"/>
              <a:chExt cx="157202" cy="540514"/>
            </a:xfrm>
          </p:grpSpPr>
          <p:cxnSp>
            <p:nvCxnSpPr>
              <p:cNvPr id="375" name="Straight Arrow Connector 374">
                <a:extLst>
                  <a:ext uri="{FF2B5EF4-FFF2-40B4-BE49-F238E27FC236}">
                    <a16:creationId xmlns:a16="http://schemas.microsoft.com/office/drawing/2014/main" id="{C1C3B4A3-7612-46E3-B46D-E65DF6025F70}"/>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76" name="Oval 375">
                <a:extLst>
                  <a:ext uri="{FF2B5EF4-FFF2-40B4-BE49-F238E27FC236}">
                    <a16:creationId xmlns:a16="http://schemas.microsoft.com/office/drawing/2014/main" id="{086C825F-CD6E-4466-BF1A-F343C6A06925}"/>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grpSp>
        <p:nvGrpSpPr>
          <p:cNvPr id="410" name="Migraine">
            <a:extLst>
              <a:ext uri="{FF2B5EF4-FFF2-40B4-BE49-F238E27FC236}">
                <a16:creationId xmlns:a16="http://schemas.microsoft.com/office/drawing/2014/main" id="{EBC142CA-E6F4-4ECD-A804-51DED1CD0469}"/>
              </a:ext>
            </a:extLst>
          </p:cNvPr>
          <p:cNvGrpSpPr/>
          <p:nvPr/>
        </p:nvGrpSpPr>
        <p:grpSpPr>
          <a:xfrm>
            <a:off x="314386" y="4967573"/>
            <a:ext cx="1490821" cy="330200"/>
            <a:chOff x="1100168" y="5092700"/>
            <a:chExt cx="1733678" cy="330200"/>
          </a:xfrm>
        </p:grpSpPr>
        <p:sp>
          <p:nvSpPr>
            <p:cNvPr id="411" name="Rectangle: Rounded Corners 410">
              <a:extLst>
                <a:ext uri="{FF2B5EF4-FFF2-40B4-BE49-F238E27FC236}">
                  <a16:creationId xmlns:a16="http://schemas.microsoft.com/office/drawing/2014/main" id="{5BCFA2AF-8320-49DF-BED6-8B5977A4096E}"/>
                </a:ext>
              </a:extLst>
            </p:cNvPr>
            <p:cNvSpPr/>
            <p:nvPr/>
          </p:nvSpPr>
          <p:spPr>
            <a:xfrm>
              <a:off x="1100168" y="5092700"/>
              <a:ext cx="173367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MIGRAINE VIEW</a:t>
              </a:r>
            </a:p>
          </p:txBody>
        </p:sp>
        <p:sp>
          <p:nvSpPr>
            <p:cNvPr id="412" name="Freeform: Shape 411">
              <a:extLst>
                <a:ext uri="{FF2B5EF4-FFF2-40B4-BE49-F238E27FC236}">
                  <a16:creationId xmlns:a16="http://schemas.microsoft.com/office/drawing/2014/main" id="{C4B7FC3C-E494-4408-A165-751BCF1A7CCE}"/>
                </a:ext>
              </a:extLst>
            </p:cNvPr>
            <p:cNvSpPr/>
            <p:nvPr/>
          </p:nvSpPr>
          <p:spPr>
            <a:xfrm>
              <a:off x="26138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553" name="MS">
            <a:extLst>
              <a:ext uri="{FF2B5EF4-FFF2-40B4-BE49-F238E27FC236}">
                <a16:creationId xmlns:a16="http://schemas.microsoft.com/office/drawing/2014/main" id="{609CF0F1-730F-453F-B226-BCD389175A55}"/>
              </a:ext>
            </a:extLst>
          </p:cNvPr>
          <p:cNvGrpSpPr/>
          <p:nvPr/>
        </p:nvGrpSpPr>
        <p:grpSpPr>
          <a:xfrm>
            <a:off x="1890316" y="4967573"/>
            <a:ext cx="2414338" cy="330200"/>
            <a:chOff x="2953564" y="5092700"/>
            <a:chExt cx="2807638" cy="330200"/>
          </a:xfrm>
        </p:grpSpPr>
        <p:sp>
          <p:nvSpPr>
            <p:cNvPr id="554" name="Rectangle: Rounded Corners 553">
              <a:extLst>
                <a:ext uri="{FF2B5EF4-FFF2-40B4-BE49-F238E27FC236}">
                  <a16:creationId xmlns:a16="http://schemas.microsoft.com/office/drawing/2014/main" id="{E3EB762F-91C8-4ED2-937F-FB55D98D2C57}"/>
                </a:ext>
              </a:extLst>
            </p:cNvPr>
            <p:cNvSpPr/>
            <p:nvPr/>
          </p:nvSpPr>
          <p:spPr>
            <a:xfrm>
              <a:off x="2953564" y="5092700"/>
              <a:ext cx="280763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MULTIPLE SCLEROSIS VIEW</a:t>
              </a:r>
            </a:p>
          </p:txBody>
        </p:sp>
        <p:sp>
          <p:nvSpPr>
            <p:cNvPr id="555" name="Freeform: Shape 554">
              <a:extLst>
                <a:ext uri="{FF2B5EF4-FFF2-40B4-BE49-F238E27FC236}">
                  <a16:creationId xmlns:a16="http://schemas.microsoft.com/office/drawing/2014/main" id="{9F5694EA-C83E-4891-9E7A-55FDB8E8A136}"/>
                </a:ext>
              </a:extLst>
            </p:cNvPr>
            <p:cNvSpPr/>
            <p:nvPr/>
          </p:nvSpPr>
          <p:spPr>
            <a:xfrm>
              <a:off x="55411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48" name="Freeform: Shape 147">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90" name="Graphic 88">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72" name="Freeform: Shape 171">
            <a:hlinkClick r:id="rId13" action="ppaction://hlinksldjump" highlightClick="1"/>
            <a:extLst>
              <a:ext uri="{FF2B5EF4-FFF2-40B4-BE49-F238E27FC236}">
                <a16:creationId xmlns:a16="http://schemas.microsoft.com/office/drawing/2014/main" id="{04FBDE87-2715-493F-9C84-5C5AD98FACD0}"/>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nvGrpSpPr>
          <p:cNvPr id="733" name="Pediatric">
            <a:extLst>
              <a:ext uri="{FF2B5EF4-FFF2-40B4-BE49-F238E27FC236}">
                <a16:creationId xmlns:a16="http://schemas.microsoft.com/office/drawing/2014/main" id="{5AB170E2-4059-4B15-9A13-58E09A8F4B0B}"/>
              </a:ext>
            </a:extLst>
          </p:cNvPr>
          <p:cNvGrpSpPr/>
          <p:nvPr/>
        </p:nvGrpSpPr>
        <p:grpSpPr>
          <a:xfrm>
            <a:off x="4389763" y="4967573"/>
            <a:ext cx="2580446" cy="330200"/>
            <a:chOff x="5880920" y="5092700"/>
            <a:chExt cx="3000805" cy="330200"/>
          </a:xfrm>
        </p:grpSpPr>
        <p:sp>
          <p:nvSpPr>
            <p:cNvPr id="734" name="Rectangle: Rounded Corners 733">
              <a:extLst>
                <a:ext uri="{FF2B5EF4-FFF2-40B4-BE49-F238E27FC236}">
                  <a16:creationId xmlns:a16="http://schemas.microsoft.com/office/drawing/2014/main" id="{16A3423C-2FBB-42BB-8B3A-D5F69003880A}"/>
                </a:ext>
              </a:extLst>
            </p:cNvPr>
            <p:cNvSpPr/>
            <p:nvPr/>
          </p:nvSpPr>
          <p:spPr>
            <a:xfrm>
              <a:off x="5880920" y="5092700"/>
              <a:ext cx="300080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PEDIATRIC NEUROLOGY VIEW</a:t>
              </a:r>
            </a:p>
          </p:txBody>
        </p:sp>
        <p:sp>
          <p:nvSpPr>
            <p:cNvPr id="735" name="Freeform: Shape 734">
              <a:extLst>
                <a:ext uri="{FF2B5EF4-FFF2-40B4-BE49-F238E27FC236}">
                  <a16:creationId xmlns:a16="http://schemas.microsoft.com/office/drawing/2014/main" id="{EFC2671A-DDC6-49AB-A1F5-E46CFCBCE73F}"/>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796" name="PSYCHIATRY">
            <a:extLst>
              <a:ext uri="{FF2B5EF4-FFF2-40B4-BE49-F238E27FC236}">
                <a16:creationId xmlns:a16="http://schemas.microsoft.com/office/drawing/2014/main" id="{BB004F45-93ED-479A-BC33-468FD562EBA0}"/>
              </a:ext>
            </a:extLst>
          </p:cNvPr>
          <p:cNvGrpSpPr/>
          <p:nvPr/>
        </p:nvGrpSpPr>
        <p:grpSpPr>
          <a:xfrm>
            <a:off x="7055317" y="4967573"/>
            <a:ext cx="1680975" cy="330200"/>
            <a:chOff x="6926915" y="5092700"/>
            <a:chExt cx="1954809" cy="330200"/>
          </a:xfrm>
        </p:grpSpPr>
        <p:sp>
          <p:nvSpPr>
            <p:cNvPr id="797" name="Rectangle: Rounded Corners 796">
              <a:extLst>
                <a:ext uri="{FF2B5EF4-FFF2-40B4-BE49-F238E27FC236}">
                  <a16:creationId xmlns:a16="http://schemas.microsoft.com/office/drawing/2014/main" id="{992322DF-4DF3-4A51-BAEC-F3993C9D1425}"/>
                </a:ext>
              </a:extLst>
            </p:cNvPr>
            <p:cNvSpPr/>
            <p:nvPr/>
          </p:nvSpPr>
          <p:spPr>
            <a:xfrm>
              <a:off x="6926915" y="5092700"/>
              <a:ext cx="1954809"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PSYCHIATRY VIEW</a:t>
              </a:r>
            </a:p>
          </p:txBody>
        </p:sp>
        <p:sp>
          <p:nvSpPr>
            <p:cNvPr id="798" name="Freeform: Shape 797">
              <a:extLst>
                <a:ext uri="{FF2B5EF4-FFF2-40B4-BE49-F238E27FC236}">
                  <a16:creationId xmlns:a16="http://schemas.microsoft.com/office/drawing/2014/main" id="{222B4AF4-F929-41F6-8F81-4556FB759C08}"/>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859" name="Other">
            <a:extLst>
              <a:ext uri="{FF2B5EF4-FFF2-40B4-BE49-F238E27FC236}">
                <a16:creationId xmlns:a16="http://schemas.microsoft.com/office/drawing/2014/main" id="{AB60BD95-9B5E-40ED-A2C6-F38F6B958A88}"/>
              </a:ext>
            </a:extLst>
          </p:cNvPr>
          <p:cNvGrpSpPr/>
          <p:nvPr/>
        </p:nvGrpSpPr>
        <p:grpSpPr>
          <a:xfrm>
            <a:off x="314386" y="5352584"/>
            <a:ext cx="3336520" cy="330200"/>
            <a:chOff x="5001680" y="5092700"/>
            <a:chExt cx="3880045" cy="330200"/>
          </a:xfrm>
        </p:grpSpPr>
        <p:sp>
          <p:nvSpPr>
            <p:cNvPr id="860" name="Rectangle: Rounded Corners 859">
              <a:extLst>
                <a:ext uri="{FF2B5EF4-FFF2-40B4-BE49-F238E27FC236}">
                  <a16:creationId xmlns:a16="http://schemas.microsoft.com/office/drawing/2014/main" id="{4CE15AC1-B702-4ED5-B5A6-B240CA8A47BA}"/>
                </a:ext>
              </a:extLst>
            </p:cNvPr>
            <p:cNvSpPr/>
            <p:nvPr/>
          </p:nvSpPr>
          <p:spPr>
            <a:xfrm>
              <a:off x="5001680" y="5092700"/>
              <a:ext cx="388004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OTHER NEUROLOGICAL DISORDERS VIEW</a:t>
              </a:r>
            </a:p>
          </p:txBody>
        </p:sp>
        <p:sp>
          <p:nvSpPr>
            <p:cNvPr id="861" name="Freeform: Shape 860">
              <a:extLst>
                <a:ext uri="{FF2B5EF4-FFF2-40B4-BE49-F238E27FC236}">
                  <a16:creationId xmlns:a16="http://schemas.microsoft.com/office/drawing/2014/main" id="{E2C9A2E8-2514-40CE-B6F1-D67C4333B0E8}"/>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00" name="Group 199">
            <a:extLst>
              <a:ext uri="{FF2B5EF4-FFF2-40B4-BE49-F238E27FC236}">
                <a16:creationId xmlns:a16="http://schemas.microsoft.com/office/drawing/2014/main" id="{3CE2F632-0B6B-4F29-9A0D-1C27E2CF67A8}"/>
              </a:ext>
            </a:extLst>
          </p:cNvPr>
          <p:cNvGrpSpPr/>
          <p:nvPr/>
        </p:nvGrpSpPr>
        <p:grpSpPr>
          <a:xfrm>
            <a:off x="188065" y="2076450"/>
            <a:ext cx="10987314" cy="3221324"/>
            <a:chOff x="185511" y="2076449"/>
            <a:chExt cx="10987314" cy="3221324"/>
          </a:xfrm>
        </p:grpSpPr>
        <p:grpSp>
          <p:nvGrpSpPr>
            <p:cNvPr id="201" name="Pediatric">
              <a:extLst>
                <a:ext uri="{FF2B5EF4-FFF2-40B4-BE49-F238E27FC236}">
                  <a16:creationId xmlns:a16="http://schemas.microsoft.com/office/drawing/2014/main" id="{7EB72266-24C0-4F06-80C6-92A0FEE2F9E8}"/>
                </a:ext>
              </a:extLst>
            </p:cNvPr>
            <p:cNvGrpSpPr/>
            <p:nvPr/>
          </p:nvGrpSpPr>
          <p:grpSpPr>
            <a:xfrm>
              <a:off x="7055317" y="4967573"/>
              <a:ext cx="1680975" cy="330200"/>
              <a:chOff x="6926915" y="5092700"/>
              <a:chExt cx="1954809" cy="330200"/>
            </a:xfrm>
          </p:grpSpPr>
          <p:sp>
            <p:nvSpPr>
              <p:cNvPr id="269" name="Rectangle: Rounded Corners 793">
                <a:extLst>
                  <a:ext uri="{FF2B5EF4-FFF2-40B4-BE49-F238E27FC236}">
                    <a16:creationId xmlns:a16="http://schemas.microsoft.com/office/drawing/2014/main" id="{F8AEAA08-92E0-49D9-9049-8E72C6323869}"/>
                  </a:ext>
                </a:extLst>
              </p:cNvPr>
              <p:cNvSpPr/>
              <p:nvPr/>
            </p:nvSpPr>
            <p:spPr>
              <a:xfrm>
                <a:off x="6926915" y="5092700"/>
                <a:ext cx="1954809" cy="330200"/>
              </a:xfrm>
              <a:prstGeom prst="roundRect">
                <a:avLst>
                  <a:gd name="adj" fmla="val 50000"/>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PSYCHIATRY VIEW</a:t>
                </a:r>
              </a:p>
            </p:txBody>
          </p:sp>
          <p:sp>
            <p:nvSpPr>
              <p:cNvPr id="270" name="Freeform: Shape 794">
                <a:extLst>
                  <a:ext uri="{FF2B5EF4-FFF2-40B4-BE49-F238E27FC236}">
                    <a16:creationId xmlns:a16="http://schemas.microsoft.com/office/drawing/2014/main" id="{597D738D-64D8-489D-AD02-1A8AA54AD908}"/>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02" name="Group 201">
              <a:extLst>
                <a:ext uri="{FF2B5EF4-FFF2-40B4-BE49-F238E27FC236}">
                  <a16:creationId xmlns:a16="http://schemas.microsoft.com/office/drawing/2014/main" id="{DC4ED3B0-2D3A-407B-91FE-5BA8D1EF0842}"/>
                </a:ext>
              </a:extLst>
            </p:cNvPr>
            <p:cNvGrpSpPr/>
            <p:nvPr/>
          </p:nvGrpSpPr>
          <p:grpSpPr>
            <a:xfrm>
              <a:off x="185511" y="2076449"/>
              <a:ext cx="10987314" cy="2733675"/>
              <a:chOff x="188686" y="2214042"/>
              <a:chExt cx="10987314" cy="2733675"/>
            </a:xfrm>
          </p:grpSpPr>
          <p:sp>
            <p:nvSpPr>
              <p:cNvPr id="203" name="Rectangle 202">
                <a:extLst>
                  <a:ext uri="{FF2B5EF4-FFF2-40B4-BE49-F238E27FC236}">
                    <a16:creationId xmlns:a16="http://schemas.microsoft.com/office/drawing/2014/main" id="{B8B894C9-FFF5-443E-B6E0-B384755EF905}"/>
                  </a:ext>
                </a:extLst>
              </p:cNvPr>
              <p:cNvSpPr/>
              <p:nvPr/>
            </p:nvSpPr>
            <p:spPr>
              <a:xfrm>
                <a:off x="188686" y="2214042"/>
                <a:ext cx="10987314" cy="2733675"/>
              </a:xfrm>
              <a:prstGeom prst="rect">
                <a:avLst/>
              </a:prstGeom>
              <a:solidFill>
                <a:srgbClr val="0460A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04" name="Group 203">
                <a:extLst>
                  <a:ext uri="{FF2B5EF4-FFF2-40B4-BE49-F238E27FC236}">
                    <a16:creationId xmlns:a16="http://schemas.microsoft.com/office/drawing/2014/main" id="{73EBD69E-E9BB-46E3-B787-99D9E2E0B384}"/>
                  </a:ext>
                </a:extLst>
              </p:cNvPr>
              <p:cNvGrpSpPr/>
              <p:nvPr/>
            </p:nvGrpSpPr>
            <p:grpSpPr>
              <a:xfrm>
                <a:off x="314386" y="2495177"/>
                <a:ext cx="10715564" cy="2184871"/>
                <a:chOff x="314386" y="2628408"/>
                <a:chExt cx="10158860" cy="2071359"/>
              </a:xfrm>
            </p:grpSpPr>
            <p:sp>
              <p:nvSpPr>
                <p:cNvPr id="205" name="TextBox 204">
                  <a:extLst>
                    <a:ext uri="{FF2B5EF4-FFF2-40B4-BE49-F238E27FC236}">
                      <a16:creationId xmlns:a16="http://schemas.microsoft.com/office/drawing/2014/main" id="{FD9E6348-D15D-4033-8D02-D87657368677}"/>
                    </a:ext>
                  </a:extLst>
                </p:cNvPr>
                <p:cNvSpPr txBox="1"/>
                <p:nvPr/>
              </p:nvSpPr>
              <p:spPr>
                <a:xfrm>
                  <a:off x="408111" y="3404560"/>
                  <a:ext cx="2778781"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1946</a:t>
                  </a:r>
                  <a:endParaRPr kumimoji="0" lang="en-GB" sz="1100" b="0" i="0" u="none" strike="noStrike" kern="1200" cap="none" spc="0" normalizeH="0" baseline="30000" noProof="0" dirty="0">
                    <a:ln>
                      <a:noFill/>
                    </a:ln>
                    <a:solidFill>
                      <a:schemeClr val="accent2">
                        <a:lumMod val="40000"/>
                        <a:lumOff val="60000"/>
                      </a:schemeClr>
                    </a:solidFill>
                    <a:effectLst/>
                    <a:uLnTx/>
                    <a:uFillTx/>
                    <a:latin typeface="Arial" panose="020B0604020202020204"/>
                    <a:ea typeface="+mn-ea"/>
                    <a:cs typeface="+mn-cs"/>
                  </a:endParaRPr>
                </a:p>
              </p:txBody>
            </p:sp>
            <p:sp>
              <p:nvSpPr>
                <p:cNvPr id="206" name="TextBox 205">
                  <a:extLst>
                    <a:ext uri="{FF2B5EF4-FFF2-40B4-BE49-F238E27FC236}">
                      <a16:creationId xmlns:a16="http://schemas.microsoft.com/office/drawing/2014/main" id="{4BB2BE4C-10DB-4C49-936D-078CCDA01C19}"/>
                    </a:ext>
                  </a:extLst>
                </p:cNvPr>
                <p:cNvSpPr txBox="1"/>
                <p:nvPr/>
              </p:nvSpPr>
              <p:spPr>
                <a:xfrm>
                  <a:off x="1887204" y="3988538"/>
                  <a:ext cx="2445344" cy="711229"/>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1960</a:t>
                  </a:r>
                  <a:r>
                    <a:rPr kumimoji="0" lang="en-GB" sz="17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 – </a:t>
                  </a: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1970 </a:t>
                  </a:r>
                  <a: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400" b="1" i="0" u="none" strike="noStrike" kern="1200" cap="none" spc="0" normalizeH="0" baseline="0" noProof="0" dirty="0">
                      <a:ln>
                        <a:noFill/>
                      </a:ln>
                      <a:solidFill>
                        <a:srgbClr val="FFFFFF"/>
                      </a:solidFill>
                      <a:effectLst/>
                      <a:uLnTx/>
                      <a:uFillTx/>
                      <a:latin typeface="Arial" panose="020B0604020202020204"/>
                      <a:ea typeface="+mn-ea"/>
                      <a:cs typeface="+mn-cs"/>
                    </a:rPr>
                    <a:t>Pamelor</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400" b="0" i="1" u="none" strike="noStrike" kern="1200" cap="none" spc="0" normalizeH="0" baseline="0" noProof="0" dirty="0">
                      <a:ln>
                        <a:noFill/>
                      </a:ln>
                      <a:solidFill>
                        <a:srgbClr val="FFFFFF"/>
                      </a:solidFill>
                      <a:effectLst/>
                      <a:uLnTx/>
                      <a:uFillTx/>
                      <a:latin typeface="Arial" panose="020B0604020202020204"/>
                      <a:ea typeface="+mn-ea"/>
                      <a:cs typeface="+mn-cs"/>
                    </a:rPr>
                    <a:t>nortriptyline</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depression)</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207" name="TextBox 206">
                  <a:extLst>
                    <a:ext uri="{FF2B5EF4-FFF2-40B4-BE49-F238E27FC236}">
                      <a16:creationId xmlns:a16="http://schemas.microsoft.com/office/drawing/2014/main" id="{5F902D31-68D5-4CB9-9891-09EC8546D550}"/>
                    </a:ext>
                  </a:extLst>
                </p:cNvPr>
                <p:cNvSpPr txBox="1"/>
                <p:nvPr/>
              </p:nvSpPr>
              <p:spPr>
                <a:xfrm>
                  <a:off x="4629287" y="3988538"/>
                  <a:ext cx="4080543" cy="618831"/>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2000 – 2009 </a:t>
                  </a:r>
                  <a: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400" b="1" i="0" u="none" strike="noStrike" kern="1200" cap="none" spc="0" normalizeH="0" baseline="0" noProof="0" dirty="0">
                      <a:ln>
                        <a:noFill/>
                      </a:ln>
                      <a:solidFill>
                        <a:srgbClr val="FFFFFF"/>
                      </a:solidFill>
                      <a:effectLst/>
                      <a:uLnTx/>
                      <a:uFillTx/>
                      <a:latin typeface="Arial" panose="020B0604020202020204"/>
                      <a:ea typeface="+mn-ea"/>
                      <a:cs typeface="+mn-cs"/>
                    </a:rPr>
                    <a:t>Ritalin</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400" b="0" i="1" u="none" strike="noStrike" kern="1200" cap="none" spc="0" normalizeH="0" baseline="0" noProof="0" dirty="0">
                      <a:ln>
                        <a:noFill/>
                      </a:ln>
                      <a:solidFill>
                        <a:srgbClr val="FFFFFF"/>
                      </a:solidFill>
                      <a:effectLst/>
                      <a:uLnTx/>
                      <a:uFillTx/>
                      <a:latin typeface="Arial" panose="020B0604020202020204"/>
                      <a:ea typeface="+mn-ea"/>
                      <a:cs typeface="+mn-cs"/>
                    </a:rPr>
                    <a:t>methylphenidate</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ADHD)</a:t>
                  </a:r>
                  <a:b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b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208" name="TextBox 207">
                  <a:extLst>
                    <a:ext uri="{FF2B5EF4-FFF2-40B4-BE49-F238E27FC236}">
                      <a16:creationId xmlns:a16="http://schemas.microsoft.com/office/drawing/2014/main" id="{6858A2A6-43C4-4D31-883C-E0D5E3F07CD6}"/>
                    </a:ext>
                  </a:extLst>
                </p:cNvPr>
                <p:cNvSpPr txBox="1"/>
                <p:nvPr/>
              </p:nvSpPr>
              <p:spPr>
                <a:xfrm>
                  <a:off x="3403601" y="2628408"/>
                  <a:ext cx="3296719" cy="1099305"/>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1980 – 1999 </a:t>
                  </a:r>
                  <a: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400" b="1" i="0" u="none" strike="noStrike" kern="1200" cap="none" spc="0" normalizeH="0" baseline="0" noProof="0" dirty="0">
                      <a:ln>
                        <a:noFill/>
                      </a:ln>
                      <a:solidFill>
                        <a:srgbClr val="FFFFFF"/>
                      </a:solidFill>
                      <a:effectLst/>
                      <a:uLnTx/>
                      <a:uFillTx/>
                      <a:latin typeface="Arial" panose="020B0604020202020204"/>
                      <a:ea typeface="+mn-ea"/>
                      <a:cs typeface="+mn-cs"/>
                    </a:rPr>
                    <a:t>Tofranil</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400" b="0" i="1" u="none" strike="noStrike" kern="1200" cap="none" spc="0" normalizeH="0" baseline="0" noProof="0" dirty="0">
                      <a:ln>
                        <a:noFill/>
                      </a:ln>
                      <a:solidFill>
                        <a:srgbClr val="FFFFFF"/>
                      </a:solidFill>
                      <a:effectLst/>
                      <a:uLnTx/>
                      <a:uFillTx/>
                      <a:latin typeface="Arial" panose="020B0604020202020204"/>
                      <a:ea typeface="+mn-ea"/>
                      <a:cs typeface="+mn-cs"/>
                    </a:rPr>
                    <a:t>imipramine</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depression)</a:t>
                  </a:r>
                  <a:b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400" b="1" i="0" u="none" strike="noStrike" kern="1200" cap="none" spc="0" normalizeH="0" baseline="0" noProof="0" dirty="0">
                      <a:ln>
                        <a:noFill/>
                      </a:ln>
                      <a:solidFill>
                        <a:srgbClr val="FFFFFF"/>
                      </a:solidFill>
                      <a:effectLst/>
                      <a:uLnTx/>
                      <a:uFillTx/>
                      <a:latin typeface="Arial" panose="020B0604020202020204"/>
                      <a:ea typeface="+mn-ea"/>
                      <a:cs typeface="+mn-cs"/>
                    </a:rPr>
                    <a:t>Anafranil</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400" b="0" i="1" u="none" strike="noStrike" kern="1200" cap="none" spc="0" normalizeH="0" baseline="0" noProof="0" dirty="0">
                      <a:ln>
                        <a:noFill/>
                      </a:ln>
                      <a:solidFill>
                        <a:srgbClr val="FFFFFF"/>
                      </a:solidFill>
                      <a:effectLst/>
                      <a:uLnTx/>
                      <a:uFillTx/>
                      <a:latin typeface="Arial" panose="020B0604020202020204"/>
                      <a:ea typeface="+mn-ea"/>
                      <a:cs typeface="+mn-cs"/>
                    </a:rPr>
                    <a:t>clomipramine</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depression)</a:t>
                  </a:r>
                  <a:b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400" b="1" i="0" u="none" strike="noStrike" kern="1200" cap="none" spc="0" normalizeH="0" baseline="0" noProof="0" dirty="0">
                      <a:ln>
                        <a:noFill/>
                      </a:ln>
                      <a:solidFill>
                        <a:srgbClr val="FFFFFF"/>
                      </a:solidFill>
                      <a:effectLst/>
                      <a:uLnTx/>
                      <a:uFillTx/>
                      <a:latin typeface="Arial" panose="020B0604020202020204"/>
                      <a:ea typeface="+mn-ea"/>
                      <a:cs typeface="+mn-cs"/>
                    </a:rPr>
                    <a:t>Clozaril</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400" b="0" i="1" u="none" strike="noStrike" kern="1200" cap="none" spc="0" normalizeH="0" baseline="0" noProof="0" dirty="0">
                      <a:ln>
                        <a:noFill/>
                      </a:ln>
                      <a:solidFill>
                        <a:srgbClr val="FFFFFF"/>
                      </a:solidFill>
                      <a:effectLst/>
                      <a:uLnTx/>
                      <a:uFillTx/>
                      <a:latin typeface="Arial" panose="020B0604020202020204"/>
                      <a:ea typeface="+mn-ea"/>
                      <a:cs typeface="+mn-cs"/>
                    </a:rPr>
                    <a:t>clozapine</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refractory schizophrenia)</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209" name="TextBox 208">
                  <a:extLst>
                    <a:ext uri="{FF2B5EF4-FFF2-40B4-BE49-F238E27FC236}">
                      <a16:creationId xmlns:a16="http://schemas.microsoft.com/office/drawing/2014/main" id="{D22D7588-A8AF-4C77-AB90-5CFFE2913D19}"/>
                    </a:ext>
                  </a:extLst>
                </p:cNvPr>
                <p:cNvSpPr txBox="1"/>
                <p:nvPr/>
              </p:nvSpPr>
              <p:spPr>
                <a:xfrm>
                  <a:off x="6321462" y="3404559"/>
                  <a:ext cx="4151784"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2010 – 2019</a:t>
                  </a:r>
                  <a:endParaRPr kumimoji="0" lang="en-GB" sz="1100" b="0" i="0" u="none" strike="noStrike" kern="1200" cap="none" spc="0" normalizeH="0" baseline="30000" noProof="0" dirty="0">
                    <a:ln>
                      <a:noFill/>
                    </a:ln>
                    <a:solidFill>
                      <a:schemeClr val="accent2">
                        <a:lumMod val="40000"/>
                        <a:lumOff val="60000"/>
                      </a:schemeClr>
                    </a:solidFill>
                    <a:effectLst/>
                    <a:uLnTx/>
                    <a:uFillTx/>
                    <a:latin typeface="Arial" panose="020B0604020202020204"/>
                    <a:ea typeface="+mn-ea"/>
                    <a:cs typeface="+mn-cs"/>
                  </a:endParaRPr>
                </a:p>
              </p:txBody>
            </p:sp>
            <p:sp>
              <p:nvSpPr>
                <p:cNvPr id="210" name="TextBox 209">
                  <a:extLst>
                    <a:ext uri="{FF2B5EF4-FFF2-40B4-BE49-F238E27FC236}">
                      <a16:creationId xmlns:a16="http://schemas.microsoft.com/office/drawing/2014/main" id="{E8487CF9-7E00-4574-A2DB-DEBF6AD95138}"/>
                    </a:ext>
                  </a:extLst>
                </p:cNvPr>
                <p:cNvSpPr txBox="1"/>
                <p:nvPr/>
              </p:nvSpPr>
              <p:spPr>
                <a:xfrm>
                  <a:off x="6780820" y="3988538"/>
                  <a:ext cx="3373927" cy="618831"/>
                </a:xfrm>
                <a:prstGeom prst="rect">
                  <a:avLst/>
                </a:prstGeom>
                <a:noFill/>
                <a:ln>
                  <a:noFill/>
                </a:ln>
              </p:spPr>
              <p:txBody>
                <a:bodyPr wrap="square" rtlCol="0">
                  <a:spAutoFit/>
                </a:bodyPr>
                <a:lstStyle/>
                <a:p>
                  <a:pPr marL="0" marR="0" lvl="0" indent="0" algn="r"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Currently in </a:t>
                  </a:r>
                  <a:r>
                    <a:rPr kumimoji="0" lang="en-GB" sz="1700" b="1" i="0" u="none" strike="noStrike" kern="1200" cap="none" spc="0" normalizeH="0" baseline="0" noProof="0" dirty="0" err="1">
                      <a:ln>
                        <a:noFill/>
                      </a:ln>
                      <a:solidFill>
                        <a:schemeClr val="accent2">
                          <a:lumMod val="40000"/>
                          <a:lumOff val="60000"/>
                        </a:schemeClr>
                      </a:solidFill>
                      <a:effectLst/>
                      <a:uLnTx/>
                      <a:uFillTx/>
                      <a:latin typeface="Arial Black" panose="020B0A04020102020204"/>
                      <a:ea typeface="+mn-ea"/>
                      <a:cs typeface="+mn-cs"/>
                    </a:rPr>
                    <a:t>development</a:t>
                  </a:r>
                  <a:r>
                    <a:rPr kumimoji="0" lang="en-GB" sz="1700" b="1" i="0" u="none" strike="noStrike" kern="1200" cap="none" spc="0" normalizeH="0" baseline="30000" noProof="0" dirty="0" err="1">
                      <a:ln>
                        <a:noFill/>
                      </a:ln>
                      <a:solidFill>
                        <a:schemeClr val="accent2">
                          <a:lumMod val="40000"/>
                          <a:lumOff val="60000"/>
                        </a:schemeClr>
                      </a:solidFill>
                      <a:effectLst/>
                      <a:uLnTx/>
                      <a:uFillTx/>
                      <a:latin typeface="Arial Black" panose="020B0A04020102020204"/>
                      <a:ea typeface="+mn-ea"/>
                      <a:cs typeface="+mn-cs"/>
                    </a:rPr>
                    <a:t>c</a:t>
                  </a:r>
                  <a: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400" b="1" i="0" u="none" strike="noStrike" kern="1200" cap="none" spc="0" normalizeH="0" baseline="0" noProof="0" dirty="0">
                      <a:ln>
                        <a:noFill/>
                      </a:ln>
                      <a:solidFill>
                        <a:srgbClr val="FFFFFF"/>
                      </a:solidFill>
                      <a:effectLst/>
                      <a:uLnTx/>
                      <a:uFillTx/>
                      <a:latin typeface="Arial" panose="020B0604020202020204"/>
                      <a:ea typeface="+mn-ea"/>
                      <a:cs typeface="+mn-cs"/>
                    </a:rPr>
                    <a:t>MIJ821</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(depression)</a:t>
                  </a:r>
                  <a:b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b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cxnSp>
              <p:nvCxnSpPr>
                <p:cNvPr id="211" name="Straight Connector 210">
                  <a:extLst>
                    <a:ext uri="{FF2B5EF4-FFF2-40B4-BE49-F238E27FC236}">
                      <a16:creationId xmlns:a16="http://schemas.microsoft.com/office/drawing/2014/main" id="{5012091B-7B20-458E-AD46-ADF1CC2E21A6}"/>
                    </a:ext>
                  </a:extLst>
                </p:cNvPr>
                <p:cNvCxnSpPr/>
                <p:nvPr/>
              </p:nvCxnSpPr>
              <p:spPr>
                <a:xfrm>
                  <a:off x="372108" y="3813048"/>
                  <a:ext cx="9793088"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212" name="Group 211">
                  <a:extLst>
                    <a:ext uri="{FF2B5EF4-FFF2-40B4-BE49-F238E27FC236}">
                      <a16:creationId xmlns:a16="http://schemas.microsoft.com/office/drawing/2014/main" id="{833B6498-42FB-45B4-9545-1E4A9F302F0F}"/>
                    </a:ext>
                  </a:extLst>
                </p:cNvPr>
                <p:cNvGrpSpPr/>
                <p:nvPr/>
              </p:nvGrpSpPr>
              <p:grpSpPr>
                <a:xfrm>
                  <a:off x="314386" y="3336404"/>
                  <a:ext cx="157202" cy="540514"/>
                  <a:chOff x="1609786" y="4437112"/>
                  <a:chExt cx="157202" cy="540514"/>
                </a:xfrm>
              </p:grpSpPr>
              <p:cxnSp>
                <p:nvCxnSpPr>
                  <p:cNvPr id="229" name="Straight Arrow Connector 228">
                    <a:extLst>
                      <a:ext uri="{FF2B5EF4-FFF2-40B4-BE49-F238E27FC236}">
                        <a16:creationId xmlns:a16="http://schemas.microsoft.com/office/drawing/2014/main" id="{B1A6D9D9-098A-47AC-9EF0-2A9E38D4AD74}"/>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68" name="Oval 267">
                    <a:extLst>
                      <a:ext uri="{FF2B5EF4-FFF2-40B4-BE49-F238E27FC236}">
                        <a16:creationId xmlns:a16="http://schemas.microsoft.com/office/drawing/2014/main" id="{5870172C-E553-4BB0-99FA-8A3D1F04803F}"/>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13" name="Group 212">
                  <a:extLst>
                    <a:ext uri="{FF2B5EF4-FFF2-40B4-BE49-F238E27FC236}">
                      <a16:creationId xmlns:a16="http://schemas.microsoft.com/office/drawing/2014/main" id="{F6F6DC7D-0DD9-4848-B8E6-E293CE496D53}"/>
                    </a:ext>
                  </a:extLst>
                </p:cNvPr>
                <p:cNvGrpSpPr/>
                <p:nvPr/>
              </p:nvGrpSpPr>
              <p:grpSpPr>
                <a:xfrm rot="10800000">
                  <a:off x="4548573" y="3719716"/>
                  <a:ext cx="157202" cy="540514"/>
                  <a:chOff x="1609786" y="4437112"/>
                  <a:chExt cx="157202" cy="540514"/>
                </a:xfrm>
              </p:grpSpPr>
              <p:cxnSp>
                <p:nvCxnSpPr>
                  <p:cNvPr id="227" name="Straight Arrow Connector 226">
                    <a:extLst>
                      <a:ext uri="{FF2B5EF4-FFF2-40B4-BE49-F238E27FC236}">
                        <a16:creationId xmlns:a16="http://schemas.microsoft.com/office/drawing/2014/main" id="{5D7478CE-ED80-4DCB-BB3E-7A1E0FB11468}"/>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28" name="Oval 227">
                    <a:extLst>
                      <a:ext uri="{FF2B5EF4-FFF2-40B4-BE49-F238E27FC236}">
                        <a16:creationId xmlns:a16="http://schemas.microsoft.com/office/drawing/2014/main" id="{52A36291-9A52-47D1-83BA-EFAD834D61F4}"/>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14" name="Group 213">
                  <a:extLst>
                    <a:ext uri="{FF2B5EF4-FFF2-40B4-BE49-F238E27FC236}">
                      <a16:creationId xmlns:a16="http://schemas.microsoft.com/office/drawing/2014/main" id="{6BA9B67A-15E6-4597-AA5F-2EDA5656A173}"/>
                    </a:ext>
                  </a:extLst>
                </p:cNvPr>
                <p:cNvGrpSpPr/>
                <p:nvPr/>
              </p:nvGrpSpPr>
              <p:grpSpPr>
                <a:xfrm>
                  <a:off x="6231235" y="3336404"/>
                  <a:ext cx="157202" cy="540514"/>
                  <a:chOff x="1609786" y="4437112"/>
                  <a:chExt cx="157202" cy="540514"/>
                </a:xfrm>
              </p:grpSpPr>
              <p:cxnSp>
                <p:nvCxnSpPr>
                  <p:cNvPr id="224" name="Straight Arrow Connector 223">
                    <a:extLst>
                      <a:ext uri="{FF2B5EF4-FFF2-40B4-BE49-F238E27FC236}">
                        <a16:creationId xmlns:a16="http://schemas.microsoft.com/office/drawing/2014/main" id="{16E0F3C4-1701-43D8-BD05-8E6F6CCA10A0}"/>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25" name="Oval 224">
                    <a:extLst>
                      <a:ext uri="{FF2B5EF4-FFF2-40B4-BE49-F238E27FC236}">
                        <a16:creationId xmlns:a16="http://schemas.microsoft.com/office/drawing/2014/main" id="{F48D6AAC-9FDF-45AA-9CAD-5FF8184AE435}"/>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15" name="Group 214">
                  <a:extLst>
                    <a:ext uri="{FF2B5EF4-FFF2-40B4-BE49-F238E27FC236}">
                      <a16:creationId xmlns:a16="http://schemas.microsoft.com/office/drawing/2014/main" id="{B6CCCA4F-8DBF-4783-A2FB-4DECE1B079ED}"/>
                    </a:ext>
                  </a:extLst>
                </p:cNvPr>
                <p:cNvGrpSpPr/>
                <p:nvPr/>
              </p:nvGrpSpPr>
              <p:grpSpPr>
                <a:xfrm rot="10800000">
                  <a:off x="10188014" y="3719716"/>
                  <a:ext cx="157202" cy="540514"/>
                  <a:chOff x="1609786" y="4437112"/>
                  <a:chExt cx="157202" cy="540514"/>
                </a:xfrm>
              </p:grpSpPr>
              <p:cxnSp>
                <p:nvCxnSpPr>
                  <p:cNvPr id="222" name="Straight Arrow Connector 221">
                    <a:extLst>
                      <a:ext uri="{FF2B5EF4-FFF2-40B4-BE49-F238E27FC236}">
                        <a16:creationId xmlns:a16="http://schemas.microsoft.com/office/drawing/2014/main" id="{23EFC789-68D8-478F-BA3E-50A562B32516}"/>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23" name="Oval 222">
                    <a:extLst>
                      <a:ext uri="{FF2B5EF4-FFF2-40B4-BE49-F238E27FC236}">
                        <a16:creationId xmlns:a16="http://schemas.microsoft.com/office/drawing/2014/main" id="{D4A22E62-78FB-4E20-9CD4-07A46ED32BA1}"/>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16" name="Group 215">
                  <a:extLst>
                    <a:ext uri="{FF2B5EF4-FFF2-40B4-BE49-F238E27FC236}">
                      <a16:creationId xmlns:a16="http://schemas.microsoft.com/office/drawing/2014/main" id="{CDC74016-C9C8-4E36-B541-BABA43E97D0D}"/>
                    </a:ext>
                  </a:extLst>
                </p:cNvPr>
                <p:cNvGrpSpPr/>
                <p:nvPr/>
              </p:nvGrpSpPr>
              <p:grpSpPr>
                <a:xfrm rot="10800000">
                  <a:off x="1827288" y="3719716"/>
                  <a:ext cx="157202" cy="540514"/>
                  <a:chOff x="1609786" y="4437112"/>
                  <a:chExt cx="157202" cy="540514"/>
                </a:xfrm>
              </p:grpSpPr>
              <p:cxnSp>
                <p:nvCxnSpPr>
                  <p:cNvPr id="220" name="Straight Arrow Connector 219">
                    <a:extLst>
                      <a:ext uri="{FF2B5EF4-FFF2-40B4-BE49-F238E27FC236}">
                        <a16:creationId xmlns:a16="http://schemas.microsoft.com/office/drawing/2014/main" id="{06EABE0D-CF2F-4B7A-93C6-D20255C1591F}"/>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21" name="Oval 220">
                    <a:extLst>
                      <a:ext uri="{FF2B5EF4-FFF2-40B4-BE49-F238E27FC236}">
                        <a16:creationId xmlns:a16="http://schemas.microsoft.com/office/drawing/2014/main" id="{FFD7CAE7-694F-46DF-B165-A22DD5D086D8}"/>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17" name="Group 216">
                  <a:extLst>
                    <a:ext uri="{FF2B5EF4-FFF2-40B4-BE49-F238E27FC236}">
                      <a16:creationId xmlns:a16="http://schemas.microsoft.com/office/drawing/2014/main" id="{6768090F-AE09-4FD5-8844-9FC533118FFD}"/>
                    </a:ext>
                  </a:extLst>
                </p:cNvPr>
                <p:cNvGrpSpPr/>
                <p:nvPr/>
              </p:nvGrpSpPr>
              <p:grpSpPr>
                <a:xfrm>
                  <a:off x="3288432" y="3336404"/>
                  <a:ext cx="157202" cy="540514"/>
                  <a:chOff x="1609786" y="4437112"/>
                  <a:chExt cx="157202" cy="540514"/>
                </a:xfrm>
              </p:grpSpPr>
              <p:cxnSp>
                <p:nvCxnSpPr>
                  <p:cNvPr id="218" name="Straight Arrow Connector 217">
                    <a:extLst>
                      <a:ext uri="{FF2B5EF4-FFF2-40B4-BE49-F238E27FC236}">
                        <a16:creationId xmlns:a16="http://schemas.microsoft.com/office/drawing/2014/main" id="{EAAF4276-B50A-4329-922B-3E8B2D71BE87}"/>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19" name="Oval 218">
                    <a:extLst>
                      <a:ext uri="{FF2B5EF4-FFF2-40B4-BE49-F238E27FC236}">
                        <a16:creationId xmlns:a16="http://schemas.microsoft.com/office/drawing/2014/main" id="{A878F9A6-492E-4F06-90DE-1FB6B577A5BE}"/>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grpSp>
      </p:grpSp>
      <p:pic>
        <p:nvPicPr>
          <p:cNvPr id="230" name="Picture 229" descr=" 13">
            <a:extLst>
              <a:ext uri="{FF2B5EF4-FFF2-40B4-BE49-F238E27FC236}">
                <a16:creationId xmlns:a16="http://schemas.microsoft.com/office/drawing/2014/main" id="{36D37054-6915-40C3-BD45-E28906DA0920}"/>
              </a:ext>
            </a:extLst>
          </p:cNvPr>
          <p:cNvPicPr>
            <a:picLocks noChangeAspect="1"/>
          </p:cNvPicPr>
          <p:nvPr/>
        </p:nvPicPr>
        <p:blipFill>
          <a:blip r:embed="rId14"/>
          <a:stretch>
            <a:fillRect/>
          </a:stretch>
        </p:blipFill>
        <p:spPr>
          <a:xfrm>
            <a:off x="9804263" y="6165848"/>
            <a:ext cx="1847316" cy="337291"/>
          </a:xfrm>
          <a:prstGeom prst="rect">
            <a:avLst/>
          </a:prstGeom>
          <a:solidFill>
            <a:schemeClr val="bg1"/>
          </a:solidFill>
        </p:spPr>
      </p:pic>
      <p:grpSp>
        <p:nvGrpSpPr>
          <p:cNvPr id="231" name="Group 230">
            <a:extLst>
              <a:ext uri="{FF2B5EF4-FFF2-40B4-BE49-F238E27FC236}">
                <a16:creationId xmlns:a16="http://schemas.microsoft.com/office/drawing/2014/main" id="{A8060DFE-404F-44F4-B903-57DAA6CD7931}"/>
              </a:ext>
            </a:extLst>
          </p:cNvPr>
          <p:cNvGrpSpPr/>
          <p:nvPr/>
        </p:nvGrpSpPr>
        <p:grpSpPr>
          <a:xfrm>
            <a:off x="7586932" y="1365663"/>
            <a:ext cx="2776268" cy="621127"/>
            <a:chOff x="8247332" y="1365663"/>
            <a:chExt cx="2776268" cy="621127"/>
          </a:xfrm>
        </p:grpSpPr>
        <p:sp>
          <p:nvSpPr>
            <p:cNvPr id="232" name="TextBox 231">
              <a:extLst>
                <a:ext uri="{FF2B5EF4-FFF2-40B4-BE49-F238E27FC236}">
                  <a16:creationId xmlns:a16="http://schemas.microsoft.com/office/drawing/2014/main" id="{FB7CE26D-3273-487D-88AB-6940B4DBDF77}"/>
                </a:ext>
              </a:extLst>
            </p:cNvPr>
            <p:cNvSpPr txBox="1"/>
            <p:nvPr/>
          </p:nvSpPr>
          <p:spPr>
            <a:xfrm>
              <a:off x="8870842" y="1369505"/>
              <a:ext cx="2152758" cy="501676"/>
            </a:xfrm>
            <a:prstGeom prst="rect">
              <a:avLst/>
            </a:prstGeom>
            <a:noFill/>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Launching neurologic innovations since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1946</a:t>
              </a:r>
              <a:r>
                <a:rPr kumimoji="0" lang="en-GB" sz="1400" b="0" i="0" u="none" strike="noStrike" kern="1200" cap="none" spc="0" normalizeH="0" baseline="30000" noProof="0" dirty="0">
                  <a:ln>
                    <a:noFill/>
                  </a:ln>
                  <a:solidFill>
                    <a:srgbClr val="FFFFFF"/>
                  </a:solidFill>
                  <a:effectLst/>
                  <a:uLnTx/>
                  <a:uFillTx/>
                  <a:latin typeface="Arial" panose="020B0604020202020204"/>
                  <a:ea typeface="+mn-ea"/>
                  <a:cs typeface="+mn-cs"/>
                </a:rPr>
                <a:t>b</a:t>
              </a:r>
            </a:p>
          </p:txBody>
        </p:sp>
        <p:grpSp>
          <p:nvGrpSpPr>
            <p:cNvPr id="233" name="Group 232">
              <a:extLst>
                <a:ext uri="{FF2B5EF4-FFF2-40B4-BE49-F238E27FC236}">
                  <a16:creationId xmlns:a16="http://schemas.microsoft.com/office/drawing/2014/main" id="{9025FB33-7E0A-4126-8676-9CF4DDBDCFB8}"/>
                </a:ext>
              </a:extLst>
            </p:cNvPr>
            <p:cNvGrpSpPr/>
            <p:nvPr/>
          </p:nvGrpSpPr>
          <p:grpSpPr>
            <a:xfrm>
              <a:off x="8247332" y="1365663"/>
              <a:ext cx="621127" cy="621127"/>
              <a:chOff x="9662112" y="2542877"/>
              <a:chExt cx="621127" cy="621127"/>
            </a:xfrm>
          </p:grpSpPr>
          <p:sp>
            <p:nvSpPr>
              <p:cNvPr id="235" name="Oval 234">
                <a:extLst>
                  <a:ext uri="{FF2B5EF4-FFF2-40B4-BE49-F238E27FC236}">
                    <a16:creationId xmlns:a16="http://schemas.microsoft.com/office/drawing/2014/main" id="{0F963D9F-58A9-4D7C-B7BA-57F1FC117039}"/>
                  </a:ext>
                </a:extLst>
              </p:cNvPr>
              <p:cNvSpPr/>
              <p:nvPr/>
            </p:nvSpPr>
            <p:spPr>
              <a:xfrm>
                <a:off x="9662112" y="2542877"/>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36" name="Group 235">
                <a:extLst>
                  <a:ext uri="{FF2B5EF4-FFF2-40B4-BE49-F238E27FC236}">
                    <a16:creationId xmlns:a16="http://schemas.microsoft.com/office/drawing/2014/main" id="{EED7BF1D-0621-4A63-A086-53A282BC3312}"/>
                  </a:ext>
                </a:extLst>
              </p:cNvPr>
              <p:cNvGrpSpPr/>
              <p:nvPr/>
            </p:nvGrpSpPr>
            <p:grpSpPr>
              <a:xfrm>
                <a:off x="9767094" y="2647859"/>
                <a:ext cx="411163" cy="411163"/>
                <a:chOff x="9731376" y="3143251"/>
                <a:chExt cx="411163" cy="411163"/>
              </a:xfrm>
            </p:grpSpPr>
            <p:sp>
              <p:nvSpPr>
                <p:cNvPr id="237" name="Freeform 5">
                  <a:extLst>
                    <a:ext uri="{FF2B5EF4-FFF2-40B4-BE49-F238E27FC236}">
                      <a16:creationId xmlns:a16="http://schemas.microsoft.com/office/drawing/2014/main" id="{979FED51-2581-45DE-BCA2-945EB1CFA86C}"/>
                    </a:ext>
                  </a:extLst>
                </p:cNvPr>
                <p:cNvSpPr>
                  <a:spLocks noEditPoints="1"/>
                </p:cNvSpPr>
                <p:nvPr/>
              </p:nvSpPr>
              <p:spPr bwMode="auto">
                <a:xfrm>
                  <a:off x="9731376" y="3143251"/>
                  <a:ext cx="411163" cy="411163"/>
                </a:xfrm>
                <a:custGeom>
                  <a:avLst/>
                  <a:gdLst>
                    <a:gd name="T0" fmla="*/ 424 w 559"/>
                    <a:gd name="T1" fmla="*/ 314 h 558"/>
                    <a:gd name="T2" fmla="*/ 539 w 559"/>
                    <a:gd name="T3" fmla="*/ 29 h 558"/>
                    <a:gd name="T4" fmla="*/ 279 w 559"/>
                    <a:gd name="T5" fmla="*/ 101 h 558"/>
                    <a:gd name="T6" fmla="*/ 140 w 559"/>
                    <a:gd name="T7" fmla="*/ 126 h 558"/>
                    <a:gd name="T8" fmla="*/ 4 w 559"/>
                    <a:gd name="T9" fmla="*/ 257 h 558"/>
                    <a:gd name="T10" fmla="*/ 4 w 559"/>
                    <a:gd name="T11" fmla="*/ 272 h 558"/>
                    <a:gd name="T12" fmla="*/ 116 w 559"/>
                    <a:gd name="T13" fmla="*/ 283 h 558"/>
                    <a:gd name="T14" fmla="*/ 74 w 559"/>
                    <a:gd name="T15" fmla="*/ 343 h 558"/>
                    <a:gd name="T16" fmla="*/ 4 w 559"/>
                    <a:gd name="T17" fmla="*/ 540 h 558"/>
                    <a:gd name="T18" fmla="*/ 19 w 559"/>
                    <a:gd name="T19" fmla="*/ 555 h 558"/>
                    <a:gd name="T20" fmla="*/ 216 w 559"/>
                    <a:gd name="T21" fmla="*/ 485 h 558"/>
                    <a:gd name="T22" fmla="*/ 275 w 559"/>
                    <a:gd name="T23" fmla="*/ 442 h 558"/>
                    <a:gd name="T24" fmla="*/ 286 w 559"/>
                    <a:gd name="T25" fmla="*/ 554 h 558"/>
                    <a:gd name="T26" fmla="*/ 302 w 559"/>
                    <a:gd name="T27" fmla="*/ 554 h 558"/>
                    <a:gd name="T28" fmla="*/ 432 w 559"/>
                    <a:gd name="T29" fmla="*/ 419 h 558"/>
                    <a:gd name="T30" fmla="*/ 504 w 559"/>
                    <a:gd name="T31" fmla="*/ 162 h 558"/>
                    <a:gd name="T32" fmla="*/ 433 w 559"/>
                    <a:gd name="T33" fmla="*/ 126 h 558"/>
                    <a:gd name="T34" fmla="*/ 519 w 559"/>
                    <a:gd name="T35" fmla="*/ 40 h 558"/>
                    <a:gd name="T36" fmla="*/ 225 w 559"/>
                    <a:gd name="T37" fmla="*/ 154 h 558"/>
                    <a:gd name="T38" fmla="*/ 35 w 559"/>
                    <a:gd name="T39" fmla="*/ 256 h 558"/>
                    <a:gd name="T40" fmla="*/ 105 w 559"/>
                    <a:gd name="T41" fmla="*/ 506 h 558"/>
                    <a:gd name="T42" fmla="*/ 52 w 559"/>
                    <a:gd name="T43" fmla="*/ 454 h 558"/>
                    <a:gd name="T44" fmla="*/ 148 w 559"/>
                    <a:gd name="T45" fmla="*/ 329 h 558"/>
                    <a:gd name="T46" fmla="*/ 142 w 559"/>
                    <a:gd name="T47" fmla="*/ 367 h 558"/>
                    <a:gd name="T48" fmla="*/ 126 w 559"/>
                    <a:gd name="T49" fmla="*/ 418 h 558"/>
                    <a:gd name="T50" fmla="*/ 141 w 559"/>
                    <a:gd name="T51" fmla="*/ 433 h 558"/>
                    <a:gd name="T52" fmla="*/ 191 w 559"/>
                    <a:gd name="T53" fmla="*/ 417 h 558"/>
                    <a:gd name="T54" fmla="*/ 230 w 559"/>
                    <a:gd name="T55" fmla="*/ 410 h 558"/>
                    <a:gd name="T56" fmla="*/ 105 w 559"/>
                    <a:gd name="T57" fmla="*/ 506 h 558"/>
                    <a:gd name="T58" fmla="*/ 251 w 559"/>
                    <a:gd name="T59" fmla="*/ 387 h 558"/>
                    <a:gd name="T60" fmla="*/ 202 w 559"/>
                    <a:gd name="T61" fmla="*/ 397 h 558"/>
                    <a:gd name="T62" fmla="*/ 174 w 559"/>
                    <a:gd name="T63" fmla="*/ 319 h 558"/>
                    <a:gd name="T64" fmla="*/ 136 w 559"/>
                    <a:gd name="T65" fmla="*/ 273 h 558"/>
                    <a:gd name="T66" fmla="*/ 376 w 559"/>
                    <a:gd name="T67" fmla="*/ 62 h 558"/>
                    <a:gd name="T68" fmla="*/ 418 w 559"/>
                    <a:gd name="T69" fmla="*/ 141 h 558"/>
                    <a:gd name="T70" fmla="*/ 443 w 559"/>
                    <a:gd name="T71" fmla="*/ 265 h 558"/>
                    <a:gd name="T72" fmla="*/ 303 w 559"/>
                    <a:gd name="T73" fmla="*/ 523 h 558"/>
                    <a:gd name="T74" fmla="*/ 404 w 559"/>
                    <a:gd name="T75" fmla="*/ 334 h 558"/>
                    <a:gd name="T76" fmla="*/ 303 w 559"/>
                    <a:gd name="T77" fmla="*/ 523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9" h="558">
                      <a:moveTo>
                        <a:pt x="432" y="419"/>
                      </a:moveTo>
                      <a:cubicBezTo>
                        <a:pt x="424" y="314"/>
                        <a:pt x="424" y="314"/>
                        <a:pt x="424" y="314"/>
                      </a:cubicBezTo>
                      <a:cubicBezTo>
                        <a:pt x="436" y="302"/>
                        <a:pt x="448" y="290"/>
                        <a:pt x="458" y="280"/>
                      </a:cubicBezTo>
                      <a:cubicBezTo>
                        <a:pt x="559" y="179"/>
                        <a:pt x="540" y="35"/>
                        <a:pt x="539" y="29"/>
                      </a:cubicBezTo>
                      <a:cubicBezTo>
                        <a:pt x="538" y="24"/>
                        <a:pt x="534" y="20"/>
                        <a:pt x="530" y="20"/>
                      </a:cubicBezTo>
                      <a:cubicBezTo>
                        <a:pt x="524" y="19"/>
                        <a:pt x="379" y="0"/>
                        <a:pt x="279" y="101"/>
                      </a:cubicBezTo>
                      <a:cubicBezTo>
                        <a:pt x="269" y="111"/>
                        <a:pt x="257" y="122"/>
                        <a:pt x="244" y="135"/>
                      </a:cubicBezTo>
                      <a:cubicBezTo>
                        <a:pt x="140" y="126"/>
                        <a:pt x="140" y="126"/>
                        <a:pt x="140" y="126"/>
                      </a:cubicBezTo>
                      <a:cubicBezTo>
                        <a:pt x="137" y="126"/>
                        <a:pt x="134" y="127"/>
                        <a:pt x="131" y="129"/>
                      </a:cubicBezTo>
                      <a:cubicBezTo>
                        <a:pt x="4" y="257"/>
                        <a:pt x="4" y="257"/>
                        <a:pt x="4" y="257"/>
                      </a:cubicBezTo>
                      <a:cubicBezTo>
                        <a:pt x="1" y="260"/>
                        <a:pt x="0" y="264"/>
                        <a:pt x="1" y="268"/>
                      </a:cubicBezTo>
                      <a:cubicBezTo>
                        <a:pt x="2" y="270"/>
                        <a:pt x="3" y="271"/>
                        <a:pt x="4" y="272"/>
                      </a:cubicBezTo>
                      <a:cubicBezTo>
                        <a:pt x="6" y="274"/>
                        <a:pt x="8" y="275"/>
                        <a:pt x="11" y="275"/>
                      </a:cubicBezTo>
                      <a:cubicBezTo>
                        <a:pt x="116" y="283"/>
                        <a:pt x="116" y="283"/>
                        <a:pt x="116" y="283"/>
                      </a:cubicBezTo>
                      <a:cubicBezTo>
                        <a:pt x="141" y="308"/>
                        <a:pt x="141" y="308"/>
                        <a:pt x="141" y="308"/>
                      </a:cubicBezTo>
                      <a:cubicBezTo>
                        <a:pt x="117" y="312"/>
                        <a:pt x="93" y="323"/>
                        <a:pt x="74" y="343"/>
                      </a:cubicBezTo>
                      <a:cubicBezTo>
                        <a:pt x="35" y="381"/>
                        <a:pt x="33" y="418"/>
                        <a:pt x="31" y="453"/>
                      </a:cubicBezTo>
                      <a:cubicBezTo>
                        <a:pt x="30" y="482"/>
                        <a:pt x="28" y="510"/>
                        <a:pt x="4" y="540"/>
                      </a:cubicBezTo>
                      <a:cubicBezTo>
                        <a:pt x="0" y="544"/>
                        <a:pt x="1" y="550"/>
                        <a:pt x="5" y="554"/>
                      </a:cubicBezTo>
                      <a:cubicBezTo>
                        <a:pt x="8" y="558"/>
                        <a:pt x="15" y="558"/>
                        <a:pt x="19" y="555"/>
                      </a:cubicBezTo>
                      <a:cubicBezTo>
                        <a:pt x="49" y="530"/>
                        <a:pt x="76" y="529"/>
                        <a:pt x="106" y="527"/>
                      </a:cubicBezTo>
                      <a:cubicBezTo>
                        <a:pt x="141" y="525"/>
                        <a:pt x="177" y="523"/>
                        <a:pt x="216" y="485"/>
                      </a:cubicBezTo>
                      <a:cubicBezTo>
                        <a:pt x="235" y="465"/>
                        <a:pt x="247" y="441"/>
                        <a:pt x="250" y="417"/>
                      </a:cubicBezTo>
                      <a:cubicBezTo>
                        <a:pt x="275" y="442"/>
                        <a:pt x="275" y="442"/>
                        <a:pt x="275" y="442"/>
                      </a:cubicBezTo>
                      <a:cubicBezTo>
                        <a:pt x="283" y="548"/>
                        <a:pt x="283" y="548"/>
                        <a:pt x="283" y="548"/>
                      </a:cubicBezTo>
                      <a:cubicBezTo>
                        <a:pt x="284" y="550"/>
                        <a:pt x="285" y="553"/>
                        <a:pt x="286" y="554"/>
                      </a:cubicBezTo>
                      <a:cubicBezTo>
                        <a:pt x="288" y="556"/>
                        <a:pt x="289" y="556"/>
                        <a:pt x="290" y="557"/>
                      </a:cubicBezTo>
                      <a:cubicBezTo>
                        <a:pt x="294" y="558"/>
                        <a:pt x="299" y="557"/>
                        <a:pt x="302" y="554"/>
                      </a:cubicBezTo>
                      <a:cubicBezTo>
                        <a:pt x="429" y="427"/>
                        <a:pt x="429" y="427"/>
                        <a:pt x="429" y="427"/>
                      </a:cubicBezTo>
                      <a:cubicBezTo>
                        <a:pt x="431" y="425"/>
                        <a:pt x="432" y="422"/>
                        <a:pt x="432" y="419"/>
                      </a:cubicBezTo>
                      <a:close/>
                      <a:moveTo>
                        <a:pt x="519" y="40"/>
                      </a:moveTo>
                      <a:cubicBezTo>
                        <a:pt x="520" y="59"/>
                        <a:pt x="521" y="108"/>
                        <a:pt x="504" y="162"/>
                      </a:cubicBezTo>
                      <a:cubicBezTo>
                        <a:pt x="477" y="158"/>
                        <a:pt x="452" y="145"/>
                        <a:pt x="433" y="126"/>
                      </a:cubicBezTo>
                      <a:cubicBezTo>
                        <a:pt x="433" y="126"/>
                        <a:pt x="433" y="126"/>
                        <a:pt x="433" y="126"/>
                      </a:cubicBezTo>
                      <a:cubicBezTo>
                        <a:pt x="414" y="106"/>
                        <a:pt x="401" y="81"/>
                        <a:pt x="396" y="54"/>
                      </a:cubicBezTo>
                      <a:cubicBezTo>
                        <a:pt x="450" y="37"/>
                        <a:pt x="500" y="38"/>
                        <a:pt x="519" y="40"/>
                      </a:cubicBezTo>
                      <a:close/>
                      <a:moveTo>
                        <a:pt x="143" y="148"/>
                      </a:moveTo>
                      <a:cubicBezTo>
                        <a:pt x="225" y="154"/>
                        <a:pt x="225" y="154"/>
                        <a:pt x="225" y="154"/>
                      </a:cubicBezTo>
                      <a:cubicBezTo>
                        <a:pt x="179" y="200"/>
                        <a:pt x="130" y="249"/>
                        <a:pt x="117" y="262"/>
                      </a:cubicBezTo>
                      <a:cubicBezTo>
                        <a:pt x="35" y="256"/>
                        <a:pt x="35" y="256"/>
                        <a:pt x="35" y="256"/>
                      </a:cubicBezTo>
                      <a:lnTo>
                        <a:pt x="143" y="148"/>
                      </a:lnTo>
                      <a:close/>
                      <a:moveTo>
                        <a:pt x="105" y="506"/>
                      </a:moveTo>
                      <a:cubicBezTo>
                        <a:pt x="84" y="507"/>
                        <a:pt x="63" y="508"/>
                        <a:pt x="42" y="517"/>
                      </a:cubicBezTo>
                      <a:cubicBezTo>
                        <a:pt x="50" y="495"/>
                        <a:pt x="51" y="474"/>
                        <a:pt x="52" y="454"/>
                      </a:cubicBezTo>
                      <a:cubicBezTo>
                        <a:pt x="54" y="421"/>
                        <a:pt x="56" y="391"/>
                        <a:pt x="89" y="358"/>
                      </a:cubicBezTo>
                      <a:cubicBezTo>
                        <a:pt x="106" y="341"/>
                        <a:pt x="127" y="331"/>
                        <a:pt x="148" y="329"/>
                      </a:cubicBezTo>
                      <a:cubicBezTo>
                        <a:pt x="139" y="356"/>
                        <a:pt x="139" y="356"/>
                        <a:pt x="139" y="356"/>
                      </a:cubicBezTo>
                      <a:cubicBezTo>
                        <a:pt x="138" y="360"/>
                        <a:pt x="139" y="364"/>
                        <a:pt x="142" y="367"/>
                      </a:cubicBezTo>
                      <a:cubicBezTo>
                        <a:pt x="159" y="384"/>
                        <a:pt x="159" y="384"/>
                        <a:pt x="159" y="384"/>
                      </a:cubicBezTo>
                      <a:cubicBezTo>
                        <a:pt x="126" y="418"/>
                        <a:pt x="126" y="418"/>
                        <a:pt x="126" y="418"/>
                      </a:cubicBezTo>
                      <a:cubicBezTo>
                        <a:pt x="122" y="422"/>
                        <a:pt x="122" y="429"/>
                        <a:pt x="126" y="433"/>
                      </a:cubicBezTo>
                      <a:cubicBezTo>
                        <a:pt x="130" y="437"/>
                        <a:pt x="137" y="437"/>
                        <a:pt x="141" y="433"/>
                      </a:cubicBezTo>
                      <a:cubicBezTo>
                        <a:pt x="174" y="400"/>
                        <a:pt x="174" y="400"/>
                        <a:pt x="174" y="400"/>
                      </a:cubicBezTo>
                      <a:cubicBezTo>
                        <a:pt x="191" y="417"/>
                        <a:pt x="191" y="417"/>
                        <a:pt x="191" y="417"/>
                      </a:cubicBezTo>
                      <a:cubicBezTo>
                        <a:pt x="194" y="420"/>
                        <a:pt x="198" y="421"/>
                        <a:pt x="202" y="419"/>
                      </a:cubicBezTo>
                      <a:cubicBezTo>
                        <a:pt x="230" y="410"/>
                        <a:pt x="230" y="410"/>
                        <a:pt x="230" y="410"/>
                      </a:cubicBezTo>
                      <a:cubicBezTo>
                        <a:pt x="228" y="431"/>
                        <a:pt x="218" y="453"/>
                        <a:pt x="201" y="470"/>
                      </a:cubicBezTo>
                      <a:cubicBezTo>
                        <a:pt x="168" y="503"/>
                        <a:pt x="137" y="504"/>
                        <a:pt x="105" y="506"/>
                      </a:cubicBezTo>
                      <a:close/>
                      <a:moveTo>
                        <a:pt x="285" y="422"/>
                      </a:moveTo>
                      <a:cubicBezTo>
                        <a:pt x="251" y="387"/>
                        <a:pt x="251" y="387"/>
                        <a:pt x="251" y="387"/>
                      </a:cubicBezTo>
                      <a:cubicBezTo>
                        <a:pt x="248" y="385"/>
                        <a:pt x="244" y="384"/>
                        <a:pt x="240" y="385"/>
                      </a:cubicBezTo>
                      <a:cubicBezTo>
                        <a:pt x="202" y="397"/>
                        <a:pt x="202" y="397"/>
                        <a:pt x="202" y="397"/>
                      </a:cubicBezTo>
                      <a:cubicBezTo>
                        <a:pt x="161" y="357"/>
                        <a:pt x="161" y="357"/>
                        <a:pt x="161" y="357"/>
                      </a:cubicBezTo>
                      <a:cubicBezTo>
                        <a:pt x="174" y="319"/>
                        <a:pt x="174" y="319"/>
                        <a:pt x="174" y="319"/>
                      </a:cubicBezTo>
                      <a:cubicBezTo>
                        <a:pt x="175" y="315"/>
                        <a:pt x="174" y="311"/>
                        <a:pt x="171" y="308"/>
                      </a:cubicBezTo>
                      <a:cubicBezTo>
                        <a:pt x="136" y="273"/>
                        <a:pt x="136" y="273"/>
                        <a:pt x="136" y="273"/>
                      </a:cubicBezTo>
                      <a:cubicBezTo>
                        <a:pt x="162" y="247"/>
                        <a:pt x="246" y="163"/>
                        <a:pt x="294" y="116"/>
                      </a:cubicBezTo>
                      <a:cubicBezTo>
                        <a:pt x="319" y="90"/>
                        <a:pt x="348" y="73"/>
                        <a:pt x="376" y="62"/>
                      </a:cubicBezTo>
                      <a:cubicBezTo>
                        <a:pt x="382" y="91"/>
                        <a:pt x="396" y="119"/>
                        <a:pt x="418" y="141"/>
                      </a:cubicBezTo>
                      <a:cubicBezTo>
                        <a:pt x="418" y="141"/>
                        <a:pt x="418" y="141"/>
                        <a:pt x="418" y="141"/>
                      </a:cubicBezTo>
                      <a:cubicBezTo>
                        <a:pt x="439" y="162"/>
                        <a:pt x="467" y="177"/>
                        <a:pt x="497" y="182"/>
                      </a:cubicBezTo>
                      <a:cubicBezTo>
                        <a:pt x="485" y="211"/>
                        <a:pt x="468" y="240"/>
                        <a:pt x="443" y="265"/>
                      </a:cubicBezTo>
                      <a:cubicBezTo>
                        <a:pt x="395" y="312"/>
                        <a:pt x="311" y="397"/>
                        <a:pt x="285" y="422"/>
                      </a:cubicBezTo>
                      <a:close/>
                      <a:moveTo>
                        <a:pt x="303" y="523"/>
                      </a:moveTo>
                      <a:cubicBezTo>
                        <a:pt x="296" y="441"/>
                        <a:pt x="296" y="441"/>
                        <a:pt x="296" y="441"/>
                      </a:cubicBezTo>
                      <a:cubicBezTo>
                        <a:pt x="310" y="428"/>
                        <a:pt x="359" y="379"/>
                        <a:pt x="404" y="334"/>
                      </a:cubicBezTo>
                      <a:cubicBezTo>
                        <a:pt x="410" y="415"/>
                        <a:pt x="410" y="415"/>
                        <a:pt x="410" y="415"/>
                      </a:cubicBezTo>
                      <a:lnTo>
                        <a:pt x="303" y="5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8" name="Freeform 6">
                  <a:extLst>
                    <a:ext uri="{FF2B5EF4-FFF2-40B4-BE49-F238E27FC236}">
                      <a16:creationId xmlns:a16="http://schemas.microsoft.com/office/drawing/2014/main" id="{2A0B8C4F-8541-4DF0-9D55-0F05E9268303}"/>
                    </a:ext>
                  </a:extLst>
                </p:cNvPr>
                <p:cNvSpPr>
                  <a:spLocks noEditPoints="1"/>
                </p:cNvSpPr>
                <p:nvPr/>
              </p:nvSpPr>
              <p:spPr bwMode="auto">
                <a:xfrm>
                  <a:off x="9936163" y="3252788"/>
                  <a:ext cx="96838" cy="96838"/>
                </a:xfrm>
                <a:custGeom>
                  <a:avLst/>
                  <a:gdLst>
                    <a:gd name="T0" fmla="*/ 108 w 133"/>
                    <a:gd name="T1" fmla="*/ 24 h 133"/>
                    <a:gd name="T2" fmla="*/ 18 w 133"/>
                    <a:gd name="T3" fmla="*/ 24 h 133"/>
                    <a:gd name="T4" fmla="*/ 0 w 133"/>
                    <a:gd name="T5" fmla="*/ 69 h 133"/>
                    <a:gd name="T6" fmla="*/ 18 w 133"/>
                    <a:gd name="T7" fmla="*/ 114 h 133"/>
                    <a:gd name="T8" fmla="*/ 18 w 133"/>
                    <a:gd name="T9" fmla="*/ 114 h 133"/>
                    <a:gd name="T10" fmla="*/ 63 w 133"/>
                    <a:gd name="T11" fmla="*/ 133 h 133"/>
                    <a:gd name="T12" fmla="*/ 108 w 133"/>
                    <a:gd name="T13" fmla="*/ 114 h 133"/>
                    <a:gd name="T14" fmla="*/ 108 w 133"/>
                    <a:gd name="T15" fmla="*/ 24 h 133"/>
                    <a:gd name="T16" fmla="*/ 63 w 133"/>
                    <a:gd name="T17" fmla="*/ 112 h 133"/>
                    <a:gd name="T18" fmla="*/ 33 w 133"/>
                    <a:gd name="T19" fmla="*/ 99 h 133"/>
                    <a:gd name="T20" fmla="*/ 33 w 133"/>
                    <a:gd name="T21" fmla="*/ 99 h 133"/>
                    <a:gd name="T22" fmla="*/ 33 w 133"/>
                    <a:gd name="T23" fmla="*/ 99 h 133"/>
                    <a:gd name="T24" fmla="*/ 21 w 133"/>
                    <a:gd name="T25" fmla="*/ 69 h 133"/>
                    <a:gd name="T26" fmla="*/ 33 w 133"/>
                    <a:gd name="T27" fmla="*/ 40 h 133"/>
                    <a:gd name="T28" fmla="*/ 93 w 133"/>
                    <a:gd name="T29" fmla="*/ 40 h 133"/>
                    <a:gd name="T30" fmla="*/ 93 w 133"/>
                    <a:gd name="T31" fmla="*/ 99 h 133"/>
                    <a:gd name="T32" fmla="*/ 63 w 133"/>
                    <a:gd name="T33" fmla="*/ 1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3" h="133">
                      <a:moveTo>
                        <a:pt x="108" y="24"/>
                      </a:moveTo>
                      <a:cubicBezTo>
                        <a:pt x="83" y="0"/>
                        <a:pt x="43" y="0"/>
                        <a:pt x="18" y="24"/>
                      </a:cubicBezTo>
                      <a:cubicBezTo>
                        <a:pt x="6" y="36"/>
                        <a:pt x="0" y="52"/>
                        <a:pt x="0" y="69"/>
                      </a:cubicBezTo>
                      <a:cubicBezTo>
                        <a:pt x="0" y="86"/>
                        <a:pt x="6" y="102"/>
                        <a:pt x="18" y="114"/>
                      </a:cubicBezTo>
                      <a:cubicBezTo>
                        <a:pt x="18" y="114"/>
                        <a:pt x="18" y="114"/>
                        <a:pt x="18" y="114"/>
                      </a:cubicBezTo>
                      <a:cubicBezTo>
                        <a:pt x="30" y="126"/>
                        <a:pt x="46" y="133"/>
                        <a:pt x="63" y="133"/>
                      </a:cubicBezTo>
                      <a:cubicBezTo>
                        <a:pt x="80" y="133"/>
                        <a:pt x="96" y="126"/>
                        <a:pt x="108" y="114"/>
                      </a:cubicBezTo>
                      <a:cubicBezTo>
                        <a:pt x="133" y="90"/>
                        <a:pt x="133" y="49"/>
                        <a:pt x="108" y="24"/>
                      </a:cubicBezTo>
                      <a:close/>
                      <a:moveTo>
                        <a:pt x="63" y="112"/>
                      </a:moveTo>
                      <a:cubicBezTo>
                        <a:pt x="52" y="112"/>
                        <a:pt x="41" y="107"/>
                        <a:pt x="33" y="99"/>
                      </a:cubicBezTo>
                      <a:cubicBezTo>
                        <a:pt x="33" y="99"/>
                        <a:pt x="33" y="99"/>
                        <a:pt x="33" y="99"/>
                      </a:cubicBezTo>
                      <a:cubicBezTo>
                        <a:pt x="33" y="99"/>
                        <a:pt x="33" y="99"/>
                        <a:pt x="33" y="99"/>
                      </a:cubicBezTo>
                      <a:cubicBezTo>
                        <a:pt x="25" y="91"/>
                        <a:pt x="21" y="81"/>
                        <a:pt x="21" y="69"/>
                      </a:cubicBezTo>
                      <a:cubicBezTo>
                        <a:pt x="21" y="58"/>
                        <a:pt x="25" y="48"/>
                        <a:pt x="33" y="40"/>
                      </a:cubicBezTo>
                      <a:cubicBezTo>
                        <a:pt x="50" y="23"/>
                        <a:pt x="76" y="23"/>
                        <a:pt x="93" y="40"/>
                      </a:cubicBezTo>
                      <a:cubicBezTo>
                        <a:pt x="109" y="56"/>
                        <a:pt x="109" y="83"/>
                        <a:pt x="93" y="99"/>
                      </a:cubicBezTo>
                      <a:cubicBezTo>
                        <a:pt x="85" y="107"/>
                        <a:pt x="74" y="112"/>
                        <a:pt x="63" y="11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9" name="Freeform 7">
                  <a:extLst>
                    <a:ext uri="{FF2B5EF4-FFF2-40B4-BE49-F238E27FC236}">
                      <a16:creationId xmlns:a16="http://schemas.microsoft.com/office/drawing/2014/main" id="{F50B21C1-BAE9-42CE-B801-6E1CCC047954}"/>
                    </a:ext>
                  </a:extLst>
                </p:cNvPr>
                <p:cNvSpPr>
                  <a:spLocks/>
                </p:cNvSpPr>
                <p:nvPr/>
              </p:nvSpPr>
              <p:spPr bwMode="auto">
                <a:xfrm>
                  <a:off x="9883776" y="3355976"/>
                  <a:ext cx="46038" cy="46038"/>
                </a:xfrm>
                <a:custGeom>
                  <a:avLst/>
                  <a:gdLst>
                    <a:gd name="T0" fmla="*/ 58 w 62"/>
                    <a:gd name="T1" fmla="*/ 4 h 63"/>
                    <a:gd name="T2" fmla="*/ 43 w 62"/>
                    <a:gd name="T3" fmla="*/ 4 h 63"/>
                    <a:gd name="T4" fmla="*/ 4 w 62"/>
                    <a:gd name="T5" fmla="*/ 43 h 63"/>
                    <a:gd name="T6" fmla="*/ 4 w 62"/>
                    <a:gd name="T7" fmla="*/ 58 h 63"/>
                    <a:gd name="T8" fmla="*/ 19 w 62"/>
                    <a:gd name="T9" fmla="*/ 58 h 63"/>
                    <a:gd name="T10" fmla="*/ 58 w 62"/>
                    <a:gd name="T11" fmla="*/ 19 h 63"/>
                    <a:gd name="T12" fmla="*/ 58 w 62"/>
                    <a:gd name="T13" fmla="*/ 4 h 63"/>
                  </a:gdLst>
                  <a:ahLst/>
                  <a:cxnLst>
                    <a:cxn ang="0">
                      <a:pos x="T0" y="T1"/>
                    </a:cxn>
                    <a:cxn ang="0">
                      <a:pos x="T2" y="T3"/>
                    </a:cxn>
                    <a:cxn ang="0">
                      <a:pos x="T4" y="T5"/>
                    </a:cxn>
                    <a:cxn ang="0">
                      <a:pos x="T6" y="T7"/>
                    </a:cxn>
                    <a:cxn ang="0">
                      <a:pos x="T8" y="T9"/>
                    </a:cxn>
                    <a:cxn ang="0">
                      <a:pos x="T10" y="T11"/>
                    </a:cxn>
                    <a:cxn ang="0">
                      <a:pos x="T12" y="T13"/>
                    </a:cxn>
                  </a:cxnLst>
                  <a:rect l="0" t="0" r="r" b="b"/>
                  <a:pathLst>
                    <a:path w="62" h="63">
                      <a:moveTo>
                        <a:pt x="58" y="4"/>
                      </a:moveTo>
                      <a:cubicBezTo>
                        <a:pt x="54" y="0"/>
                        <a:pt x="47" y="0"/>
                        <a:pt x="43" y="4"/>
                      </a:cubicBezTo>
                      <a:cubicBezTo>
                        <a:pt x="4" y="43"/>
                        <a:pt x="4" y="43"/>
                        <a:pt x="4" y="43"/>
                      </a:cubicBezTo>
                      <a:cubicBezTo>
                        <a:pt x="0" y="47"/>
                        <a:pt x="0" y="54"/>
                        <a:pt x="4" y="58"/>
                      </a:cubicBezTo>
                      <a:cubicBezTo>
                        <a:pt x="8" y="63"/>
                        <a:pt x="15" y="63"/>
                        <a:pt x="19" y="58"/>
                      </a:cubicBezTo>
                      <a:cubicBezTo>
                        <a:pt x="58" y="19"/>
                        <a:pt x="58" y="19"/>
                        <a:pt x="58" y="19"/>
                      </a:cubicBezTo>
                      <a:cubicBezTo>
                        <a:pt x="62" y="15"/>
                        <a:pt x="62" y="8"/>
                        <a:pt x="5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grpSp>
      <p:sp>
        <p:nvSpPr>
          <p:cNvPr id="240" name="TextBox 239">
            <a:extLst>
              <a:ext uri="{FF2B5EF4-FFF2-40B4-BE49-F238E27FC236}">
                <a16:creationId xmlns:a16="http://schemas.microsoft.com/office/drawing/2014/main" id="{7E2FED5B-BF03-40B1-A0C7-DD2F4B84FF37}"/>
              </a:ext>
            </a:extLst>
          </p:cNvPr>
          <p:cNvSpPr txBox="1"/>
          <p:nvPr/>
        </p:nvSpPr>
        <p:spPr>
          <a:xfrm>
            <a:off x="5811838" y="1333109"/>
            <a:ext cx="1897537" cy="911019"/>
          </a:xfrm>
          <a:prstGeom prst="rect">
            <a:avLst/>
          </a:prstGeom>
          <a:noFill/>
        </p:spPr>
        <p:txBody>
          <a:bodyPr wrap="square" rtlCol="0">
            <a:spAutoFit/>
          </a:bodyPr>
          <a:lstStyle/>
          <a:p>
            <a:pPr>
              <a:lnSpc>
                <a:spcPct val="95000"/>
              </a:lnSpc>
              <a:spcAft>
                <a:spcPts val="500"/>
              </a:spcAft>
            </a:pPr>
            <a:r>
              <a:rPr lang="en-GB" sz="1400" b="1" dirty="0">
                <a:solidFill>
                  <a:schemeClr val="accent2">
                    <a:lumMod val="40000"/>
                    <a:lumOff val="60000"/>
                  </a:schemeClr>
                </a:solidFill>
              </a:rPr>
              <a:t>Dedicated research teams</a:t>
            </a:r>
            <a:r>
              <a:rPr lang="en-GB" sz="1400" dirty="0">
                <a:solidFill>
                  <a:schemeClr val="bg1"/>
                </a:solidFill>
              </a:rPr>
              <a:t> at the </a:t>
            </a:r>
            <a:br>
              <a:rPr lang="en-GB" sz="1400" dirty="0">
                <a:solidFill>
                  <a:schemeClr val="bg1"/>
                </a:solidFill>
              </a:rPr>
            </a:br>
            <a:r>
              <a:rPr lang="en-GB" sz="1400" dirty="0">
                <a:solidFill>
                  <a:schemeClr val="bg1"/>
                </a:solidFill>
              </a:rPr>
              <a:t>Novartis Institutes for </a:t>
            </a:r>
            <a:r>
              <a:rPr lang="en-GB" sz="1400" dirty="0" err="1">
                <a:solidFill>
                  <a:schemeClr val="bg1"/>
                </a:solidFill>
              </a:rPr>
              <a:t>BioMedical</a:t>
            </a:r>
            <a:r>
              <a:rPr lang="en-GB" sz="1400" dirty="0">
                <a:solidFill>
                  <a:schemeClr val="bg1"/>
                </a:solidFill>
              </a:rPr>
              <a:t> Research </a:t>
            </a:r>
            <a:endParaRPr lang="en-GB" sz="1400" baseline="30000" dirty="0">
              <a:solidFill>
                <a:schemeClr val="bg1"/>
              </a:solidFill>
            </a:endParaRPr>
          </a:p>
        </p:txBody>
      </p:sp>
    </p:spTree>
    <p:extLst>
      <p:ext uri="{BB962C8B-B14F-4D97-AF65-F5344CB8AC3E}">
        <p14:creationId xmlns:p14="http://schemas.microsoft.com/office/powerpoint/2010/main" val="1952652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1000"/>
                                        <p:tgtEl>
                                          <p:spTgt spid="17"/>
                                        </p:tgtEl>
                                      </p:cBhvr>
                                    </p:animEffect>
                                    <p:anim calcmode="lin" valueType="num">
                                      <p:cBhvr>
                                        <p:cTn id="14" dur="1000" fill="hold"/>
                                        <p:tgtEl>
                                          <p:spTgt spid="17"/>
                                        </p:tgtEl>
                                        <p:attrNameLst>
                                          <p:attrName>ppt_x</p:attrName>
                                        </p:attrNameLst>
                                      </p:cBhvr>
                                      <p:tavLst>
                                        <p:tav tm="0">
                                          <p:val>
                                            <p:strVal val="#ppt_x"/>
                                          </p:val>
                                        </p:tav>
                                        <p:tav tm="100000">
                                          <p:val>
                                            <p:strVal val="#ppt_x"/>
                                          </p:val>
                                        </p:tav>
                                      </p:tavLst>
                                    </p:anim>
                                    <p:anim calcmode="lin" valueType="num">
                                      <p:cBhvr>
                                        <p:cTn id="15" dur="1000" fill="hold"/>
                                        <p:tgtEl>
                                          <p:spTgt spid="17"/>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361"/>
                                        </p:tgtEl>
                                        <p:attrNameLst>
                                          <p:attrName>style.visibility</p:attrName>
                                        </p:attrNameLst>
                                      </p:cBhvr>
                                      <p:to>
                                        <p:strVal val="visible"/>
                                      </p:to>
                                    </p:set>
                                    <p:animEffect transition="in" filter="fade">
                                      <p:cBhvr>
                                        <p:cTn id="19" dur="500"/>
                                        <p:tgtEl>
                                          <p:spTgt spid="361"/>
                                        </p:tgtEl>
                                      </p:cBhvr>
                                    </p:animEffect>
                                  </p:childTnLst>
                                </p:cTn>
                              </p:par>
                            </p:childTnLst>
                          </p:cTn>
                        </p:par>
                        <p:par>
                          <p:cTn id="20" fill="hold">
                            <p:stCondLst>
                              <p:cond delay="2500"/>
                            </p:stCondLst>
                            <p:childTnLst>
                              <p:par>
                                <p:cTn id="21" presetID="53" presetClass="entr" presetSubtype="16" fill="hold" nodeType="afterEffect">
                                  <p:stCondLst>
                                    <p:cond delay="0"/>
                                  </p:stCondLst>
                                  <p:childTnLst>
                                    <p:set>
                                      <p:cBhvr>
                                        <p:cTn id="22" dur="1" fill="hold">
                                          <p:stCondLst>
                                            <p:cond delay="0"/>
                                          </p:stCondLst>
                                        </p:cTn>
                                        <p:tgtEl>
                                          <p:spTgt spid="410"/>
                                        </p:tgtEl>
                                        <p:attrNameLst>
                                          <p:attrName>style.visibility</p:attrName>
                                        </p:attrNameLst>
                                      </p:cBhvr>
                                      <p:to>
                                        <p:strVal val="visible"/>
                                      </p:to>
                                    </p:set>
                                    <p:anim calcmode="lin" valueType="num">
                                      <p:cBhvr>
                                        <p:cTn id="23" dur="1000" fill="hold"/>
                                        <p:tgtEl>
                                          <p:spTgt spid="410"/>
                                        </p:tgtEl>
                                        <p:attrNameLst>
                                          <p:attrName>ppt_w</p:attrName>
                                        </p:attrNameLst>
                                      </p:cBhvr>
                                      <p:tavLst>
                                        <p:tav tm="0">
                                          <p:val>
                                            <p:fltVal val="0"/>
                                          </p:val>
                                        </p:tav>
                                        <p:tav tm="100000">
                                          <p:val>
                                            <p:strVal val="#ppt_w"/>
                                          </p:val>
                                        </p:tav>
                                      </p:tavLst>
                                    </p:anim>
                                    <p:anim calcmode="lin" valueType="num">
                                      <p:cBhvr>
                                        <p:cTn id="24" dur="1000" fill="hold"/>
                                        <p:tgtEl>
                                          <p:spTgt spid="410"/>
                                        </p:tgtEl>
                                        <p:attrNameLst>
                                          <p:attrName>ppt_h</p:attrName>
                                        </p:attrNameLst>
                                      </p:cBhvr>
                                      <p:tavLst>
                                        <p:tav tm="0">
                                          <p:val>
                                            <p:fltVal val="0"/>
                                          </p:val>
                                        </p:tav>
                                        <p:tav tm="100000">
                                          <p:val>
                                            <p:strVal val="#ppt_h"/>
                                          </p:val>
                                        </p:tav>
                                      </p:tavLst>
                                    </p:anim>
                                    <p:animEffect transition="in" filter="fade">
                                      <p:cBhvr>
                                        <p:cTn id="25" dur="1000"/>
                                        <p:tgtEl>
                                          <p:spTgt spid="410"/>
                                        </p:tgtEl>
                                      </p:cBhvr>
                                    </p:animEffect>
                                  </p:childTnLst>
                                </p:cTn>
                              </p:par>
                              <p:par>
                                <p:cTn id="26" presetID="53" presetClass="entr" presetSubtype="16" fill="hold" nodeType="withEffect">
                                  <p:stCondLst>
                                    <p:cond delay="0"/>
                                  </p:stCondLst>
                                  <p:childTnLst>
                                    <p:set>
                                      <p:cBhvr>
                                        <p:cTn id="27" dur="1" fill="hold">
                                          <p:stCondLst>
                                            <p:cond delay="0"/>
                                          </p:stCondLst>
                                        </p:cTn>
                                        <p:tgtEl>
                                          <p:spTgt spid="553"/>
                                        </p:tgtEl>
                                        <p:attrNameLst>
                                          <p:attrName>style.visibility</p:attrName>
                                        </p:attrNameLst>
                                      </p:cBhvr>
                                      <p:to>
                                        <p:strVal val="visible"/>
                                      </p:to>
                                    </p:set>
                                    <p:anim calcmode="lin" valueType="num">
                                      <p:cBhvr>
                                        <p:cTn id="28" dur="1000" fill="hold"/>
                                        <p:tgtEl>
                                          <p:spTgt spid="553"/>
                                        </p:tgtEl>
                                        <p:attrNameLst>
                                          <p:attrName>ppt_w</p:attrName>
                                        </p:attrNameLst>
                                      </p:cBhvr>
                                      <p:tavLst>
                                        <p:tav tm="0">
                                          <p:val>
                                            <p:fltVal val="0"/>
                                          </p:val>
                                        </p:tav>
                                        <p:tav tm="100000">
                                          <p:val>
                                            <p:strVal val="#ppt_w"/>
                                          </p:val>
                                        </p:tav>
                                      </p:tavLst>
                                    </p:anim>
                                    <p:anim calcmode="lin" valueType="num">
                                      <p:cBhvr>
                                        <p:cTn id="29" dur="1000" fill="hold"/>
                                        <p:tgtEl>
                                          <p:spTgt spid="553"/>
                                        </p:tgtEl>
                                        <p:attrNameLst>
                                          <p:attrName>ppt_h</p:attrName>
                                        </p:attrNameLst>
                                      </p:cBhvr>
                                      <p:tavLst>
                                        <p:tav tm="0">
                                          <p:val>
                                            <p:fltVal val="0"/>
                                          </p:val>
                                        </p:tav>
                                        <p:tav tm="100000">
                                          <p:val>
                                            <p:strVal val="#ppt_h"/>
                                          </p:val>
                                        </p:tav>
                                      </p:tavLst>
                                    </p:anim>
                                    <p:animEffect transition="in" filter="fade">
                                      <p:cBhvr>
                                        <p:cTn id="30" dur="1000"/>
                                        <p:tgtEl>
                                          <p:spTgt spid="553"/>
                                        </p:tgtEl>
                                      </p:cBhvr>
                                    </p:animEffect>
                                  </p:childTnLst>
                                </p:cTn>
                              </p:par>
                              <p:par>
                                <p:cTn id="31" presetID="53" presetClass="entr" presetSubtype="16" fill="hold" nodeType="withEffect">
                                  <p:stCondLst>
                                    <p:cond delay="0"/>
                                  </p:stCondLst>
                                  <p:childTnLst>
                                    <p:set>
                                      <p:cBhvr>
                                        <p:cTn id="32" dur="1" fill="hold">
                                          <p:stCondLst>
                                            <p:cond delay="0"/>
                                          </p:stCondLst>
                                        </p:cTn>
                                        <p:tgtEl>
                                          <p:spTgt spid="733"/>
                                        </p:tgtEl>
                                        <p:attrNameLst>
                                          <p:attrName>style.visibility</p:attrName>
                                        </p:attrNameLst>
                                      </p:cBhvr>
                                      <p:to>
                                        <p:strVal val="visible"/>
                                      </p:to>
                                    </p:set>
                                    <p:anim calcmode="lin" valueType="num">
                                      <p:cBhvr>
                                        <p:cTn id="33" dur="1000" fill="hold"/>
                                        <p:tgtEl>
                                          <p:spTgt spid="733"/>
                                        </p:tgtEl>
                                        <p:attrNameLst>
                                          <p:attrName>ppt_w</p:attrName>
                                        </p:attrNameLst>
                                      </p:cBhvr>
                                      <p:tavLst>
                                        <p:tav tm="0">
                                          <p:val>
                                            <p:fltVal val="0"/>
                                          </p:val>
                                        </p:tav>
                                        <p:tav tm="100000">
                                          <p:val>
                                            <p:strVal val="#ppt_w"/>
                                          </p:val>
                                        </p:tav>
                                      </p:tavLst>
                                    </p:anim>
                                    <p:anim calcmode="lin" valueType="num">
                                      <p:cBhvr>
                                        <p:cTn id="34" dur="1000" fill="hold"/>
                                        <p:tgtEl>
                                          <p:spTgt spid="733"/>
                                        </p:tgtEl>
                                        <p:attrNameLst>
                                          <p:attrName>ppt_h</p:attrName>
                                        </p:attrNameLst>
                                      </p:cBhvr>
                                      <p:tavLst>
                                        <p:tav tm="0">
                                          <p:val>
                                            <p:fltVal val="0"/>
                                          </p:val>
                                        </p:tav>
                                        <p:tav tm="100000">
                                          <p:val>
                                            <p:strVal val="#ppt_h"/>
                                          </p:val>
                                        </p:tav>
                                      </p:tavLst>
                                    </p:anim>
                                    <p:animEffect transition="in" filter="fade">
                                      <p:cBhvr>
                                        <p:cTn id="35" dur="1000"/>
                                        <p:tgtEl>
                                          <p:spTgt spid="733"/>
                                        </p:tgtEl>
                                      </p:cBhvr>
                                    </p:animEffect>
                                  </p:childTnLst>
                                </p:cTn>
                              </p:par>
                              <p:par>
                                <p:cTn id="36" presetID="53" presetClass="entr" presetSubtype="16" fill="hold" nodeType="withEffect">
                                  <p:stCondLst>
                                    <p:cond delay="0"/>
                                  </p:stCondLst>
                                  <p:childTnLst>
                                    <p:set>
                                      <p:cBhvr>
                                        <p:cTn id="37" dur="1" fill="hold">
                                          <p:stCondLst>
                                            <p:cond delay="0"/>
                                          </p:stCondLst>
                                        </p:cTn>
                                        <p:tgtEl>
                                          <p:spTgt spid="796"/>
                                        </p:tgtEl>
                                        <p:attrNameLst>
                                          <p:attrName>style.visibility</p:attrName>
                                        </p:attrNameLst>
                                      </p:cBhvr>
                                      <p:to>
                                        <p:strVal val="visible"/>
                                      </p:to>
                                    </p:set>
                                    <p:anim calcmode="lin" valueType="num">
                                      <p:cBhvr>
                                        <p:cTn id="38" dur="1000" fill="hold"/>
                                        <p:tgtEl>
                                          <p:spTgt spid="796"/>
                                        </p:tgtEl>
                                        <p:attrNameLst>
                                          <p:attrName>ppt_w</p:attrName>
                                        </p:attrNameLst>
                                      </p:cBhvr>
                                      <p:tavLst>
                                        <p:tav tm="0">
                                          <p:val>
                                            <p:fltVal val="0"/>
                                          </p:val>
                                        </p:tav>
                                        <p:tav tm="100000">
                                          <p:val>
                                            <p:strVal val="#ppt_w"/>
                                          </p:val>
                                        </p:tav>
                                      </p:tavLst>
                                    </p:anim>
                                    <p:anim calcmode="lin" valueType="num">
                                      <p:cBhvr>
                                        <p:cTn id="39" dur="1000" fill="hold"/>
                                        <p:tgtEl>
                                          <p:spTgt spid="796"/>
                                        </p:tgtEl>
                                        <p:attrNameLst>
                                          <p:attrName>ppt_h</p:attrName>
                                        </p:attrNameLst>
                                      </p:cBhvr>
                                      <p:tavLst>
                                        <p:tav tm="0">
                                          <p:val>
                                            <p:fltVal val="0"/>
                                          </p:val>
                                        </p:tav>
                                        <p:tav tm="100000">
                                          <p:val>
                                            <p:strVal val="#ppt_h"/>
                                          </p:val>
                                        </p:tav>
                                      </p:tavLst>
                                    </p:anim>
                                    <p:animEffect transition="in" filter="fade">
                                      <p:cBhvr>
                                        <p:cTn id="40" dur="1000"/>
                                        <p:tgtEl>
                                          <p:spTgt spid="796"/>
                                        </p:tgtEl>
                                      </p:cBhvr>
                                    </p:animEffect>
                                  </p:childTnLst>
                                </p:cTn>
                              </p:par>
                              <p:par>
                                <p:cTn id="41" presetID="53" presetClass="entr" presetSubtype="16" fill="hold" nodeType="withEffect">
                                  <p:stCondLst>
                                    <p:cond delay="0"/>
                                  </p:stCondLst>
                                  <p:childTnLst>
                                    <p:set>
                                      <p:cBhvr>
                                        <p:cTn id="42" dur="1" fill="hold">
                                          <p:stCondLst>
                                            <p:cond delay="0"/>
                                          </p:stCondLst>
                                        </p:cTn>
                                        <p:tgtEl>
                                          <p:spTgt spid="859"/>
                                        </p:tgtEl>
                                        <p:attrNameLst>
                                          <p:attrName>style.visibility</p:attrName>
                                        </p:attrNameLst>
                                      </p:cBhvr>
                                      <p:to>
                                        <p:strVal val="visible"/>
                                      </p:to>
                                    </p:set>
                                    <p:anim calcmode="lin" valueType="num">
                                      <p:cBhvr>
                                        <p:cTn id="43" dur="1000" fill="hold"/>
                                        <p:tgtEl>
                                          <p:spTgt spid="859"/>
                                        </p:tgtEl>
                                        <p:attrNameLst>
                                          <p:attrName>ppt_w</p:attrName>
                                        </p:attrNameLst>
                                      </p:cBhvr>
                                      <p:tavLst>
                                        <p:tav tm="0">
                                          <p:val>
                                            <p:fltVal val="0"/>
                                          </p:val>
                                        </p:tav>
                                        <p:tav tm="100000">
                                          <p:val>
                                            <p:strVal val="#ppt_w"/>
                                          </p:val>
                                        </p:tav>
                                      </p:tavLst>
                                    </p:anim>
                                    <p:anim calcmode="lin" valueType="num">
                                      <p:cBhvr>
                                        <p:cTn id="44" dur="1000" fill="hold"/>
                                        <p:tgtEl>
                                          <p:spTgt spid="859"/>
                                        </p:tgtEl>
                                        <p:attrNameLst>
                                          <p:attrName>ppt_h</p:attrName>
                                        </p:attrNameLst>
                                      </p:cBhvr>
                                      <p:tavLst>
                                        <p:tav tm="0">
                                          <p:val>
                                            <p:fltVal val="0"/>
                                          </p:val>
                                        </p:tav>
                                        <p:tav tm="100000">
                                          <p:val>
                                            <p:strVal val="#ppt_h"/>
                                          </p:val>
                                        </p:tav>
                                      </p:tavLst>
                                    </p:anim>
                                    <p:animEffect transition="in" filter="fade">
                                      <p:cBhvr>
                                        <p:cTn id="45" dur="1000"/>
                                        <p:tgtEl>
                                          <p:spTgt spid="859"/>
                                        </p:tgtEl>
                                      </p:cBhvr>
                                    </p:animEffect>
                                  </p:childTnLst>
                                </p:cTn>
                              </p:par>
                              <p:par>
                                <p:cTn id="46" presetID="53" presetClass="entr" presetSubtype="16" fill="hold" nodeType="withEffect">
                                  <p:stCondLst>
                                    <p:cond delay="0"/>
                                  </p:stCondLst>
                                  <p:childTnLst>
                                    <p:set>
                                      <p:cBhvr>
                                        <p:cTn id="47" dur="1" fill="hold">
                                          <p:stCondLst>
                                            <p:cond delay="0"/>
                                          </p:stCondLst>
                                        </p:cTn>
                                        <p:tgtEl>
                                          <p:spTgt spid="14"/>
                                        </p:tgtEl>
                                        <p:attrNameLst>
                                          <p:attrName>style.visibility</p:attrName>
                                        </p:attrNameLst>
                                      </p:cBhvr>
                                      <p:to>
                                        <p:strVal val="visible"/>
                                      </p:to>
                                    </p:set>
                                    <p:anim calcmode="lin" valueType="num">
                                      <p:cBhvr>
                                        <p:cTn id="48" dur="1000" fill="hold"/>
                                        <p:tgtEl>
                                          <p:spTgt spid="14"/>
                                        </p:tgtEl>
                                        <p:attrNameLst>
                                          <p:attrName>ppt_w</p:attrName>
                                        </p:attrNameLst>
                                      </p:cBhvr>
                                      <p:tavLst>
                                        <p:tav tm="0">
                                          <p:val>
                                            <p:fltVal val="0"/>
                                          </p:val>
                                        </p:tav>
                                        <p:tav tm="100000">
                                          <p:val>
                                            <p:strVal val="#ppt_w"/>
                                          </p:val>
                                        </p:tav>
                                      </p:tavLst>
                                    </p:anim>
                                    <p:anim calcmode="lin" valueType="num">
                                      <p:cBhvr>
                                        <p:cTn id="49" dur="1000" fill="hold"/>
                                        <p:tgtEl>
                                          <p:spTgt spid="14"/>
                                        </p:tgtEl>
                                        <p:attrNameLst>
                                          <p:attrName>ppt_h</p:attrName>
                                        </p:attrNameLst>
                                      </p:cBhvr>
                                      <p:tavLst>
                                        <p:tav tm="0">
                                          <p:val>
                                            <p:fltVal val="0"/>
                                          </p:val>
                                        </p:tav>
                                        <p:tav tm="100000">
                                          <p:val>
                                            <p:strVal val="#ppt_h"/>
                                          </p:val>
                                        </p:tav>
                                      </p:tavLst>
                                    </p:anim>
                                    <p:animEffect transition="in" filter="fade">
                                      <p:cBhvr>
                                        <p:cTn id="50" dur="1000"/>
                                        <p:tgtEl>
                                          <p:spTgt spid="14"/>
                                        </p:tgtEl>
                                      </p:cBhvr>
                                    </p:animEffect>
                                  </p:childTnLst>
                                </p:cTn>
                              </p:par>
                            </p:childTnLst>
                          </p:cTn>
                        </p:par>
                        <p:par>
                          <p:cTn id="51" fill="hold">
                            <p:stCondLst>
                              <p:cond delay="3500"/>
                            </p:stCondLst>
                            <p:childTnLst>
                              <p:par>
                                <p:cTn id="52" presetID="26" presetClass="emph" presetSubtype="0" fill="hold" nodeType="afterEffect">
                                  <p:stCondLst>
                                    <p:cond delay="0"/>
                                  </p:stCondLst>
                                  <p:childTnLst>
                                    <p:animEffect transition="out" filter="fade">
                                      <p:cBhvr>
                                        <p:cTn id="53" dur="500" tmFilter="0, 0; .2, .5; .8, .5; 1, 0"/>
                                        <p:tgtEl>
                                          <p:spTgt spid="410"/>
                                        </p:tgtEl>
                                      </p:cBhvr>
                                    </p:animEffect>
                                    <p:animScale>
                                      <p:cBhvr>
                                        <p:cTn id="54" dur="250" autoRev="1" fill="hold"/>
                                        <p:tgtEl>
                                          <p:spTgt spid="410"/>
                                        </p:tgtEl>
                                      </p:cBhvr>
                                      <p:by x="105000" y="105000"/>
                                    </p:animScale>
                                  </p:childTnLst>
                                </p:cTn>
                              </p:par>
                              <p:par>
                                <p:cTn id="55" presetID="26" presetClass="emph" presetSubtype="0" fill="hold" nodeType="withEffect">
                                  <p:stCondLst>
                                    <p:cond delay="0"/>
                                  </p:stCondLst>
                                  <p:childTnLst>
                                    <p:animEffect transition="out" filter="fade">
                                      <p:cBhvr>
                                        <p:cTn id="56" dur="500" tmFilter="0, 0; .2, .5; .8, .5; 1, 0"/>
                                        <p:tgtEl>
                                          <p:spTgt spid="553"/>
                                        </p:tgtEl>
                                      </p:cBhvr>
                                    </p:animEffect>
                                    <p:animScale>
                                      <p:cBhvr>
                                        <p:cTn id="57" dur="250" autoRev="1" fill="hold"/>
                                        <p:tgtEl>
                                          <p:spTgt spid="553"/>
                                        </p:tgtEl>
                                      </p:cBhvr>
                                      <p:by x="105000" y="105000"/>
                                    </p:animScale>
                                  </p:childTnLst>
                                </p:cTn>
                              </p:par>
                              <p:par>
                                <p:cTn id="58" presetID="26" presetClass="emph" presetSubtype="0" fill="hold" nodeType="withEffect">
                                  <p:stCondLst>
                                    <p:cond delay="0"/>
                                  </p:stCondLst>
                                  <p:childTnLst>
                                    <p:animEffect transition="out" filter="fade">
                                      <p:cBhvr>
                                        <p:cTn id="59" dur="500" tmFilter="0, 0; .2, .5; .8, .5; 1, 0"/>
                                        <p:tgtEl>
                                          <p:spTgt spid="733"/>
                                        </p:tgtEl>
                                      </p:cBhvr>
                                    </p:animEffect>
                                    <p:animScale>
                                      <p:cBhvr>
                                        <p:cTn id="60" dur="250" autoRev="1" fill="hold"/>
                                        <p:tgtEl>
                                          <p:spTgt spid="733"/>
                                        </p:tgtEl>
                                      </p:cBhvr>
                                      <p:by x="105000" y="105000"/>
                                    </p:animScale>
                                  </p:childTnLst>
                                </p:cTn>
                              </p:par>
                              <p:par>
                                <p:cTn id="61" presetID="26" presetClass="emph" presetSubtype="0" fill="hold" nodeType="withEffect">
                                  <p:stCondLst>
                                    <p:cond delay="0"/>
                                  </p:stCondLst>
                                  <p:childTnLst>
                                    <p:animEffect transition="out" filter="fade">
                                      <p:cBhvr>
                                        <p:cTn id="62" dur="500" tmFilter="0, 0; .2, .5; .8, .5; 1, 0"/>
                                        <p:tgtEl>
                                          <p:spTgt spid="796"/>
                                        </p:tgtEl>
                                      </p:cBhvr>
                                    </p:animEffect>
                                    <p:animScale>
                                      <p:cBhvr>
                                        <p:cTn id="63" dur="250" autoRev="1" fill="hold"/>
                                        <p:tgtEl>
                                          <p:spTgt spid="796"/>
                                        </p:tgtEl>
                                      </p:cBhvr>
                                      <p:by x="105000" y="105000"/>
                                    </p:animScale>
                                  </p:childTnLst>
                                </p:cTn>
                              </p:par>
                              <p:par>
                                <p:cTn id="64" presetID="26" presetClass="emph" presetSubtype="0" fill="hold" nodeType="withEffect">
                                  <p:stCondLst>
                                    <p:cond delay="0"/>
                                  </p:stCondLst>
                                  <p:childTnLst>
                                    <p:animEffect transition="out" filter="fade">
                                      <p:cBhvr>
                                        <p:cTn id="65" dur="500" tmFilter="0, 0; .2, .5; .8, .5; 1, 0"/>
                                        <p:tgtEl>
                                          <p:spTgt spid="859"/>
                                        </p:tgtEl>
                                      </p:cBhvr>
                                    </p:animEffect>
                                    <p:animScale>
                                      <p:cBhvr>
                                        <p:cTn id="66" dur="250" autoRev="1" fill="hold"/>
                                        <p:tgtEl>
                                          <p:spTgt spid="859"/>
                                        </p:tgtEl>
                                      </p:cBhvr>
                                      <p:by x="105000" y="105000"/>
                                    </p:animScale>
                                  </p:childTnLst>
                                </p:cTn>
                              </p:par>
                              <p:par>
                                <p:cTn id="67" presetID="26" presetClass="emph" presetSubtype="0" fill="hold" nodeType="withEffect">
                                  <p:stCondLst>
                                    <p:cond delay="0"/>
                                  </p:stCondLst>
                                  <p:childTnLst>
                                    <p:animEffect transition="out" filter="fade">
                                      <p:cBhvr>
                                        <p:cTn id="68" dur="500" tmFilter="0, 0; .2, .5; .8, .5; 1, 0"/>
                                        <p:tgtEl>
                                          <p:spTgt spid="14"/>
                                        </p:tgtEl>
                                      </p:cBhvr>
                                    </p:animEffect>
                                    <p:animScale>
                                      <p:cBhvr>
                                        <p:cTn id="69" dur="250" autoRev="1" fill="hold"/>
                                        <p:tgtEl>
                                          <p:spTgt spid="14"/>
                                        </p:tgtEl>
                                      </p:cBhvr>
                                      <p:by x="105000" y="105000"/>
                                    </p:animScale>
                                  </p:childTnLst>
                                </p:cTn>
                              </p:par>
                              <p:par>
                                <p:cTn id="70" presetID="10" presetClass="exit" presetSubtype="0" fill="hold" nodeType="withEffect">
                                  <p:stCondLst>
                                    <p:cond delay="0"/>
                                  </p:stCondLst>
                                  <p:childTnLst>
                                    <p:animEffect transition="out" filter="fade">
                                      <p:cBhvr>
                                        <p:cTn id="71" dur="500"/>
                                        <p:tgtEl>
                                          <p:spTgt spid="200"/>
                                        </p:tgtEl>
                                      </p:cBhvr>
                                    </p:animEffect>
                                    <p:set>
                                      <p:cBhvr>
                                        <p:cTn id="72" dur="1" fill="hold">
                                          <p:stCondLst>
                                            <p:cond delay="499"/>
                                          </p:stCondLst>
                                        </p:cTn>
                                        <p:tgtEl>
                                          <p:spTgt spid="200"/>
                                        </p:tgtEl>
                                        <p:attrNameLst>
                                          <p:attrName>style.visibility</p:attrName>
                                        </p:attrNameLst>
                                      </p:cBhvr>
                                      <p:to>
                                        <p:strVal val="hidden"/>
                                      </p:to>
                                    </p:set>
                                  </p:childTnLst>
                                </p:cTn>
                              </p:par>
                              <p:par>
                                <p:cTn id="73" presetID="10" presetClass="exit" presetSubtype="0" fill="hold" nodeType="withEffect">
                                  <p:stCondLst>
                                    <p:cond delay="0"/>
                                  </p:stCondLst>
                                  <p:childTnLst>
                                    <p:animEffect transition="out" filter="fade">
                                      <p:cBhvr>
                                        <p:cTn id="74" dur="500"/>
                                        <p:tgtEl>
                                          <p:spTgt spid="200"/>
                                        </p:tgtEl>
                                      </p:cBhvr>
                                    </p:animEffect>
                                    <p:set>
                                      <p:cBhvr>
                                        <p:cTn id="75" dur="1" fill="hold">
                                          <p:stCondLst>
                                            <p:cond delay="499"/>
                                          </p:stCondLst>
                                        </p:cTn>
                                        <p:tgtEl>
                                          <p:spTgt spid="200"/>
                                        </p:tgtEl>
                                        <p:attrNameLst>
                                          <p:attrName>style.visibility</p:attrName>
                                        </p:attrNameLst>
                                      </p:cBhvr>
                                      <p:to>
                                        <p:strVal val="hidden"/>
                                      </p:to>
                                    </p:set>
                                  </p:childTnLst>
                                </p:cTn>
                              </p:par>
                              <p:par>
                                <p:cTn id="76" presetID="10" presetClass="exit" presetSubtype="0" fill="hold" nodeType="withEffect">
                                  <p:stCondLst>
                                    <p:cond delay="0"/>
                                  </p:stCondLst>
                                  <p:childTnLst>
                                    <p:animEffect transition="out" filter="fade">
                                      <p:cBhvr>
                                        <p:cTn id="77" dur="500"/>
                                        <p:tgtEl>
                                          <p:spTgt spid="200"/>
                                        </p:tgtEl>
                                      </p:cBhvr>
                                    </p:animEffect>
                                    <p:set>
                                      <p:cBhvr>
                                        <p:cTn id="78" dur="1" fill="hold">
                                          <p:stCondLst>
                                            <p:cond delay="499"/>
                                          </p:stCondLst>
                                        </p:cTn>
                                        <p:tgtEl>
                                          <p:spTgt spid="200"/>
                                        </p:tgtEl>
                                        <p:attrNameLst>
                                          <p:attrName>style.visibility</p:attrName>
                                        </p:attrNameLst>
                                      </p:cBhvr>
                                      <p:to>
                                        <p:strVal val="hidden"/>
                                      </p:to>
                                    </p:set>
                                  </p:childTnLst>
                                </p:cTn>
                              </p:par>
                              <p:par>
                                <p:cTn id="79" presetID="10" presetClass="entr" presetSubtype="0" fill="hold" nodeType="withEffect">
                                  <p:stCondLst>
                                    <p:cond delay="0"/>
                                  </p:stCondLst>
                                  <p:childTnLst>
                                    <p:set>
                                      <p:cBhvr>
                                        <p:cTn id="80" dur="1" fill="hold">
                                          <p:stCondLst>
                                            <p:cond delay="0"/>
                                          </p:stCondLst>
                                        </p:cTn>
                                        <p:tgtEl>
                                          <p:spTgt spid="200"/>
                                        </p:tgtEl>
                                        <p:attrNameLst>
                                          <p:attrName>style.visibility</p:attrName>
                                        </p:attrNameLst>
                                      </p:cBhvr>
                                      <p:to>
                                        <p:strVal val="visible"/>
                                      </p:to>
                                    </p:set>
                                    <p:animEffect transition="in" filter="fade">
                                      <p:cBhvr>
                                        <p:cTn id="81" dur="500"/>
                                        <p:tgtEl>
                                          <p:spTgt spid="200"/>
                                        </p:tgtEl>
                                      </p:cBhvr>
                                    </p:animEffect>
                                  </p:childTnLst>
                                </p:cTn>
                              </p:par>
                              <p:par>
                                <p:cTn id="82" presetID="42" presetClass="path" presetSubtype="0" accel="50000" decel="50000" fill="hold" nodeType="withEffect">
                                  <p:stCondLst>
                                    <p:cond delay="0"/>
                                  </p:stCondLst>
                                  <p:childTnLst>
                                    <p:animMotion origin="layout" path="M 0 0 L 1.001613 -0.5247312 " pathEditMode="relative">
                                      <p:cBhvr from="" to="">
                                        <p:cTn id="83" dur="10" fill="hold">
                                          <p:stCondLst>
                                            <p:cond delay="0"/>
                                          </p:stCondLst>
                                        </p:cTn>
                                        <p:tgtEl>
                                          <p:spTgt spid="200"/>
                                        </p:tgtEl>
                                        <p:attrNameLst>
                                          <p:attrName>ppt_x</p:attrName>
                                          <p:attrName>ppt_y</p:attrName>
                                        </p:attrNameLst>
                                      </p:cBhvr>
                                    </p:animMotion>
                                  </p:childTnLst>
                                </p:cTn>
                              </p:par>
                              <p:par>
                                <p:cTn id="84" presetID="10" presetClass="exit" presetSubtype="0" fill="hold" nodeType="withEffect">
                                  <p:stCondLst>
                                    <p:cond delay="0"/>
                                  </p:stCondLst>
                                  <p:childTnLst>
                                    <p:animEffect transition="out" filter="fade">
                                      <p:cBhvr>
                                        <p:cTn id="85" dur="500"/>
                                        <p:tgtEl>
                                          <p:spTgt spid="200"/>
                                        </p:tgtEl>
                                      </p:cBhvr>
                                    </p:animEffect>
                                    <p:set>
                                      <p:cBhvr>
                                        <p:cTn id="86" dur="1" fill="hold">
                                          <p:stCondLst>
                                            <p:cond delay="499"/>
                                          </p:stCondLst>
                                        </p:cTn>
                                        <p:tgtEl>
                                          <p:spTgt spid="200"/>
                                        </p:tgtEl>
                                        <p:attrNameLst>
                                          <p:attrName>style.visibility</p:attrName>
                                        </p:attrNameLst>
                                      </p:cBhvr>
                                      <p:to>
                                        <p:strVal val="hidden"/>
                                      </p:to>
                                    </p:set>
                                  </p:childTnLst>
                                </p:cTn>
                              </p:par>
                              <p:par>
                                <p:cTn id="87" presetID="10" presetClass="exit" presetSubtype="0" fill="hold" nodeType="withEffect">
                                  <p:stCondLst>
                                    <p:cond delay="0"/>
                                  </p:stCondLst>
                                  <p:childTnLst>
                                    <p:animEffect transition="out" filter="fade">
                                      <p:cBhvr>
                                        <p:cTn id="88" dur="500"/>
                                        <p:tgtEl>
                                          <p:spTgt spid="200"/>
                                        </p:tgtEl>
                                      </p:cBhvr>
                                    </p:animEffect>
                                    <p:set>
                                      <p:cBhvr>
                                        <p:cTn id="89" dur="1" fill="hold">
                                          <p:stCondLst>
                                            <p:cond delay="499"/>
                                          </p:stCondLst>
                                        </p:cTn>
                                        <p:tgtEl>
                                          <p:spTgt spid="200"/>
                                        </p:tgtEl>
                                        <p:attrNameLst>
                                          <p:attrName>style.visibility</p:attrName>
                                        </p:attrNameLst>
                                      </p:cBhvr>
                                      <p:to>
                                        <p:strVal val="hidden"/>
                                      </p:to>
                                    </p:set>
                                  </p:childTnLst>
                                </p:cTn>
                              </p:par>
                            </p:childTnLst>
                          </p:cTn>
                        </p:par>
                        <p:par>
                          <p:cTn id="90" fill="hold">
                            <p:stCondLst>
                              <p:cond delay="4000"/>
                            </p:stCondLst>
                            <p:childTnLst>
                              <p:par>
                                <p:cTn id="91" presetID="42" presetClass="entr" presetSubtype="0" fill="hold" nodeType="afterEffect">
                                  <p:stCondLst>
                                    <p:cond delay="0"/>
                                  </p:stCondLst>
                                  <p:childTnLst>
                                    <p:set>
                                      <p:cBhvr>
                                        <p:cTn id="92" dur="1" fill="hold">
                                          <p:stCondLst>
                                            <p:cond delay="0"/>
                                          </p:stCondLst>
                                        </p:cTn>
                                        <p:tgtEl>
                                          <p:spTgt spid="231"/>
                                        </p:tgtEl>
                                        <p:attrNameLst>
                                          <p:attrName>style.visibility</p:attrName>
                                        </p:attrNameLst>
                                      </p:cBhvr>
                                      <p:to>
                                        <p:strVal val="visible"/>
                                      </p:to>
                                    </p:set>
                                    <p:animEffect transition="in" filter="fade">
                                      <p:cBhvr>
                                        <p:cTn id="93" dur="1000"/>
                                        <p:tgtEl>
                                          <p:spTgt spid="231"/>
                                        </p:tgtEl>
                                      </p:cBhvr>
                                    </p:animEffect>
                                    <p:anim calcmode="lin" valueType="num">
                                      <p:cBhvr>
                                        <p:cTn id="94" dur="1000" fill="hold"/>
                                        <p:tgtEl>
                                          <p:spTgt spid="231"/>
                                        </p:tgtEl>
                                        <p:attrNameLst>
                                          <p:attrName>ppt_x</p:attrName>
                                        </p:attrNameLst>
                                      </p:cBhvr>
                                      <p:tavLst>
                                        <p:tav tm="0">
                                          <p:val>
                                            <p:strVal val="#ppt_x"/>
                                          </p:val>
                                        </p:tav>
                                        <p:tav tm="100000">
                                          <p:val>
                                            <p:strVal val="#ppt_x"/>
                                          </p:val>
                                        </p:tav>
                                      </p:tavLst>
                                    </p:anim>
                                    <p:anim calcmode="lin" valueType="num">
                                      <p:cBhvr>
                                        <p:cTn id="95" dur="1000" fill="hold"/>
                                        <p:tgtEl>
                                          <p:spTgt spid="2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showMasterSp="0">
  <p:cSld>
    <p:bg>
      <p:bgPr>
        <a:solidFill>
          <a:srgbClr val="0460A9"/>
        </a:solidFill>
        <a:effectLst/>
      </p:bgPr>
    </p:bg>
    <p:spTree>
      <p:nvGrpSpPr>
        <p:cNvPr id="1" name=""/>
        <p:cNvGrpSpPr/>
        <p:nvPr/>
      </p:nvGrpSpPr>
      <p:grpSpPr>
        <a:xfrm>
          <a:off x="0" y="0"/>
          <a:ext cx="0" cy="0"/>
          <a:chOff x="0" y="0"/>
          <a:chExt cx="0" cy="0"/>
        </a:xfrm>
      </p:grpSpPr>
      <p:sp>
        <p:nvSpPr>
          <p:cNvPr id="160" name="Freeform: Shape 159">
            <a:extLst>
              <a:ext uri="{FF2B5EF4-FFF2-40B4-BE49-F238E27FC236}">
                <a16:creationId xmlns:a16="http://schemas.microsoft.com/office/drawing/2014/main" id="{2AD85B78-9461-4990-A325-C7DB423C1C77}"/>
              </a:ext>
            </a:extLst>
          </p:cNvPr>
          <p:cNvSpPr/>
          <p:nvPr/>
        </p:nvSpPr>
        <p:spPr>
          <a:xfrm>
            <a:off x="10307360" y="107005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Freeform: Shape 110">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accent2"/>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a:extLst>
              <a:ext uri="{FF2B5EF4-FFF2-40B4-BE49-F238E27FC236}">
                <a16:creationId xmlns:a16="http://schemas.microsoft.com/office/drawing/2014/main" id="{FFF7B878-80EE-40AD-8688-16DADFFF6214}"/>
              </a:ext>
            </a:extLst>
          </p:cNvPr>
          <p:cNvSpPr/>
          <p:nvPr/>
        </p:nvSpPr>
        <p:spPr>
          <a:xfrm>
            <a:off x="10257781" y="1240313"/>
            <a:ext cx="1315452"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0460A9"/>
                </a:solidFill>
                <a:effectLst/>
                <a:uLnTx/>
                <a:uFillTx/>
                <a:latin typeface="Arial" panose="020B0604020202020204"/>
                <a:ea typeface="+mn-ea"/>
                <a:cs typeface="+mn-cs"/>
              </a:rPr>
              <a:t>Novartis heritage in Neuroscience</a:t>
            </a:r>
          </a:p>
        </p:txBody>
      </p:sp>
      <p:sp>
        <p:nvSpPr>
          <p:cNvPr id="89" name="Freeform: Shape 88">
            <a:extLst>
              <a:ext uri="{FF2B5EF4-FFF2-40B4-BE49-F238E27FC236}">
                <a16:creationId xmlns:a16="http://schemas.microsoft.com/office/drawing/2014/main" id="{27866C31-4C4B-4D62-9F94-43809EBF9E5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 name="Freeform: Shape 149">
            <a:extLst>
              <a:ext uri="{FF2B5EF4-FFF2-40B4-BE49-F238E27FC236}">
                <a16:creationId xmlns:a16="http://schemas.microsoft.com/office/drawing/2014/main" id="{DFD4B198-4731-4ADE-81A8-938D894AA15D}"/>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 name="Freeform: Shape 150">
            <a:extLst>
              <a:ext uri="{FF2B5EF4-FFF2-40B4-BE49-F238E27FC236}">
                <a16:creationId xmlns:a16="http://schemas.microsoft.com/office/drawing/2014/main" id="{4216C16D-BC88-4577-92FB-871F556FAB6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3" name="ABBREVIATIONS">
            <a:hlinkClick r:id="" action="ppaction://noaction" highlightClick="1"/>
            <a:extLst>
              <a:ext uri="{FF2B5EF4-FFF2-40B4-BE49-F238E27FC236}">
                <a16:creationId xmlns:a16="http://schemas.microsoft.com/office/drawing/2014/main" id="{D9932552-47C7-44F9-A46D-87949EB439C5}"/>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ABBREVIATIONS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54" name="Oval 153">
            <a:hlinkClick r:id="" action="ppaction://hlinkshowjump?jump=nextslide" highlightClick="1"/>
            <a:extLst>
              <a:ext uri="{FF2B5EF4-FFF2-40B4-BE49-F238E27FC236}">
                <a16:creationId xmlns:a16="http://schemas.microsoft.com/office/drawing/2014/main" id="{4B0A0596-9F3C-474B-B785-B21D0F686FF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5" name="Oval 154">
            <a:hlinkClick r:id="" action="ppaction://hlinkshowjump?jump=lastslideviewed" highlightClick="1"/>
            <a:extLst>
              <a:ext uri="{FF2B5EF4-FFF2-40B4-BE49-F238E27FC236}">
                <a16:creationId xmlns:a16="http://schemas.microsoft.com/office/drawing/2014/main" id="{5A888D69-AE5B-426A-9A65-C25CB198BD9C}"/>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59" name="Oval 158">
            <a:hlinkClick r:id="rId3" action="ppaction://hlinksldjump" highlightClick="1"/>
            <a:extLst>
              <a:ext uri="{FF2B5EF4-FFF2-40B4-BE49-F238E27FC236}">
                <a16:creationId xmlns:a16="http://schemas.microsoft.com/office/drawing/2014/main" id="{BC260D00-55B8-45E9-9D01-9C5C16C1E5A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0" name="Freeform: Shape 169">
            <a:hlinkClick r:id="rId4" action="ppaction://hlinksldjump" highlightClick="1"/>
            <a:extLst>
              <a:ext uri="{FF2B5EF4-FFF2-40B4-BE49-F238E27FC236}">
                <a16:creationId xmlns:a16="http://schemas.microsoft.com/office/drawing/2014/main" id="{33A92D10-0223-4C0E-90B1-23FE9F2435D2}"/>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1" name="Freeform: Shape 170">
            <a:hlinkClick r:id="rId5" action="ppaction://hlinksldjump" highlightClick="1"/>
            <a:extLst>
              <a:ext uri="{FF2B5EF4-FFF2-40B4-BE49-F238E27FC236}">
                <a16:creationId xmlns:a16="http://schemas.microsoft.com/office/drawing/2014/main" id="{64175939-87D7-4053-8C83-BBAB0E4F6B50}"/>
              </a:ext>
            </a:extLst>
          </p:cNvPr>
          <p:cNvSpPr/>
          <p:nvPr/>
        </p:nvSpPr>
        <p:spPr>
          <a:xfrm>
            <a:off x="10287000" y="1070055"/>
            <a:ext cx="1905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3" name="Freeform: Shape 172">
            <a:hlinkClick r:id="rId6" action="ppaction://hlinksldjump" highlightClick="1"/>
            <a:extLst>
              <a:ext uri="{FF2B5EF4-FFF2-40B4-BE49-F238E27FC236}">
                <a16:creationId xmlns:a16="http://schemas.microsoft.com/office/drawing/2014/main" id="{EEA18E5B-E81B-4877-8A30-FEAEC626F705}"/>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4" name="Freeform: Shape 173">
            <a:hlinkClick r:id="rId7" action="ppaction://hlinksldjump" highlightClick="1"/>
            <a:extLst>
              <a:ext uri="{FF2B5EF4-FFF2-40B4-BE49-F238E27FC236}">
                <a16:creationId xmlns:a16="http://schemas.microsoft.com/office/drawing/2014/main" id="{AC029B7C-F0AD-4ED2-B61B-324778406CC0}"/>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5" name="Freeform: Shape 174">
            <a:hlinkClick r:id="rId8" action="ppaction://hlinksldjump" highlightClick="1"/>
            <a:extLst>
              <a:ext uri="{FF2B5EF4-FFF2-40B4-BE49-F238E27FC236}">
                <a16:creationId xmlns:a16="http://schemas.microsoft.com/office/drawing/2014/main" id="{37C268E2-19A1-4932-8112-7ECA82159B85}"/>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6" name="Freeform: Shape 175">
            <a:hlinkClick r:id="rId9" action="ppaction://hlinksldjump" highlightClick="1"/>
            <a:extLst>
              <a:ext uri="{FF2B5EF4-FFF2-40B4-BE49-F238E27FC236}">
                <a16:creationId xmlns:a16="http://schemas.microsoft.com/office/drawing/2014/main" id="{E3D31FDD-18F0-4CD2-B7C3-2919C9C23F8C}"/>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7" name="Rectangle 176">
            <a:extLst>
              <a:ext uri="{FF2B5EF4-FFF2-40B4-BE49-F238E27FC236}">
                <a16:creationId xmlns:a16="http://schemas.microsoft.com/office/drawing/2014/main" id="{1B708CE6-2892-47FB-877E-D4C891A5A4DC}"/>
              </a:ext>
            </a:extLst>
          </p:cNvPr>
          <p:cNvSpPr/>
          <p:nvPr/>
        </p:nvSpPr>
        <p:spPr>
          <a:xfrm>
            <a:off x="294640" y="243536"/>
            <a:ext cx="9319260" cy="892552"/>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600" b="1" i="0" u="none" strike="noStrike" kern="1200" cap="none" spc="0" normalizeH="0" baseline="0" noProof="0" dirty="0">
                <a:ln>
                  <a:noFill/>
                </a:ln>
                <a:solidFill>
                  <a:srgbClr val="FFFFFF"/>
                </a:solidFill>
                <a:effectLst/>
                <a:uLnTx/>
                <a:uFillTx/>
                <a:latin typeface="Arial" panose="020B0604020202020204"/>
                <a:ea typeface="+mn-ea"/>
                <a:cs typeface="+mn-cs"/>
              </a:rPr>
              <a:t>Novartis has more than 75 years of experience reimagining neuroscience</a:t>
            </a:r>
          </a:p>
        </p:txBody>
      </p:sp>
      <p:sp>
        <p:nvSpPr>
          <p:cNvPr id="178" name="REFERENCES">
            <a:hlinkClick r:id="" action="ppaction://noaction" highlightClick="1"/>
            <a:extLst>
              <a:ext uri="{FF2B5EF4-FFF2-40B4-BE49-F238E27FC236}">
                <a16:creationId xmlns:a16="http://schemas.microsoft.com/office/drawing/2014/main" id="{197D3CA5-B56B-42AB-AD87-AD2FFF17D24F}"/>
              </a:ext>
            </a:extLst>
          </p:cNvPr>
          <p:cNvSpPr/>
          <p:nvPr/>
        </p:nvSpPr>
        <p:spPr>
          <a:xfrm>
            <a:off x="1810257" y="6305689"/>
            <a:ext cx="1310400"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endParaRPr>
          </a:p>
        </p:txBody>
      </p:sp>
      <p:sp>
        <p:nvSpPr>
          <p:cNvPr id="179" name="Rectangle 178">
            <a:extLst>
              <a:ext uri="{FF2B5EF4-FFF2-40B4-BE49-F238E27FC236}">
                <a16:creationId xmlns:a16="http://schemas.microsoft.com/office/drawing/2014/main" id="{FAF0FF7C-203E-4A23-AE9F-A03F7928A88A}"/>
              </a:ext>
            </a:extLst>
          </p:cNvPr>
          <p:cNvSpPr/>
          <p:nvPr/>
        </p:nvSpPr>
        <p:spPr>
          <a:xfrm>
            <a:off x="294640" y="5692170"/>
            <a:ext cx="9954260" cy="461665"/>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30000" noProof="0" dirty="0" err="1">
                <a:ln>
                  <a:noFill/>
                </a:ln>
                <a:solidFill>
                  <a:srgbClr val="FFFFFF"/>
                </a:solidFill>
                <a:effectLst/>
                <a:uLnTx/>
                <a:uFillTx/>
                <a:latin typeface="Arial" panose="020B0604020202020204"/>
                <a:ea typeface="+mn-ea"/>
                <a:cs typeface="+mn-cs"/>
              </a:rPr>
              <a:t>a</a:t>
            </a:r>
            <a:r>
              <a:rPr kumimoji="0" lang="en-GB" sz="1200" b="0" i="0" u="none" strike="noStrike" kern="1200" cap="none" spc="0" normalizeH="0" baseline="0" noProof="0" dirty="0" err="1">
                <a:ln>
                  <a:noFill/>
                </a:ln>
                <a:solidFill>
                  <a:srgbClr val="FFFFFF"/>
                </a:solidFill>
                <a:effectLst/>
                <a:uLnTx/>
                <a:uFillTx/>
                <a:latin typeface="Arial" panose="020B0604020202020204"/>
                <a:ea typeface="+mn-ea"/>
                <a:cs typeface="+mn-cs"/>
              </a:rPr>
              <a:t>Internal</a:t>
            </a: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t> estimate based on 2015 sales volumes and compliance rates for approved Novartis drugs in neurology and psychiatry. </a:t>
            </a:r>
            <a:b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200" b="0" i="0" u="none" strike="noStrike" kern="1200" cap="none" spc="0" normalizeH="0" baseline="30000" noProof="0" dirty="0" err="1">
                <a:ln>
                  <a:noFill/>
                </a:ln>
                <a:solidFill>
                  <a:srgbClr val="FFFFFF"/>
                </a:solidFill>
                <a:effectLst/>
                <a:uLnTx/>
                <a:uFillTx/>
                <a:latin typeface="Arial" panose="020B0604020202020204"/>
                <a:ea typeface="+mn-ea"/>
                <a:cs typeface="+mn-cs"/>
              </a:rPr>
              <a:t>b</a:t>
            </a:r>
            <a:r>
              <a:rPr kumimoji="0" lang="en-GB" sz="1200" b="0" i="0" u="none" strike="noStrike" kern="1200" cap="none" spc="0" normalizeH="0" baseline="0" noProof="0" dirty="0" err="1">
                <a:ln>
                  <a:noFill/>
                </a:ln>
                <a:solidFill>
                  <a:srgbClr val="FFFFFF"/>
                </a:solidFill>
                <a:effectLst/>
                <a:uLnTx/>
                <a:uFillTx/>
                <a:latin typeface="Arial" panose="020B0604020202020204"/>
                <a:ea typeface="+mn-ea"/>
                <a:cs typeface="+mn-cs"/>
              </a:rPr>
              <a:t>Indications</a:t>
            </a: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t> vary depending on country. </a:t>
            </a:r>
            <a:r>
              <a:rPr kumimoji="0" lang="en-GB" sz="1200" b="0" i="0" u="none" strike="noStrike" kern="1200" cap="none" spc="0" normalizeH="0" baseline="30000" noProof="0" dirty="0" err="1">
                <a:ln>
                  <a:noFill/>
                </a:ln>
                <a:solidFill>
                  <a:srgbClr val="FFFFFF"/>
                </a:solidFill>
                <a:effectLst/>
                <a:uLnTx/>
                <a:uFillTx/>
                <a:latin typeface="Arial" panose="020B0604020202020204"/>
                <a:ea typeface="+mn-ea"/>
                <a:cs typeface="+mn-cs"/>
              </a:rPr>
              <a:t>c</a:t>
            </a:r>
            <a:r>
              <a:rPr kumimoji="0" lang="en-GB" sz="1200" b="0" i="0" u="none" strike="noStrike" kern="1200" cap="none" spc="0" normalizeH="0" baseline="0" noProof="0" dirty="0" err="1">
                <a:ln>
                  <a:noFill/>
                </a:ln>
                <a:solidFill>
                  <a:srgbClr val="FFFFFF"/>
                </a:solidFill>
                <a:effectLst/>
                <a:uLnTx/>
                <a:uFillTx/>
                <a:latin typeface="Arial" panose="020B0604020202020204"/>
                <a:ea typeface="+mn-ea"/>
                <a:cs typeface="+mn-cs"/>
              </a:rPr>
              <a:t>Selected</a:t>
            </a: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t> development programs only shown, more in development</a:t>
            </a:r>
          </a:p>
        </p:txBody>
      </p:sp>
      <p:grpSp>
        <p:nvGrpSpPr>
          <p:cNvPr id="17" name="Group 16">
            <a:extLst>
              <a:ext uri="{FF2B5EF4-FFF2-40B4-BE49-F238E27FC236}">
                <a16:creationId xmlns:a16="http://schemas.microsoft.com/office/drawing/2014/main" id="{9CD24C87-1285-4885-BFF0-C6E9B147FBAD}"/>
              </a:ext>
            </a:extLst>
          </p:cNvPr>
          <p:cNvGrpSpPr/>
          <p:nvPr/>
        </p:nvGrpSpPr>
        <p:grpSpPr>
          <a:xfrm>
            <a:off x="2876134" y="1323053"/>
            <a:ext cx="2555178" cy="706347"/>
            <a:chOff x="2999801" y="1323053"/>
            <a:chExt cx="2555178" cy="706347"/>
          </a:xfrm>
        </p:grpSpPr>
        <p:sp>
          <p:nvSpPr>
            <p:cNvPr id="181" name="TextBox 180">
              <a:extLst>
                <a:ext uri="{FF2B5EF4-FFF2-40B4-BE49-F238E27FC236}">
                  <a16:creationId xmlns:a16="http://schemas.microsoft.com/office/drawing/2014/main" id="{9E1E5C62-779E-4514-AB17-252F7C86C59D}"/>
                </a:ext>
              </a:extLst>
            </p:cNvPr>
            <p:cNvSpPr txBox="1"/>
            <p:nvPr/>
          </p:nvSpPr>
          <p:spPr>
            <a:xfrm>
              <a:off x="3630950" y="1323053"/>
              <a:ext cx="1924029" cy="706347"/>
            </a:xfrm>
            <a:prstGeom prst="rect">
              <a:avLst/>
            </a:prstGeom>
            <a:noFill/>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More than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2 million </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patients treated annually</a:t>
              </a:r>
              <a:r>
                <a:rPr kumimoji="0" lang="en-GB" sz="1400" b="0" i="0" u="none" strike="noStrike" kern="1200" cap="none" spc="0" normalizeH="0" baseline="30000" noProof="0" dirty="0">
                  <a:ln>
                    <a:noFill/>
                  </a:ln>
                  <a:solidFill>
                    <a:srgbClr val="FFFFFF"/>
                  </a:solidFill>
                  <a:effectLst/>
                  <a:uLnTx/>
                  <a:uFillTx/>
                  <a:latin typeface="Arial" panose="020B0604020202020204"/>
                  <a:ea typeface="+mn-ea"/>
                  <a:cs typeface="+mn-cs"/>
                </a:rPr>
                <a:t>a</a:t>
              </a:r>
            </a:p>
          </p:txBody>
        </p:sp>
        <p:grpSp>
          <p:nvGrpSpPr>
            <p:cNvPr id="184" name="Group 183">
              <a:extLst>
                <a:ext uri="{FF2B5EF4-FFF2-40B4-BE49-F238E27FC236}">
                  <a16:creationId xmlns:a16="http://schemas.microsoft.com/office/drawing/2014/main" id="{C43671ED-88BA-48B5-84CA-50E2B2E0CDA3}"/>
                </a:ext>
              </a:extLst>
            </p:cNvPr>
            <p:cNvGrpSpPr/>
            <p:nvPr/>
          </p:nvGrpSpPr>
          <p:grpSpPr>
            <a:xfrm>
              <a:off x="2999801" y="1365663"/>
              <a:ext cx="621127" cy="621127"/>
              <a:chOff x="4178381" y="2532066"/>
              <a:chExt cx="621127" cy="621127"/>
            </a:xfrm>
          </p:grpSpPr>
          <p:sp>
            <p:nvSpPr>
              <p:cNvPr id="185" name="Oval 184">
                <a:extLst>
                  <a:ext uri="{FF2B5EF4-FFF2-40B4-BE49-F238E27FC236}">
                    <a16:creationId xmlns:a16="http://schemas.microsoft.com/office/drawing/2014/main" id="{0937FAFB-2C92-462E-B61B-0E662245A5AB}"/>
                  </a:ext>
                </a:extLst>
              </p:cNvPr>
              <p:cNvSpPr/>
              <p:nvPr/>
            </p:nvSpPr>
            <p:spPr>
              <a:xfrm>
                <a:off x="4178381" y="2532066"/>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86" name="Picture 185" descr="A close up of a logo&#10;&#10;Description automatically generated">
                <a:extLst>
                  <a:ext uri="{FF2B5EF4-FFF2-40B4-BE49-F238E27FC236}">
                    <a16:creationId xmlns:a16="http://schemas.microsoft.com/office/drawing/2014/main" id="{907C62BB-6307-429C-8496-59861C89F2AF}"/>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4179691" y="2533376"/>
                <a:ext cx="618507" cy="618507"/>
              </a:xfrm>
              <a:prstGeom prst="rect">
                <a:avLst/>
              </a:prstGeom>
            </p:spPr>
          </p:pic>
        </p:grpSp>
      </p:grpSp>
      <p:grpSp>
        <p:nvGrpSpPr>
          <p:cNvPr id="16" name="Group 15">
            <a:extLst>
              <a:ext uri="{FF2B5EF4-FFF2-40B4-BE49-F238E27FC236}">
                <a16:creationId xmlns:a16="http://schemas.microsoft.com/office/drawing/2014/main" id="{BEFE842B-DD87-40AA-A969-D4C9562F3D38}"/>
              </a:ext>
            </a:extLst>
          </p:cNvPr>
          <p:cNvGrpSpPr/>
          <p:nvPr/>
        </p:nvGrpSpPr>
        <p:grpSpPr>
          <a:xfrm>
            <a:off x="345004" y="1323053"/>
            <a:ext cx="2497256" cy="706347"/>
            <a:chOff x="345004" y="1323053"/>
            <a:chExt cx="2497256" cy="706347"/>
          </a:xfrm>
        </p:grpSpPr>
        <p:sp>
          <p:nvSpPr>
            <p:cNvPr id="180" name="TextBox 179">
              <a:extLst>
                <a:ext uri="{FF2B5EF4-FFF2-40B4-BE49-F238E27FC236}">
                  <a16:creationId xmlns:a16="http://schemas.microsoft.com/office/drawing/2014/main" id="{6AC8B728-FA27-4CC2-916D-36A0FCC7FC5D}"/>
                </a:ext>
              </a:extLst>
            </p:cNvPr>
            <p:cNvSpPr txBox="1"/>
            <p:nvPr/>
          </p:nvSpPr>
          <p:spPr>
            <a:xfrm>
              <a:off x="980376" y="1323053"/>
              <a:ext cx="1861884" cy="706347"/>
            </a:xfrm>
            <a:prstGeom prst="rect">
              <a:avLst/>
            </a:prstGeom>
            <a:noFill/>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More than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3000</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dedicated associates in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90</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countries</a:t>
              </a:r>
              <a:endParaRPr kumimoji="0" lang="en-GB" sz="14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grpSp>
          <p:nvGrpSpPr>
            <p:cNvPr id="187" name="Group 186">
              <a:extLst>
                <a:ext uri="{FF2B5EF4-FFF2-40B4-BE49-F238E27FC236}">
                  <a16:creationId xmlns:a16="http://schemas.microsoft.com/office/drawing/2014/main" id="{F1EA697A-A53F-450F-8A06-EB72EF33A037}"/>
                </a:ext>
              </a:extLst>
            </p:cNvPr>
            <p:cNvGrpSpPr/>
            <p:nvPr/>
          </p:nvGrpSpPr>
          <p:grpSpPr>
            <a:xfrm>
              <a:off x="345004" y="1350147"/>
              <a:ext cx="652159" cy="652159"/>
              <a:chOff x="936824" y="2499724"/>
              <a:chExt cx="652159" cy="652159"/>
            </a:xfrm>
          </p:grpSpPr>
          <p:sp>
            <p:nvSpPr>
              <p:cNvPr id="188" name="Oval 187">
                <a:extLst>
                  <a:ext uri="{FF2B5EF4-FFF2-40B4-BE49-F238E27FC236}">
                    <a16:creationId xmlns:a16="http://schemas.microsoft.com/office/drawing/2014/main" id="{C2F2E216-BCD0-48E9-B677-E37A5439C0FA}"/>
                  </a:ext>
                </a:extLst>
              </p:cNvPr>
              <p:cNvSpPr/>
              <p:nvPr/>
            </p:nvSpPr>
            <p:spPr>
              <a:xfrm>
                <a:off x="952340" y="2515240"/>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89" name="Picture 188" descr="A close up of a necklace&#10;&#10;Description automatically generated">
                <a:extLst>
                  <a:ext uri="{FF2B5EF4-FFF2-40B4-BE49-F238E27FC236}">
                    <a16:creationId xmlns:a16="http://schemas.microsoft.com/office/drawing/2014/main" id="{A898A5D3-79DA-4DB2-BC34-2E0176707176}"/>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936824" y="2499724"/>
                <a:ext cx="652159" cy="652159"/>
              </a:xfrm>
              <a:prstGeom prst="rect">
                <a:avLst/>
              </a:prstGeom>
            </p:spPr>
          </p:pic>
        </p:grpSp>
      </p:grpSp>
      <p:grpSp>
        <p:nvGrpSpPr>
          <p:cNvPr id="190" name="Group 189">
            <a:extLst>
              <a:ext uri="{FF2B5EF4-FFF2-40B4-BE49-F238E27FC236}">
                <a16:creationId xmlns:a16="http://schemas.microsoft.com/office/drawing/2014/main" id="{71307490-2D00-47FD-9578-5AD46E76C6CA}"/>
              </a:ext>
            </a:extLst>
          </p:cNvPr>
          <p:cNvGrpSpPr/>
          <p:nvPr/>
        </p:nvGrpSpPr>
        <p:grpSpPr>
          <a:xfrm>
            <a:off x="5198486" y="1365663"/>
            <a:ext cx="621127" cy="621127"/>
            <a:chOff x="7152817" y="2514064"/>
            <a:chExt cx="621127" cy="621127"/>
          </a:xfrm>
        </p:grpSpPr>
        <p:sp>
          <p:nvSpPr>
            <p:cNvPr id="191" name="Oval 190">
              <a:extLst>
                <a:ext uri="{FF2B5EF4-FFF2-40B4-BE49-F238E27FC236}">
                  <a16:creationId xmlns:a16="http://schemas.microsoft.com/office/drawing/2014/main" id="{21541062-EEA3-4603-B484-00098D4B48A5}"/>
                </a:ext>
              </a:extLst>
            </p:cNvPr>
            <p:cNvSpPr/>
            <p:nvPr/>
          </p:nvSpPr>
          <p:spPr>
            <a:xfrm>
              <a:off x="7152817" y="2514064"/>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92" name="Picture 191" descr="A close up of a logo&#10;&#10;Description automatically generated">
              <a:extLst>
                <a:ext uri="{FF2B5EF4-FFF2-40B4-BE49-F238E27FC236}">
                  <a16:creationId xmlns:a16="http://schemas.microsoft.com/office/drawing/2014/main" id="{56A6976D-54E0-4AB0-85E3-D07ABBB006C8}"/>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7154127" y="2515374"/>
              <a:ext cx="618507" cy="618507"/>
            </a:xfrm>
            <a:prstGeom prst="rect">
              <a:avLst/>
            </a:prstGeom>
          </p:spPr>
        </p:pic>
      </p:grpSp>
      <p:grpSp>
        <p:nvGrpSpPr>
          <p:cNvPr id="14" name="View all">
            <a:extLst>
              <a:ext uri="{FF2B5EF4-FFF2-40B4-BE49-F238E27FC236}">
                <a16:creationId xmlns:a16="http://schemas.microsoft.com/office/drawing/2014/main" id="{3A8260C0-CF65-493E-A622-74E9DFBCAFA1}"/>
              </a:ext>
            </a:extLst>
          </p:cNvPr>
          <p:cNvGrpSpPr/>
          <p:nvPr/>
        </p:nvGrpSpPr>
        <p:grpSpPr>
          <a:xfrm>
            <a:off x="3736993" y="5352584"/>
            <a:ext cx="1068641" cy="330200"/>
            <a:chOff x="9001443" y="5092700"/>
            <a:chExt cx="1242725" cy="330200"/>
          </a:xfrm>
        </p:grpSpPr>
        <p:sp>
          <p:nvSpPr>
            <p:cNvPr id="226" name="Rectangle: Rounded Corners 225">
              <a:extLst>
                <a:ext uri="{FF2B5EF4-FFF2-40B4-BE49-F238E27FC236}">
                  <a16:creationId xmlns:a16="http://schemas.microsoft.com/office/drawing/2014/main" id="{7B617D2E-1ACF-4EEA-AA7B-AF2D6E9FDAB0}"/>
                </a:ext>
              </a:extLst>
            </p:cNvPr>
            <p:cNvSpPr/>
            <p:nvPr/>
          </p:nvSpPr>
          <p:spPr>
            <a:xfrm>
              <a:off x="9001443" y="5092700"/>
              <a:ext cx="124272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VIEW ALL</a:t>
              </a:r>
            </a:p>
          </p:txBody>
        </p:sp>
        <p:sp>
          <p:nvSpPr>
            <p:cNvPr id="234" name="Freeform: Shape 233">
              <a:extLst>
                <a:ext uri="{FF2B5EF4-FFF2-40B4-BE49-F238E27FC236}">
                  <a16:creationId xmlns:a16="http://schemas.microsoft.com/office/drawing/2014/main" id="{BCCD0B3C-6E64-480A-98C7-4F5E6764F749}"/>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61" name="Group 360">
            <a:extLst>
              <a:ext uri="{FF2B5EF4-FFF2-40B4-BE49-F238E27FC236}">
                <a16:creationId xmlns:a16="http://schemas.microsoft.com/office/drawing/2014/main" id="{17356AC6-44C4-437B-B895-42DE24AE2D1B}"/>
              </a:ext>
            </a:extLst>
          </p:cNvPr>
          <p:cNvGrpSpPr/>
          <p:nvPr/>
        </p:nvGrpSpPr>
        <p:grpSpPr>
          <a:xfrm>
            <a:off x="314386" y="3108621"/>
            <a:ext cx="10715564" cy="1038462"/>
            <a:chOff x="314386" y="3336404"/>
            <a:chExt cx="10158860" cy="984511"/>
          </a:xfrm>
        </p:grpSpPr>
        <p:sp>
          <p:nvSpPr>
            <p:cNvPr id="362" name="TextBox 361">
              <a:extLst>
                <a:ext uri="{FF2B5EF4-FFF2-40B4-BE49-F238E27FC236}">
                  <a16:creationId xmlns:a16="http://schemas.microsoft.com/office/drawing/2014/main" id="{DE499147-3D35-40B2-8C3A-3C0DB5074233}"/>
                </a:ext>
              </a:extLst>
            </p:cNvPr>
            <p:cNvSpPr txBox="1"/>
            <p:nvPr/>
          </p:nvSpPr>
          <p:spPr>
            <a:xfrm>
              <a:off x="408111" y="3404560"/>
              <a:ext cx="2778781"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1946</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3" name="TextBox 362">
              <a:extLst>
                <a:ext uri="{FF2B5EF4-FFF2-40B4-BE49-F238E27FC236}">
                  <a16:creationId xmlns:a16="http://schemas.microsoft.com/office/drawing/2014/main" id="{68427F98-A0BD-4746-8029-504210E5E692}"/>
                </a:ext>
              </a:extLst>
            </p:cNvPr>
            <p:cNvSpPr txBox="1"/>
            <p:nvPr/>
          </p:nvSpPr>
          <p:spPr>
            <a:xfrm>
              <a:off x="1887204" y="3988538"/>
              <a:ext cx="2445344" cy="323154"/>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1960</a:t>
              </a:r>
              <a: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t> – </a:t>
              </a: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1970 </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4" name="TextBox 363">
              <a:extLst>
                <a:ext uri="{FF2B5EF4-FFF2-40B4-BE49-F238E27FC236}">
                  <a16:creationId xmlns:a16="http://schemas.microsoft.com/office/drawing/2014/main" id="{62F2B648-BA25-46AC-907E-5D3487BCD3C9}"/>
                </a:ext>
              </a:extLst>
            </p:cNvPr>
            <p:cNvSpPr txBox="1"/>
            <p:nvPr/>
          </p:nvSpPr>
          <p:spPr>
            <a:xfrm>
              <a:off x="4629287" y="3997761"/>
              <a:ext cx="4080543" cy="323154"/>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2000 – 2009 </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5" name="TextBox 364">
              <a:extLst>
                <a:ext uri="{FF2B5EF4-FFF2-40B4-BE49-F238E27FC236}">
                  <a16:creationId xmlns:a16="http://schemas.microsoft.com/office/drawing/2014/main" id="{3C07A92E-2A1A-463F-B27E-D6838A0B32E4}"/>
                </a:ext>
              </a:extLst>
            </p:cNvPr>
            <p:cNvSpPr txBox="1"/>
            <p:nvPr/>
          </p:nvSpPr>
          <p:spPr>
            <a:xfrm>
              <a:off x="3403601" y="3404559"/>
              <a:ext cx="3296719"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1980 – 1999 </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6" name="TextBox 365">
              <a:extLst>
                <a:ext uri="{FF2B5EF4-FFF2-40B4-BE49-F238E27FC236}">
                  <a16:creationId xmlns:a16="http://schemas.microsoft.com/office/drawing/2014/main" id="{9A497436-21CB-4611-A94A-82959C9776E8}"/>
                </a:ext>
              </a:extLst>
            </p:cNvPr>
            <p:cNvSpPr txBox="1"/>
            <p:nvPr/>
          </p:nvSpPr>
          <p:spPr>
            <a:xfrm>
              <a:off x="6321462" y="3404559"/>
              <a:ext cx="4151784"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2010 – 2019</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7" name="TextBox 366">
              <a:extLst>
                <a:ext uri="{FF2B5EF4-FFF2-40B4-BE49-F238E27FC236}">
                  <a16:creationId xmlns:a16="http://schemas.microsoft.com/office/drawing/2014/main" id="{37B34930-86E2-451F-8D9C-32B627400BBD}"/>
                </a:ext>
              </a:extLst>
            </p:cNvPr>
            <p:cNvSpPr txBox="1"/>
            <p:nvPr/>
          </p:nvSpPr>
          <p:spPr>
            <a:xfrm>
              <a:off x="6780820" y="3988538"/>
              <a:ext cx="3373927" cy="323154"/>
            </a:xfrm>
            <a:prstGeom prst="rect">
              <a:avLst/>
            </a:prstGeom>
            <a:noFill/>
            <a:ln>
              <a:noFill/>
            </a:ln>
          </p:spPr>
          <p:txBody>
            <a:bodyPr wrap="square" rtlCol="0">
              <a:spAutoFit/>
            </a:bodyPr>
            <a:lstStyle/>
            <a:p>
              <a:pPr marL="0" marR="0" lvl="0" indent="0" algn="r"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Currently in </a:t>
              </a:r>
              <a:r>
                <a:rPr kumimoji="0" lang="en-GB" sz="1700" b="1" i="0" u="none" strike="noStrike" kern="1200" cap="none" spc="0" normalizeH="0" baseline="0" noProof="0" dirty="0" err="1">
                  <a:ln>
                    <a:noFill/>
                  </a:ln>
                  <a:solidFill>
                    <a:srgbClr val="FFFFFF"/>
                  </a:solidFill>
                  <a:effectLst/>
                  <a:uLnTx/>
                  <a:uFillTx/>
                  <a:latin typeface="Arial Black" panose="020B0A04020102020204"/>
                  <a:ea typeface="+mn-ea"/>
                  <a:cs typeface="+mn-cs"/>
                </a:rPr>
                <a:t>development</a:t>
              </a:r>
              <a:r>
                <a:rPr kumimoji="0" lang="en-GB" sz="1050" b="1" i="0" u="none" strike="noStrike" kern="1200" cap="none" spc="0" normalizeH="0" baseline="30000" noProof="0" dirty="0" err="1">
                  <a:ln>
                    <a:noFill/>
                  </a:ln>
                  <a:solidFill>
                    <a:srgbClr val="FFFFFF"/>
                  </a:solidFill>
                  <a:effectLst/>
                  <a:uLnTx/>
                  <a:uFillTx/>
                  <a:latin typeface="Arial Black" panose="020B0A04020102020204"/>
                  <a:ea typeface="+mn-ea"/>
                  <a:cs typeface="+mn-cs"/>
                </a:rPr>
                <a:t>C</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cxnSp>
          <p:nvCxnSpPr>
            <p:cNvPr id="368" name="Straight Connector 367">
              <a:extLst>
                <a:ext uri="{FF2B5EF4-FFF2-40B4-BE49-F238E27FC236}">
                  <a16:creationId xmlns:a16="http://schemas.microsoft.com/office/drawing/2014/main" id="{F7B4D14C-2B95-4AA6-86A5-F64C84267E14}"/>
                </a:ext>
              </a:extLst>
            </p:cNvPr>
            <p:cNvCxnSpPr/>
            <p:nvPr/>
          </p:nvCxnSpPr>
          <p:spPr>
            <a:xfrm>
              <a:off x="372108" y="3813048"/>
              <a:ext cx="9793088"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69" name="Group 368">
              <a:extLst>
                <a:ext uri="{FF2B5EF4-FFF2-40B4-BE49-F238E27FC236}">
                  <a16:creationId xmlns:a16="http://schemas.microsoft.com/office/drawing/2014/main" id="{78337779-0D72-4A06-B868-34991AAA368B}"/>
                </a:ext>
              </a:extLst>
            </p:cNvPr>
            <p:cNvGrpSpPr/>
            <p:nvPr/>
          </p:nvGrpSpPr>
          <p:grpSpPr>
            <a:xfrm>
              <a:off x="314386" y="3336404"/>
              <a:ext cx="157202" cy="540514"/>
              <a:chOff x="1609786" y="4437112"/>
              <a:chExt cx="157202" cy="540514"/>
            </a:xfrm>
          </p:grpSpPr>
          <p:cxnSp>
            <p:nvCxnSpPr>
              <p:cNvPr id="385" name="Straight Arrow Connector 384">
                <a:extLst>
                  <a:ext uri="{FF2B5EF4-FFF2-40B4-BE49-F238E27FC236}">
                    <a16:creationId xmlns:a16="http://schemas.microsoft.com/office/drawing/2014/main" id="{84FC844B-C651-409F-93F5-4CC780AC6304}"/>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6" name="Oval 385">
                <a:extLst>
                  <a:ext uri="{FF2B5EF4-FFF2-40B4-BE49-F238E27FC236}">
                    <a16:creationId xmlns:a16="http://schemas.microsoft.com/office/drawing/2014/main" id="{5E020BC7-8C62-4228-891D-E13BD4923C3E}"/>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0" name="Group 369">
              <a:extLst>
                <a:ext uri="{FF2B5EF4-FFF2-40B4-BE49-F238E27FC236}">
                  <a16:creationId xmlns:a16="http://schemas.microsoft.com/office/drawing/2014/main" id="{19C4F4E3-D011-4EF7-9620-8A7A6B09BD20}"/>
                </a:ext>
              </a:extLst>
            </p:cNvPr>
            <p:cNvGrpSpPr/>
            <p:nvPr/>
          </p:nvGrpSpPr>
          <p:grpSpPr>
            <a:xfrm rot="10800000">
              <a:off x="4548573" y="3719716"/>
              <a:ext cx="157202" cy="540514"/>
              <a:chOff x="1609786" y="4437112"/>
              <a:chExt cx="157202" cy="540514"/>
            </a:xfrm>
          </p:grpSpPr>
          <p:cxnSp>
            <p:nvCxnSpPr>
              <p:cNvPr id="383" name="Straight Arrow Connector 382">
                <a:extLst>
                  <a:ext uri="{FF2B5EF4-FFF2-40B4-BE49-F238E27FC236}">
                    <a16:creationId xmlns:a16="http://schemas.microsoft.com/office/drawing/2014/main" id="{3EEAC083-684C-42D5-9B1A-B24D5819413E}"/>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4" name="Oval 383">
                <a:extLst>
                  <a:ext uri="{FF2B5EF4-FFF2-40B4-BE49-F238E27FC236}">
                    <a16:creationId xmlns:a16="http://schemas.microsoft.com/office/drawing/2014/main" id="{D6660E06-6D9B-4BEE-BF9B-848DFE23471F}"/>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1" name="Group 370">
              <a:extLst>
                <a:ext uri="{FF2B5EF4-FFF2-40B4-BE49-F238E27FC236}">
                  <a16:creationId xmlns:a16="http://schemas.microsoft.com/office/drawing/2014/main" id="{5B63F7DB-F84A-481D-BD5E-3E67BAF8B5C5}"/>
                </a:ext>
              </a:extLst>
            </p:cNvPr>
            <p:cNvGrpSpPr/>
            <p:nvPr/>
          </p:nvGrpSpPr>
          <p:grpSpPr>
            <a:xfrm>
              <a:off x="6231235" y="3336404"/>
              <a:ext cx="157202" cy="540514"/>
              <a:chOff x="1609786" y="4437112"/>
              <a:chExt cx="157202" cy="540514"/>
            </a:xfrm>
          </p:grpSpPr>
          <p:cxnSp>
            <p:nvCxnSpPr>
              <p:cNvPr id="381" name="Straight Arrow Connector 380">
                <a:extLst>
                  <a:ext uri="{FF2B5EF4-FFF2-40B4-BE49-F238E27FC236}">
                    <a16:creationId xmlns:a16="http://schemas.microsoft.com/office/drawing/2014/main" id="{4DBEB654-DCE8-4D17-B284-6FF20C9B6E54}"/>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2" name="Oval 381">
                <a:extLst>
                  <a:ext uri="{FF2B5EF4-FFF2-40B4-BE49-F238E27FC236}">
                    <a16:creationId xmlns:a16="http://schemas.microsoft.com/office/drawing/2014/main" id="{A2D52F60-6349-48B1-8870-1DD2B9416B35}"/>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2" name="Group 371">
              <a:extLst>
                <a:ext uri="{FF2B5EF4-FFF2-40B4-BE49-F238E27FC236}">
                  <a16:creationId xmlns:a16="http://schemas.microsoft.com/office/drawing/2014/main" id="{94F6947A-A769-4CEA-B3FA-0FE8969782EA}"/>
                </a:ext>
              </a:extLst>
            </p:cNvPr>
            <p:cNvGrpSpPr/>
            <p:nvPr/>
          </p:nvGrpSpPr>
          <p:grpSpPr>
            <a:xfrm rot="10800000">
              <a:off x="10188014" y="3719716"/>
              <a:ext cx="157202" cy="540514"/>
              <a:chOff x="1609786" y="4437112"/>
              <a:chExt cx="157202" cy="540514"/>
            </a:xfrm>
          </p:grpSpPr>
          <p:cxnSp>
            <p:nvCxnSpPr>
              <p:cNvPr id="379" name="Straight Arrow Connector 378">
                <a:extLst>
                  <a:ext uri="{FF2B5EF4-FFF2-40B4-BE49-F238E27FC236}">
                    <a16:creationId xmlns:a16="http://schemas.microsoft.com/office/drawing/2014/main" id="{18B7110F-D642-4C4C-A38F-A79F81EC7A05}"/>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0" name="Oval 379">
                <a:extLst>
                  <a:ext uri="{FF2B5EF4-FFF2-40B4-BE49-F238E27FC236}">
                    <a16:creationId xmlns:a16="http://schemas.microsoft.com/office/drawing/2014/main" id="{31E8BF81-B0FC-4770-920D-972DF14C97E1}"/>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3" name="Group 372">
              <a:extLst>
                <a:ext uri="{FF2B5EF4-FFF2-40B4-BE49-F238E27FC236}">
                  <a16:creationId xmlns:a16="http://schemas.microsoft.com/office/drawing/2014/main" id="{F527E94A-1950-4530-AFF5-0B866F520EEB}"/>
                </a:ext>
              </a:extLst>
            </p:cNvPr>
            <p:cNvGrpSpPr/>
            <p:nvPr/>
          </p:nvGrpSpPr>
          <p:grpSpPr>
            <a:xfrm rot="10800000">
              <a:off x="1827288" y="3719716"/>
              <a:ext cx="157202" cy="540514"/>
              <a:chOff x="1609786" y="4437112"/>
              <a:chExt cx="157202" cy="540514"/>
            </a:xfrm>
          </p:grpSpPr>
          <p:cxnSp>
            <p:nvCxnSpPr>
              <p:cNvPr id="377" name="Straight Arrow Connector 376">
                <a:extLst>
                  <a:ext uri="{FF2B5EF4-FFF2-40B4-BE49-F238E27FC236}">
                    <a16:creationId xmlns:a16="http://schemas.microsoft.com/office/drawing/2014/main" id="{368360DE-9761-48F0-92F7-2077095193B7}"/>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78" name="Oval 377">
                <a:extLst>
                  <a:ext uri="{FF2B5EF4-FFF2-40B4-BE49-F238E27FC236}">
                    <a16:creationId xmlns:a16="http://schemas.microsoft.com/office/drawing/2014/main" id="{DFC78C69-2BA1-4342-B398-6996A63938BA}"/>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4" name="Group 373">
              <a:extLst>
                <a:ext uri="{FF2B5EF4-FFF2-40B4-BE49-F238E27FC236}">
                  <a16:creationId xmlns:a16="http://schemas.microsoft.com/office/drawing/2014/main" id="{7339C1F4-AA96-4B14-894F-785ADE432258}"/>
                </a:ext>
              </a:extLst>
            </p:cNvPr>
            <p:cNvGrpSpPr/>
            <p:nvPr/>
          </p:nvGrpSpPr>
          <p:grpSpPr>
            <a:xfrm>
              <a:off x="3288432" y="3336404"/>
              <a:ext cx="157202" cy="540514"/>
              <a:chOff x="1609786" y="4437112"/>
              <a:chExt cx="157202" cy="540514"/>
            </a:xfrm>
          </p:grpSpPr>
          <p:cxnSp>
            <p:nvCxnSpPr>
              <p:cNvPr id="375" name="Straight Arrow Connector 374">
                <a:extLst>
                  <a:ext uri="{FF2B5EF4-FFF2-40B4-BE49-F238E27FC236}">
                    <a16:creationId xmlns:a16="http://schemas.microsoft.com/office/drawing/2014/main" id="{C1C3B4A3-7612-46E3-B46D-E65DF6025F70}"/>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76" name="Oval 375">
                <a:extLst>
                  <a:ext uri="{FF2B5EF4-FFF2-40B4-BE49-F238E27FC236}">
                    <a16:creationId xmlns:a16="http://schemas.microsoft.com/office/drawing/2014/main" id="{086C825F-CD6E-4466-BF1A-F343C6A06925}"/>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grpSp>
        <p:nvGrpSpPr>
          <p:cNvPr id="410" name="Migraine">
            <a:extLst>
              <a:ext uri="{FF2B5EF4-FFF2-40B4-BE49-F238E27FC236}">
                <a16:creationId xmlns:a16="http://schemas.microsoft.com/office/drawing/2014/main" id="{EBC142CA-E6F4-4ECD-A804-51DED1CD0469}"/>
              </a:ext>
            </a:extLst>
          </p:cNvPr>
          <p:cNvGrpSpPr/>
          <p:nvPr/>
        </p:nvGrpSpPr>
        <p:grpSpPr>
          <a:xfrm>
            <a:off x="314386" y="4967573"/>
            <a:ext cx="1490821" cy="330200"/>
            <a:chOff x="1100168" y="5092700"/>
            <a:chExt cx="1733678" cy="330200"/>
          </a:xfrm>
        </p:grpSpPr>
        <p:sp>
          <p:nvSpPr>
            <p:cNvPr id="411" name="Rectangle: Rounded Corners 410">
              <a:extLst>
                <a:ext uri="{FF2B5EF4-FFF2-40B4-BE49-F238E27FC236}">
                  <a16:creationId xmlns:a16="http://schemas.microsoft.com/office/drawing/2014/main" id="{5BCFA2AF-8320-49DF-BED6-8B5977A4096E}"/>
                </a:ext>
              </a:extLst>
            </p:cNvPr>
            <p:cNvSpPr/>
            <p:nvPr/>
          </p:nvSpPr>
          <p:spPr>
            <a:xfrm>
              <a:off x="1100168" y="5092700"/>
              <a:ext cx="173367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MIGRAINE VIEW</a:t>
              </a:r>
            </a:p>
          </p:txBody>
        </p:sp>
        <p:sp>
          <p:nvSpPr>
            <p:cNvPr id="412" name="Freeform: Shape 411">
              <a:extLst>
                <a:ext uri="{FF2B5EF4-FFF2-40B4-BE49-F238E27FC236}">
                  <a16:creationId xmlns:a16="http://schemas.microsoft.com/office/drawing/2014/main" id="{C4B7FC3C-E494-4408-A165-751BCF1A7CCE}"/>
                </a:ext>
              </a:extLst>
            </p:cNvPr>
            <p:cNvSpPr/>
            <p:nvPr/>
          </p:nvSpPr>
          <p:spPr>
            <a:xfrm>
              <a:off x="26138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553" name="MS">
            <a:extLst>
              <a:ext uri="{FF2B5EF4-FFF2-40B4-BE49-F238E27FC236}">
                <a16:creationId xmlns:a16="http://schemas.microsoft.com/office/drawing/2014/main" id="{609CF0F1-730F-453F-B226-BCD389175A55}"/>
              </a:ext>
            </a:extLst>
          </p:cNvPr>
          <p:cNvGrpSpPr/>
          <p:nvPr/>
        </p:nvGrpSpPr>
        <p:grpSpPr>
          <a:xfrm>
            <a:off x="1890316" y="4967573"/>
            <a:ext cx="2414338" cy="330200"/>
            <a:chOff x="2953564" y="5092700"/>
            <a:chExt cx="2807638" cy="330200"/>
          </a:xfrm>
        </p:grpSpPr>
        <p:sp>
          <p:nvSpPr>
            <p:cNvPr id="554" name="Rectangle: Rounded Corners 553">
              <a:extLst>
                <a:ext uri="{FF2B5EF4-FFF2-40B4-BE49-F238E27FC236}">
                  <a16:creationId xmlns:a16="http://schemas.microsoft.com/office/drawing/2014/main" id="{E3EB762F-91C8-4ED2-937F-FB55D98D2C57}"/>
                </a:ext>
              </a:extLst>
            </p:cNvPr>
            <p:cNvSpPr/>
            <p:nvPr/>
          </p:nvSpPr>
          <p:spPr>
            <a:xfrm>
              <a:off x="2953564" y="5092700"/>
              <a:ext cx="280763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MULTIPLE SCLEROSIS VIEW</a:t>
              </a:r>
            </a:p>
          </p:txBody>
        </p:sp>
        <p:sp>
          <p:nvSpPr>
            <p:cNvPr id="555" name="Freeform: Shape 554">
              <a:extLst>
                <a:ext uri="{FF2B5EF4-FFF2-40B4-BE49-F238E27FC236}">
                  <a16:creationId xmlns:a16="http://schemas.microsoft.com/office/drawing/2014/main" id="{9F5694EA-C83E-4891-9E7A-55FDB8E8A136}"/>
                </a:ext>
              </a:extLst>
            </p:cNvPr>
            <p:cNvSpPr/>
            <p:nvPr/>
          </p:nvSpPr>
          <p:spPr>
            <a:xfrm>
              <a:off x="55411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48" name="Freeform: Shape 147">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90" name="Graphic 88">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72" name="Freeform: Shape 171">
            <a:hlinkClick r:id="rId13" action="ppaction://hlinksldjump" highlightClick="1"/>
            <a:extLst>
              <a:ext uri="{FF2B5EF4-FFF2-40B4-BE49-F238E27FC236}">
                <a16:creationId xmlns:a16="http://schemas.microsoft.com/office/drawing/2014/main" id="{04FBDE87-2715-493F-9C84-5C5AD98FACD0}"/>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nvGrpSpPr>
          <p:cNvPr id="733" name="Pediatric">
            <a:extLst>
              <a:ext uri="{FF2B5EF4-FFF2-40B4-BE49-F238E27FC236}">
                <a16:creationId xmlns:a16="http://schemas.microsoft.com/office/drawing/2014/main" id="{5AB170E2-4059-4B15-9A13-58E09A8F4B0B}"/>
              </a:ext>
            </a:extLst>
          </p:cNvPr>
          <p:cNvGrpSpPr/>
          <p:nvPr/>
        </p:nvGrpSpPr>
        <p:grpSpPr>
          <a:xfrm>
            <a:off x="4389763" y="4967573"/>
            <a:ext cx="2580446" cy="330200"/>
            <a:chOff x="5880920" y="5092700"/>
            <a:chExt cx="3000805" cy="330200"/>
          </a:xfrm>
        </p:grpSpPr>
        <p:sp>
          <p:nvSpPr>
            <p:cNvPr id="734" name="Rectangle: Rounded Corners 733">
              <a:extLst>
                <a:ext uri="{FF2B5EF4-FFF2-40B4-BE49-F238E27FC236}">
                  <a16:creationId xmlns:a16="http://schemas.microsoft.com/office/drawing/2014/main" id="{16A3423C-2FBB-42BB-8B3A-D5F69003880A}"/>
                </a:ext>
              </a:extLst>
            </p:cNvPr>
            <p:cNvSpPr/>
            <p:nvPr/>
          </p:nvSpPr>
          <p:spPr>
            <a:xfrm>
              <a:off x="5880920" y="5092700"/>
              <a:ext cx="300080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PEDIATRIC NEUROLOGY VIEW</a:t>
              </a:r>
            </a:p>
          </p:txBody>
        </p:sp>
        <p:sp>
          <p:nvSpPr>
            <p:cNvPr id="735" name="Freeform: Shape 734">
              <a:extLst>
                <a:ext uri="{FF2B5EF4-FFF2-40B4-BE49-F238E27FC236}">
                  <a16:creationId xmlns:a16="http://schemas.microsoft.com/office/drawing/2014/main" id="{EFC2671A-DDC6-49AB-A1F5-E46CFCBCE73F}"/>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796" name="PSYCHIATRY">
            <a:extLst>
              <a:ext uri="{FF2B5EF4-FFF2-40B4-BE49-F238E27FC236}">
                <a16:creationId xmlns:a16="http://schemas.microsoft.com/office/drawing/2014/main" id="{BB004F45-93ED-479A-BC33-468FD562EBA0}"/>
              </a:ext>
            </a:extLst>
          </p:cNvPr>
          <p:cNvGrpSpPr/>
          <p:nvPr/>
        </p:nvGrpSpPr>
        <p:grpSpPr>
          <a:xfrm>
            <a:off x="7055317" y="4967573"/>
            <a:ext cx="1680975" cy="330200"/>
            <a:chOff x="6926915" y="5092700"/>
            <a:chExt cx="1954809" cy="330200"/>
          </a:xfrm>
        </p:grpSpPr>
        <p:sp>
          <p:nvSpPr>
            <p:cNvPr id="797" name="Rectangle: Rounded Corners 796">
              <a:extLst>
                <a:ext uri="{FF2B5EF4-FFF2-40B4-BE49-F238E27FC236}">
                  <a16:creationId xmlns:a16="http://schemas.microsoft.com/office/drawing/2014/main" id="{992322DF-4DF3-4A51-BAEC-F3993C9D1425}"/>
                </a:ext>
              </a:extLst>
            </p:cNvPr>
            <p:cNvSpPr/>
            <p:nvPr/>
          </p:nvSpPr>
          <p:spPr>
            <a:xfrm>
              <a:off x="6926915" y="5092700"/>
              <a:ext cx="1954809"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PSYCHIATRY VIEW</a:t>
              </a:r>
            </a:p>
          </p:txBody>
        </p:sp>
        <p:sp>
          <p:nvSpPr>
            <p:cNvPr id="798" name="Freeform: Shape 797">
              <a:extLst>
                <a:ext uri="{FF2B5EF4-FFF2-40B4-BE49-F238E27FC236}">
                  <a16:creationId xmlns:a16="http://schemas.microsoft.com/office/drawing/2014/main" id="{222B4AF4-F929-41F6-8F81-4556FB759C08}"/>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859" name="Other">
            <a:extLst>
              <a:ext uri="{FF2B5EF4-FFF2-40B4-BE49-F238E27FC236}">
                <a16:creationId xmlns:a16="http://schemas.microsoft.com/office/drawing/2014/main" id="{AB60BD95-9B5E-40ED-A2C6-F38F6B958A88}"/>
              </a:ext>
            </a:extLst>
          </p:cNvPr>
          <p:cNvGrpSpPr/>
          <p:nvPr/>
        </p:nvGrpSpPr>
        <p:grpSpPr>
          <a:xfrm>
            <a:off x="314386" y="5352584"/>
            <a:ext cx="3336520" cy="330200"/>
            <a:chOff x="5001680" y="5092700"/>
            <a:chExt cx="3880045" cy="330200"/>
          </a:xfrm>
        </p:grpSpPr>
        <p:sp>
          <p:nvSpPr>
            <p:cNvPr id="860" name="Rectangle: Rounded Corners 859">
              <a:extLst>
                <a:ext uri="{FF2B5EF4-FFF2-40B4-BE49-F238E27FC236}">
                  <a16:creationId xmlns:a16="http://schemas.microsoft.com/office/drawing/2014/main" id="{4CE15AC1-B702-4ED5-B5A6-B240CA8A47BA}"/>
                </a:ext>
              </a:extLst>
            </p:cNvPr>
            <p:cNvSpPr/>
            <p:nvPr/>
          </p:nvSpPr>
          <p:spPr>
            <a:xfrm>
              <a:off x="5001680" y="5092700"/>
              <a:ext cx="388004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OTHER NEUROLOGICAL DISORDERS VIEW</a:t>
              </a:r>
            </a:p>
          </p:txBody>
        </p:sp>
        <p:sp>
          <p:nvSpPr>
            <p:cNvPr id="861" name="Freeform: Shape 860">
              <a:extLst>
                <a:ext uri="{FF2B5EF4-FFF2-40B4-BE49-F238E27FC236}">
                  <a16:creationId xmlns:a16="http://schemas.microsoft.com/office/drawing/2014/main" id="{E2C9A2E8-2514-40CE-B6F1-D67C4333B0E8}"/>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199" name="Group 198">
            <a:extLst>
              <a:ext uri="{FF2B5EF4-FFF2-40B4-BE49-F238E27FC236}">
                <a16:creationId xmlns:a16="http://schemas.microsoft.com/office/drawing/2014/main" id="{40530F54-C667-41E5-BDEA-356E02D2EC64}"/>
              </a:ext>
            </a:extLst>
          </p:cNvPr>
          <p:cNvGrpSpPr/>
          <p:nvPr/>
        </p:nvGrpSpPr>
        <p:grpSpPr>
          <a:xfrm>
            <a:off x="184952" y="2067057"/>
            <a:ext cx="10987314" cy="3606335"/>
            <a:chOff x="185511" y="2076449"/>
            <a:chExt cx="10987314" cy="3606335"/>
          </a:xfrm>
        </p:grpSpPr>
        <p:grpSp>
          <p:nvGrpSpPr>
            <p:cNvPr id="230" name="Pediatric">
              <a:extLst>
                <a:ext uri="{FF2B5EF4-FFF2-40B4-BE49-F238E27FC236}">
                  <a16:creationId xmlns:a16="http://schemas.microsoft.com/office/drawing/2014/main" id="{41C74466-C2E6-4077-8250-E87B8D2615F1}"/>
                </a:ext>
              </a:extLst>
            </p:cNvPr>
            <p:cNvGrpSpPr/>
            <p:nvPr/>
          </p:nvGrpSpPr>
          <p:grpSpPr>
            <a:xfrm>
              <a:off x="314386" y="5352584"/>
              <a:ext cx="3336520" cy="330200"/>
              <a:chOff x="5001680" y="5092700"/>
              <a:chExt cx="3880045" cy="330200"/>
            </a:xfrm>
          </p:grpSpPr>
          <p:sp>
            <p:nvSpPr>
              <p:cNvPr id="260" name="Rectangle: Rounded Corners 856">
                <a:extLst>
                  <a:ext uri="{FF2B5EF4-FFF2-40B4-BE49-F238E27FC236}">
                    <a16:creationId xmlns:a16="http://schemas.microsoft.com/office/drawing/2014/main" id="{D524B336-FD63-4B32-A40C-3FBF87D36E6B}"/>
                  </a:ext>
                </a:extLst>
              </p:cNvPr>
              <p:cNvSpPr/>
              <p:nvPr/>
            </p:nvSpPr>
            <p:spPr>
              <a:xfrm>
                <a:off x="5001680" y="5092700"/>
                <a:ext cx="3880045" cy="330200"/>
              </a:xfrm>
              <a:prstGeom prst="roundRect">
                <a:avLst>
                  <a:gd name="adj" fmla="val 50000"/>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OTHER NEUROLOGICAL DISORDERS VIEW</a:t>
                </a:r>
              </a:p>
            </p:txBody>
          </p:sp>
          <p:sp>
            <p:nvSpPr>
              <p:cNvPr id="261" name="Freeform: Shape 857">
                <a:extLst>
                  <a:ext uri="{FF2B5EF4-FFF2-40B4-BE49-F238E27FC236}">
                    <a16:creationId xmlns:a16="http://schemas.microsoft.com/office/drawing/2014/main" id="{8CB303DE-68E6-4867-A1DF-C87225A684AD}"/>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31" name="Group 230">
              <a:extLst>
                <a:ext uri="{FF2B5EF4-FFF2-40B4-BE49-F238E27FC236}">
                  <a16:creationId xmlns:a16="http://schemas.microsoft.com/office/drawing/2014/main" id="{2BA16D3D-12EC-4E60-9C09-F2E3D17B2218}"/>
                </a:ext>
              </a:extLst>
            </p:cNvPr>
            <p:cNvGrpSpPr/>
            <p:nvPr/>
          </p:nvGrpSpPr>
          <p:grpSpPr>
            <a:xfrm>
              <a:off x="185511" y="2076449"/>
              <a:ext cx="10987314" cy="2777886"/>
              <a:chOff x="188686" y="2214042"/>
              <a:chExt cx="10987314" cy="2777886"/>
            </a:xfrm>
          </p:grpSpPr>
          <p:sp>
            <p:nvSpPr>
              <p:cNvPr id="232" name="Rectangle 231">
                <a:extLst>
                  <a:ext uri="{FF2B5EF4-FFF2-40B4-BE49-F238E27FC236}">
                    <a16:creationId xmlns:a16="http://schemas.microsoft.com/office/drawing/2014/main" id="{0E43C5F5-7B02-40D6-A4CA-769183735B66}"/>
                  </a:ext>
                </a:extLst>
              </p:cNvPr>
              <p:cNvSpPr/>
              <p:nvPr/>
            </p:nvSpPr>
            <p:spPr>
              <a:xfrm>
                <a:off x="188686" y="2214042"/>
                <a:ext cx="10987314" cy="2733675"/>
              </a:xfrm>
              <a:prstGeom prst="rect">
                <a:avLst/>
              </a:prstGeom>
              <a:solidFill>
                <a:srgbClr val="0460A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33" name="Group 232">
                <a:extLst>
                  <a:ext uri="{FF2B5EF4-FFF2-40B4-BE49-F238E27FC236}">
                    <a16:creationId xmlns:a16="http://schemas.microsoft.com/office/drawing/2014/main" id="{E58D78EA-06F2-4606-AED1-3E5DC033E826}"/>
                  </a:ext>
                </a:extLst>
              </p:cNvPr>
              <p:cNvGrpSpPr/>
              <p:nvPr/>
            </p:nvGrpSpPr>
            <p:grpSpPr>
              <a:xfrm>
                <a:off x="314386" y="2699848"/>
                <a:ext cx="10715564" cy="2292080"/>
                <a:chOff x="314386" y="2822446"/>
                <a:chExt cx="10158860" cy="2173000"/>
              </a:xfrm>
            </p:grpSpPr>
            <p:sp>
              <p:nvSpPr>
                <p:cNvPr id="235" name="TextBox 234">
                  <a:extLst>
                    <a:ext uri="{FF2B5EF4-FFF2-40B4-BE49-F238E27FC236}">
                      <a16:creationId xmlns:a16="http://schemas.microsoft.com/office/drawing/2014/main" id="{9919F726-A7A7-4C60-BA74-B9568E2B5302}"/>
                    </a:ext>
                  </a:extLst>
                </p:cNvPr>
                <p:cNvSpPr txBox="1"/>
                <p:nvPr/>
              </p:nvSpPr>
              <p:spPr>
                <a:xfrm>
                  <a:off x="408111" y="3404560"/>
                  <a:ext cx="2778781"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1946</a:t>
                  </a:r>
                  <a:endParaRPr kumimoji="0" lang="en-GB" sz="1100" b="0" i="0" u="none" strike="noStrike" kern="1200" cap="none" spc="0" normalizeH="0" baseline="30000" noProof="0" dirty="0">
                    <a:ln>
                      <a:noFill/>
                    </a:ln>
                    <a:solidFill>
                      <a:schemeClr val="accent2">
                        <a:lumMod val="40000"/>
                        <a:lumOff val="60000"/>
                      </a:schemeClr>
                    </a:solidFill>
                    <a:effectLst/>
                    <a:uLnTx/>
                    <a:uFillTx/>
                    <a:latin typeface="Arial" panose="020B0604020202020204"/>
                    <a:ea typeface="+mn-ea"/>
                    <a:cs typeface="+mn-cs"/>
                  </a:endParaRPr>
                </a:p>
              </p:txBody>
            </p:sp>
            <p:sp>
              <p:nvSpPr>
                <p:cNvPr id="236" name="TextBox 235">
                  <a:extLst>
                    <a:ext uri="{FF2B5EF4-FFF2-40B4-BE49-F238E27FC236}">
                      <a16:creationId xmlns:a16="http://schemas.microsoft.com/office/drawing/2014/main" id="{67375ABD-9F02-4A29-8428-2F44AF5AD60B}"/>
                    </a:ext>
                  </a:extLst>
                </p:cNvPr>
                <p:cNvSpPr txBox="1"/>
                <p:nvPr/>
              </p:nvSpPr>
              <p:spPr>
                <a:xfrm>
                  <a:off x="1887204" y="3988538"/>
                  <a:ext cx="2445344" cy="711229"/>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1960</a:t>
                  </a:r>
                  <a:r>
                    <a:rPr kumimoji="0" lang="en-GB" sz="17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 – </a:t>
                  </a: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1970 </a:t>
                  </a:r>
                  <a: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400" b="1" i="0" u="none" strike="noStrike" kern="1200" cap="none" spc="0" normalizeH="0" baseline="0" noProof="0" dirty="0">
                      <a:ln>
                        <a:noFill/>
                      </a:ln>
                      <a:solidFill>
                        <a:srgbClr val="FFFFFF"/>
                      </a:solidFill>
                      <a:effectLst/>
                      <a:uLnTx/>
                      <a:uFillTx/>
                      <a:latin typeface="Arial" panose="020B0604020202020204"/>
                      <a:ea typeface="+mn-ea"/>
                      <a:cs typeface="+mn-cs"/>
                    </a:rPr>
                    <a:t>Tegretol</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400" b="0" i="1" u="none" strike="noStrike" kern="1200" cap="none" spc="0" normalizeH="0" baseline="0" noProof="0" dirty="0">
                      <a:ln>
                        <a:noFill/>
                      </a:ln>
                      <a:solidFill>
                        <a:srgbClr val="FFFFFF"/>
                      </a:solidFill>
                      <a:effectLst/>
                      <a:uLnTx/>
                      <a:uFillTx/>
                      <a:latin typeface="Arial" panose="020B0604020202020204"/>
                      <a:ea typeface="+mn-ea"/>
                      <a:cs typeface="+mn-cs"/>
                    </a:rPr>
                    <a:t>carbamazepine</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epilepsy)</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237" name="TextBox 236">
                  <a:extLst>
                    <a:ext uri="{FF2B5EF4-FFF2-40B4-BE49-F238E27FC236}">
                      <a16:creationId xmlns:a16="http://schemas.microsoft.com/office/drawing/2014/main" id="{F42224DF-70C4-4204-A90B-A47F05E58C62}"/>
                    </a:ext>
                  </a:extLst>
                </p:cNvPr>
                <p:cNvSpPr txBox="1"/>
                <p:nvPr/>
              </p:nvSpPr>
              <p:spPr>
                <a:xfrm>
                  <a:off x="4629287" y="3988538"/>
                  <a:ext cx="4080543" cy="1006908"/>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2000 – 2009 </a:t>
                  </a:r>
                  <a: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400" b="1" i="0" u="none" strike="noStrike" kern="1200" cap="none" spc="0" normalizeH="0" baseline="0" noProof="0" dirty="0">
                      <a:ln>
                        <a:noFill/>
                      </a:ln>
                      <a:solidFill>
                        <a:srgbClr val="FFFFFF"/>
                      </a:solidFill>
                      <a:effectLst/>
                      <a:uLnTx/>
                      <a:uFillTx/>
                      <a:latin typeface="Arial" panose="020B0604020202020204"/>
                      <a:ea typeface="+mn-ea"/>
                      <a:cs typeface="+mn-cs"/>
                    </a:rPr>
                    <a:t>Exelon</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400" b="1" i="0" u="none" strike="noStrike" kern="1200" cap="none" spc="0" normalizeH="0" baseline="0" noProof="0" dirty="0">
                      <a:ln>
                        <a:noFill/>
                      </a:ln>
                      <a:solidFill>
                        <a:srgbClr val="FFFFFF"/>
                      </a:solidFill>
                      <a:effectLst/>
                      <a:uLnTx/>
                      <a:uFillTx/>
                      <a:latin typeface="Arial" panose="020B0604020202020204"/>
                      <a:ea typeface="+mn-ea"/>
                      <a:cs typeface="+mn-cs"/>
                    </a:rPr>
                    <a:t>Patch</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400" b="0" i="1" u="none" strike="noStrike" kern="1200" cap="none" spc="0" normalizeH="0" baseline="0" noProof="0" dirty="0">
                      <a:ln>
                        <a:noFill/>
                      </a:ln>
                      <a:solidFill>
                        <a:srgbClr val="FFFFFF"/>
                      </a:solidFill>
                      <a:effectLst/>
                      <a:uLnTx/>
                      <a:uFillTx/>
                      <a:latin typeface="Arial" panose="020B0604020202020204"/>
                      <a:ea typeface="+mn-ea"/>
                      <a:cs typeface="+mn-cs"/>
                    </a:rPr>
                    <a:t>rivastigmine</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Alzheimer’s disease)</a:t>
                  </a:r>
                  <a:b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400" b="1" i="0" u="none" strike="noStrike" kern="1200" cap="none" spc="0" normalizeH="0" baseline="0" noProof="0" dirty="0" err="1">
                      <a:ln>
                        <a:noFill/>
                      </a:ln>
                      <a:solidFill>
                        <a:srgbClr val="FFFFFF"/>
                      </a:solidFill>
                      <a:effectLst/>
                      <a:uLnTx/>
                      <a:uFillTx/>
                      <a:latin typeface="Arial" panose="020B0604020202020204"/>
                      <a:ea typeface="+mn-ea"/>
                      <a:cs typeface="+mn-cs"/>
                    </a:rPr>
                    <a:t>Stalevo</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400" b="0" i="1" u="none" strike="noStrike" kern="1200" cap="none" spc="0" normalizeH="0" baseline="0" noProof="0" dirty="0">
                      <a:ln>
                        <a:noFill/>
                      </a:ln>
                      <a:solidFill>
                        <a:srgbClr val="FFFFFF"/>
                      </a:solidFill>
                      <a:effectLst/>
                      <a:uLnTx/>
                      <a:uFillTx/>
                      <a:latin typeface="Arial" panose="020B0604020202020204"/>
                      <a:ea typeface="+mn-ea"/>
                      <a:cs typeface="+mn-cs"/>
                    </a:rPr>
                    <a:t>levodopa/carbidopa/entacapone</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Parkinson’s disease) </a:t>
                  </a:r>
                  <a:b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b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238" name="TextBox 237">
                  <a:extLst>
                    <a:ext uri="{FF2B5EF4-FFF2-40B4-BE49-F238E27FC236}">
                      <a16:creationId xmlns:a16="http://schemas.microsoft.com/office/drawing/2014/main" id="{F14716F2-7C44-4F21-93D7-35F5FF91854A}"/>
                    </a:ext>
                  </a:extLst>
                </p:cNvPr>
                <p:cNvSpPr txBox="1"/>
                <p:nvPr/>
              </p:nvSpPr>
              <p:spPr>
                <a:xfrm>
                  <a:off x="3403601" y="2822446"/>
                  <a:ext cx="3296719" cy="905268"/>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1980 – 1999 </a:t>
                  </a:r>
                  <a: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400" b="1" i="0" u="none" strike="noStrike" kern="1200" cap="none" spc="0" normalizeH="0" baseline="0" noProof="0" dirty="0">
                      <a:ln>
                        <a:noFill/>
                      </a:ln>
                      <a:solidFill>
                        <a:srgbClr val="FFFFFF"/>
                      </a:solidFill>
                      <a:effectLst/>
                      <a:uLnTx/>
                      <a:uFillTx/>
                      <a:latin typeface="Arial" panose="020B0604020202020204"/>
                      <a:ea typeface="+mn-ea"/>
                      <a:cs typeface="+mn-cs"/>
                    </a:rPr>
                    <a:t>Trileptal</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400" b="0" i="1" u="none" strike="noStrike" kern="1200" cap="none" spc="0" normalizeH="0" baseline="0" noProof="0" dirty="0">
                      <a:ln>
                        <a:noFill/>
                      </a:ln>
                      <a:solidFill>
                        <a:srgbClr val="FFFFFF"/>
                      </a:solidFill>
                      <a:effectLst/>
                      <a:uLnTx/>
                      <a:uFillTx/>
                      <a:latin typeface="Arial" panose="020B0604020202020204"/>
                      <a:ea typeface="+mn-ea"/>
                      <a:cs typeface="+mn-cs"/>
                    </a:rPr>
                    <a:t>oxcarbazepine</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epilepsy)</a:t>
                  </a:r>
                  <a:b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400" b="1" i="0" u="none" strike="noStrike" kern="1200" cap="none" spc="0" normalizeH="0" baseline="0" noProof="0" dirty="0">
                      <a:ln>
                        <a:noFill/>
                      </a:ln>
                      <a:solidFill>
                        <a:srgbClr val="FFFFFF"/>
                      </a:solidFill>
                      <a:effectLst/>
                      <a:uLnTx/>
                      <a:uFillTx/>
                      <a:latin typeface="Arial" panose="020B0604020202020204"/>
                      <a:ea typeface="+mn-ea"/>
                      <a:cs typeface="+mn-cs"/>
                    </a:rPr>
                    <a:t>Comtan</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400" b="0" i="1" u="none" strike="noStrike" kern="1200" cap="none" spc="0" normalizeH="0" baseline="0" noProof="0" dirty="0">
                      <a:ln>
                        <a:noFill/>
                      </a:ln>
                      <a:solidFill>
                        <a:srgbClr val="FFFFFF"/>
                      </a:solidFill>
                      <a:effectLst/>
                      <a:uLnTx/>
                      <a:uFillTx/>
                      <a:latin typeface="Arial" panose="020B0604020202020204"/>
                      <a:ea typeface="+mn-ea"/>
                      <a:cs typeface="+mn-cs"/>
                    </a:rPr>
                    <a:t>entacapone</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Parkinson’s disease)</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239" name="TextBox 238">
                  <a:extLst>
                    <a:ext uri="{FF2B5EF4-FFF2-40B4-BE49-F238E27FC236}">
                      <a16:creationId xmlns:a16="http://schemas.microsoft.com/office/drawing/2014/main" id="{9C6BF58B-6F3A-493F-B3A2-9858F24F2D1D}"/>
                    </a:ext>
                  </a:extLst>
                </p:cNvPr>
                <p:cNvSpPr txBox="1"/>
                <p:nvPr/>
              </p:nvSpPr>
              <p:spPr>
                <a:xfrm>
                  <a:off x="6321462" y="3404559"/>
                  <a:ext cx="4151784"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2010 – 2019</a:t>
                  </a:r>
                  <a:endParaRPr kumimoji="0" lang="en-GB" sz="1100" b="0" i="0" u="none" strike="noStrike" kern="1200" cap="none" spc="0" normalizeH="0" baseline="30000" noProof="0" dirty="0">
                    <a:ln>
                      <a:noFill/>
                    </a:ln>
                    <a:solidFill>
                      <a:schemeClr val="accent2">
                        <a:lumMod val="40000"/>
                        <a:lumOff val="60000"/>
                      </a:schemeClr>
                    </a:solidFill>
                    <a:effectLst/>
                    <a:uLnTx/>
                    <a:uFillTx/>
                    <a:latin typeface="Arial" panose="020B0604020202020204"/>
                    <a:ea typeface="+mn-ea"/>
                    <a:cs typeface="+mn-cs"/>
                  </a:endParaRPr>
                </a:p>
              </p:txBody>
            </p:sp>
            <p:sp>
              <p:nvSpPr>
                <p:cNvPr id="240" name="TextBox 239">
                  <a:extLst>
                    <a:ext uri="{FF2B5EF4-FFF2-40B4-BE49-F238E27FC236}">
                      <a16:creationId xmlns:a16="http://schemas.microsoft.com/office/drawing/2014/main" id="{E15EAF43-B2AE-4DE0-83AD-E60AFE9B25FA}"/>
                    </a:ext>
                  </a:extLst>
                </p:cNvPr>
                <p:cNvSpPr txBox="1"/>
                <p:nvPr/>
              </p:nvSpPr>
              <p:spPr>
                <a:xfrm>
                  <a:off x="6780820" y="3988538"/>
                  <a:ext cx="3373927" cy="424792"/>
                </a:xfrm>
                <a:prstGeom prst="rect">
                  <a:avLst/>
                </a:prstGeom>
                <a:noFill/>
                <a:ln>
                  <a:noFill/>
                </a:ln>
              </p:spPr>
              <p:txBody>
                <a:bodyPr wrap="square" rtlCol="0">
                  <a:spAutoFit/>
                </a:bodyPr>
                <a:lstStyle/>
                <a:p>
                  <a:pPr marL="0" marR="0" lvl="0" indent="0" algn="r"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Currently in </a:t>
                  </a:r>
                  <a:r>
                    <a:rPr kumimoji="0" lang="en-GB" sz="1700" b="1" i="0" u="none" strike="noStrike" kern="1200" cap="none" spc="0" normalizeH="0" baseline="0" noProof="0" dirty="0" err="1">
                      <a:ln>
                        <a:noFill/>
                      </a:ln>
                      <a:solidFill>
                        <a:schemeClr val="accent2">
                          <a:lumMod val="40000"/>
                          <a:lumOff val="60000"/>
                        </a:schemeClr>
                      </a:solidFill>
                      <a:effectLst/>
                      <a:uLnTx/>
                      <a:uFillTx/>
                      <a:latin typeface="Arial Black" panose="020B0A04020102020204"/>
                      <a:ea typeface="+mn-ea"/>
                      <a:cs typeface="+mn-cs"/>
                    </a:rPr>
                    <a:t>development</a:t>
                  </a:r>
                  <a:r>
                    <a:rPr kumimoji="0" lang="en-GB" sz="1700" b="1" i="0" u="none" strike="noStrike" kern="1200" cap="none" spc="0" normalizeH="0" baseline="30000" noProof="0" dirty="0" err="1">
                      <a:ln>
                        <a:noFill/>
                      </a:ln>
                      <a:solidFill>
                        <a:schemeClr val="accent2">
                          <a:lumMod val="40000"/>
                          <a:lumOff val="60000"/>
                        </a:schemeClr>
                      </a:solidFill>
                      <a:effectLst/>
                      <a:uLnTx/>
                      <a:uFillTx/>
                      <a:latin typeface="Arial Black" panose="020B0A04020102020204"/>
                      <a:ea typeface="+mn-ea"/>
                      <a:cs typeface="+mn-cs"/>
                    </a:rPr>
                    <a:t>c</a:t>
                  </a:r>
                  <a:r>
                    <a:rPr kumimoji="0" lang="en-GB" sz="17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br>
                  <a:endParaRPr kumimoji="0" lang="en-GB" sz="1100" b="0" i="0" u="none" strike="noStrike" kern="1200" cap="none" spc="0" normalizeH="0" baseline="30000" noProof="0" dirty="0">
                    <a:ln>
                      <a:noFill/>
                    </a:ln>
                    <a:solidFill>
                      <a:schemeClr val="accent2">
                        <a:lumMod val="40000"/>
                        <a:lumOff val="60000"/>
                      </a:schemeClr>
                    </a:solidFill>
                    <a:effectLst/>
                    <a:uLnTx/>
                    <a:uFillTx/>
                    <a:latin typeface="Arial" panose="020B0604020202020204"/>
                    <a:ea typeface="+mn-ea"/>
                    <a:cs typeface="+mn-cs"/>
                  </a:endParaRPr>
                </a:p>
              </p:txBody>
            </p:sp>
            <p:cxnSp>
              <p:nvCxnSpPr>
                <p:cNvPr id="241" name="Straight Connector 240">
                  <a:extLst>
                    <a:ext uri="{FF2B5EF4-FFF2-40B4-BE49-F238E27FC236}">
                      <a16:creationId xmlns:a16="http://schemas.microsoft.com/office/drawing/2014/main" id="{B4D955A5-34F9-48EC-AA91-ECB4E308CFEF}"/>
                    </a:ext>
                  </a:extLst>
                </p:cNvPr>
                <p:cNvCxnSpPr/>
                <p:nvPr/>
              </p:nvCxnSpPr>
              <p:spPr>
                <a:xfrm>
                  <a:off x="372108" y="3813048"/>
                  <a:ext cx="9793088"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242" name="Group 241">
                  <a:extLst>
                    <a:ext uri="{FF2B5EF4-FFF2-40B4-BE49-F238E27FC236}">
                      <a16:creationId xmlns:a16="http://schemas.microsoft.com/office/drawing/2014/main" id="{B0B1F18C-38A5-4819-80F9-F0B01A7F16F6}"/>
                    </a:ext>
                  </a:extLst>
                </p:cNvPr>
                <p:cNvGrpSpPr/>
                <p:nvPr/>
              </p:nvGrpSpPr>
              <p:grpSpPr>
                <a:xfrm>
                  <a:off x="314386" y="3336404"/>
                  <a:ext cx="157202" cy="540514"/>
                  <a:chOff x="1609786" y="4437112"/>
                  <a:chExt cx="157202" cy="540514"/>
                </a:xfrm>
              </p:grpSpPr>
              <p:cxnSp>
                <p:nvCxnSpPr>
                  <p:cNvPr id="258" name="Straight Arrow Connector 257">
                    <a:extLst>
                      <a:ext uri="{FF2B5EF4-FFF2-40B4-BE49-F238E27FC236}">
                        <a16:creationId xmlns:a16="http://schemas.microsoft.com/office/drawing/2014/main" id="{2AE0CC52-861D-4A2E-9333-E278DEC68DA2}"/>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59" name="Oval 258">
                    <a:extLst>
                      <a:ext uri="{FF2B5EF4-FFF2-40B4-BE49-F238E27FC236}">
                        <a16:creationId xmlns:a16="http://schemas.microsoft.com/office/drawing/2014/main" id="{B9F9A748-41D8-4A7C-9B22-076DA928F1CB}"/>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43" name="Group 242">
                  <a:extLst>
                    <a:ext uri="{FF2B5EF4-FFF2-40B4-BE49-F238E27FC236}">
                      <a16:creationId xmlns:a16="http://schemas.microsoft.com/office/drawing/2014/main" id="{08C0DA01-F6C3-4E9C-B1F5-1260596A1B82}"/>
                    </a:ext>
                  </a:extLst>
                </p:cNvPr>
                <p:cNvGrpSpPr/>
                <p:nvPr/>
              </p:nvGrpSpPr>
              <p:grpSpPr>
                <a:xfrm rot="10800000">
                  <a:off x="4548573" y="3719716"/>
                  <a:ext cx="157202" cy="540514"/>
                  <a:chOff x="1609786" y="4437112"/>
                  <a:chExt cx="157202" cy="540514"/>
                </a:xfrm>
              </p:grpSpPr>
              <p:cxnSp>
                <p:nvCxnSpPr>
                  <p:cNvPr id="256" name="Straight Arrow Connector 255">
                    <a:extLst>
                      <a:ext uri="{FF2B5EF4-FFF2-40B4-BE49-F238E27FC236}">
                        <a16:creationId xmlns:a16="http://schemas.microsoft.com/office/drawing/2014/main" id="{71663C91-B74D-4C8E-A38D-F15605118D28}"/>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57" name="Oval 256">
                    <a:extLst>
                      <a:ext uri="{FF2B5EF4-FFF2-40B4-BE49-F238E27FC236}">
                        <a16:creationId xmlns:a16="http://schemas.microsoft.com/office/drawing/2014/main" id="{DAD2DC90-7FD5-4208-BD4D-415A98A8CA2A}"/>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44" name="Group 243">
                  <a:extLst>
                    <a:ext uri="{FF2B5EF4-FFF2-40B4-BE49-F238E27FC236}">
                      <a16:creationId xmlns:a16="http://schemas.microsoft.com/office/drawing/2014/main" id="{8A159CC8-281E-491B-A27B-E46CFDB94103}"/>
                    </a:ext>
                  </a:extLst>
                </p:cNvPr>
                <p:cNvGrpSpPr/>
                <p:nvPr/>
              </p:nvGrpSpPr>
              <p:grpSpPr>
                <a:xfrm>
                  <a:off x="6231235" y="3336404"/>
                  <a:ext cx="157202" cy="540514"/>
                  <a:chOff x="1609786" y="4437112"/>
                  <a:chExt cx="157202" cy="540514"/>
                </a:xfrm>
              </p:grpSpPr>
              <p:cxnSp>
                <p:nvCxnSpPr>
                  <p:cNvPr id="254" name="Straight Arrow Connector 253">
                    <a:extLst>
                      <a:ext uri="{FF2B5EF4-FFF2-40B4-BE49-F238E27FC236}">
                        <a16:creationId xmlns:a16="http://schemas.microsoft.com/office/drawing/2014/main" id="{03DF75AD-00A8-44FA-BF5B-46C3E1DFF2FD}"/>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55" name="Oval 254">
                    <a:extLst>
                      <a:ext uri="{FF2B5EF4-FFF2-40B4-BE49-F238E27FC236}">
                        <a16:creationId xmlns:a16="http://schemas.microsoft.com/office/drawing/2014/main" id="{115D434F-FAE0-4DF0-A0A8-2F7DAFE38489}"/>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45" name="Group 244">
                  <a:extLst>
                    <a:ext uri="{FF2B5EF4-FFF2-40B4-BE49-F238E27FC236}">
                      <a16:creationId xmlns:a16="http://schemas.microsoft.com/office/drawing/2014/main" id="{CC65E827-06AC-41B6-A3CF-7AD330C861A3}"/>
                    </a:ext>
                  </a:extLst>
                </p:cNvPr>
                <p:cNvGrpSpPr/>
                <p:nvPr/>
              </p:nvGrpSpPr>
              <p:grpSpPr>
                <a:xfrm rot="10800000">
                  <a:off x="10188014" y="3719716"/>
                  <a:ext cx="157202" cy="540514"/>
                  <a:chOff x="1609786" y="4437112"/>
                  <a:chExt cx="157202" cy="540514"/>
                </a:xfrm>
              </p:grpSpPr>
              <p:cxnSp>
                <p:nvCxnSpPr>
                  <p:cNvPr id="252" name="Straight Arrow Connector 251">
                    <a:extLst>
                      <a:ext uri="{FF2B5EF4-FFF2-40B4-BE49-F238E27FC236}">
                        <a16:creationId xmlns:a16="http://schemas.microsoft.com/office/drawing/2014/main" id="{F7644DC6-80FD-481B-BF13-F71FFECD67EC}"/>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53" name="Oval 252">
                    <a:extLst>
                      <a:ext uri="{FF2B5EF4-FFF2-40B4-BE49-F238E27FC236}">
                        <a16:creationId xmlns:a16="http://schemas.microsoft.com/office/drawing/2014/main" id="{E36DF3BF-4769-4F09-903B-765F6BFF4D3D}"/>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46" name="Group 245">
                  <a:extLst>
                    <a:ext uri="{FF2B5EF4-FFF2-40B4-BE49-F238E27FC236}">
                      <a16:creationId xmlns:a16="http://schemas.microsoft.com/office/drawing/2014/main" id="{295FA392-91E9-4E13-987C-AA5D1CCD7A26}"/>
                    </a:ext>
                  </a:extLst>
                </p:cNvPr>
                <p:cNvGrpSpPr/>
                <p:nvPr/>
              </p:nvGrpSpPr>
              <p:grpSpPr>
                <a:xfrm rot="10800000">
                  <a:off x="1827288" y="3719716"/>
                  <a:ext cx="157202" cy="540514"/>
                  <a:chOff x="1609786" y="4437112"/>
                  <a:chExt cx="157202" cy="540514"/>
                </a:xfrm>
              </p:grpSpPr>
              <p:cxnSp>
                <p:nvCxnSpPr>
                  <p:cNvPr id="250" name="Straight Arrow Connector 249">
                    <a:extLst>
                      <a:ext uri="{FF2B5EF4-FFF2-40B4-BE49-F238E27FC236}">
                        <a16:creationId xmlns:a16="http://schemas.microsoft.com/office/drawing/2014/main" id="{2DCD4A9C-CBFA-42B4-8848-63B468B56112}"/>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51" name="Oval 250">
                    <a:extLst>
                      <a:ext uri="{FF2B5EF4-FFF2-40B4-BE49-F238E27FC236}">
                        <a16:creationId xmlns:a16="http://schemas.microsoft.com/office/drawing/2014/main" id="{72215F3E-09E0-4195-A44E-DD39B66C21E5}"/>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47" name="Group 246">
                  <a:extLst>
                    <a:ext uri="{FF2B5EF4-FFF2-40B4-BE49-F238E27FC236}">
                      <a16:creationId xmlns:a16="http://schemas.microsoft.com/office/drawing/2014/main" id="{5B773457-BA23-4C9D-B9B5-7440102180B6}"/>
                    </a:ext>
                  </a:extLst>
                </p:cNvPr>
                <p:cNvGrpSpPr/>
                <p:nvPr/>
              </p:nvGrpSpPr>
              <p:grpSpPr>
                <a:xfrm>
                  <a:off x="3288432" y="3336404"/>
                  <a:ext cx="157202" cy="540514"/>
                  <a:chOff x="1609786" y="4437112"/>
                  <a:chExt cx="157202" cy="540514"/>
                </a:xfrm>
              </p:grpSpPr>
              <p:cxnSp>
                <p:nvCxnSpPr>
                  <p:cNvPr id="248" name="Straight Arrow Connector 247">
                    <a:extLst>
                      <a:ext uri="{FF2B5EF4-FFF2-40B4-BE49-F238E27FC236}">
                        <a16:creationId xmlns:a16="http://schemas.microsoft.com/office/drawing/2014/main" id="{CEFA53EB-557C-4268-A2DA-A8E4D4CC1C16}"/>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49" name="Oval 248">
                    <a:extLst>
                      <a:ext uri="{FF2B5EF4-FFF2-40B4-BE49-F238E27FC236}">
                        <a16:creationId xmlns:a16="http://schemas.microsoft.com/office/drawing/2014/main" id="{F548E254-3AD9-4AE2-9878-63966F1F3972}"/>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grpSp>
      </p:grpSp>
      <p:pic>
        <p:nvPicPr>
          <p:cNvPr id="201" name="Picture 200" descr=" 13">
            <a:extLst>
              <a:ext uri="{FF2B5EF4-FFF2-40B4-BE49-F238E27FC236}">
                <a16:creationId xmlns:a16="http://schemas.microsoft.com/office/drawing/2014/main" id="{36D37054-6915-40C3-BD45-E28906DA0920}"/>
              </a:ext>
            </a:extLst>
          </p:cNvPr>
          <p:cNvPicPr>
            <a:picLocks noChangeAspect="1"/>
          </p:cNvPicPr>
          <p:nvPr/>
        </p:nvPicPr>
        <p:blipFill>
          <a:blip r:embed="rId14"/>
          <a:stretch>
            <a:fillRect/>
          </a:stretch>
        </p:blipFill>
        <p:spPr>
          <a:xfrm>
            <a:off x="9804263" y="6165848"/>
            <a:ext cx="1847316" cy="337291"/>
          </a:xfrm>
          <a:prstGeom prst="rect">
            <a:avLst/>
          </a:prstGeom>
          <a:solidFill>
            <a:schemeClr val="bg1"/>
          </a:solidFill>
        </p:spPr>
      </p:pic>
      <p:grpSp>
        <p:nvGrpSpPr>
          <p:cNvPr id="202" name="Group 201">
            <a:extLst>
              <a:ext uri="{FF2B5EF4-FFF2-40B4-BE49-F238E27FC236}">
                <a16:creationId xmlns:a16="http://schemas.microsoft.com/office/drawing/2014/main" id="{D91AF1F2-1D9F-435D-99EB-5E6CFC674F7F}"/>
              </a:ext>
            </a:extLst>
          </p:cNvPr>
          <p:cNvGrpSpPr/>
          <p:nvPr/>
        </p:nvGrpSpPr>
        <p:grpSpPr>
          <a:xfrm>
            <a:off x="7586932" y="1365663"/>
            <a:ext cx="2776268" cy="621127"/>
            <a:chOff x="8247332" y="1365663"/>
            <a:chExt cx="2776268" cy="621127"/>
          </a:xfrm>
        </p:grpSpPr>
        <p:sp>
          <p:nvSpPr>
            <p:cNvPr id="203" name="TextBox 202">
              <a:extLst>
                <a:ext uri="{FF2B5EF4-FFF2-40B4-BE49-F238E27FC236}">
                  <a16:creationId xmlns:a16="http://schemas.microsoft.com/office/drawing/2014/main" id="{7A8927FC-B787-490F-B11A-278D7C6F3A70}"/>
                </a:ext>
              </a:extLst>
            </p:cNvPr>
            <p:cNvSpPr txBox="1"/>
            <p:nvPr/>
          </p:nvSpPr>
          <p:spPr>
            <a:xfrm>
              <a:off x="8870842" y="1369505"/>
              <a:ext cx="2152758" cy="501676"/>
            </a:xfrm>
            <a:prstGeom prst="rect">
              <a:avLst/>
            </a:prstGeom>
            <a:noFill/>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Launching neurologic innovations since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1946</a:t>
              </a:r>
              <a:r>
                <a:rPr kumimoji="0" lang="en-GB" sz="1400" b="0" i="0" u="none" strike="noStrike" kern="1200" cap="none" spc="0" normalizeH="0" baseline="30000" noProof="0" dirty="0">
                  <a:ln>
                    <a:noFill/>
                  </a:ln>
                  <a:solidFill>
                    <a:srgbClr val="FFFFFF"/>
                  </a:solidFill>
                  <a:effectLst/>
                  <a:uLnTx/>
                  <a:uFillTx/>
                  <a:latin typeface="Arial" panose="020B0604020202020204"/>
                  <a:ea typeface="+mn-ea"/>
                  <a:cs typeface="+mn-cs"/>
                </a:rPr>
                <a:t>b</a:t>
              </a:r>
            </a:p>
          </p:txBody>
        </p:sp>
        <p:grpSp>
          <p:nvGrpSpPr>
            <p:cNvPr id="204" name="Group 203">
              <a:extLst>
                <a:ext uri="{FF2B5EF4-FFF2-40B4-BE49-F238E27FC236}">
                  <a16:creationId xmlns:a16="http://schemas.microsoft.com/office/drawing/2014/main" id="{3A9CD730-2C71-45C4-B5A0-6192E7846673}"/>
                </a:ext>
              </a:extLst>
            </p:cNvPr>
            <p:cNvGrpSpPr/>
            <p:nvPr/>
          </p:nvGrpSpPr>
          <p:grpSpPr>
            <a:xfrm>
              <a:off x="8247332" y="1365663"/>
              <a:ext cx="621127" cy="621127"/>
              <a:chOff x="9662112" y="2542877"/>
              <a:chExt cx="621127" cy="621127"/>
            </a:xfrm>
          </p:grpSpPr>
          <p:sp>
            <p:nvSpPr>
              <p:cNvPr id="205" name="Oval 204">
                <a:extLst>
                  <a:ext uri="{FF2B5EF4-FFF2-40B4-BE49-F238E27FC236}">
                    <a16:creationId xmlns:a16="http://schemas.microsoft.com/office/drawing/2014/main" id="{68E0F1FA-100C-4390-97FD-33B54ECBF376}"/>
                  </a:ext>
                </a:extLst>
              </p:cNvPr>
              <p:cNvSpPr/>
              <p:nvPr/>
            </p:nvSpPr>
            <p:spPr>
              <a:xfrm>
                <a:off x="9662112" y="2542877"/>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06" name="Group 205">
                <a:extLst>
                  <a:ext uri="{FF2B5EF4-FFF2-40B4-BE49-F238E27FC236}">
                    <a16:creationId xmlns:a16="http://schemas.microsoft.com/office/drawing/2014/main" id="{04223AD1-F1E4-432A-971F-A40D028B48CA}"/>
                  </a:ext>
                </a:extLst>
              </p:cNvPr>
              <p:cNvGrpSpPr/>
              <p:nvPr/>
            </p:nvGrpSpPr>
            <p:grpSpPr>
              <a:xfrm>
                <a:off x="9767094" y="2647859"/>
                <a:ext cx="411163" cy="411163"/>
                <a:chOff x="9731376" y="3143251"/>
                <a:chExt cx="411163" cy="411163"/>
              </a:xfrm>
            </p:grpSpPr>
            <p:sp>
              <p:nvSpPr>
                <p:cNvPr id="207" name="Freeform 5">
                  <a:extLst>
                    <a:ext uri="{FF2B5EF4-FFF2-40B4-BE49-F238E27FC236}">
                      <a16:creationId xmlns:a16="http://schemas.microsoft.com/office/drawing/2014/main" id="{6EC40963-D8A8-4CFA-96C5-CA8CFC40B21D}"/>
                    </a:ext>
                  </a:extLst>
                </p:cNvPr>
                <p:cNvSpPr>
                  <a:spLocks noEditPoints="1"/>
                </p:cNvSpPr>
                <p:nvPr/>
              </p:nvSpPr>
              <p:spPr bwMode="auto">
                <a:xfrm>
                  <a:off x="9731376" y="3143251"/>
                  <a:ext cx="411163" cy="411163"/>
                </a:xfrm>
                <a:custGeom>
                  <a:avLst/>
                  <a:gdLst>
                    <a:gd name="T0" fmla="*/ 424 w 559"/>
                    <a:gd name="T1" fmla="*/ 314 h 558"/>
                    <a:gd name="T2" fmla="*/ 539 w 559"/>
                    <a:gd name="T3" fmla="*/ 29 h 558"/>
                    <a:gd name="T4" fmla="*/ 279 w 559"/>
                    <a:gd name="T5" fmla="*/ 101 h 558"/>
                    <a:gd name="T6" fmla="*/ 140 w 559"/>
                    <a:gd name="T7" fmla="*/ 126 h 558"/>
                    <a:gd name="T8" fmla="*/ 4 w 559"/>
                    <a:gd name="T9" fmla="*/ 257 h 558"/>
                    <a:gd name="T10" fmla="*/ 4 w 559"/>
                    <a:gd name="T11" fmla="*/ 272 h 558"/>
                    <a:gd name="T12" fmla="*/ 116 w 559"/>
                    <a:gd name="T13" fmla="*/ 283 h 558"/>
                    <a:gd name="T14" fmla="*/ 74 w 559"/>
                    <a:gd name="T15" fmla="*/ 343 h 558"/>
                    <a:gd name="T16" fmla="*/ 4 w 559"/>
                    <a:gd name="T17" fmla="*/ 540 h 558"/>
                    <a:gd name="T18" fmla="*/ 19 w 559"/>
                    <a:gd name="T19" fmla="*/ 555 h 558"/>
                    <a:gd name="T20" fmla="*/ 216 w 559"/>
                    <a:gd name="T21" fmla="*/ 485 h 558"/>
                    <a:gd name="T22" fmla="*/ 275 w 559"/>
                    <a:gd name="T23" fmla="*/ 442 h 558"/>
                    <a:gd name="T24" fmla="*/ 286 w 559"/>
                    <a:gd name="T25" fmla="*/ 554 h 558"/>
                    <a:gd name="T26" fmla="*/ 302 w 559"/>
                    <a:gd name="T27" fmla="*/ 554 h 558"/>
                    <a:gd name="T28" fmla="*/ 432 w 559"/>
                    <a:gd name="T29" fmla="*/ 419 h 558"/>
                    <a:gd name="T30" fmla="*/ 504 w 559"/>
                    <a:gd name="T31" fmla="*/ 162 h 558"/>
                    <a:gd name="T32" fmla="*/ 433 w 559"/>
                    <a:gd name="T33" fmla="*/ 126 h 558"/>
                    <a:gd name="T34" fmla="*/ 519 w 559"/>
                    <a:gd name="T35" fmla="*/ 40 h 558"/>
                    <a:gd name="T36" fmla="*/ 225 w 559"/>
                    <a:gd name="T37" fmla="*/ 154 h 558"/>
                    <a:gd name="T38" fmla="*/ 35 w 559"/>
                    <a:gd name="T39" fmla="*/ 256 h 558"/>
                    <a:gd name="T40" fmla="*/ 105 w 559"/>
                    <a:gd name="T41" fmla="*/ 506 h 558"/>
                    <a:gd name="T42" fmla="*/ 52 w 559"/>
                    <a:gd name="T43" fmla="*/ 454 h 558"/>
                    <a:gd name="T44" fmla="*/ 148 w 559"/>
                    <a:gd name="T45" fmla="*/ 329 h 558"/>
                    <a:gd name="T46" fmla="*/ 142 w 559"/>
                    <a:gd name="T47" fmla="*/ 367 h 558"/>
                    <a:gd name="T48" fmla="*/ 126 w 559"/>
                    <a:gd name="T49" fmla="*/ 418 h 558"/>
                    <a:gd name="T50" fmla="*/ 141 w 559"/>
                    <a:gd name="T51" fmla="*/ 433 h 558"/>
                    <a:gd name="T52" fmla="*/ 191 w 559"/>
                    <a:gd name="T53" fmla="*/ 417 h 558"/>
                    <a:gd name="T54" fmla="*/ 230 w 559"/>
                    <a:gd name="T55" fmla="*/ 410 h 558"/>
                    <a:gd name="T56" fmla="*/ 105 w 559"/>
                    <a:gd name="T57" fmla="*/ 506 h 558"/>
                    <a:gd name="T58" fmla="*/ 251 w 559"/>
                    <a:gd name="T59" fmla="*/ 387 h 558"/>
                    <a:gd name="T60" fmla="*/ 202 w 559"/>
                    <a:gd name="T61" fmla="*/ 397 h 558"/>
                    <a:gd name="T62" fmla="*/ 174 w 559"/>
                    <a:gd name="T63" fmla="*/ 319 h 558"/>
                    <a:gd name="T64" fmla="*/ 136 w 559"/>
                    <a:gd name="T65" fmla="*/ 273 h 558"/>
                    <a:gd name="T66" fmla="*/ 376 w 559"/>
                    <a:gd name="T67" fmla="*/ 62 h 558"/>
                    <a:gd name="T68" fmla="*/ 418 w 559"/>
                    <a:gd name="T69" fmla="*/ 141 h 558"/>
                    <a:gd name="T70" fmla="*/ 443 w 559"/>
                    <a:gd name="T71" fmla="*/ 265 h 558"/>
                    <a:gd name="T72" fmla="*/ 303 w 559"/>
                    <a:gd name="T73" fmla="*/ 523 h 558"/>
                    <a:gd name="T74" fmla="*/ 404 w 559"/>
                    <a:gd name="T75" fmla="*/ 334 h 558"/>
                    <a:gd name="T76" fmla="*/ 303 w 559"/>
                    <a:gd name="T77" fmla="*/ 523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9" h="558">
                      <a:moveTo>
                        <a:pt x="432" y="419"/>
                      </a:moveTo>
                      <a:cubicBezTo>
                        <a:pt x="424" y="314"/>
                        <a:pt x="424" y="314"/>
                        <a:pt x="424" y="314"/>
                      </a:cubicBezTo>
                      <a:cubicBezTo>
                        <a:pt x="436" y="302"/>
                        <a:pt x="448" y="290"/>
                        <a:pt x="458" y="280"/>
                      </a:cubicBezTo>
                      <a:cubicBezTo>
                        <a:pt x="559" y="179"/>
                        <a:pt x="540" y="35"/>
                        <a:pt x="539" y="29"/>
                      </a:cubicBezTo>
                      <a:cubicBezTo>
                        <a:pt x="538" y="24"/>
                        <a:pt x="534" y="20"/>
                        <a:pt x="530" y="20"/>
                      </a:cubicBezTo>
                      <a:cubicBezTo>
                        <a:pt x="524" y="19"/>
                        <a:pt x="379" y="0"/>
                        <a:pt x="279" y="101"/>
                      </a:cubicBezTo>
                      <a:cubicBezTo>
                        <a:pt x="269" y="111"/>
                        <a:pt x="257" y="122"/>
                        <a:pt x="244" y="135"/>
                      </a:cubicBezTo>
                      <a:cubicBezTo>
                        <a:pt x="140" y="126"/>
                        <a:pt x="140" y="126"/>
                        <a:pt x="140" y="126"/>
                      </a:cubicBezTo>
                      <a:cubicBezTo>
                        <a:pt x="137" y="126"/>
                        <a:pt x="134" y="127"/>
                        <a:pt x="131" y="129"/>
                      </a:cubicBezTo>
                      <a:cubicBezTo>
                        <a:pt x="4" y="257"/>
                        <a:pt x="4" y="257"/>
                        <a:pt x="4" y="257"/>
                      </a:cubicBezTo>
                      <a:cubicBezTo>
                        <a:pt x="1" y="260"/>
                        <a:pt x="0" y="264"/>
                        <a:pt x="1" y="268"/>
                      </a:cubicBezTo>
                      <a:cubicBezTo>
                        <a:pt x="2" y="270"/>
                        <a:pt x="3" y="271"/>
                        <a:pt x="4" y="272"/>
                      </a:cubicBezTo>
                      <a:cubicBezTo>
                        <a:pt x="6" y="274"/>
                        <a:pt x="8" y="275"/>
                        <a:pt x="11" y="275"/>
                      </a:cubicBezTo>
                      <a:cubicBezTo>
                        <a:pt x="116" y="283"/>
                        <a:pt x="116" y="283"/>
                        <a:pt x="116" y="283"/>
                      </a:cubicBezTo>
                      <a:cubicBezTo>
                        <a:pt x="141" y="308"/>
                        <a:pt x="141" y="308"/>
                        <a:pt x="141" y="308"/>
                      </a:cubicBezTo>
                      <a:cubicBezTo>
                        <a:pt x="117" y="312"/>
                        <a:pt x="93" y="323"/>
                        <a:pt x="74" y="343"/>
                      </a:cubicBezTo>
                      <a:cubicBezTo>
                        <a:pt x="35" y="381"/>
                        <a:pt x="33" y="418"/>
                        <a:pt x="31" y="453"/>
                      </a:cubicBezTo>
                      <a:cubicBezTo>
                        <a:pt x="30" y="482"/>
                        <a:pt x="28" y="510"/>
                        <a:pt x="4" y="540"/>
                      </a:cubicBezTo>
                      <a:cubicBezTo>
                        <a:pt x="0" y="544"/>
                        <a:pt x="1" y="550"/>
                        <a:pt x="5" y="554"/>
                      </a:cubicBezTo>
                      <a:cubicBezTo>
                        <a:pt x="8" y="558"/>
                        <a:pt x="15" y="558"/>
                        <a:pt x="19" y="555"/>
                      </a:cubicBezTo>
                      <a:cubicBezTo>
                        <a:pt x="49" y="530"/>
                        <a:pt x="76" y="529"/>
                        <a:pt x="106" y="527"/>
                      </a:cubicBezTo>
                      <a:cubicBezTo>
                        <a:pt x="141" y="525"/>
                        <a:pt x="177" y="523"/>
                        <a:pt x="216" y="485"/>
                      </a:cubicBezTo>
                      <a:cubicBezTo>
                        <a:pt x="235" y="465"/>
                        <a:pt x="247" y="441"/>
                        <a:pt x="250" y="417"/>
                      </a:cubicBezTo>
                      <a:cubicBezTo>
                        <a:pt x="275" y="442"/>
                        <a:pt x="275" y="442"/>
                        <a:pt x="275" y="442"/>
                      </a:cubicBezTo>
                      <a:cubicBezTo>
                        <a:pt x="283" y="548"/>
                        <a:pt x="283" y="548"/>
                        <a:pt x="283" y="548"/>
                      </a:cubicBezTo>
                      <a:cubicBezTo>
                        <a:pt x="284" y="550"/>
                        <a:pt x="285" y="553"/>
                        <a:pt x="286" y="554"/>
                      </a:cubicBezTo>
                      <a:cubicBezTo>
                        <a:pt x="288" y="556"/>
                        <a:pt x="289" y="556"/>
                        <a:pt x="290" y="557"/>
                      </a:cubicBezTo>
                      <a:cubicBezTo>
                        <a:pt x="294" y="558"/>
                        <a:pt x="299" y="557"/>
                        <a:pt x="302" y="554"/>
                      </a:cubicBezTo>
                      <a:cubicBezTo>
                        <a:pt x="429" y="427"/>
                        <a:pt x="429" y="427"/>
                        <a:pt x="429" y="427"/>
                      </a:cubicBezTo>
                      <a:cubicBezTo>
                        <a:pt x="431" y="425"/>
                        <a:pt x="432" y="422"/>
                        <a:pt x="432" y="419"/>
                      </a:cubicBezTo>
                      <a:close/>
                      <a:moveTo>
                        <a:pt x="519" y="40"/>
                      </a:moveTo>
                      <a:cubicBezTo>
                        <a:pt x="520" y="59"/>
                        <a:pt x="521" y="108"/>
                        <a:pt x="504" y="162"/>
                      </a:cubicBezTo>
                      <a:cubicBezTo>
                        <a:pt x="477" y="158"/>
                        <a:pt x="452" y="145"/>
                        <a:pt x="433" y="126"/>
                      </a:cubicBezTo>
                      <a:cubicBezTo>
                        <a:pt x="433" y="126"/>
                        <a:pt x="433" y="126"/>
                        <a:pt x="433" y="126"/>
                      </a:cubicBezTo>
                      <a:cubicBezTo>
                        <a:pt x="414" y="106"/>
                        <a:pt x="401" y="81"/>
                        <a:pt x="396" y="54"/>
                      </a:cubicBezTo>
                      <a:cubicBezTo>
                        <a:pt x="450" y="37"/>
                        <a:pt x="500" y="38"/>
                        <a:pt x="519" y="40"/>
                      </a:cubicBezTo>
                      <a:close/>
                      <a:moveTo>
                        <a:pt x="143" y="148"/>
                      </a:moveTo>
                      <a:cubicBezTo>
                        <a:pt x="225" y="154"/>
                        <a:pt x="225" y="154"/>
                        <a:pt x="225" y="154"/>
                      </a:cubicBezTo>
                      <a:cubicBezTo>
                        <a:pt x="179" y="200"/>
                        <a:pt x="130" y="249"/>
                        <a:pt x="117" y="262"/>
                      </a:cubicBezTo>
                      <a:cubicBezTo>
                        <a:pt x="35" y="256"/>
                        <a:pt x="35" y="256"/>
                        <a:pt x="35" y="256"/>
                      </a:cubicBezTo>
                      <a:lnTo>
                        <a:pt x="143" y="148"/>
                      </a:lnTo>
                      <a:close/>
                      <a:moveTo>
                        <a:pt x="105" y="506"/>
                      </a:moveTo>
                      <a:cubicBezTo>
                        <a:pt x="84" y="507"/>
                        <a:pt x="63" y="508"/>
                        <a:pt x="42" y="517"/>
                      </a:cubicBezTo>
                      <a:cubicBezTo>
                        <a:pt x="50" y="495"/>
                        <a:pt x="51" y="474"/>
                        <a:pt x="52" y="454"/>
                      </a:cubicBezTo>
                      <a:cubicBezTo>
                        <a:pt x="54" y="421"/>
                        <a:pt x="56" y="391"/>
                        <a:pt x="89" y="358"/>
                      </a:cubicBezTo>
                      <a:cubicBezTo>
                        <a:pt x="106" y="341"/>
                        <a:pt x="127" y="331"/>
                        <a:pt x="148" y="329"/>
                      </a:cubicBezTo>
                      <a:cubicBezTo>
                        <a:pt x="139" y="356"/>
                        <a:pt x="139" y="356"/>
                        <a:pt x="139" y="356"/>
                      </a:cubicBezTo>
                      <a:cubicBezTo>
                        <a:pt x="138" y="360"/>
                        <a:pt x="139" y="364"/>
                        <a:pt x="142" y="367"/>
                      </a:cubicBezTo>
                      <a:cubicBezTo>
                        <a:pt x="159" y="384"/>
                        <a:pt x="159" y="384"/>
                        <a:pt x="159" y="384"/>
                      </a:cubicBezTo>
                      <a:cubicBezTo>
                        <a:pt x="126" y="418"/>
                        <a:pt x="126" y="418"/>
                        <a:pt x="126" y="418"/>
                      </a:cubicBezTo>
                      <a:cubicBezTo>
                        <a:pt x="122" y="422"/>
                        <a:pt x="122" y="429"/>
                        <a:pt x="126" y="433"/>
                      </a:cubicBezTo>
                      <a:cubicBezTo>
                        <a:pt x="130" y="437"/>
                        <a:pt x="137" y="437"/>
                        <a:pt x="141" y="433"/>
                      </a:cubicBezTo>
                      <a:cubicBezTo>
                        <a:pt x="174" y="400"/>
                        <a:pt x="174" y="400"/>
                        <a:pt x="174" y="400"/>
                      </a:cubicBezTo>
                      <a:cubicBezTo>
                        <a:pt x="191" y="417"/>
                        <a:pt x="191" y="417"/>
                        <a:pt x="191" y="417"/>
                      </a:cubicBezTo>
                      <a:cubicBezTo>
                        <a:pt x="194" y="420"/>
                        <a:pt x="198" y="421"/>
                        <a:pt x="202" y="419"/>
                      </a:cubicBezTo>
                      <a:cubicBezTo>
                        <a:pt x="230" y="410"/>
                        <a:pt x="230" y="410"/>
                        <a:pt x="230" y="410"/>
                      </a:cubicBezTo>
                      <a:cubicBezTo>
                        <a:pt x="228" y="431"/>
                        <a:pt x="218" y="453"/>
                        <a:pt x="201" y="470"/>
                      </a:cubicBezTo>
                      <a:cubicBezTo>
                        <a:pt x="168" y="503"/>
                        <a:pt x="137" y="504"/>
                        <a:pt x="105" y="506"/>
                      </a:cubicBezTo>
                      <a:close/>
                      <a:moveTo>
                        <a:pt x="285" y="422"/>
                      </a:moveTo>
                      <a:cubicBezTo>
                        <a:pt x="251" y="387"/>
                        <a:pt x="251" y="387"/>
                        <a:pt x="251" y="387"/>
                      </a:cubicBezTo>
                      <a:cubicBezTo>
                        <a:pt x="248" y="385"/>
                        <a:pt x="244" y="384"/>
                        <a:pt x="240" y="385"/>
                      </a:cubicBezTo>
                      <a:cubicBezTo>
                        <a:pt x="202" y="397"/>
                        <a:pt x="202" y="397"/>
                        <a:pt x="202" y="397"/>
                      </a:cubicBezTo>
                      <a:cubicBezTo>
                        <a:pt x="161" y="357"/>
                        <a:pt x="161" y="357"/>
                        <a:pt x="161" y="357"/>
                      </a:cubicBezTo>
                      <a:cubicBezTo>
                        <a:pt x="174" y="319"/>
                        <a:pt x="174" y="319"/>
                        <a:pt x="174" y="319"/>
                      </a:cubicBezTo>
                      <a:cubicBezTo>
                        <a:pt x="175" y="315"/>
                        <a:pt x="174" y="311"/>
                        <a:pt x="171" y="308"/>
                      </a:cubicBezTo>
                      <a:cubicBezTo>
                        <a:pt x="136" y="273"/>
                        <a:pt x="136" y="273"/>
                        <a:pt x="136" y="273"/>
                      </a:cubicBezTo>
                      <a:cubicBezTo>
                        <a:pt x="162" y="247"/>
                        <a:pt x="246" y="163"/>
                        <a:pt x="294" y="116"/>
                      </a:cubicBezTo>
                      <a:cubicBezTo>
                        <a:pt x="319" y="90"/>
                        <a:pt x="348" y="73"/>
                        <a:pt x="376" y="62"/>
                      </a:cubicBezTo>
                      <a:cubicBezTo>
                        <a:pt x="382" y="91"/>
                        <a:pt x="396" y="119"/>
                        <a:pt x="418" y="141"/>
                      </a:cubicBezTo>
                      <a:cubicBezTo>
                        <a:pt x="418" y="141"/>
                        <a:pt x="418" y="141"/>
                        <a:pt x="418" y="141"/>
                      </a:cubicBezTo>
                      <a:cubicBezTo>
                        <a:pt x="439" y="162"/>
                        <a:pt x="467" y="177"/>
                        <a:pt x="497" y="182"/>
                      </a:cubicBezTo>
                      <a:cubicBezTo>
                        <a:pt x="485" y="211"/>
                        <a:pt x="468" y="240"/>
                        <a:pt x="443" y="265"/>
                      </a:cubicBezTo>
                      <a:cubicBezTo>
                        <a:pt x="395" y="312"/>
                        <a:pt x="311" y="397"/>
                        <a:pt x="285" y="422"/>
                      </a:cubicBezTo>
                      <a:close/>
                      <a:moveTo>
                        <a:pt x="303" y="523"/>
                      </a:moveTo>
                      <a:cubicBezTo>
                        <a:pt x="296" y="441"/>
                        <a:pt x="296" y="441"/>
                        <a:pt x="296" y="441"/>
                      </a:cubicBezTo>
                      <a:cubicBezTo>
                        <a:pt x="310" y="428"/>
                        <a:pt x="359" y="379"/>
                        <a:pt x="404" y="334"/>
                      </a:cubicBezTo>
                      <a:cubicBezTo>
                        <a:pt x="410" y="415"/>
                        <a:pt x="410" y="415"/>
                        <a:pt x="410" y="415"/>
                      </a:cubicBezTo>
                      <a:lnTo>
                        <a:pt x="303" y="5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8" name="Freeform 6">
                  <a:extLst>
                    <a:ext uri="{FF2B5EF4-FFF2-40B4-BE49-F238E27FC236}">
                      <a16:creationId xmlns:a16="http://schemas.microsoft.com/office/drawing/2014/main" id="{A91D7062-9313-458A-A0FB-22B55BA75542}"/>
                    </a:ext>
                  </a:extLst>
                </p:cNvPr>
                <p:cNvSpPr>
                  <a:spLocks noEditPoints="1"/>
                </p:cNvSpPr>
                <p:nvPr/>
              </p:nvSpPr>
              <p:spPr bwMode="auto">
                <a:xfrm>
                  <a:off x="9936163" y="3252788"/>
                  <a:ext cx="96838" cy="96838"/>
                </a:xfrm>
                <a:custGeom>
                  <a:avLst/>
                  <a:gdLst>
                    <a:gd name="T0" fmla="*/ 108 w 133"/>
                    <a:gd name="T1" fmla="*/ 24 h 133"/>
                    <a:gd name="T2" fmla="*/ 18 w 133"/>
                    <a:gd name="T3" fmla="*/ 24 h 133"/>
                    <a:gd name="T4" fmla="*/ 0 w 133"/>
                    <a:gd name="T5" fmla="*/ 69 h 133"/>
                    <a:gd name="T6" fmla="*/ 18 w 133"/>
                    <a:gd name="T7" fmla="*/ 114 h 133"/>
                    <a:gd name="T8" fmla="*/ 18 w 133"/>
                    <a:gd name="T9" fmla="*/ 114 h 133"/>
                    <a:gd name="T10" fmla="*/ 63 w 133"/>
                    <a:gd name="T11" fmla="*/ 133 h 133"/>
                    <a:gd name="T12" fmla="*/ 108 w 133"/>
                    <a:gd name="T13" fmla="*/ 114 h 133"/>
                    <a:gd name="T14" fmla="*/ 108 w 133"/>
                    <a:gd name="T15" fmla="*/ 24 h 133"/>
                    <a:gd name="T16" fmla="*/ 63 w 133"/>
                    <a:gd name="T17" fmla="*/ 112 h 133"/>
                    <a:gd name="T18" fmla="*/ 33 w 133"/>
                    <a:gd name="T19" fmla="*/ 99 h 133"/>
                    <a:gd name="T20" fmla="*/ 33 w 133"/>
                    <a:gd name="T21" fmla="*/ 99 h 133"/>
                    <a:gd name="T22" fmla="*/ 33 w 133"/>
                    <a:gd name="T23" fmla="*/ 99 h 133"/>
                    <a:gd name="T24" fmla="*/ 21 w 133"/>
                    <a:gd name="T25" fmla="*/ 69 h 133"/>
                    <a:gd name="T26" fmla="*/ 33 w 133"/>
                    <a:gd name="T27" fmla="*/ 40 h 133"/>
                    <a:gd name="T28" fmla="*/ 93 w 133"/>
                    <a:gd name="T29" fmla="*/ 40 h 133"/>
                    <a:gd name="T30" fmla="*/ 93 w 133"/>
                    <a:gd name="T31" fmla="*/ 99 h 133"/>
                    <a:gd name="T32" fmla="*/ 63 w 133"/>
                    <a:gd name="T33" fmla="*/ 1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3" h="133">
                      <a:moveTo>
                        <a:pt x="108" y="24"/>
                      </a:moveTo>
                      <a:cubicBezTo>
                        <a:pt x="83" y="0"/>
                        <a:pt x="43" y="0"/>
                        <a:pt x="18" y="24"/>
                      </a:cubicBezTo>
                      <a:cubicBezTo>
                        <a:pt x="6" y="36"/>
                        <a:pt x="0" y="52"/>
                        <a:pt x="0" y="69"/>
                      </a:cubicBezTo>
                      <a:cubicBezTo>
                        <a:pt x="0" y="86"/>
                        <a:pt x="6" y="102"/>
                        <a:pt x="18" y="114"/>
                      </a:cubicBezTo>
                      <a:cubicBezTo>
                        <a:pt x="18" y="114"/>
                        <a:pt x="18" y="114"/>
                        <a:pt x="18" y="114"/>
                      </a:cubicBezTo>
                      <a:cubicBezTo>
                        <a:pt x="30" y="126"/>
                        <a:pt x="46" y="133"/>
                        <a:pt x="63" y="133"/>
                      </a:cubicBezTo>
                      <a:cubicBezTo>
                        <a:pt x="80" y="133"/>
                        <a:pt x="96" y="126"/>
                        <a:pt x="108" y="114"/>
                      </a:cubicBezTo>
                      <a:cubicBezTo>
                        <a:pt x="133" y="90"/>
                        <a:pt x="133" y="49"/>
                        <a:pt x="108" y="24"/>
                      </a:cubicBezTo>
                      <a:close/>
                      <a:moveTo>
                        <a:pt x="63" y="112"/>
                      </a:moveTo>
                      <a:cubicBezTo>
                        <a:pt x="52" y="112"/>
                        <a:pt x="41" y="107"/>
                        <a:pt x="33" y="99"/>
                      </a:cubicBezTo>
                      <a:cubicBezTo>
                        <a:pt x="33" y="99"/>
                        <a:pt x="33" y="99"/>
                        <a:pt x="33" y="99"/>
                      </a:cubicBezTo>
                      <a:cubicBezTo>
                        <a:pt x="33" y="99"/>
                        <a:pt x="33" y="99"/>
                        <a:pt x="33" y="99"/>
                      </a:cubicBezTo>
                      <a:cubicBezTo>
                        <a:pt x="25" y="91"/>
                        <a:pt x="21" y="81"/>
                        <a:pt x="21" y="69"/>
                      </a:cubicBezTo>
                      <a:cubicBezTo>
                        <a:pt x="21" y="58"/>
                        <a:pt x="25" y="48"/>
                        <a:pt x="33" y="40"/>
                      </a:cubicBezTo>
                      <a:cubicBezTo>
                        <a:pt x="50" y="23"/>
                        <a:pt x="76" y="23"/>
                        <a:pt x="93" y="40"/>
                      </a:cubicBezTo>
                      <a:cubicBezTo>
                        <a:pt x="109" y="56"/>
                        <a:pt x="109" y="83"/>
                        <a:pt x="93" y="99"/>
                      </a:cubicBezTo>
                      <a:cubicBezTo>
                        <a:pt x="85" y="107"/>
                        <a:pt x="74" y="112"/>
                        <a:pt x="63" y="11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9" name="Freeform 7">
                  <a:extLst>
                    <a:ext uri="{FF2B5EF4-FFF2-40B4-BE49-F238E27FC236}">
                      <a16:creationId xmlns:a16="http://schemas.microsoft.com/office/drawing/2014/main" id="{E7F1F37D-CC0A-4EEF-9C7D-4DD14D1DB143}"/>
                    </a:ext>
                  </a:extLst>
                </p:cNvPr>
                <p:cNvSpPr>
                  <a:spLocks/>
                </p:cNvSpPr>
                <p:nvPr/>
              </p:nvSpPr>
              <p:spPr bwMode="auto">
                <a:xfrm>
                  <a:off x="9883776" y="3355976"/>
                  <a:ext cx="46038" cy="46038"/>
                </a:xfrm>
                <a:custGeom>
                  <a:avLst/>
                  <a:gdLst>
                    <a:gd name="T0" fmla="*/ 58 w 62"/>
                    <a:gd name="T1" fmla="*/ 4 h 63"/>
                    <a:gd name="T2" fmla="*/ 43 w 62"/>
                    <a:gd name="T3" fmla="*/ 4 h 63"/>
                    <a:gd name="T4" fmla="*/ 4 w 62"/>
                    <a:gd name="T5" fmla="*/ 43 h 63"/>
                    <a:gd name="T6" fmla="*/ 4 w 62"/>
                    <a:gd name="T7" fmla="*/ 58 h 63"/>
                    <a:gd name="T8" fmla="*/ 19 w 62"/>
                    <a:gd name="T9" fmla="*/ 58 h 63"/>
                    <a:gd name="T10" fmla="*/ 58 w 62"/>
                    <a:gd name="T11" fmla="*/ 19 h 63"/>
                    <a:gd name="T12" fmla="*/ 58 w 62"/>
                    <a:gd name="T13" fmla="*/ 4 h 63"/>
                  </a:gdLst>
                  <a:ahLst/>
                  <a:cxnLst>
                    <a:cxn ang="0">
                      <a:pos x="T0" y="T1"/>
                    </a:cxn>
                    <a:cxn ang="0">
                      <a:pos x="T2" y="T3"/>
                    </a:cxn>
                    <a:cxn ang="0">
                      <a:pos x="T4" y="T5"/>
                    </a:cxn>
                    <a:cxn ang="0">
                      <a:pos x="T6" y="T7"/>
                    </a:cxn>
                    <a:cxn ang="0">
                      <a:pos x="T8" y="T9"/>
                    </a:cxn>
                    <a:cxn ang="0">
                      <a:pos x="T10" y="T11"/>
                    </a:cxn>
                    <a:cxn ang="0">
                      <a:pos x="T12" y="T13"/>
                    </a:cxn>
                  </a:cxnLst>
                  <a:rect l="0" t="0" r="r" b="b"/>
                  <a:pathLst>
                    <a:path w="62" h="63">
                      <a:moveTo>
                        <a:pt x="58" y="4"/>
                      </a:moveTo>
                      <a:cubicBezTo>
                        <a:pt x="54" y="0"/>
                        <a:pt x="47" y="0"/>
                        <a:pt x="43" y="4"/>
                      </a:cubicBezTo>
                      <a:cubicBezTo>
                        <a:pt x="4" y="43"/>
                        <a:pt x="4" y="43"/>
                        <a:pt x="4" y="43"/>
                      </a:cubicBezTo>
                      <a:cubicBezTo>
                        <a:pt x="0" y="47"/>
                        <a:pt x="0" y="54"/>
                        <a:pt x="4" y="58"/>
                      </a:cubicBezTo>
                      <a:cubicBezTo>
                        <a:pt x="8" y="63"/>
                        <a:pt x="15" y="63"/>
                        <a:pt x="19" y="58"/>
                      </a:cubicBezTo>
                      <a:cubicBezTo>
                        <a:pt x="58" y="19"/>
                        <a:pt x="58" y="19"/>
                        <a:pt x="58" y="19"/>
                      </a:cubicBezTo>
                      <a:cubicBezTo>
                        <a:pt x="62" y="15"/>
                        <a:pt x="62" y="8"/>
                        <a:pt x="5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grpSp>
      <p:sp>
        <p:nvSpPr>
          <p:cNvPr id="210" name="TextBox 209">
            <a:extLst>
              <a:ext uri="{FF2B5EF4-FFF2-40B4-BE49-F238E27FC236}">
                <a16:creationId xmlns:a16="http://schemas.microsoft.com/office/drawing/2014/main" id="{BDA6ABBE-5768-4C02-A435-D4C8585F6E27}"/>
              </a:ext>
            </a:extLst>
          </p:cNvPr>
          <p:cNvSpPr txBox="1"/>
          <p:nvPr/>
        </p:nvSpPr>
        <p:spPr>
          <a:xfrm>
            <a:off x="5811838" y="1333109"/>
            <a:ext cx="1897537" cy="911019"/>
          </a:xfrm>
          <a:prstGeom prst="rect">
            <a:avLst/>
          </a:prstGeom>
          <a:noFill/>
        </p:spPr>
        <p:txBody>
          <a:bodyPr wrap="square" rtlCol="0">
            <a:spAutoFit/>
          </a:bodyPr>
          <a:lstStyle/>
          <a:p>
            <a:pPr>
              <a:lnSpc>
                <a:spcPct val="95000"/>
              </a:lnSpc>
              <a:spcAft>
                <a:spcPts val="500"/>
              </a:spcAft>
            </a:pPr>
            <a:r>
              <a:rPr lang="en-GB" sz="1400" b="1" dirty="0">
                <a:solidFill>
                  <a:schemeClr val="accent2">
                    <a:lumMod val="40000"/>
                    <a:lumOff val="60000"/>
                  </a:schemeClr>
                </a:solidFill>
              </a:rPr>
              <a:t>Dedicated research teams</a:t>
            </a:r>
            <a:r>
              <a:rPr lang="en-GB" sz="1400" dirty="0">
                <a:solidFill>
                  <a:schemeClr val="bg1"/>
                </a:solidFill>
              </a:rPr>
              <a:t> at the </a:t>
            </a:r>
            <a:br>
              <a:rPr lang="en-GB" sz="1400" dirty="0">
                <a:solidFill>
                  <a:schemeClr val="bg1"/>
                </a:solidFill>
              </a:rPr>
            </a:br>
            <a:r>
              <a:rPr lang="en-GB" sz="1400" dirty="0">
                <a:solidFill>
                  <a:schemeClr val="bg1"/>
                </a:solidFill>
              </a:rPr>
              <a:t>Novartis Institutes for </a:t>
            </a:r>
            <a:r>
              <a:rPr lang="en-GB" sz="1400" dirty="0" err="1">
                <a:solidFill>
                  <a:schemeClr val="bg1"/>
                </a:solidFill>
              </a:rPr>
              <a:t>BioMedical</a:t>
            </a:r>
            <a:r>
              <a:rPr lang="en-GB" sz="1400" dirty="0">
                <a:solidFill>
                  <a:schemeClr val="bg1"/>
                </a:solidFill>
              </a:rPr>
              <a:t> Research </a:t>
            </a:r>
            <a:endParaRPr lang="en-GB" sz="1400" baseline="30000" dirty="0">
              <a:solidFill>
                <a:schemeClr val="bg1"/>
              </a:solidFill>
            </a:endParaRPr>
          </a:p>
        </p:txBody>
      </p:sp>
    </p:spTree>
    <p:extLst>
      <p:ext uri="{BB962C8B-B14F-4D97-AF65-F5344CB8AC3E}">
        <p14:creationId xmlns:p14="http://schemas.microsoft.com/office/powerpoint/2010/main" val="15440462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1000"/>
                                        <p:tgtEl>
                                          <p:spTgt spid="17"/>
                                        </p:tgtEl>
                                      </p:cBhvr>
                                    </p:animEffect>
                                    <p:anim calcmode="lin" valueType="num">
                                      <p:cBhvr>
                                        <p:cTn id="14" dur="1000" fill="hold"/>
                                        <p:tgtEl>
                                          <p:spTgt spid="17"/>
                                        </p:tgtEl>
                                        <p:attrNameLst>
                                          <p:attrName>ppt_x</p:attrName>
                                        </p:attrNameLst>
                                      </p:cBhvr>
                                      <p:tavLst>
                                        <p:tav tm="0">
                                          <p:val>
                                            <p:strVal val="#ppt_x"/>
                                          </p:val>
                                        </p:tav>
                                        <p:tav tm="100000">
                                          <p:val>
                                            <p:strVal val="#ppt_x"/>
                                          </p:val>
                                        </p:tav>
                                      </p:tavLst>
                                    </p:anim>
                                    <p:anim calcmode="lin" valueType="num">
                                      <p:cBhvr>
                                        <p:cTn id="15" dur="1000" fill="hold"/>
                                        <p:tgtEl>
                                          <p:spTgt spid="17"/>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361"/>
                                        </p:tgtEl>
                                        <p:attrNameLst>
                                          <p:attrName>style.visibility</p:attrName>
                                        </p:attrNameLst>
                                      </p:cBhvr>
                                      <p:to>
                                        <p:strVal val="visible"/>
                                      </p:to>
                                    </p:set>
                                    <p:animEffect transition="in" filter="fade">
                                      <p:cBhvr>
                                        <p:cTn id="19" dur="500"/>
                                        <p:tgtEl>
                                          <p:spTgt spid="361"/>
                                        </p:tgtEl>
                                      </p:cBhvr>
                                    </p:animEffect>
                                  </p:childTnLst>
                                </p:cTn>
                              </p:par>
                            </p:childTnLst>
                          </p:cTn>
                        </p:par>
                        <p:par>
                          <p:cTn id="20" fill="hold">
                            <p:stCondLst>
                              <p:cond delay="2500"/>
                            </p:stCondLst>
                            <p:childTnLst>
                              <p:par>
                                <p:cTn id="21" presetID="53" presetClass="entr" presetSubtype="16" fill="hold" nodeType="afterEffect">
                                  <p:stCondLst>
                                    <p:cond delay="0"/>
                                  </p:stCondLst>
                                  <p:childTnLst>
                                    <p:set>
                                      <p:cBhvr>
                                        <p:cTn id="22" dur="1" fill="hold">
                                          <p:stCondLst>
                                            <p:cond delay="0"/>
                                          </p:stCondLst>
                                        </p:cTn>
                                        <p:tgtEl>
                                          <p:spTgt spid="410"/>
                                        </p:tgtEl>
                                        <p:attrNameLst>
                                          <p:attrName>style.visibility</p:attrName>
                                        </p:attrNameLst>
                                      </p:cBhvr>
                                      <p:to>
                                        <p:strVal val="visible"/>
                                      </p:to>
                                    </p:set>
                                    <p:anim calcmode="lin" valueType="num">
                                      <p:cBhvr>
                                        <p:cTn id="23" dur="1000" fill="hold"/>
                                        <p:tgtEl>
                                          <p:spTgt spid="410"/>
                                        </p:tgtEl>
                                        <p:attrNameLst>
                                          <p:attrName>ppt_w</p:attrName>
                                        </p:attrNameLst>
                                      </p:cBhvr>
                                      <p:tavLst>
                                        <p:tav tm="0">
                                          <p:val>
                                            <p:fltVal val="0"/>
                                          </p:val>
                                        </p:tav>
                                        <p:tav tm="100000">
                                          <p:val>
                                            <p:strVal val="#ppt_w"/>
                                          </p:val>
                                        </p:tav>
                                      </p:tavLst>
                                    </p:anim>
                                    <p:anim calcmode="lin" valueType="num">
                                      <p:cBhvr>
                                        <p:cTn id="24" dur="1000" fill="hold"/>
                                        <p:tgtEl>
                                          <p:spTgt spid="410"/>
                                        </p:tgtEl>
                                        <p:attrNameLst>
                                          <p:attrName>ppt_h</p:attrName>
                                        </p:attrNameLst>
                                      </p:cBhvr>
                                      <p:tavLst>
                                        <p:tav tm="0">
                                          <p:val>
                                            <p:fltVal val="0"/>
                                          </p:val>
                                        </p:tav>
                                        <p:tav tm="100000">
                                          <p:val>
                                            <p:strVal val="#ppt_h"/>
                                          </p:val>
                                        </p:tav>
                                      </p:tavLst>
                                    </p:anim>
                                    <p:animEffect transition="in" filter="fade">
                                      <p:cBhvr>
                                        <p:cTn id="25" dur="1000"/>
                                        <p:tgtEl>
                                          <p:spTgt spid="410"/>
                                        </p:tgtEl>
                                      </p:cBhvr>
                                    </p:animEffect>
                                  </p:childTnLst>
                                </p:cTn>
                              </p:par>
                              <p:par>
                                <p:cTn id="26" presetID="53" presetClass="entr" presetSubtype="16" fill="hold" nodeType="withEffect">
                                  <p:stCondLst>
                                    <p:cond delay="0"/>
                                  </p:stCondLst>
                                  <p:childTnLst>
                                    <p:set>
                                      <p:cBhvr>
                                        <p:cTn id="27" dur="1" fill="hold">
                                          <p:stCondLst>
                                            <p:cond delay="0"/>
                                          </p:stCondLst>
                                        </p:cTn>
                                        <p:tgtEl>
                                          <p:spTgt spid="553"/>
                                        </p:tgtEl>
                                        <p:attrNameLst>
                                          <p:attrName>style.visibility</p:attrName>
                                        </p:attrNameLst>
                                      </p:cBhvr>
                                      <p:to>
                                        <p:strVal val="visible"/>
                                      </p:to>
                                    </p:set>
                                    <p:anim calcmode="lin" valueType="num">
                                      <p:cBhvr>
                                        <p:cTn id="28" dur="1000" fill="hold"/>
                                        <p:tgtEl>
                                          <p:spTgt spid="553"/>
                                        </p:tgtEl>
                                        <p:attrNameLst>
                                          <p:attrName>ppt_w</p:attrName>
                                        </p:attrNameLst>
                                      </p:cBhvr>
                                      <p:tavLst>
                                        <p:tav tm="0">
                                          <p:val>
                                            <p:fltVal val="0"/>
                                          </p:val>
                                        </p:tav>
                                        <p:tav tm="100000">
                                          <p:val>
                                            <p:strVal val="#ppt_w"/>
                                          </p:val>
                                        </p:tav>
                                      </p:tavLst>
                                    </p:anim>
                                    <p:anim calcmode="lin" valueType="num">
                                      <p:cBhvr>
                                        <p:cTn id="29" dur="1000" fill="hold"/>
                                        <p:tgtEl>
                                          <p:spTgt spid="553"/>
                                        </p:tgtEl>
                                        <p:attrNameLst>
                                          <p:attrName>ppt_h</p:attrName>
                                        </p:attrNameLst>
                                      </p:cBhvr>
                                      <p:tavLst>
                                        <p:tav tm="0">
                                          <p:val>
                                            <p:fltVal val="0"/>
                                          </p:val>
                                        </p:tav>
                                        <p:tav tm="100000">
                                          <p:val>
                                            <p:strVal val="#ppt_h"/>
                                          </p:val>
                                        </p:tav>
                                      </p:tavLst>
                                    </p:anim>
                                    <p:animEffect transition="in" filter="fade">
                                      <p:cBhvr>
                                        <p:cTn id="30" dur="1000"/>
                                        <p:tgtEl>
                                          <p:spTgt spid="553"/>
                                        </p:tgtEl>
                                      </p:cBhvr>
                                    </p:animEffect>
                                  </p:childTnLst>
                                </p:cTn>
                              </p:par>
                              <p:par>
                                <p:cTn id="31" presetID="53" presetClass="entr" presetSubtype="16" fill="hold" nodeType="withEffect">
                                  <p:stCondLst>
                                    <p:cond delay="0"/>
                                  </p:stCondLst>
                                  <p:childTnLst>
                                    <p:set>
                                      <p:cBhvr>
                                        <p:cTn id="32" dur="1" fill="hold">
                                          <p:stCondLst>
                                            <p:cond delay="0"/>
                                          </p:stCondLst>
                                        </p:cTn>
                                        <p:tgtEl>
                                          <p:spTgt spid="733"/>
                                        </p:tgtEl>
                                        <p:attrNameLst>
                                          <p:attrName>style.visibility</p:attrName>
                                        </p:attrNameLst>
                                      </p:cBhvr>
                                      <p:to>
                                        <p:strVal val="visible"/>
                                      </p:to>
                                    </p:set>
                                    <p:anim calcmode="lin" valueType="num">
                                      <p:cBhvr>
                                        <p:cTn id="33" dur="1000" fill="hold"/>
                                        <p:tgtEl>
                                          <p:spTgt spid="733"/>
                                        </p:tgtEl>
                                        <p:attrNameLst>
                                          <p:attrName>ppt_w</p:attrName>
                                        </p:attrNameLst>
                                      </p:cBhvr>
                                      <p:tavLst>
                                        <p:tav tm="0">
                                          <p:val>
                                            <p:fltVal val="0"/>
                                          </p:val>
                                        </p:tav>
                                        <p:tav tm="100000">
                                          <p:val>
                                            <p:strVal val="#ppt_w"/>
                                          </p:val>
                                        </p:tav>
                                      </p:tavLst>
                                    </p:anim>
                                    <p:anim calcmode="lin" valueType="num">
                                      <p:cBhvr>
                                        <p:cTn id="34" dur="1000" fill="hold"/>
                                        <p:tgtEl>
                                          <p:spTgt spid="733"/>
                                        </p:tgtEl>
                                        <p:attrNameLst>
                                          <p:attrName>ppt_h</p:attrName>
                                        </p:attrNameLst>
                                      </p:cBhvr>
                                      <p:tavLst>
                                        <p:tav tm="0">
                                          <p:val>
                                            <p:fltVal val="0"/>
                                          </p:val>
                                        </p:tav>
                                        <p:tav tm="100000">
                                          <p:val>
                                            <p:strVal val="#ppt_h"/>
                                          </p:val>
                                        </p:tav>
                                      </p:tavLst>
                                    </p:anim>
                                    <p:animEffect transition="in" filter="fade">
                                      <p:cBhvr>
                                        <p:cTn id="35" dur="1000"/>
                                        <p:tgtEl>
                                          <p:spTgt spid="733"/>
                                        </p:tgtEl>
                                      </p:cBhvr>
                                    </p:animEffect>
                                  </p:childTnLst>
                                </p:cTn>
                              </p:par>
                              <p:par>
                                <p:cTn id="36" presetID="53" presetClass="entr" presetSubtype="16" fill="hold" nodeType="withEffect">
                                  <p:stCondLst>
                                    <p:cond delay="0"/>
                                  </p:stCondLst>
                                  <p:childTnLst>
                                    <p:set>
                                      <p:cBhvr>
                                        <p:cTn id="37" dur="1" fill="hold">
                                          <p:stCondLst>
                                            <p:cond delay="0"/>
                                          </p:stCondLst>
                                        </p:cTn>
                                        <p:tgtEl>
                                          <p:spTgt spid="796"/>
                                        </p:tgtEl>
                                        <p:attrNameLst>
                                          <p:attrName>style.visibility</p:attrName>
                                        </p:attrNameLst>
                                      </p:cBhvr>
                                      <p:to>
                                        <p:strVal val="visible"/>
                                      </p:to>
                                    </p:set>
                                    <p:anim calcmode="lin" valueType="num">
                                      <p:cBhvr>
                                        <p:cTn id="38" dur="1000" fill="hold"/>
                                        <p:tgtEl>
                                          <p:spTgt spid="796"/>
                                        </p:tgtEl>
                                        <p:attrNameLst>
                                          <p:attrName>ppt_w</p:attrName>
                                        </p:attrNameLst>
                                      </p:cBhvr>
                                      <p:tavLst>
                                        <p:tav tm="0">
                                          <p:val>
                                            <p:fltVal val="0"/>
                                          </p:val>
                                        </p:tav>
                                        <p:tav tm="100000">
                                          <p:val>
                                            <p:strVal val="#ppt_w"/>
                                          </p:val>
                                        </p:tav>
                                      </p:tavLst>
                                    </p:anim>
                                    <p:anim calcmode="lin" valueType="num">
                                      <p:cBhvr>
                                        <p:cTn id="39" dur="1000" fill="hold"/>
                                        <p:tgtEl>
                                          <p:spTgt spid="796"/>
                                        </p:tgtEl>
                                        <p:attrNameLst>
                                          <p:attrName>ppt_h</p:attrName>
                                        </p:attrNameLst>
                                      </p:cBhvr>
                                      <p:tavLst>
                                        <p:tav tm="0">
                                          <p:val>
                                            <p:fltVal val="0"/>
                                          </p:val>
                                        </p:tav>
                                        <p:tav tm="100000">
                                          <p:val>
                                            <p:strVal val="#ppt_h"/>
                                          </p:val>
                                        </p:tav>
                                      </p:tavLst>
                                    </p:anim>
                                    <p:animEffect transition="in" filter="fade">
                                      <p:cBhvr>
                                        <p:cTn id="40" dur="1000"/>
                                        <p:tgtEl>
                                          <p:spTgt spid="796"/>
                                        </p:tgtEl>
                                      </p:cBhvr>
                                    </p:animEffect>
                                  </p:childTnLst>
                                </p:cTn>
                              </p:par>
                              <p:par>
                                <p:cTn id="41" presetID="53" presetClass="entr" presetSubtype="16" fill="hold" nodeType="withEffect">
                                  <p:stCondLst>
                                    <p:cond delay="0"/>
                                  </p:stCondLst>
                                  <p:childTnLst>
                                    <p:set>
                                      <p:cBhvr>
                                        <p:cTn id="42" dur="1" fill="hold">
                                          <p:stCondLst>
                                            <p:cond delay="0"/>
                                          </p:stCondLst>
                                        </p:cTn>
                                        <p:tgtEl>
                                          <p:spTgt spid="859"/>
                                        </p:tgtEl>
                                        <p:attrNameLst>
                                          <p:attrName>style.visibility</p:attrName>
                                        </p:attrNameLst>
                                      </p:cBhvr>
                                      <p:to>
                                        <p:strVal val="visible"/>
                                      </p:to>
                                    </p:set>
                                    <p:anim calcmode="lin" valueType="num">
                                      <p:cBhvr>
                                        <p:cTn id="43" dur="1000" fill="hold"/>
                                        <p:tgtEl>
                                          <p:spTgt spid="859"/>
                                        </p:tgtEl>
                                        <p:attrNameLst>
                                          <p:attrName>ppt_w</p:attrName>
                                        </p:attrNameLst>
                                      </p:cBhvr>
                                      <p:tavLst>
                                        <p:tav tm="0">
                                          <p:val>
                                            <p:fltVal val="0"/>
                                          </p:val>
                                        </p:tav>
                                        <p:tav tm="100000">
                                          <p:val>
                                            <p:strVal val="#ppt_w"/>
                                          </p:val>
                                        </p:tav>
                                      </p:tavLst>
                                    </p:anim>
                                    <p:anim calcmode="lin" valueType="num">
                                      <p:cBhvr>
                                        <p:cTn id="44" dur="1000" fill="hold"/>
                                        <p:tgtEl>
                                          <p:spTgt spid="859"/>
                                        </p:tgtEl>
                                        <p:attrNameLst>
                                          <p:attrName>ppt_h</p:attrName>
                                        </p:attrNameLst>
                                      </p:cBhvr>
                                      <p:tavLst>
                                        <p:tav tm="0">
                                          <p:val>
                                            <p:fltVal val="0"/>
                                          </p:val>
                                        </p:tav>
                                        <p:tav tm="100000">
                                          <p:val>
                                            <p:strVal val="#ppt_h"/>
                                          </p:val>
                                        </p:tav>
                                      </p:tavLst>
                                    </p:anim>
                                    <p:animEffect transition="in" filter="fade">
                                      <p:cBhvr>
                                        <p:cTn id="45" dur="1000"/>
                                        <p:tgtEl>
                                          <p:spTgt spid="859"/>
                                        </p:tgtEl>
                                      </p:cBhvr>
                                    </p:animEffect>
                                  </p:childTnLst>
                                </p:cTn>
                              </p:par>
                              <p:par>
                                <p:cTn id="46" presetID="53" presetClass="entr" presetSubtype="16" fill="hold" nodeType="withEffect">
                                  <p:stCondLst>
                                    <p:cond delay="0"/>
                                  </p:stCondLst>
                                  <p:childTnLst>
                                    <p:set>
                                      <p:cBhvr>
                                        <p:cTn id="47" dur="1" fill="hold">
                                          <p:stCondLst>
                                            <p:cond delay="0"/>
                                          </p:stCondLst>
                                        </p:cTn>
                                        <p:tgtEl>
                                          <p:spTgt spid="14"/>
                                        </p:tgtEl>
                                        <p:attrNameLst>
                                          <p:attrName>style.visibility</p:attrName>
                                        </p:attrNameLst>
                                      </p:cBhvr>
                                      <p:to>
                                        <p:strVal val="visible"/>
                                      </p:to>
                                    </p:set>
                                    <p:anim calcmode="lin" valueType="num">
                                      <p:cBhvr>
                                        <p:cTn id="48" dur="1000" fill="hold"/>
                                        <p:tgtEl>
                                          <p:spTgt spid="14"/>
                                        </p:tgtEl>
                                        <p:attrNameLst>
                                          <p:attrName>ppt_w</p:attrName>
                                        </p:attrNameLst>
                                      </p:cBhvr>
                                      <p:tavLst>
                                        <p:tav tm="0">
                                          <p:val>
                                            <p:fltVal val="0"/>
                                          </p:val>
                                        </p:tav>
                                        <p:tav tm="100000">
                                          <p:val>
                                            <p:strVal val="#ppt_w"/>
                                          </p:val>
                                        </p:tav>
                                      </p:tavLst>
                                    </p:anim>
                                    <p:anim calcmode="lin" valueType="num">
                                      <p:cBhvr>
                                        <p:cTn id="49" dur="1000" fill="hold"/>
                                        <p:tgtEl>
                                          <p:spTgt spid="14"/>
                                        </p:tgtEl>
                                        <p:attrNameLst>
                                          <p:attrName>ppt_h</p:attrName>
                                        </p:attrNameLst>
                                      </p:cBhvr>
                                      <p:tavLst>
                                        <p:tav tm="0">
                                          <p:val>
                                            <p:fltVal val="0"/>
                                          </p:val>
                                        </p:tav>
                                        <p:tav tm="100000">
                                          <p:val>
                                            <p:strVal val="#ppt_h"/>
                                          </p:val>
                                        </p:tav>
                                      </p:tavLst>
                                    </p:anim>
                                    <p:animEffect transition="in" filter="fade">
                                      <p:cBhvr>
                                        <p:cTn id="50" dur="1000"/>
                                        <p:tgtEl>
                                          <p:spTgt spid="14"/>
                                        </p:tgtEl>
                                      </p:cBhvr>
                                    </p:animEffect>
                                  </p:childTnLst>
                                </p:cTn>
                              </p:par>
                            </p:childTnLst>
                          </p:cTn>
                        </p:par>
                        <p:par>
                          <p:cTn id="51" fill="hold">
                            <p:stCondLst>
                              <p:cond delay="3500"/>
                            </p:stCondLst>
                            <p:childTnLst>
                              <p:par>
                                <p:cTn id="52" presetID="26" presetClass="emph" presetSubtype="0" fill="hold" nodeType="afterEffect">
                                  <p:stCondLst>
                                    <p:cond delay="0"/>
                                  </p:stCondLst>
                                  <p:childTnLst>
                                    <p:animEffect transition="out" filter="fade">
                                      <p:cBhvr>
                                        <p:cTn id="53" dur="500" tmFilter="0, 0; .2, .5; .8, .5; 1, 0"/>
                                        <p:tgtEl>
                                          <p:spTgt spid="410"/>
                                        </p:tgtEl>
                                      </p:cBhvr>
                                    </p:animEffect>
                                    <p:animScale>
                                      <p:cBhvr>
                                        <p:cTn id="54" dur="250" autoRev="1" fill="hold"/>
                                        <p:tgtEl>
                                          <p:spTgt spid="410"/>
                                        </p:tgtEl>
                                      </p:cBhvr>
                                      <p:by x="105000" y="105000"/>
                                    </p:animScale>
                                  </p:childTnLst>
                                </p:cTn>
                              </p:par>
                              <p:par>
                                <p:cTn id="55" presetID="26" presetClass="emph" presetSubtype="0" fill="hold" nodeType="withEffect">
                                  <p:stCondLst>
                                    <p:cond delay="0"/>
                                  </p:stCondLst>
                                  <p:childTnLst>
                                    <p:animEffect transition="out" filter="fade">
                                      <p:cBhvr>
                                        <p:cTn id="56" dur="500" tmFilter="0, 0; .2, .5; .8, .5; 1, 0"/>
                                        <p:tgtEl>
                                          <p:spTgt spid="553"/>
                                        </p:tgtEl>
                                      </p:cBhvr>
                                    </p:animEffect>
                                    <p:animScale>
                                      <p:cBhvr>
                                        <p:cTn id="57" dur="250" autoRev="1" fill="hold"/>
                                        <p:tgtEl>
                                          <p:spTgt spid="553"/>
                                        </p:tgtEl>
                                      </p:cBhvr>
                                      <p:by x="105000" y="105000"/>
                                    </p:animScale>
                                  </p:childTnLst>
                                </p:cTn>
                              </p:par>
                              <p:par>
                                <p:cTn id="58" presetID="26" presetClass="emph" presetSubtype="0" fill="hold" nodeType="withEffect">
                                  <p:stCondLst>
                                    <p:cond delay="0"/>
                                  </p:stCondLst>
                                  <p:childTnLst>
                                    <p:animEffect transition="out" filter="fade">
                                      <p:cBhvr>
                                        <p:cTn id="59" dur="500" tmFilter="0, 0; .2, .5; .8, .5; 1, 0"/>
                                        <p:tgtEl>
                                          <p:spTgt spid="733"/>
                                        </p:tgtEl>
                                      </p:cBhvr>
                                    </p:animEffect>
                                    <p:animScale>
                                      <p:cBhvr>
                                        <p:cTn id="60" dur="250" autoRev="1" fill="hold"/>
                                        <p:tgtEl>
                                          <p:spTgt spid="733"/>
                                        </p:tgtEl>
                                      </p:cBhvr>
                                      <p:by x="105000" y="105000"/>
                                    </p:animScale>
                                  </p:childTnLst>
                                </p:cTn>
                              </p:par>
                              <p:par>
                                <p:cTn id="61" presetID="26" presetClass="emph" presetSubtype="0" fill="hold" nodeType="withEffect">
                                  <p:stCondLst>
                                    <p:cond delay="0"/>
                                  </p:stCondLst>
                                  <p:childTnLst>
                                    <p:animEffect transition="out" filter="fade">
                                      <p:cBhvr>
                                        <p:cTn id="62" dur="500" tmFilter="0, 0; .2, .5; .8, .5; 1, 0"/>
                                        <p:tgtEl>
                                          <p:spTgt spid="796"/>
                                        </p:tgtEl>
                                      </p:cBhvr>
                                    </p:animEffect>
                                    <p:animScale>
                                      <p:cBhvr>
                                        <p:cTn id="63" dur="250" autoRev="1" fill="hold"/>
                                        <p:tgtEl>
                                          <p:spTgt spid="796"/>
                                        </p:tgtEl>
                                      </p:cBhvr>
                                      <p:by x="105000" y="105000"/>
                                    </p:animScale>
                                  </p:childTnLst>
                                </p:cTn>
                              </p:par>
                              <p:par>
                                <p:cTn id="64" presetID="26" presetClass="emph" presetSubtype="0" fill="hold" nodeType="withEffect">
                                  <p:stCondLst>
                                    <p:cond delay="0"/>
                                  </p:stCondLst>
                                  <p:childTnLst>
                                    <p:animEffect transition="out" filter="fade">
                                      <p:cBhvr>
                                        <p:cTn id="65" dur="500" tmFilter="0, 0; .2, .5; .8, .5; 1, 0"/>
                                        <p:tgtEl>
                                          <p:spTgt spid="859"/>
                                        </p:tgtEl>
                                      </p:cBhvr>
                                    </p:animEffect>
                                    <p:animScale>
                                      <p:cBhvr>
                                        <p:cTn id="66" dur="250" autoRev="1" fill="hold"/>
                                        <p:tgtEl>
                                          <p:spTgt spid="859"/>
                                        </p:tgtEl>
                                      </p:cBhvr>
                                      <p:by x="105000" y="105000"/>
                                    </p:animScale>
                                  </p:childTnLst>
                                </p:cTn>
                              </p:par>
                              <p:par>
                                <p:cTn id="67" presetID="26" presetClass="emph" presetSubtype="0" fill="hold" nodeType="withEffect">
                                  <p:stCondLst>
                                    <p:cond delay="0"/>
                                  </p:stCondLst>
                                  <p:childTnLst>
                                    <p:animEffect transition="out" filter="fade">
                                      <p:cBhvr>
                                        <p:cTn id="68" dur="500" tmFilter="0, 0; .2, .5; .8, .5; 1, 0"/>
                                        <p:tgtEl>
                                          <p:spTgt spid="14"/>
                                        </p:tgtEl>
                                      </p:cBhvr>
                                    </p:animEffect>
                                    <p:animScale>
                                      <p:cBhvr>
                                        <p:cTn id="69" dur="250" autoRev="1" fill="hold"/>
                                        <p:tgtEl>
                                          <p:spTgt spid="14"/>
                                        </p:tgtEl>
                                      </p:cBhvr>
                                      <p:by x="105000" y="105000"/>
                                    </p:animScale>
                                  </p:childTnLst>
                                </p:cTn>
                              </p:par>
                              <p:par>
                                <p:cTn id="70" presetID="10" presetClass="exit" presetSubtype="0" fill="hold" nodeType="withEffect">
                                  <p:stCondLst>
                                    <p:cond delay="0"/>
                                  </p:stCondLst>
                                  <p:childTnLst>
                                    <p:animEffect transition="out" filter="fade">
                                      <p:cBhvr>
                                        <p:cTn id="71" dur="500"/>
                                        <p:tgtEl>
                                          <p:spTgt spid="199"/>
                                        </p:tgtEl>
                                      </p:cBhvr>
                                    </p:animEffect>
                                    <p:set>
                                      <p:cBhvr>
                                        <p:cTn id="72" dur="1" fill="hold">
                                          <p:stCondLst>
                                            <p:cond delay="499"/>
                                          </p:stCondLst>
                                        </p:cTn>
                                        <p:tgtEl>
                                          <p:spTgt spid="199"/>
                                        </p:tgtEl>
                                        <p:attrNameLst>
                                          <p:attrName>style.visibility</p:attrName>
                                        </p:attrNameLst>
                                      </p:cBhvr>
                                      <p:to>
                                        <p:strVal val="hidden"/>
                                      </p:to>
                                    </p:set>
                                  </p:childTnLst>
                                </p:cTn>
                              </p:par>
                              <p:par>
                                <p:cTn id="73" presetID="10" presetClass="exit" presetSubtype="0" fill="hold" nodeType="withEffect">
                                  <p:stCondLst>
                                    <p:cond delay="0"/>
                                  </p:stCondLst>
                                  <p:childTnLst>
                                    <p:animEffect transition="out" filter="fade">
                                      <p:cBhvr>
                                        <p:cTn id="74" dur="500"/>
                                        <p:tgtEl>
                                          <p:spTgt spid="199"/>
                                        </p:tgtEl>
                                      </p:cBhvr>
                                    </p:animEffect>
                                    <p:set>
                                      <p:cBhvr>
                                        <p:cTn id="75" dur="1" fill="hold">
                                          <p:stCondLst>
                                            <p:cond delay="499"/>
                                          </p:stCondLst>
                                        </p:cTn>
                                        <p:tgtEl>
                                          <p:spTgt spid="199"/>
                                        </p:tgtEl>
                                        <p:attrNameLst>
                                          <p:attrName>style.visibility</p:attrName>
                                        </p:attrNameLst>
                                      </p:cBhvr>
                                      <p:to>
                                        <p:strVal val="hidden"/>
                                      </p:to>
                                    </p:set>
                                  </p:childTnLst>
                                </p:cTn>
                              </p:par>
                              <p:par>
                                <p:cTn id="76" presetID="10" presetClass="exit" presetSubtype="0" fill="hold" nodeType="withEffect">
                                  <p:stCondLst>
                                    <p:cond delay="0"/>
                                  </p:stCondLst>
                                  <p:childTnLst>
                                    <p:animEffect transition="out" filter="fade">
                                      <p:cBhvr>
                                        <p:cTn id="77" dur="500"/>
                                        <p:tgtEl>
                                          <p:spTgt spid="199"/>
                                        </p:tgtEl>
                                      </p:cBhvr>
                                    </p:animEffect>
                                    <p:set>
                                      <p:cBhvr>
                                        <p:cTn id="78" dur="1" fill="hold">
                                          <p:stCondLst>
                                            <p:cond delay="499"/>
                                          </p:stCondLst>
                                        </p:cTn>
                                        <p:tgtEl>
                                          <p:spTgt spid="199"/>
                                        </p:tgtEl>
                                        <p:attrNameLst>
                                          <p:attrName>style.visibility</p:attrName>
                                        </p:attrNameLst>
                                      </p:cBhvr>
                                      <p:to>
                                        <p:strVal val="hidden"/>
                                      </p:to>
                                    </p:set>
                                  </p:childTnLst>
                                </p:cTn>
                              </p:par>
                              <p:par>
                                <p:cTn id="79" presetID="10" presetClass="exit" presetSubtype="0" fill="hold" nodeType="withEffect">
                                  <p:stCondLst>
                                    <p:cond delay="0"/>
                                  </p:stCondLst>
                                  <p:childTnLst>
                                    <p:animEffect transition="out" filter="fade">
                                      <p:cBhvr>
                                        <p:cTn id="80" dur="500"/>
                                        <p:tgtEl>
                                          <p:spTgt spid="199"/>
                                        </p:tgtEl>
                                      </p:cBhvr>
                                    </p:animEffect>
                                    <p:set>
                                      <p:cBhvr>
                                        <p:cTn id="81" dur="1" fill="hold">
                                          <p:stCondLst>
                                            <p:cond delay="499"/>
                                          </p:stCondLst>
                                        </p:cTn>
                                        <p:tgtEl>
                                          <p:spTgt spid="199"/>
                                        </p:tgtEl>
                                        <p:attrNameLst>
                                          <p:attrName>style.visibility</p:attrName>
                                        </p:attrNameLst>
                                      </p:cBhvr>
                                      <p:to>
                                        <p:strVal val="hidden"/>
                                      </p:to>
                                    </p:set>
                                  </p:childTnLst>
                                </p:cTn>
                              </p:par>
                              <p:par>
                                <p:cTn id="82" presetID="10" presetClass="entr" presetSubtype="0" fill="hold" nodeType="withEffect">
                                  <p:stCondLst>
                                    <p:cond delay="0"/>
                                  </p:stCondLst>
                                  <p:childTnLst>
                                    <p:set>
                                      <p:cBhvr>
                                        <p:cTn id="83" dur="1" fill="hold">
                                          <p:stCondLst>
                                            <p:cond delay="0"/>
                                          </p:stCondLst>
                                        </p:cTn>
                                        <p:tgtEl>
                                          <p:spTgt spid="199"/>
                                        </p:tgtEl>
                                        <p:attrNameLst>
                                          <p:attrName>style.visibility</p:attrName>
                                        </p:attrNameLst>
                                      </p:cBhvr>
                                      <p:to>
                                        <p:strVal val="visible"/>
                                      </p:to>
                                    </p:set>
                                    <p:animEffect transition="in" filter="fade">
                                      <p:cBhvr>
                                        <p:cTn id="84" dur="500"/>
                                        <p:tgtEl>
                                          <p:spTgt spid="199"/>
                                        </p:tgtEl>
                                      </p:cBhvr>
                                    </p:animEffect>
                                  </p:childTnLst>
                                </p:cTn>
                              </p:par>
                              <p:par>
                                <p:cTn id="85" presetID="42" presetClass="path" presetSubtype="0" accel="50000" decel="50000" fill="hold" nodeType="withEffect">
                                  <p:stCondLst>
                                    <p:cond delay="0"/>
                                  </p:stCondLst>
                                  <p:childTnLst>
                                    <p:animMotion origin="layout" path="M 0 0 L 1.00625 -1.038889 " pathEditMode="relative">
                                      <p:cBhvr from="" to="">
                                        <p:cTn id="86" dur="10" fill="hold">
                                          <p:stCondLst>
                                            <p:cond delay="0"/>
                                          </p:stCondLst>
                                        </p:cTn>
                                        <p:tgtEl>
                                          <p:spTgt spid="199"/>
                                        </p:tgtEl>
                                        <p:attrNameLst>
                                          <p:attrName>ppt_x</p:attrName>
                                          <p:attrName>ppt_y</p:attrName>
                                        </p:attrNameLst>
                                      </p:cBhvr>
                                    </p:animMotion>
                                  </p:childTnLst>
                                </p:cTn>
                              </p:par>
                              <p:par>
                                <p:cTn id="87" presetID="10" presetClass="exit" presetSubtype="0" fill="hold" nodeType="withEffect">
                                  <p:stCondLst>
                                    <p:cond delay="0"/>
                                  </p:stCondLst>
                                  <p:childTnLst>
                                    <p:animEffect transition="out" filter="fade">
                                      <p:cBhvr>
                                        <p:cTn id="88" dur="500"/>
                                        <p:tgtEl>
                                          <p:spTgt spid="199"/>
                                        </p:tgtEl>
                                      </p:cBhvr>
                                    </p:animEffect>
                                    <p:set>
                                      <p:cBhvr>
                                        <p:cTn id="89" dur="1" fill="hold">
                                          <p:stCondLst>
                                            <p:cond delay="499"/>
                                          </p:stCondLst>
                                        </p:cTn>
                                        <p:tgtEl>
                                          <p:spTgt spid="199"/>
                                        </p:tgtEl>
                                        <p:attrNameLst>
                                          <p:attrName>style.visibility</p:attrName>
                                        </p:attrNameLst>
                                      </p:cBhvr>
                                      <p:to>
                                        <p:strVal val="hidden"/>
                                      </p:to>
                                    </p:set>
                                  </p:childTnLst>
                                </p:cTn>
                              </p:par>
                            </p:childTnLst>
                          </p:cTn>
                        </p:par>
                        <p:par>
                          <p:cTn id="90" fill="hold">
                            <p:stCondLst>
                              <p:cond delay="4000"/>
                            </p:stCondLst>
                            <p:childTnLst>
                              <p:par>
                                <p:cTn id="91" presetID="42" presetClass="entr" presetSubtype="0" fill="hold" nodeType="afterEffect">
                                  <p:stCondLst>
                                    <p:cond delay="0"/>
                                  </p:stCondLst>
                                  <p:childTnLst>
                                    <p:set>
                                      <p:cBhvr>
                                        <p:cTn id="92" dur="1" fill="hold">
                                          <p:stCondLst>
                                            <p:cond delay="0"/>
                                          </p:stCondLst>
                                        </p:cTn>
                                        <p:tgtEl>
                                          <p:spTgt spid="202"/>
                                        </p:tgtEl>
                                        <p:attrNameLst>
                                          <p:attrName>style.visibility</p:attrName>
                                        </p:attrNameLst>
                                      </p:cBhvr>
                                      <p:to>
                                        <p:strVal val="visible"/>
                                      </p:to>
                                    </p:set>
                                    <p:animEffect transition="in" filter="fade">
                                      <p:cBhvr>
                                        <p:cTn id="93" dur="1000"/>
                                        <p:tgtEl>
                                          <p:spTgt spid="202"/>
                                        </p:tgtEl>
                                      </p:cBhvr>
                                    </p:animEffect>
                                    <p:anim calcmode="lin" valueType="num">
                                      <p:cBhvr>
                                        <p:cTn id="94" dur="1000" fill="hold"/>
                                        <p:tgtEl>
                                          <p:spTgt spid="202"/>
                                        </p:tgtEl>
                                        <p:attrNameLst>
                                          <p:attrName>ppt_x</p:attrName>
                                        </p:attrNameLst>
                                      </p:cBhvr>
                                      <p:tavLst>
                                        <p:tav tm="0">
                                          <p:val>
                                            <p:strVal val="#ppt_x"/>
                                          </p:val>
                                        </p:tav>
                                        <p:tav tm="100000">
                                          <p:val>
                                            <p:strVal val="#ppt_x"/>
                                          </p:val>
                                        </p:tav>
                                      </p:tavLst>
                                    </p:anim>
                                    <p:anim calcmode="lin" valueType="num">
                                      <p:cBhvr>
                                        <p:cTn id="95" dur="1000" fill="hold"/>
                                        <p:tgtEl>
                                          <p:spTgt spid="20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showMasterSp="0">
  <p:cSld>
    <p:bg>
      <p:bgPr>
        <a:solidFill>
          <a:srgbClr val="0460A9"/>
        </a:solidFill>
        <a:effectLst/>
      </p:bgPr>
    </p:bg>
    <p:spTree>
      <p:nvGrpSpPr>
        <p:cNvPr id="1" name=""/>
        <p:cNvGrpSpPr/>
        <p:nvPr/>
      </p:nvGrpSpPr>
      <p:grpSpPr>
        <a:xfrm>
          <a:off x="0" y="0"/>
          <a:ext cx="0" cy="0"/>
          <a:chOff x="0" y="0"/>
          <a:chExt cx="0" cy="0"/>
        </a:xfrm>
      </p:grpSpPr>
      <p:sp>
        <p:nvSpPr>
          <p:cNvPr id="160" name="Freeform: Shape 159">
            <a:extLst>
              <a:ext uri="{FF2B5EF4-FFF2-40B4-BE49-F238E27FC236}">
                <a16:creationId xmlns:a16="http://schemas.microsoft.com/office/drawing/2014/main" id="{2AD85B78-9461-4990-A325-C7DB423C1C77}"/>
              </a:ext>
            </a:extLst>
          </p:cNvPr>
          <p:cNvSpPr/>
          <p:nvPr/>
        </p:nvSpPr>
        <p:spPr>
          <a:xfrm>
            <a:off x="10307360" y="107005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Freeform: Shape 110">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accent2"/>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a:extLst>
              <a:ext uri="{FF2B5EF4-FFF2-40B4-BE49-F238E27FC236}">
                <a16:creationId xmlns:a16="http://schemas.microsoft.com/office/drawing/2014/main" id="{FFF7B878-80EE-40AD-8688-16DADFFF6214}"/>
              </a:ext>
            </a:extLst>
          </p:cNvPr>
          <p:cNvSpPr/>
          <p:nvPr/>
        </p:nvSpPr>
        <p:spPr>
          <a:xfrm>
            <a:off x="10257781" y="1240313"/>
            <a:ext cx="1315452"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0460A9"/>
                </a:solidFill>
                <a:effectLst/>
                <a:uLnTx/>
                <a:uFillTx/>
                <a:latin typeface="Arial" panose="020B0604020202020204"/>
                <a:ea typeface="+mn-ea"/>
                <a:cs typeface="+mn-cs"/>
              </a:rPr>
              <a:t>Novartis heritage in Neuroscience</a:t>
            </a:r>
          </a:p>
        </p:txBody>
      </p:sp>
      <p:sp>
        <p:nvSpPr>
          <p:cNvPr id="89" name="Freeform: Shape 88">
            <a:extLst>
              <a:ext uri="{FF2B5EF4-FFF2-40B4-BE49-F238E27FC236}">
                <a16:creationId xmlns:a16="http://schemas.microsoft.com/office/drawing/2014/main" id="{27866C31-4C4B-4D62-9F94-43809EBF9E5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 name="Freeform: Shape 149">
            <a:extLst>
              <a:ext uri="{FF2B5EF4-FFF2-40B4-BE49-F238E27FC236}">
                <a16:creationId xmlns:a16="http://schemas.microsoft.com/office/drawing/2014/main" id="{DFD4B198-4731-4ADE-81A8-938D894AA15D}"/>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 name="Freeform: Shape 150">
            <a:extLst>
              <a:ext uri="{FF2B5EF4-FFF2-40B4-BE49-F238E27FC236}">
                <a16:creationId xmlns:a16="http://schemas.microsoft.com/office/drawing/2014/main" id="{4216C16D-BC88-4577-92FB-871F556FAB6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3" name="ABBREVIATIONS">
            <a:hlinkClick r:id="" action="ppaction://noaction" highlightClick="1"/>
            <a:extLst>
              <a:ext uri="{FF2B5EF4-FFF2-40B4-BE49-F238E27FC236}">
                <a16:creationId xmlns:a16="http://schemas.microsoft.com/office/drawing/2014/main" id="{D9932552-47C7-44F9-A46D-87949EB439C5}"/>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ABBREVIATIONS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54" name="Oval 153">
            <a:hlinkClick r:id="" action="ppaction://hlinkshowjump?jump=nextslide" highlightClick="1"/>
            <a:extLst>
              <a:ext uri="{FF2B5EF4-FFF2-40B4-BE49-F238E27FC236}">
                <a16:creationId xmlns:a16="http://schemas.microsoft.com/office/drawing/2014/main" id="{4B0A0596-9F3C-474B-B785-B21D0F686FF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5" name="Oval 154">
            <a:hlinkClick r:id="" action="ppaction://hlinkshowjump?jump=lastslideviewed" highlightClick="1"/>
            <a:extLst>
              <a:ext uri="{FF2B5EF4-FFF2-40B4-BE49-F238E27FC236}">
                <a16:creationId xmlns:a16="http://schemas.microsoft.com/office/drawing/2014/main" id="{5A888D69-AE5B-426A-9A65-C25CB198BD9C}"/>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59" name="Oval 158">
            <a:hlinkClick r:id="rId3" action="ppaction://hlinksldjump" highlightClick="1"/>
            <a:extLst>
              <a:ext uri="{FF2B5EF4-FFF2-40B4-BE49-F238E27FC236}">
                <a16:creationId xmlns:a16="http://schemas.microsoft.com/office/drawing/2014/main" id="{BC260D00-55B8-45E9-9D01-9C5C16C1E5A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0" name="Freeform: Shape 169">
            <a:hlinkClick r:id="rId4" action="ppaction://hlinksldjump" highlightClick="1"/>
            <a:extLst>
              <a:ext uri="{FF2B5EF4-FFF2-40B4-BE49-F238E27FC236}">
                <a16:creationId xmlns:a16="http://schemas.microsoft.com/office/drawing/2014/main" id="{33A92D10-0223-4C0E-90B1-23FE9F2435D2}"/>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1" name="Freeform: Shape 170">
            <a:hlinkClick r:id="rId5" action="ppaction://hlinksldjump" highlightClick="1"/>
            <a:extLst>
              <a:ext uri="{FF2B5EF4-FFF2-40B4-BE49-F238E27FC236}">
                <a16:creationId xmlns:a16="http://schemas.microsoft.com/office/drawing/2014/main" id="{64175939-87D7-4053-8C83-BBAB0E4F6B50}"/>
              </a:ext>
            </a:extLst>
          </p:cNvPr>
          <p:cNvSpPr/>
          <p:nvPr/>
        </p:nvSpPr>
        <p:spPr>
          <a:xfrm>
            <a:off x="10287000" y="1070055"/>
            <a:ext cx="1905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3" name="Freeform: Shape 172">
            <a:hlinkClick r:id="rId6" action="ppaction://hlinksldjump" highlightClick="1"/>
            <a:extLst>
              <a:ext uri="{FF2B5EF4-FFF2-40B4-BE49-F238E27FC236}">
                <a16:creationId xmlns:a16="http://schemas.microsoft.com/office/drawing/2014/main" id="{EEA18E5B-E81B-4877-8A30-FEAEC626F705}"/>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4" name="Freeform: Shape 173">
            <a:hlinkClick r:id="rId7" action="ppaction://hlinksldjump" highlightClick="1"/>
            <a:extLst>
              <a:ext uri="{FF2B5EF4-FFF2-40B4-BE49-F238E27FC236}">
                <a16:creationId xmlns:a16="http://schemas.microsoft.com/office/drawing/2014/main" id="{AC029B7C-F0AD-4ED2-B61B-324778406CC0}"/>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5" name="Freeform: Shape 174">
            <a:hlinkClick r:id="rId8" action="ppaction://hlinksldjump" highlightClick="1"/>
            <a:extLst>
              <a:ext uri="{FF2B5EF4-FFF2-40B4-BE49-F238E27FC236}">
                <a16:creationId xmlns:a16="http://schemas.microsoft.com/office/drawing/2014/main" id="{37C268E2-19A1-4932-8112-7ECA82159B85}"/>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6" name="Freeform: Shape 175">
            <a:hlinkClick r:id="rId9" action="ppaction://hlinksldjump" highlightClick="1"/>
            <a:extLst>
              <a:ext uri="{FF2B5EF4-FFF2-40B4-BE49-F238E27FC236}">
                <a16:creationId xmlns:a16="http://schemas.microsoft.com/office/drawing/2014/main" id="{E3D31FDD-18F0-4CD2-B7C3-2919C9C23F8C}"/>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7" name="Rectangle 176">
            <a:extLst>
              <a:ext uri="{FF2B5EF4-FFF2-40B4-BE49-F238E27FC236}">
                <a16:creationId xmlns:a16="http://schemas.microsoft.com/office/drawing/2014/main" id="{1B708CE6-2892-47FB-877E-D4C891A5A4DC}"/>
              </a:ext>
            </a:extLst>
          </p:cNvPr>
          <p:cNvSpPr/>
          <p:nvPr/>
        </p:nvSpPr>
        <p:spPr>
          <a:xfrm>
            <a:off x="294640" y="243536"/>
            <a:ext cx="9319260" cy="892552"/>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600" b="1" i="0" u="none" strike="noStrike" kern="1200" cap="none" spc="0" normalizeH="0" baseline="0" noProof="0" dirty="0">
                <a:ln>
                  <a:noFill/>
                </a:ln>
                <a:solidFill>
                  <a:srgbClr val="FFFFFF"/>
                </a:solidFill>
                <a:effectLst/>
                <a:uLnTx/>
                <a:uFillTx/>
                <a:latin typeface="Arial" panose="020B0604020202020204"/>
                <a:ea typeface="+mn-ea"/>
                <a:cs typeface="+mn-cs"/>
              </a:rPr>
              <a:t>Novartis has more than 75 years of experience reimagining neuroscience</a:t>
            </a:r>
          </a:p>
        </p:txBody>
      </p:sp>
      <p:sp>
        <p:nvSpPr>
          <p:cNvPr id="178" name="REFERENCES">
            <a:hlinkClick r:id="" action="ppaction://noaction" highlightClick="1"/>
            <a:extLst>
              <a:ext uri="{FF2B5EF4-FFF2-40B4-BE49-F238E27FC236}">
                <a16:creationId xmlns:a16="http://schemas.microsoft.com/office/drawing/2014/main" id="{197D3CA5-B56B-42AB-AD87-AD2FFF17D24F}"/>
              </a:ext>
            </a:extLst>
          </p:cNvPr>
          <p:cNvSpPr/>
          <p:nvPr/>
        </p:nvSpPr>
        <p:spPr>
          <a:xfrm>
            <a:off x="1810257" y="6305689"/>
            <a:ext cx="1310400"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endParaRPr>
          </a:p>
        </p:txBody>
      </p:sp>
      <p:sp>
        <p:nvSpPr>
          <p:cNvPr id="179" name="Rectangle 178">
            <a:extLst>
              <a:ext uri="{FF2B5EF4-FFF2-40B4-BE49-F238E27FC236}">
                <a16:creationId xmlns:a16="http://schemas.microsoft.com/office/drawing/2014/main" id="{FAF0FF7C-203E-4A23-AE9F-A03F7928A88A}"/>
              </a:ext>
            </a:extLst>
          </p:cNvPr>
          <p:cNvSpPr/>
          <p:nvPr/>
        </p:nvSpPr>
        <p:spPr>
          <a:xfrm>
            <a:off x="294640" y="5692170"/>
            <a:ext cx="9954260" cy="461665"/>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30000" noProof="0" dirty="0" err="1">
                <a:ln>
                  <a:noFill/>
                </a:ln>
                <a:solidFill>
                  <a:srgbClr val="FFFFFF"/>
                </a:solidFill>
                <a:effectLst/>
                <a:uLnTx/>
                <a:uFillTx/>
                <a:latin typeface="Arial" panose="020B0604020202020204"/>
                <a:ea typeface="+mn-ea"/>
                <a:cs typeface="+mn-cs"/>
              </a:rPr>
              <a:t>a</a:t>
            </a:r>
            <a:r>
              <a:rPr kumimoji="0" lang="en-GB" sz="1200" b="0" i="0" u="none" strike="noStrike" kern="1200" cap="none" spc="0" normalizeH="0" baseline="0" noProof="0" dirty="0" err="1">
                <a:ln>
                  <a:noFill/>
                </a:ln>
                <a:solidFill>
                  <a:srgbClr val="FFFFFF"/>
                </a:solidFill>
                <a:effectLst/>
                <a:uLnTx/>
                <a:uFillTx/>
                <a:latin typeface="Arial" panose="020B0604020202020204"/>
                <a:ea typeface="+mn-ea"/>
                <a:cs typeface="+mn-cs"/>
              </a:rPr>
              <a:t>Internal</a:t>
            </a: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t> estimate based on 2015 sales volumes and compliance rates for approved Novartis drugs in neurology and psychiatry. </a:t>
            </a:r>
            <a:b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200" b="0" i="0" u="none" strike="noStrike" kern="1200" cap="none" spc="0" normalizeH="0" baseline="30000" noProof="0" dirty="0" err="1">
                <a:ln>
                  <a:noFill/>
                </a:ln>
                <a:solidFill>
                  <a:srgbClr val="FFFFFF"/>
                </a:solidFill>
                <a:effectLst/>
                <a:uLnTx/>
                <a:uFillTx/>
                <a:latin typeface="Arial" panose="020B0604020202020204"/>
                <a:ea typeface="+mn-ea"/>
                <a:cs typeface="+mn-cs"/>
              </a:rPr>
              <a:t>b</a:t>
            </a:r>
            <a:r>
              <a:rPr kumimoji="0" lang="en-GB" sz="1200" b="0" i="0" u="none" strike="noStrike" kern="1200" cap="none" spc="0" normalizeH="0" baseline="0" noProof="0" dirty="0" err="1">
                <a:ln>
                  <a:noFill/>
                </a:ln>
                <a:solidFill>
                  <a:srgbClr val="FFFFFF"/>
                </a:solidFill>
                <a:effectLst/>
                <a:uLnTx/>
                <a:uFillTx/>
                <a:latin typeface="Arial" panose="020B0604020202020204"/>
                <a:ea typeface="+mn-ea"/>
                <a:cs typeface="+mn-cs"/>
              </a:rPr>
              <a:t>Indications</a:t>
            </a: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t> vary depending on country. </a:t>
            </a:r>
            <a:r>
              <a:rPr kumimoji="0" lang="en-GB" sz="1200" b="0" i="0" u="none" strike="noStrike" kern="1200" cap="none" spc="0" normalizeH="0" baseline="30000" noProof="0" dirty="0" err="1">
                <a:ln>
                  <a:noFill/>
                </a:ln>
                <a:solidFill>
                  <a:srgbClr val="FFFFFF"/>
                </a:solidFill>
                <a:effectLst/>
                <a:uLnTx/>
                <a:uFillTx/>
                <a:latin typeface="Arial" panose="020B0604020202020204"/>
                <a:ea typeface="+mn-ea"/>
                <a:cs typeface="+mn-cs"/>
              </a:rPr>
              <a:t>c</a:t>
            </a:r>
            <a:r>
              <a:rPr kumimoji="0" lang="en-GB" sz="1200" b="0" i="0" u="none" strike="noStrike" kern="1200" cap="none" spc="0" normalizeH="0" baseline="0" noProof="0" dirty="0" err="1">
                <a:ln>
                  <a:noFill/>
                </a:ln>
                <a:solidFill>
                  <a:srgbClr val="FFFFFF"/>
                </a:solidFill>
                <a:effectLst/>
                <a:uLnTx/>
                <a:uFillTx/>
                <a:latin typeface="Arial" panose="020B0604020202020204"/>
                <a:ea typeface="+mn-ea"/>
                <a:cs typeface="+mn-cs"/>
              </a:rPr>
              <a:t>Selected</a:t>
            </a: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t> development programs only shown, more in development</a:t>
            </a:r>
          </a:p>
        </p:txBody>
      </p:sp>
      <p:grpSp>
        <p:nvGrpSpPr>
          <p:cNvPr id="17" name="Group 16">
            <a:extLst>
              <a:ext uri="{FF2B5EF4-FFF2-40B4-BE49-F238E27FC236}">
                <a16:creationId xmlns:a16="http://schemas.microsoft.com/office/drawing/2014/main" id="{9CD24C87-1285-4885-BFF0-C6E9B147FBAD}"/>
              </a:ext>
            </a:extLst>
          </p:cNvPr>
          <p:cNvGrpSpPr/>
          <p:nvPr/>
        </p:nvGrpSpPr>
        <p:grpSpPr>
          <a:xfrm>
            <a:off x="2876134" y="1323053"/>
            <a:ext cx="2555178" cy="706347"/>
            <a:chOff x="2999801" y="1323053"/>
            <a:chExt cx="2555178" cy="706347"/>
          </a:xfrm>
        </p:grpSpPr>
        <p:sp>
          <p:nvSpPr>
            <p:cNvPr id="181" name="TextBox 180">
              <a:extLst>
                <a:ext uri="{FF2B5EF4-FFF2-40B4-BE49-F238E27FC236}">
                  <a16:creationId xmlns:a16="http://schemas.microsoft.com/office/drawing/2014/main" id="{9E1E5C62-779E-4514-AB17-252F7C86C59D}"/>
                </a:ext>
              </a:extLst>
            </p:cNvPr>
            <p:cNvSpPr txBox="1"/>
            <p:nvPr/>
          </p:nvSpPr>
          <p:spPr>
            <a:xfrm>
              <a:off x="3630950" y="1323053"/>
              <a:ext cx="1924029" cy="706347"/>
            </a:xfrm>
            <a:prstGeom prst="rect">
              <a:avLst/>
            </a:prstGeom>
            <a:noFill/>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More than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2 million </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patients treated annually</a:t>
              </a:r>
              <a:r>
                <a:rPr kumimoji="0" lang="en-GB" sz="1400" b="0" i="0" u="none" strike="noStrike" kern="1200" cap="none" spc="0" normalizeH="0" baseline="30000" noProof="0" dirty="0">
                  <a:ln>
                    <a:noFill/>
                  </a:ln>
                  <a:solidFill>
                    <a:srgbClr val="FFFFFF"/>
                  </a:solidFill>
                  <a:effectLst/>
                  <a:uLnTx/>
                  <a:uFillTx/>
                  <a:latin typeface="Arial" panose="020B0604020202020204"/>
                  <a:ea typeface="+mn-ea"/>
                  <a:cs typeface="+mn-cs"/>
                </a:rPr>
                <a:t>a</a:t>
              </a:r>
            </a:p>
          </p:txBody>
        </p:sp>
        <p:grpSp>
          <p:nvGrpSpPr>
            <p:cNvPr id="184" name="Group 183">
              <a:extLst>
                <a:ext uri="{FF2B5EF4-FFF2-40B4-BE49-F238E27FC236}">
                  <a16:creationId xmlns:a16="http://schemas.microsoft.com/office/drawing/2014/main" id="{C43671ED-88BA-48B5-84CA-50E2B2E0CDA3}"/>
                </a:ext>
              </a:extLst>
            </p:cNvPr>
            <p:cNvGrpSpPr/>
            <p:nvPr/>
          </p:nvGrpSpPr>
          <p:grpSpPr>
            <a:xfrm>
              <a:off x="2999801" y="1365663"/>
              <a:ext cx="621127" cy="621127"/>
              <a:chOff x="4178381" y="2532066"/>
              <a:chExt cx="621127" cy="621127"/>
            </a:xfrm>
          </p:grpSpPr>
          <p:sp>
            <p:nvSpPr>
              <p:cNvPr id="185" name="Oval 184">
                <a:extLst>
                  <a:ext uri="{FF2B5EF4-FFF2-40B4-BE49-F238E27FC236}">
                    <a16:creationId xmlns:a16="http://schemas.microsoft.com/office/drawing/2014/main" id="{0937FAFB-2C92-462E-B61B-0E662245A5AB}"/>
                  </a:ext>
                </a:extLst>
              </p:cNvPr>
              <p:cNvSpPr/>
              <p:nvPr/>
            </p:nvSpPr>
            <p:spPr>
              <a:xfrm>
                <a:off x="4178381" y="2532066"/>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86" name="Picture 185" descr="A close up of a logo&#10;&#10;Description automatically generated">
                <a:extLst>
                  <a:ext uri="{FF2B5EF4-FFF2-40B4-BE49-F238E27FC236}">
                    <a16:creationId xmlns:a16="http://schemas.microsoft.com/office/drawing/2014/main" id="{907C62BB-6307-429C-8496-59861C89F2AF}"/>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4179691" y="2533376"/>
                <a:ext cx="618507" cy="618507"/>
              </a:xfrm>
              <a:prstGeom prst="rect">
                <a:avLst/>
              </a:prstGeom>
            </p:spPr>
          </p:pic>
        </p:grpSp>
      </p:grpSp>
      <p:grpSp>
        <p:nvGrpSpPr>
          <p:cNvPr id="16" name="Group 15">
            <a:extLst>
              <a:ext uri="{FF2B5EF4-FFF2-40B4-BE49-F238E27FC236}">
                <a16:creationId xmlns:a16="http://schemas.microsoft.com/office/drawing/2014/main" id="{BEFE842B-DD87-40AA-A969-D4C9562F3D38}"/>
              </a:ext>
            </a:extLst>
          </p:cNvPr>
          <p:cNvGrpSpPr/>
          <p:nvPr/>
        </p:nvGrpSpPr>
        <p:grpSpPr>
          <a:xfrm>
            <a:off x="345004" y="1323053"/>
            <a:ext cx="2497256" cy="706347"/>
            <a:chOff x="345004" y="1323053"/>
            <a:chExt cx="2497256" cy="706347"/>
          </a:xfrm>
        </p:grpSpPr>
        <p:sp>
          <p:nvSpPr>
            <p:cNvPr id="180" name="TextBox 179">
              <a:extLst>
                <a:ext uri="{FF2B5EF4-FFF2-40B4-BE49-F238E27FC236}">
                  <a16:creationId xmlns:a16="http://schemas.microsoft.com/office/drawing/2014/main" id="{6AC8B728-FA27-4CC2-916D-36A0FCC7FC5D}"/>
                </a:ext>
              </a:extLst>
            </p:cNvPr>
            <p:cNvSpPr txBox="1"/>
            <p:nvPr/>
          </p:nvSpPr>
          <p:spPr>
            <a:xfrm>
              <a:off x="980376" y="1323053"/>
              <a:ext cx="1861884" cy="706347"/>
            </a:xfrm>
            <a:prstGeom prst="rect">
              <a:avLst/>
            </a:prstGeom>
            <a:noFill/>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More than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3000</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dedicated associates in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90</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countries</a:t>
              </a:r>
              <a:endParaRPr kumimoji="0" lang="en-GB" sz="14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grpSp>
          <p:nvGrpSpPr>
            <p:cNvPr id="187" name="Group 186">
              <a:extLst>
                <a:ext uri="{FF2B5EF4-FFF2-40B4-BE49-F238E27FC236}">
                  <a16:creationId xmlns:a16="http://schemas.microsoft.com/office/drawing/2014/main" id="{F1EA697A-A53F-450F-8A06-EB72EF33A037}"/>
                </a:ext>
              </a:extLst>
            </p:cNvPr>
            <p:cNvGrpSpPr/>
            <p:nvPr/>
          </p:nvGrpSpPr>
          <p:grpSpPr>
            <a:xfrm>
              <a:off x="345004" y="1350147"/>
              <a:ext cx="652159" cy="652159"/>
              <a:chOff x="936824" y="2499724"/>
              <a:chExt cx="652159" cy="652159"/>
            </a:xfrm>
          </p:grpSpPr>
          <p:sp>
            <p:nvSpPr>
              <p:cNvPr id="188" name="Oval 187">
                <a:extLst>
                  <a:ext uri="{FF2B5EF4-FFF2-40B4-BE49-F238E27FC236}">
                    <a16:creationId xmlns:a16="http://schemas.microsoft.com/office/drawing/2014/main" id="{C2F2E216-BCD0-48E9-B677-E37A5439C0FA}"/>
                  </a:ext>
                </a:extLst>
              </p:cNvPr>
              <p:cNvSpPr/>
              <p:nvPr/>
            </p:nvSpPr>
            <p:spPr>
              <a:xfrm>
                <a:off x="952340" y="2515240"/>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89" name="Picture 188" descr="A close up of a necklace&#10;&#10;Description automatically generated">
                <a:extLst>
                  <a:ext uri="{FF2B5EF4-FFF2-40B4-BE49-F238E27FC236}">
                    <a16:creationId xmlns:a16="http://schemas.microsoft.com/office/drawing/2014/main" id="{A898A5D3-79DA-4DB2-BC34-2E0176707176}"/>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936824" y="2499724"/>
                <a:ext cx="652159" cy="652159"/>
              </a:xfrm>
              <a:prstGeom prst="rect">
                <a:avLst/>
              </a:prstGeom>
            </p:spPr>
          </p:pic>
        </p:grpSp>
      </p:grpSp>
      <p:grpSp>
        <p:nvGrpSpPr>
          <p:cNvPr id="190" name="Group 189">
            <a:extLst>
              <a:ext uri="{FF2B5EF4-FFF2-40B4-BE49-F238E27FC236}">
                <a16:creationId xmlns:a16="http://schemas.microsoft.com/office/drawing/2014/main" id="{71307490-2D00-47FD-9578-5AD46E76C6CA}"/>
              </a:ext>
            </a:extLst>
          </p:cNvPr>
          <p:cNvGrpSpPr/>
          <p:nvPr/>
        </p:nvGrpSpPr>
        <p:grpSpPr>
          <a:xfrm>
            <a:off x="5198486" y="1365663"/>
            <a:ext cx="621127" cy="621127"/>
            <a:chOff x="7152817" y="2514064"/>
            <a:chExt cx="621127" cy="621127"/>
          </a:xfrm>
        </p:grpSpPr>
        <p:sp>
          <p:nvSpPr>
            <p:cNvPr id="191" name="Oval 190">
              <a:extLst>
                <a:ext uri="{FF2B5EF4-FFF2-40B4-BE49-F238E27FC236}">
                  <a16:creationId xmlns:a16="http://schemas.microsoft.com/office/drawing/2014/main" id="{21541062-EEA3-4603-B484-00098D4B48A5}"/>
                </a:ext>
              </a:extLst>
            </p:cNvPr>
            <p:cNvSpPr/>
            <p:nvPr/>
          </p:nvSpPr>
          <p:spPr>
            <a:xfrm>
              <a:off x="7152817" y="2514064"/>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92" name="Picture 191" descr="A close up of a logo&#10;&#10;Description automatically generated">
              <a:extLst>
                <a:ext uri="{FF2B5EF4-FFF2-40B4-BE49-F238E27FC236}">
                  <a16:creationId xmlns:a16="http://schemas.microsoft.com/office/drawing/2014/main" id="{56A6976D-54E0-4AB0-85E3-D07ABBB006C8}"/>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7154127" y="2515374"/>
              <a:ext cx="618507" cy="618507"/>
            </a:xfrm>
            <a:prstGeom prst="rect">
              <a:avLst/>
            </a:prstGeom>
          </p:spPr>
        </p:pic>
      </p:grpSp>
      <p:grpSp>
        <p:nvGrpSpPr>
          <p:cNvPr id="14" name="View all">
            <a:extLst>
              <a:ext uri="{FF2B5EF4-FFF2-40B4-BE49-F238E27FC236}">
                <a16:creationId xmlns:a16="http://schemas.microsoft.com/office/drawing/2014/main" id="{3A8260C0-CF65-493E-A622-74E9DFBCAFA1}"/>
              </a:ext>
            </a:extLst>
          </p:cNvPr>
          <p:cNvGrpSpPr/>
          <p:nvPr/>
        </p:nvGrpSpPr>
        <p:grpSpPr>
          <a:xfrm>
            <a:off x="3736993" y="5352584"/>
            <a:ext cx="1068641" cy="330200"/>
            <a:chOff x="9001443" y="5092700"/>
            <a:chExt cx="1242725" cy="330200"/>
          </a:xfrm>
        </p:grpSpPr>
        <p:sp>
          <p:nvSpPr>
            <p:cNvPr id="226" name="Rectangle: Rounded Corners 225">
              <a:extLst>
                <a:ext uri="{FF2B5EF4-FFF2-40B4-BE49-F238E27FC236}">
                  <a16:creationId xmlns:a16="http://schemas.microsoft.com/office/drawing/2014/main" id="{7B617D2E-1ACF-4EEA-AA7B-AF2D6E9FDAB0}"/>
                </a:ext>
              </a:extLst>
            </p:cNvPr>
            <p:cNvSpPr/>
            <p:nvPr/>
          </p:nvSpPr>
          <p:spPr>
            <a:xfrm>
              <a:off x="9001443" y="5092700"/>
              <a:ext cx="124272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VIEW ALL</a:t>
              </a:r>
            </a:p>
          </p:txBody>
        </p:sp>
        <p:sp>
          <p:nvSpPr>
            <p:cNvPr id="234" name="Freeform: Shape 233">
              <a:extLst>
                <a:ext uri="{FF2B5EF4-FFF2-40B4-BE49-F238E27FC236}">
                  <a16:creationId xmlns:a16="http://schemas.microsoft.com/office/drawing/2014/main" id="{BCCD0B3C-6E64-480A-98C7-4F5E6764F749}"/>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61" name="Group 360">
            <a:extLst>
              <a:ext uri="{FF2B5EF4-FFF2-40B4-BE49-F238E27FC236}">
                <a16:creationId xmlns:a16="http://schemas.microsoft.com/office/drawing/2014/main" id="{17356AC6-44C4-437B-B895-42DE24AE2D1B}"/>
              </a:ext>
            </a:extLst>
          </p:cNvPr>
          <p:cNvGrpSpPr/>
          <p:nvPr/>
        </p:nvGrpSpPr>
        <p:grpSpPr>
          <a:xfrm>
            <a:off x="314386" y="3108621"/>
            <a:ext cx="10715564" cy="1038462"/>
            <a:chOff x="314386" y="3336404"/>
            <a:chExt cx="10158860" cy="984511"/>
          </a:xfrm>
        </p:grpSpPr>
        <p:sp>
          <p:nvSpPr>
            <p:cNvPr id="362" name="TextBox 361">
              <a:extLst>
                <a:ext uri="{FF2B5EF4-FFF2-40B4-BE49-F238E27FC236}">
                  <a16:creationId xmlns:a16="http://schemas.microsoft.com/office/drawing/2014/main" id="{DE499147-3D35-40B2-8C3A-3C0DB5074233}"/>
                </a:ext>
              </a:extLst>
            </p:cNvPr>
            <p:cNvSpPr txBox="1"/>
            <p:nvPr/>
          </p:nvSpPr>
          <p:spPr>
            <a:xfrm>
              <a:off x="408111" y="3404560"/>
              <a:ext cx="2778781"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1946</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3" name="TextBox 362">
              <a:extLst>
                <a:ext uri="{FF2B5EF4-FFF2-40B4-BE49-F238E27FC236}">
                  <a16:creationId xmlns:a16="http://schemas.microsoft.com/office/drawing/2014/main" id="{68427F98-A0BD-4746-8029-504210E5E692}"/>
                </a:ext>
              </a:extLst>
            </p:cNvPr>
            <p:cNvSpPr txBox="1"/>
            <p:nvPr/>
          </p:nvSpPr>
          <p:spPr>
            <a:xfrm>
              <a:off x="1887204" y="3988538"/>
              <a:ext cx="2445344" cy="323154"/>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1960</a:t>
              </a:r>
              <a: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t> – </a:t>
              </a: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1970 </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4" name="TextBox 363">
              <a:extLst>
                <a:ext uri="{FF2B5EF4-FFF2-40B4-BE49-F238E27FC236}">
                  <a16:creationId xmlns:a16="http://schemas.microsoft.com/office/drawing/2014/main" id="{62F2B648-BA25-46AC-907E-5D3487BCD3C9}"/>
                </a:ext>
              </a:extLst>
            </p:cNvPr>
            <p:cNvSpPr txBox="1"/>
            <p:nvPr/>
          </p:nvSpPr>
          <p:spPr>
            <a:xfrm>
              <a:off x="4629287" y="3997761"/>
              <a:ext cx="4080543" cy="323154"/>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2000 – 2009 </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5" name="TextBox 364">
              <a:extLst>
                <a:ext uri="{FF2B5EF4-FFF2-40B4-BE49-F238E27FC236}">
                  <a16:creationId xmlns:a16="http://schemas.microsoft.com/office/drawing/2014/main" id="{3C07A92E-2A1A-463F-B27E-D6838A0B32E4}"/>
                </a:ext>
              </a:extLst>
            </p:cNvPr>
            <p:cNvSpPr txBox="1"/>
            <p:nvPr/>
          </p:nvSpPr>
          <p:spPr>
            <a:xfrm>
              <a:off x="3403601" y="3404559"/>
              <a:ext cx="3296719"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1980 – 1999 </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6" name="TextBox 365">
              <a:extLst>
                <a:ext uri="{FF2B5EF4-FFF2-40B4-BE49-F238E27FC236}">
                  <a16:creationId xmlns:a16="http://schemas.microsoft.com/office/drawing/2014/main" id="{9A497436-21CB-4611-A94A-82959C9776E8}"/>
                </a:ext>
              </a:extLst>
            </p:cNvPr>
            <p:cNvSpPr txBox="1"/>
            <p:nvPr/>
          </p:nvSpPr>
          <p:spPr>
            <a:xfrm>
              <a:off x="6321462" y="3404559"/>
              <a:ext cx="4151784"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2010 – 2019</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67" name="TextBox 366">
              <a:extLst>
                <a:ext uri="{FF2B5EF4-FFF2-40B4-BE49-F238E27FC236}">
                  <a16:creationId xmlns:a16="http://schemas.microsoft.com/office/drawing/2014/main" id="{37B34930-86E2-451F-8D9C-32B627400BBD}"/>
                </a:ext>
              </a:extLst>
            </p:cNvPr>
            <p:cNvSpPr txBox="1"/>
            <p:nvPr/>
          </p:nvSpPr>
          <p:spPr>
            <a:xfrm>
              <a:off x="6780820" y="3988538"/>
              <a:ext cx="3373927" cy="323154"/>
            </a:xfrm>
            <a:prstGeom prst="rect">
              <a:avLst/>
            </a:prstGeom>
            <a:noFill/>
            <a:ln>
              <a:noFill/>
            </a:ln>
          </p:spPr>
          <p:txBody>
            <a:bodyPr wrap="square" rtlCol="0">
              <a:spAutoFit/>
            </a:bodyPr>
            <a:lstStyle/>
            <a:p>
              <a:pPr marL="0" marR="0" lvl="0" indent="0" algn="r"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Black" panose="020B0A04020102020204"/>
                  <a:ea typeface="+mn-ea"/>
                  <a:cs typeface="+mn-cs"/>
                </a:rPr>
                <a:t>Currently in </a:t>
              </a:r>
              <a:r>
                <a:rPr kumimoji="0" lang="en-GB" sz="1700" b="1" i="0" u="none" strike="noStrike" kern="1200" cap="none" spc="0" normalizeH="0" baseline="0" noProof="0" dirty="0" err="1">
                  <a:ln>
                    <a:noFill/>
                  </a:ln>
                  <a:solidFill>
                    <a:srgbClr val="FFFFFF"/>
                  </a:solidFill>
                  <a:effectLst/>
                  <a:uLnTx/>
                  <a:uFillTx/>
                  <a:latin typeface="Arial Black" panose="020B0A04020102020204"/>
                  <a:ea typeface="+mn-ea"/>
                  <a:cs typeface="+mn-cs"/>
                </a:rPr>
                <a:t>development</a:t>
              </a:r>
              <a:r>
                <a:rPr kumimoji="0" lang="en-GB" sz="1050" b="1" i="0" u="none" strike="noStrike" kern="1200" cap="none" spc="0" normalizeH="0" baseline="30000" noProof="0" dirty="0" err="1">
                  <a:ln>
                    <a:noFill/>
                  </a:ln>
                  <a:solidFill>
                    <a:srgbClr val="FFFFFF"/>
                  </a:solidFill>
                  <a:effectLst/>
                  <a:uLnTx/>
                  <a:uFillTx/>
                  <a:latin typeface="Arial Black" panose="020B0A04020102020204"/>
                  <a:ea typeface="+mn-ea"/>
                  <a:cs typeface="+mn-cs"/>
                </a:rPr>
                <a:t>C</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cxnSp>
          <p:nvCxnSpPr>
            <p:cNvPr id="368" name="Straight Connector 367">
              <a:extLst>
                <a:ext uri="{FF2B5EF4-FFF2-40B4-BE49-F238E27FC236}">
                  <a16:creationId xmlns:a16="http://schemas.microsoft.com/office/drawing/2014/main" id="{F7B4D14C-2B95-4AA6-86A5-F64C84267E14}"/>
                </a:ext>
              </a:extLst>
            </p:cNvPr>
            <p:cNvCxnSpPr/>
            <p:nvPr/>
          </p:nvCxnSpPr>
          <p:spPr>
            <a:xfrm>
              <a:off x="372108" y="3813048"/>
              <a:ext cx="9793088"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69" name="Group 368">
              <a:extLst>
                <a:ext uri="{FF2B5EF4-FFF2-40B4-BE49-F238E27FC236}">
                  <a16:creationId xmlns:a16="http://schemas.microsoft.com/office/drawing/2014/main" id="{78337779-0D72-4A06-B868-34991AAA368B}"/>
                </a:ext>
              </a:extLst>
            </p:cNvPr>
            <p:cNvGrpSpPr/>
            <p:nvPr/>
          </p:nvGrpSpPr>
          <p:grpSpPr>
            <a:xfrm>
              <a:off x="314386" y="3336404"/>
              <a:ext cx="157202" cy="540514"/>
              <a:chOff x="1609786" y="4437112"/>
              <a:chExt cx="157202" cy="540514"/>
            </a:xfrm>
          </p:grpSpPr>
          <p:cxnSp>
            <p:nvCxnSpPr>
              <p:cNvPr id="385" name="Straight Arrow Connector 384">
                <a:extLst>
                  <a:ext uri="{FF2B5EF4-FFF2-40B4-BE49-F238E27FC236}">
                    <a16:creationId xmlns:a16="http://schemas.microsoft.com/office/drawing/2014/main" id="{84FC844B-C651-409F-93F5-4CC780AC6304}"/>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6" name="Oval 385">
                <a:extLst>
                  <a:ext uri="{FF2B5EF4-FFF2-40B4-BE49-F238E27FC236}">
                    <a16:creationId xmlns:a16="http://schemas.microsoft.com/office/drawing/2014/main" id="{5E020BC7-8C62-4228-891D-E13BD4923C3E}"/>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0" name="Group 369">
              <a:extLst>
                <a:ext uri="{FF2B5EF4-FFF2-40B4-BE49-F238E27FC236}">
                  <a16:creationId xmlns:a16="http://schemas.microsoft.com/office/drawing/2014/main" id="{19C4F4E3-D011-4EF7-9620-8A7A6B09BD20}"/>
                </a:ext>
              </a:extLst>
            </p:cNvPr>
            <p:cNvGrpSpPr/>
            <p:nvPr/>
          </p:nvGrpSpPr>
          <p:grpSpPr>
            <a:xfrm rot="10800000">
              <a:off x="4548573" y="3719716"/>
              <a:ext cx="157202" cy="540514"/>
              <a:chOff x="1609786" y="4437112"/>
              <a:chExt cx="157202" cy="540514"/>
            </a:xfrm>
          </p:grpSpPr>
          <p:cxnSp>
            <p:nvCxnSpPr>
              <p:cNvPr id="383" name="Straight Arrow Connector 382">
                <a:extLst>
                  <a:ext uri="{FF2B5EF4-FFF2-40B4-BE49-F238E27FC236}">
                    <a16:creationId xmlns:a16="http://schemas.microsoft.com/office/drawing/2014/main" id="{3EEAC083-684C-42D5-9B1A-B24D5819413E}"/>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4" name="Oval 383">
                <a:extLst>
                  <a:ext uri="{FF2B5EF4-FFF2-40B4-BE49-F238E27FC236}">
                    <a16:creationId xmlns:a16="http://schemas.microsoft.com/office/drawing/2014/main" id="{D6660E06-6D9B-4BEE-BF9B-848DFE23471F}"/>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1" name="Group 370">
              <a:extLst>
                <a:ext uri="{FF2B5EF4-FFF2-40B4-BE49-F238E27FC236}">
                  <a16:creationId xmlns:a16="http://schemas.microsoft.com/office/drawing/2014/main" id="{5B63F7DB-F84A-481D-BD5E-3E67BAF8B5C5}"/>
                </a:ext>
              </a:extLst>
            </p:cNvPr>
            <p:cNvGrpSpPr/>
            <p:nvPr/>
          </p:nvGrpSpPr>
          <p:grpSpPr>
            <a:xfrm>
              <a:off x="6231235" y="3336404"/>
              <a:ext cx="157202" cy="540514"/>
              <a:chOff x="1609786" y="4437112"/>
              <a:chExt cx="157202" cy="540514"/>
            </a:xfrm>
          </p:grpSpPr>
          <p:cxnSp>
            <p:nvCxnSpPr>
              <p:cNvPr id="381" name="Straight Arrow Connector 380">
                <a:extLst>
                  <a:ext uri="{FF2B5EF4-FFF2-40B4-BE49-F238E27FC236}">
                    <a16:creationId xmlns:a16="http://schemas.microsoft.com/office/drawing/2014/main" id="{4DBEB654-DCE8-4D17-B284-6FF20C9B6E54}"/>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2" name="Oval 381">
                <a:extLst>
                  <a:ext uri="{FF2B5EF4-FFF2-40B4-BE49-F238E27FC236}">
                    <a16:creationId xmlns:a16="http://schemas.microsoft.com/office/drawing/2014/main" id="{A2D52F60-6349-48B1-8870-1DD2B9416B35}"/>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2" name="Group 371">
              <a:extLst>
                <a:ext uri="{FF2B5EF4-FFF2-40B4-BE49-F238E27FC236}">
                  <a16:creationId xmlns:a16="http://schemas.microsoft.com/office/drawing/2014/main" id="{94F6947A-A769-4CEA-B3FA-0FE8969782EA}"/>
                </a:ext>
              </a:extLst>
            </p:cNvPr>
            <p:cNvGrpSpPr/>
            <p:nvPr/>
          </p:nvGrpSpPr>
          <p:grpSpPr>
            <a:xfrm rot="10800000">
              <a:off x="10188014" y="3719716"/>
              <a:ext cx="157202" cy="540514"/>
              <a:chOff x="1609786" y="4437112"/>
              <a:chExt cx="157202" cy="540514"/>
            </a:xfrm>
          </p:grpSpPr>
          <p:cxnSp>
            <p:nvCxnSpPr>
              <p:cNvPr id="379" name="Straight Arrow Connector 378">
                <a:extLst>
                  <a:ext uri="{FF2B5EF4-FFF2-40B4-BE49-F238E27FC236}">
                    <a16:creationId xmlns:a16="http://schemas.microsoft.com/office/drawing/2014/main" id="{18B7110F-D642-4C4C-A38F-A79F81EC7A05}"/>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0" name="Oval 379">
                <a:extLst>
                  <a:ext uri="{FF2B5EF4-FFF2-40B4-BE49-F238E27FC236}">
                    <a16:creationId xmlns:a16="http://schemas.microsoft.com/office/drawing/2014/main" id="{31E8BF81-B0FC-4770-920D-972DF14C97E1}"/>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3" name="Group 372">
              <a:extLst>
                <a:ext uri="{FF2B5EF4-FFF2-40B4-BE49-F238E27FC236}">
                  <a16:creationId xmlns:a16="http://schemas.microsoft.com/office/drawing/2014/main" id="{F527E94A-1950-4530-AFF5-0B866F520EEB}"/>
                </a:ext>
              </a:extLst>
            </p:cNvPr>
            <p:cNvGrpSpPr/>
            <p:nvPr/>
          </p:nvGrpSpPr>
          <p:grpSpPr>
            <a:xfrm rot="10800000">
              <a:off x="1827288" y="3719716"/>
              <a:ext cx="157202" cy="540514"/>
              <a:chOff x="1609786" y="4437112"/>
              <a:chExt cx="157202" cy="540514"/>
            </a:xfrm>
          </p:grpSpPr>
          <p:cxnSp>
            <p:nvCxnSpPr>
              <p:cNvPr id="377" name="Straight Arrow Connector 376">
                <a:extLst>
                  <a:ext uri="{FF2B5EF4-FFF2-40B4-BE49-F238E27FC236}">
                    <a16:creationId xmlns:a16="http://schemas.microsoft.com/office/drawing/2014/main" id="{368360DE-9761-48F0-92F7-2077095193B7}"/>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78" name="Oval 377">
                <a:extLst>
                  <a:ext uri="{FF2B5EF4-FFF2-40B4-BE49-F238E27FC236}">
                    <a16:creationId xmlns:a16="http://schemas.microsoft.com/office/drawing/2014/main" id="{DFC78C69-2BA1-4342-B398-6996A63938BA}"/>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74" name="Group 373">
              <a:extLst>
                <a:ext uri="{FF2B5EF4-FFF2-40B4-BE49-F238E27FC236}">
                  <a16:creationId xmlns:a16="http://schemas.microsoft.com/office/drawing/2014/main" id="{7339C1F4-AA96-4B14-894F-785ADE432258}"/>
                </a:ext>
              </a:extLst>
            </p:cNvPr>
            <p:cNvGrpSpPr/>
            <p:nvPr/>
          </p:nvGrpSpPr>
          <p:grpSpPr>
            <a:xfrm>
              <a:off x="3288432" y="3336404"/>
              <a:ext cx="157202" cy="540514"/>
              <a:chOff x="1609786" y="4437112"/>
              <a:chExt cx="157202" cy="540514"/>
            </a:xfrm>
          </p:grpSpPr>
          <p:cxnSp>
            <p:nvCxnSpPr>
              <p:cNvPr id="375" name="Straight Arrow Connector 374">
                <a:extLst>
                  <a:ext uri="{FF2B5EF4-FFF2-40B4-BE49-F238E27FC236}">
                    <a16:creationId xmlns:a16="http://schemas.microsoft.com/office/drawing/2014/main" id="{C1C3B4A3-7612-46E3-B46D-E65DF6025F70}"/>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76" name="Oval 375">
                <a:extLst>
                  <a:ext uri="{FF2B5EF4-FFF2-40B4-BE49-F238E27FC236}">
                    <a16:creationId xmlns:a16="http://schemas.microsoft.com/office/drawing/2014/main" id="{086C825F-CD6E-4466-BF1A-F343C6A06925}"/>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grpSp>
        <p:nvGrpSpPr>
          <p:cNvPr id="410" name="Migraine">
            <a:extLst>
              <a:ext uri="{FF2B5EF4-FFF2-40B4-BE49-F238E27FC236}">
                <a16:creationId xmlns:a16="http://schemas.microsoft.com/office/drawing/2014/main" id="{EBC142CA-E6F4-4ECD-A804-51DED1CD0469}"/>
              </a:ext>
            </a:extLst>
          </p:cNvPr>
          <p:cNvGrpSpPr/>
          <p:nvPr/>
        </p:nvGrpSpPr>
        <p:grpSpPr>
          <a:xfrm>
            <a:off x="314386" y="4967573"/>
            <a:ext cx="1490821" cy="330200"/>
            <a:chOff x="1100168" y="5092700"/>
            <a:chExt cx="1733678" cy="330200"/>
          </a:xfrm>
        </p:grpSpPr>
        <p:sp>
          <p:nvSpPr>
            <p:cNvPr id="411" name="Rectangle: Rounded Corners 410">
              <a:extLst>
                <a:ext uri="{FF2B5EF4-FFF2-40B4-BE49-F238E27FC236}">
                  <a16:creationId xmlns:a16="http://schemas.microsoft.com/office/drawing/2014/main" id="{5BCFA2AF-8320-49DF-BED6-8B5977A4096E}"/>
                </a:ext>
              </a:extLst>
            </p:cNvPr>
            <p:cNvSpPr/>
            <p:nvPr/>
          </p:nvSpPr>
          <p:spPr>
            <a:xfrm>
              <a:off x="1100168" y="5092700"/>
              <a:ext cx="173367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MIGRAINE VIEW</a:t>
              </a:r>
            </a:p>
          </p:txBody>
        </p:sp>
        <p:sp>
          <p:nvSpPr>
            <p:cNvPr id="412" name="Freeform: Shape 411">
              <a:extLst>
                <a:ext uri="{FF2B5EF4-FFF2-40B4-BE49-F238E27FC236}">
                  <a16:creationId xmlns:a16="http://schemas.microsoft.com/office/drawing/2014/main" id="{C4B7FC3C-E494-4408-A165-751BCF1A7CCE}"/>
                </a:ext>
              </a:extLst>
            </p:cNvPr>
            <p:cNvSpPr/>
            <p:nvPr/>
          </p:nvSpPr>
          <p:spPr>
            <a:xfrm>
              <a:off x="26138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553" name="MS">
            <a:extLst>
              <a:ext uri="{FF2B5EF4-FFF2-40B4-BE49-F238E27FC236}">
                <a16:creationId xmlns:a16="http://schemas.microsoft.com/office/drawing/2014/main" id="{609CF0F1-730F-453F-B226-BCD389175A55}"/>
              </a:ext>
            </a:extLst>
          </p:cNvPr>
          <p:cNvGrpSpPr/>
          <p:nvPr/>
        </p:nvGrpSpPr>
        <p:grpSpPr>
          <a:xfrm>
            <a:off x="1890316" y="4967573"/>
            <a:ext cx="2414338" cy="330200"/>
            <a:chOff x="2953564" y="5092700"/>
            <a:chExt cx="2807638" cy="330200"/>
          </a:xfrm>
        </p:grpSpPr>
        <p:sp>
          <p:nvSpPr>
            <p:cNvPr id="554" name="Rectangle: Rounded Corners 553">
              <a:extLst>
                <a:ext uri="{FF2B5EF4-FFF2-40B4-BE49-F238E27FC236}">
                  <a16:creationId xmlns:a16="http://schemas.microsoft.com/office/drawing/2014/main" id="{E3EB762F-91C8-4ED2-937F-FB55D98D2C57}"/>
                </a:ext>
              </a:extLst>
            </p:cNvPr>
            <p:cNvSpPr/>
            <p:nvPr/>
          </p:nvSpPr>
          <p:spPr>
            <a:xfrm>
              <a:off x="2953564" y="5092700"/>
              <a:ext cx="280763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MULTIPLE SCLEROSIS VIEW</a:t>
              </a:r>
            </a:p>
          </p:txBody>
        </p:sp>
        <p:sp>
          <p:nvSpPr>
            <p:cNvPr id="555" name="Freeform: Shape 554">
              <a:extLst>
                <a:ext uri="{FF2B5EF4-FFF2-40B4-BE49-F238E27FC236}">
                  <a16:creationId xmlns:a16="http://schemas.microsoft.com/office/drawing/2014/main" id="{9F5694EA-C83E-4891-9E7A-55FDB8E8A136}"/>
                </a:ext>
              </a:extLst>
            </p:cNvPr>
            <p:cNvSpPr/>
            <p:nvPr/>
          </p:nvSpPr>
          <p:spPr>
            <a:xfrm>
              <a:off x="55411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48" name="Freeform: Shape 147">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90" name="Graphic 88">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72" name="Freeform: Shape 171">
            <a:hlinkClick r:id="rId13" action="ppaction://hlinksldjump" highlightClick="1"/>
            <a:extLst>
              <a:ext uri="{FF2B5EF4-FFF2-40B4-BE49-F238E27FC236}">
                <a16:creationId xmlns:a16="http://schemas.microsoft.com/office/drawing/2014/main" id="{04FBDE87-2715-493F-9C84-5C5AD98FACD0}"/>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nvGrpSpPr>
          <p:cNvPr id="733" name="Pediatric">
            <a:extLst>
              <a:ext uri="{FF2B5EF4-FFF2-40B4-BE49-F238E27FC236}">
                <a16:creationId xmlns:a16="http://schemas.microsoft.com/office/drawing/2014/main" id="{5AB170E2-4059-4B15-9A13-58E09A8F4B0B}"/>
              </a:ext>
            </a:extLst>
          </p:cNvPr>
          <p:cNvGrpSpPr/>
          <p:nvPr/>
        </p:nvGrpSpPr>
        <p:grpSpPr>
          <a:xfrm>
            <a:off x="4389763" y="4967573"/>
            <a:ext cx="2580446" cy="330200"/>
            <a:chOff x="5880920" y="5092700"/>
            <a:chExt cx="3000805" cy="330200"/>
          </a:xfrm>
        </p:grpSpPr>
        <p:sp>
          <p:nvSpPr>
            <p:cNvPr id="734" name="Rectangle: Rounded Corners 733">
              <a:extLst>
                <a:ext uri="{FF2B5EF4-FFF2-40B4-BE49-F238E27FC236}">
                  <a16:creationId xmlns:a16="http://schemas.microsoft.com/office/drawing/2014/main" id="{16A3423C-2FBB-42BB-8B3A-D5F69003880A}"/>
                </a:ext>
              </a:extLst>
            </p:cNvPr>
            <p:cNvSpPr/>
            <p:nvPr/>
          </p:nvSpPr>
          <p:spPr>
            <a:xfrm>
              <a:off x="5880920" y="5092700"/>
              <a:ext cx="300080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PEDIATRIC NEUROLOGY VIEW</a:t>
              </a:r>
            </a:p>
          </p:txBody>
        </p:sp>
        <p:sp>
          <p:nvSpPr>
            <p:cNvPr id="735" name="Freeform: Shape 734">
              <a:extLst>
                <a:ext uri="{FF2B5EF4-FFF2-40B4-BE49-F238E27FC236}">
                  <a16:creationId xmlns:a16="http://schemas.microsoft.com/office/drawing/2014/main" id="{EFC2671A-DDC6-49AB-A1F5-E46CFCBCE73F}"/>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796" name="PSYCHIATRY">
            <a:extLst>
              <a:ext uri="{FF2B5EF4-FFF2-40B4-BE49-F238E27FC236}">
                <a16:creationId xmlns:a16="http://schemas.microsoft.com/office/drawing/2014/main" id="{BB004F45-93ED-479A-BC33-468FD562EBA0}"/>
              </a:ext>
            </a:extLst>
          </p:cNvPr>
          <p:cNvGrpSpPr/>
          <p:nvPr/>
        </p:nvGrpSpPr>
        <p:grpSpPr>
          <a:xfrm>
            <a:off x="7055317" y="4967573"/>
            <a:ext cx="1680975" cy="330200"/>
            <a:chOff x="6926915" y="5092700"/>
            <a:chExt cx="1954809" cy="330200"/>
          </a:xfrm>
        </p:grpSpPr>
        <p:sp>
          <p:nvSpPr>
            <p:cNvPr id="797" name="Rectangle: Rounded Corners 796">
              <a:extLst>
                <a:ext uri="{FF2B5EF4-FFF2-40B4-BE49-F238E27FC236}">
                  <a16:creationId xmlns:a16="http://schemas.microsoft.com/office/drawing/2014/main" id="{992322DF-4DF3-4A51-BAEC-F3993C9D1425}"/>
                </a:ext>
              </a:extLst>
            </p:cNvPr>
            <p:cNvSpPr/>
            <p:nvPr/>
          </p:nvSpPr>
          <p:spPr>
            <a:xfrm>
              <a:off x="6926915" y="5092700"/>
              <a:ext cx="1954809"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PSYCHIATRY VIEW</a:t>
              </a:r>
            </a:p>
          </p:txBody>
        </p:sp>
        <p:sp>
          <p:nvSpPr>
            <p:cNvPr id="798" name="Freeform: Shape 797">
              <a:extLst>
                <a:ext uri="{FF2B5EF4-FFF2-40B4-BE49-F238E27FC236}">
                  <a16:creationId xmlns:a16="http://schemas.microsoft.com/office/drawing/2014/main" id="{222B4AF4-F929-41F6-8F81-4556FB759C08}"/>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859" name="Other">
            <a:extLst>
              <a:ext uri="{FF2B5EF4-FFF2-40B4-BE49-F238E27FC236}">
                <a16:creationId xmlns:a16="http://schemas.microsoft.com/office/drawing/2014/main" id="{AB60BD95-9B5E-40ED-A2C6-F38F6B958A88}"/>
              </a:ext>
            </a:extLst>
          </p:cNvPr>
          <p:cNvGrpSpPr/>
          <p:nvPr/>
        </p:nvGrpSpPr>
        <p:grpSpPr>
          <a:xfrm>
            <a:off x="314386" y="5352584"/>
            <a:ext cx="3336520" cy="330200"/>
            <a:chOff x="5001680" y="5092700"/>
            <a:chExt cx="3880045" cy="330200"/>
          </a:xfrm>
        </p:grpSpPr>
        <p:sp>
          <p:nvSpPr>
            <p:cNvPr id="860" name="Rectangle: Rounded Corners 859">
              <a:extLst>
                <a:ext uri="{FF2B5EF4-FFF2-40B4-BE49-F238E27FC236}">
                  <a16:creationId xmlns:a16="http://schemas.microsoft.com/office/drawing/2014/main" id="{4CE15AC1-B702-4ED5-B5A6-B240CA8A47BA}"/>
                </a:ext>
              </a:extLst>
            </p:cNvPr>
            <p:cNvSpPr/>
            <p:nvPr/>
          </p:nvSpPr>
          <p:spPr>
            <a:xfrm>
              <a:off x="5001680" y="5092700"/>
              <a:ext cx="388004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OTHER NEUROLOGICAL DISORDERS VIEW</a:t>
              </a:r>
            </a:p>
          </p:txBody>
        </p:sp>
        <p:sp>
          <p:nvSpPr>
            <p:cNvPr id="861" name="Freeform: Shape 860">
              <a:extLst>
                <a:ext uri="{FF2B5EF4-FFF2-40B4-BE49-F238E27FC236}">
                  <a16:creationId xmlns:a16="http://schemas.microsoft.com/office/drawing/2014/main" id="{E2C9A2E8-2514-40CE-B6F1-D67C4333B0E8}"/>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00" name="Group 199">
            <a:extLst>
              <a:ext uri="{FF2B5EF4-FFF2-40B4-BE49-F238E27FC236}">
                <a16:creationId xmlns:a16="http://schemas.microsoft.com/office/drawing/2014/main" id="{39D77A54-5106-4BB1-9D73-A42726B90E17}"/>
              </a:ext>
            </a:extLst>
          </p:cNvPr>
          <p:cNvGrpSpPr/>
          <p:nvPr/>
        </p:nvGrpSpPr>
        <p:grpSpPr>
          <a:xfrm>
            <a:off x="183122" y="2072005"/>
            <a:ext cx="10987314" cy="3606335"/>
            <a:chOff x="185511" y="2076449"/>
            <a:chExt cx="10987314" cy="3606335"/>
          </a:xfrm>
        </p:grpSpPr>
        <p:grpSp>
          <p:nvGrpSpPr>
            <p:cNvPr id="201" name="View all">
              <a:extLst>
                <a:ext uri="{FF2B5EF4-FFF2-40B4-BE49-F238E27FC236}">
                  <a16:creationId xmlns:a16="http://schemas.microsoft.com/office/drawing/2014/main" id="{4AFD8497-5AE8-4E8B-965D-D416B1BC430E}"/>
                </a:ext>
              </a:extLst>
            </p:cNvPr>
            <p:cNvGrpSpPr/>
            <p:nvPr/>
          </p:nvGrpSpPr>
          <p:grpSpPr>
            <a:xfrm>
              <a:off x="3736993" y="5352584"/>
              <a:ext cx="1068641" cy="330200"/>
              <a:chOff x="9001443" y="5092700"/>
              <a:chExt cx="1242725" cy="330200"/>
            </a:xfrm>
          </p:grpSpPr>
          <p:sp>
            <p:nvSpPr>
              <p:cNvPr id="263" name="Rectangle: Rounded Corners 923">
                <a:extLst>
                  <a:ext uri="{FF2B5EF4-FFF2-40B4-BE49-F238E27FC236}">
                    <a16:creationId xmlns:a16="http://schemas.microsoft.com/office/drawing/2014/main" id="{68C2DF49-C40C-40A6-BFF6-3D76FE14D48F}"/>
                  </a:ext>
                </a:extLst>
              </p:cNvPr>
              <p:cNvSpPr/>
              <p:nvPr/>
            </p:nvSpPr>
            <p:spPr>
              <a:xfrm>
                <a:off x="9001443" y="5092700"/>
                <a:ext cx="1242725" cy="330200"/>
              </a:xfrm>
              <a:prstGeom prst="roundRect">
                <a:avLst>
                  <a:gd name="adj" fmla="val 50000"/>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VIEW ALL</a:t>
                </a:r>
              </a:p>
            </p:txBody>
          </p:sp>
          <p:sp>
            <p:nvSpPr>
              <p:cNvPr id="264" name="Freeform: Shape 924">
                <a:extLst>
                  <a:ext uri="{FF2B5EF4-FFF2-40B4-BE49-F238E27FC236}">
                    <a16:creationId xmlns:a16="http://schemas.microsoft.com/office/drawing/2014/main" id="{77849744-F489-4D11-96DE-7D97A09BADB1}"/>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02" name="Group 201">
              <a:extLst>
                <a:ext uri="{FF2B5EF4-FFF2-40B4-BE49-F238E27FC236}">
                  <a16:creationId xmlns:a16="http://schemas.microsoft.com/office/drawing/2014/main" id="{05CAA48B-8038-461B-8926-91EB72BD736C}"/>
                </a:ext>
              </a:extLst>
            </p:cNvPr>
            <p:cNvGrpSpPr/>
            <p:nvPr/>
          </p:nvGrpSpPr>
          <p:grpSpPr>
            <a:xfrm>
              <a:off x="185511" y="2076449"/>
              <a:ext cx="10987314" cy="2824180"/>
              <a:chOff x="188686" y="2214042"/>
              <a:chExt cx="10987314" cy="2824180"/>
            </a:xfrm>
          </p:grpSpPr>
          <p:sp>
            <p:nvSpPr>
              <p:cNvPr id="203" name="Rectangle 202">
                <a:extLst>
                  <a:ext uri="{FF2B5EF4-FFF2-40B4-BE49-F238E27FC236}">
                    <a16:creationId xmlns:a16="http://schemas.microsoft.com/office/drawing/2014/main" id="{BBDBB2E7-1521-4C21-A57D-3D3008C0E413}"/>
                  </a:ext>
                </a:extLst>
              </p:cNvPr>
              <p:cNvSpPr/>
              <p:nvPr/>
            </p:nvSpPr>
            <p:spPr>
              <a:xfrm>
                <a:off x="188686" y="2214042"/>
                <a:ext cx="10987314" cy="2733675"/>
              </a:xfrm>
              <a:prstGeom prst="rect">
                <a:avLst/>
              </a:prstGeom>
              <a:solidFill>
                <a:srgbClr val="0460A9"/>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04" name="Group 203">
                <a:extLst>
                  <a:ext uri="{FF2B5EF4-FFF2-40B4-BE49-F238E27FC236}">
                    <a16:creationId xmlns:a16="http://schemas.microsoft.com/office/drawing/2014/main" id="{2BDC4E64-DDBE-402D-AA93-56591036C38B}"/>
                  </a:ext>
                </a:extLst>
              </p:cNvPr>
              <p:cNvGrpSpPr/>
              <p:nvPr/>
            </p:nvGrpSpPr>
            <p:grpSpPr>
              <a:xfrm>
                <a:off x="314386" y="2546344"/>
                <a:ext cx="10715564" cy="2491878"/>
                <a:chOff x="314386" y="2676917"/>
                <a:chExt cx="10158860" cy="2362417"/>
              </a:xfrm>
            </p:grpSpPr>
            <p:sp>
              <p:nvSpPr>
                <p:cNvPr id="205" name="TextBox 204">
                  <a:extLst>
                    <a:ext uri="{FF2B5EF4-FFF2-40B4-BE49-F238E27FC236}">
                      <a16:creationId xmlns:a16="http://schemas.microsoft.com/office/drawing/2014/main" id="{76616096-210D-42CB-ACCE-991429DD1FB7}"/>
                    </a:ext>
                  </a:extLst>
                </p:cNvPr>
                <p:cNvSpPr txBox="1"/>
                <p:nvPr/>
              </p:nvSpPr>
              <p:spPr>
                <a:xfrm>
                  <a:off x="408111" y="3259032"/>
                  <a:ext cx="2778781" cy="468682"/>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1946</a:t>
                  </a:r>
                  <a: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050" b="1" i="0" u="none" strike="noStrike" kern="1200" cap="none" spc="0" normalizeH="0" baseline="0" noProof="0" dirty="0" err="1">
                      <a:ln>
                        <a:noFill/>
                      </a:ln>
                      <a:solidFill>
                        <a:srgbClr val="FFFFFF"/>
                      </a:solidFill>
                      <a:effectLst/>
                      <a:uLnTx/>
                      <a:uFillTx/>
                      <a:latin typeface="Arial" panose="020B0604020202020204"/>
                      <a:ea typeface="+mn-ea"/>
                      <a:cs typeface="+mn-cs"/>
                    </a:rPr>
                    <a:t>Dihydergot</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050" b="0" i="1" u="none" strike="noStrike" kern="1200" cap="none" spc="0" normalizeH="0" baseline="0" noProof="0" dirty="0">
                      <a:ln>
                        <a:noFill/>
                      </a:ln>
                      <a:solidFill>
                        <a:srgbClr val="FFFFFF"/>
                      </a:solidFill>
                      <a:effectLst/>
                      <a:uLnTx/>
                      <a:uFillTx/>
                      <a:latin typeface="Arial" panose="020B0604020202020204"/>
                      <a:ea typeface="+mn-ea"/>
                      <a:cs typeface="+mn-cs"/>
                    </a:rPr>
                    <a:t>dihydroergotamine;</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migraine)</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206" name="TextBox 205">
                  <a:extLst>
                    <a:ext uri="{FF2B5EF4-FFF2-40B4-BE49-F238E27FC236}">
                      <a16:creationId xmlns:a16="http://schemas.microsoft.com/office/drawing/2014/main" id="{AD4740AC-90C1-47F3-9BEB-9B6E22C9C1B6}"/>
                    </a:ext>
                  </a:extLst>
                </p:cNvPr>
                <p:cNvSpPr txBox="1"/>
                <p:nvPr/>
              </p:nvSpPr>
              <p:spPr>
                <a:xfrm>
                  <a:off x="1887204" y="3988538"/>
                  <a:ext cx="2445344" cy="614211"/>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1960</a:t>
                  </a:r>
                  <a:r>
                    <a:rPr kumimoji="0" lang="en-GB" sz="17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 – </a:t>
                  </a: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1970 </a:t>
                  </a:r>
                  <a: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050" b="1" i="0" u="none" strike="noStrike" kern="1200" cap="none" spc="0" normalizeH="0" baseline="0" noProof="0" dirty="0">
                      <a:ln>
                        <a:noFill/>
                      </a:ln>
                      <a:solidFill>
                        <a:srgbClr val="FFFFFF"/>
                      </a:solidFill>
                      <a:effectLst/>
                      <a:uLnTx/>
                      <a:uFillTx/>
                      <a:latin typeface="Arial" panose="020B0604020202020204"/>
                      <a:ea typeface="+mn-ea"/>
                      <a:cs typeface="+mn-cs"/>
                    </a:rPr>
                    <a:t>Pamelor</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050" b="0" i="1" u="none" strike="noStrike" kern="1200" cap="none" spc="0" normalizeH="0" baseline="0" noProof="0" dirty="0">
                      <a:ln>
                        <a:noFill/>
                      </a:ln>
                      <a:solidFill>
                        <a:srgbClr val="FFFFFF"/>
                      </a:solidFill>
                      <a:effectLst/>
                      <a:uLnTx/>
                      <a:uFillTx/>
                      <a:latin typeface="Arial" panose="020B0604020202020204"/>
                      <a:ea typeface="+mn-ea"/>
                      <a:cs typeface="+mn-cs"/>
                    </a:rPr>
                    <a:t>nortriptyline</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depression)</a:t>
                  </a:r>
                  <a:b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050" b="1" i="0" u="none" strike="noStrike" kern="1200" cap="none" spc="0" normalizeH="0" baseline="0" noProof="0" dirty="0">
                      <a:ln>
                        <a:noFill/>
                      </a:ln>
                      <a:solidFill>
                        <a:srgbClr val="FFFFFF"/>
                      </a:solidFill>
                      <a:effectLst/>
                      <a:uLnTx/>
                      <a:uFillTx/>
                      <a:latin typeface="Arial" panose="020B0604020202020204"/>
                      <a:ea typeface="+mn-ea"/>
                      <a:cs typeface="+mn-cs"/>
                    </a:rPr>
                    <a:t>Tegretol</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050" b="0" i="1" u="none" strike="noStrike" kern="1200" cap="none" spc="0" normalizeH="0" baseline="0" noProof="0" dirty="0">
                      <a:ln>
                        <a:noFill/>
                      </a:ln>
                      <a:solidFill>
                        <a:srgbClr val="FFFFFF"/>
                      </a:solidFill>
                      <a:effectLst/>
                      <a:uLnTx/>
                      <a:uFillTx/>
                      <a:latin typeface="Arial" panose="020B0604020202020204"/>
                      <a:ea typeface="+mn-ea"/>
                      <a:cs typeface="+mn-cs"/>
                    </a:rPr>
                    <a:t>carbamazepine</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epilepsy)</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207" name="TextBox 206">
                  <a:extLst>
                    <a:ext uri="{FF2B5EF4-FFF2-40B4-BE49-F238E27FC236}">
                      <a16:creationId xmlns:a16="http://schemas.microsoft.com/office/drawing/2014/main" id="{B439CC55-86CE-4AD4-9DD6-22BA924523DC}"/>
                    </a:ext>
                  </a:extLst>
                </p:cNvPr>
                <p:cNvSpPr txBox="1"/>
                <p:nvPr/>
              </p:nvSpPr>
              <p:spPr>
                <a:xfrm>
                  <a:off x="4629287" y="3988538"/>
                  <a:ext cx="4080543" cy="1050796"/>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2000 – 2009 </a:t>
                  </a:r>
                  <a: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050" b="1" i="0" u="none" strike="noStrike" kern="1200" cap="none" spc="0" normalizeH="0" baseline="0" noProof="0" dirty="0">
                      <a:ln>
                        <a:noFill/>
                      </a:ln>
                      <a:solidFill>
                        <a:srgbClr val="FFFFFF"/>
                      </a:solidFill>
                      <a:effectLst/>
                      <a:uLnTx/>
                      <a:uFillTx/>
                      <a:latin typeface="Arial" panose="020B0604020202020204"/>
                      <a:ea typeface="+mn-ea"/>
                      <a:cs typeface="+mn-cs"/>
                    </a:rPr>
                    <a:t>Voltaren</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050" b="0" i="1" u="none" strike="noStrike" kern="1200" cap="none" spc="0" normalizeH="0" baseline="0" noProof="0" dirty="0">
                      <a:ln>
                        <a:noFill/>
                      </a:ln>
                      <a:solidFill>
                        <a:srgbClr val="FFFFFF"/>
                      </a:solidFill>
                      <a:effectLst/>
                      <a:uLnTx/>
                      <a:uFillTx/>
                      <a:latin typeface="Arial" panose="020B0604020202020204"/>
                      <a:ea typeface="+mn-ea"/>
                      <a:cs typeface="+mn-cs"/>
                    </a:rPr>
                    <a:t>diclofenac</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acute migraine)</a:t>
                  </a:r>
                  <a:b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050" b="1" i="0" u="none" strike="noStrike" kern="1200" cap="none" spc="0" normalizeH="0" baseline="0" noProof="0" dirty="0">
                      <a:ln>
                        <a:noFill/>
                      </a:ln>
                      <a:solidFill>
                        <a:srgbClr val="FFFFFF"/>
                      </a:solidFill>
                      <a:effectLst/>
                      <a:uLnTx/>
                      <a:uFillTx/>
                      <a:latin typeface="Arial" panose="020B0604020202020204"/>
                      <a:ea typeface="+mn-ea"/>
                      <a:cs typeface="+mn-cs"/>
                    </a:rPr>
                    <a:t>Ritalin</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050" b="0" i="1" u="none" strike="noStrike" kern="1200" cap="none" spc="0" normalizeH="0" baseline="0" noProof="0" dirty="0">
                      <a:ln>
                        <a:noFill/>
                      </a:ln>
                      <a:solidFill>
                        <a:srgbClr val="FFFFFF"/>
                      </a:solidFill>
                      <a:effectLst/>
                      <a:uLnTx/>
                      <a:uFillTx/>
                      <a:latin typeface="Arial" panose="020B0604020202020204"/>
                      <a:ea typeface="+mn-ea"/>
                      <a:cs typeface="+mn-cs"/>
                    </a:rPr>
                    <a:t>methylphenidate</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ADHD)</a:t>
                  </a:r>
                  <a:b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050" b="1" i="0" u="none" strike="noStrike" kern="1200" cap="none" spc="0" normalizeH="0" baseline="0" noProof="0" dirty="0">
                      <a:ln>
                        <a:noFill/>
                      </a:ln>
                      <a:solidFill>
                        <a:srgbClr val="FFFFFF"/>
                      </a:solidFill>
                      <a:effectLst/>
                      <a:uLnTx/>
                      <a:uFillTx/>
                      <a:latin typeface="Arial" panose="020B0604020202020204"/>
                      <a:ea typeface="+mn-ea"/>
                      <a:cs typeface="+mn-cs"/>
                    </a:rPr>
                    <a:t>Exelon</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050" b="1" i="0" u="none" strike="noStrike" kern="1200" cap="none" spc="0" normalizeH="0" baseline="0" noProof="0" dirty="0">
                      <a:ln>
                        <a:noFill/>
                      </a:ln>
                      <a:solidFill>
                        <a:srgbClr val="FFFFFF"/>
                      </a:solidFill>
                      <a:effectLst/>
                      <a:uLnTx/>
                      <a:uFillTx/>
                      <a:latin typeface="Arial" panose="020B0604020202020204"/>
                      <a:ea typeface="+mn-ea"/>
                      <a:cs typeface="+mn-cs"/>
                    </a:rPr>
                    <a:t>Patch</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050" b="0" i="1" u="none" strike="noStrike" kern="1200" cap="none" spc="0" normalizeH="0" baseline="0" noProof="0" dirty="0">
                      <a:ln>
                        <a:noFill/>
                      </a:ln>
                      <a:solidFill>
                        <a:srgbClr val="FFFFFF"/>
                      </a:solidFill>
                      <a:effectLst/>
                      <a:uLnTx/>
                      <a:uFillTx/>
                      <a:latin typeface="Arial" panose="020B0604020202020204"/>
                      <a:ea typeface="+mn-ea"/>
                      <a:cs typeface="+mn-cs"/>
                    </a:rPr>
                    <a:t>rivastigmine</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Alzheimer’s disease)</a:t>
                  </a:r>
                  <a:b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050" b="1" i="0" u="none" strike="noStrike" kern="1200" cap="none" spc="0" normalizeH="0" baseline="0" noProof="0" dirty="0">
                      <a:ln>
                        <a:noFill/>
                      </a:ln>
                      <a:solidFill>
                        <a:srgbClr val="FFFFFF"/>
                      </a:solidFill>
                      <a:effectLst/>
                      <a:uLnTx/>
                      <a:uFillTx/>
                      <a:latin typeface="Arial" panose="020B0604020202020204"/>
                      <a:ea typeface="+mn-ea"/>
                      <a:cs typeface="+mn-cs"/>
                    </a:rPr>
                    <a:t>Stalevo</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050" b="0" i="1" u="none" strike="noStrike" kern="1200" cap="none" spc="0" normalizeH="0" baseline="0" noProof="0" dirty="0">
                      <a:ln>
                        <a:noFill/>
                      </a:ln>
                      <a:solidFill>
                        <a:srgbClr val="FFFFFF"/>
                      </a:solidFill>
                      <a:effectLst/>
                      <a:uLnTx/>
                      <a:uFillTx/>
                      <a:latin typeface="Arial" panose="020B0604020202020204"/>
                      <a:ea typeface="+mn-ea"/>
                      <a:cs typeface="+mn-cs"/>
                    </a:rPr>
                    <a:t>levodopa/carbidopa/entacapone</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Parkinson’s disease) </a:t>
                  </a:r>
                  <a:b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050" b="1" i="0" u="none" strike="noStrike" kern="1200" cap="none" spc="0" normalizeH="0" baseline="0" noProof="0" dirty="0">
                      <a:ln>
                        <a:noFill/>
                      </a:ln>
                      <a:solidFill>
                        <a:srgbClr val="FFFFFF"/>
                      </a:solidFill>
                      <a:effectLst/>
                      <a:uLnTx/>
                      <a:uFillTx/>
                      <a:latin typeface="Arial" panose="020B0604020202020204"/>
                      <a:ea typeface="+mn-ea"/>
                      <a:cs typeface="+mn-cs"/>
                    </a:rPr>
                    <a:t>Extavia</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050" b="0" i="1" u="none" strike="noStrike" kern="1200" cap="none" spc="0" normalizeH="0" baseline="0" noProof="0" dirty="0">
                      <a:ln>
                        <a:noFill/>
                      </a:ln>
                      <a:solidFill>
                        <a:srgbClr val="FFFFFF"/>
                      </a:solidFill>
                      <a:effectLst/>
                      <a:uLnTx/>
                      <a:uFillTx/>
                      <a:latin typeface="Arial" panose="020B0604020202020204"/>
                      <a:ea typeface="+mn-ea"/>
                      <a:cs typeface="+mn-cs"/>
                    </a:rPr>
                    <a:t>interferon beta-1b</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MS)</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208" name="TextBox 207">
                  <a:extLst>
                    <a:ext uri="{FF2B5EF4-FFF2-40B4-BE49-F238E27FC236}">
                      <a16:creationId xmlns:a16="http://schemas.microsoft.com/office/drawing/2014/main" id="{6FCEF322-FC08-45DD-846A-D06C01FE186C}"/>
                    </a:ext>
                  </a:extLst>
                </p:cNvPr>
                <p:cNvSpPr txBox="1"/>
                <p:nvPr/>
              </p:nvSpPr>
              <p:spPr>
                <a:xfrm>
                  <a:off x="3403601" y="2676917"/>
                  <a:ext cx="3296719" cy="1050796"/>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1980 – 1999 </a:t>
                  </a:r>
                  <a: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050" b="1" i="0" u="none" strike="noStrike" kern="1200" cap="none" spc="0" normalizeH="0" baseline="0" noProof="0" dirty="0">
                      <a:ln>
                        <a:noFill/>
                      </a:ln>
                      <a:solidFill>
                        <a:srgbClr val="FFFFFF"/>
                      </a:solidFill>
                      <a:effectLst/>
                      <a:uLnTx/>
                      <a:uFillTx/>
                      <a:latin typeface="Arial" panose="020B0604020202020204"/>
                      <a:ea typeface="+mn-ea"/>
                      <a:cs typeface="+mn-cs"/>
                    </a:rPr>
                    <a:t>Tofranil</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050" b="0" i="1" u="none" strike="noStrike" kern="1200" cap="none" spc="0" normalizeH="0" baseline="0" noProof="0" dirty="0">
                      <a:ln>
                        <a:noFill/>
                      </a:ln>
                      <a:solidFill>
                        <a:srgbClr val="FFFFFF"/>
                      </a:solidFill>
                      <a:effectLst/>
                      <a:uLnTx/>
                      <a:uFillTx/>
                      <a:latin typeface="Arial" panose="020B0604020202020204"/>
                      <a:ea typeface="+mn-ea"/>
                      <a:cs typeface="+mn-cs"/>
                    </a:rPr>
                    <a:t>imipramine</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depression)</a:t>
                  </a:r>
                  <a:b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050" b="1" i="0" u="none" strike="noStrike" kern="1200" cap="none" spc="0" normalizeH="0" baseline="0" noProof="0" dirty="0">
                      <a:ln>
                        <a:noFill/>
                      </a:ln>
                      <a:solidFill>
                        <a:srgbClr val="FFFFFF"/>
                      </a:solidFill>
                      <a:effectLst/>
                      <a:uLnTx/>
                      <a:uFillTx/>
                      <a:latin typeface="Arial" panose="020B0604020202020204"/>
                      <a:ea typeface="+mn-ea"/>
                      <a:cs typeface="+mn-cs"/>
                    </a:rPr>
                    <a:t>Anafranil</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050" b="0" i="1" u="none" strike="noStrike" kern="1200" cap="none" spc="0" normalizeH="0" baseline="0" noProof="0" dirty="0">
                      <a:ln>
                        <a:noFill/>
                      </a:ln>
                      <a:solidFill>
                        <a:srgbClr val="FFFFFF"/>
                      </a:solidFill>
                      <a:effectLst/>
                      <a:uLnTx/>
                      <a:uFillTx/>
                      <a:latin typeface="Arial" panose="020B0604020202020204"/>
                      <a:ea typeface="+mn-ea"/>
                      <a:cs typeface="+mn-cs"/>
                    </a:rPr>
                    <a:t>clomipramine</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depression)</a:t>
                  </a:r>
                  <a:b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050" b="1" i="0" u="none" strike="noStrike" kern="1200" cap="none" spc="0" normalizeH="0" baseline="0" noProof="0" dirty="0">
                      <a:ln>
                        <a:noFill/>
                      </a:ln>
                      <a:solidFill>
                        <a:srgbClr val="FFFFFF"/>
                      </a:solidFill>
                      <a:effectLst/>
                      <a:uLnTx/>
                      <a:uFillTx/>
                      <a:latin typeface="Arial" panose="020B0604020202020204"/>
                      <a:ea typeface="+mn-ea"/>
                      <a:cs typeface="+mn-cs"/>
                    </a:rPr>
                    <a:t>Trileptal</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050" b="0" i="1" u="none" strike="noStrike" kern="1200" cap="none" spc="0" normalizeH="0" baseline="0" noProof="0" dirty="0">
                      <a:ln>
                        <a:noFill/>
                      </a:ln>
                      <a:solidFill>
                        <a:srgbClr val="FFFFFF"/>
                      </a:solidFill>
                      <a:effectLst/>
                      <a:uLnTx/>
                      <a:uFillTx/>
                      <a:latin typeface="Arial" panose="020B0604020202020204"/>
                      <a:ea typeface="+mn-ea"/>
                      <a:cs typeface="+mn-cs"/>
                    </a:rPr>
                    <a:t>oxcarbazepine</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epilepsy)</a:t>
                  </a:r>
                  <a:b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050" b="1" i="0" u="none" strike="noStrike" kern="1200" cap="none" spc="0" normalizeH="0" baseline="0" noProof="0" dirty="0">
                      <a:ln>
                        <a:noFill/>
                      </a:ln>
                      <a:solidFill>
                        <a:srgbClr val="FFFFFF"/>
                      </a:solidFill>
                      <a:effectLst/>
                      <a:uLnTx/>
                      <a:uFillTx/>
                      <a:latin typeface="Arial" panose="020B0604020202020204"/>
                      <a:ea typeface="+mn-ea"/>
                      <a:cs typeface="+mn-cs"/>
                    </a:rPr>
                    <a:t>Comtan</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050" b="0" i="1" u="none" strike="noStrike" kern="1200" cap="none" spc="0" normalizeH="0" baseline="0" noProof="0" dirty="0">
                      <a:ln>
                        <a:noFill/>
                      </a:ln>
                      <a:solidFill>
                        <a:srgbClr val="FFFFFF"/>
                      </a:solidFill>
                      <a:effectLst/>
                      <a:uLnTx/>
                      <a:uFillTx/>
                      <a:latin typeface="Arial" panose="020B0604020202020204"/>
                      <a:ea typeface="+mn-ea"/>
                      <a:cs typeface="+mn-cs"/>
                    </a:rPr>
                    <a:t>entacapone</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Parkinson’s disease)</a:t>
                  </a:r>
                  <a:b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050" b="1" i="0" u="none" strike="noStrike" kern="1200" cap="none" spc="0" normalizeH="0" baseline="0" noProof="0" dirty="0">
                      <a:ln>
                        <a:noFill/>
                      </a:ln>
                      <a:solidFill>
                        <a:srgbClr val="FFFFFF"/>
                      </a:solidFill>
                      <a:effectLst/>
                      <a:uLnTx/>
                      <a:uFillTx/>
                      <a:latin typeface="Arial" panose="020B0604020202020204"/>
                      <a:ea typeface="+mn-ea"/>
                      <a:cs typeface="+mn-cs"/>
                    </a:rPr>
                    <a:t>Clozaril</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050" b="0" i="1" u="none" strike="noStrike" kern="1200" cap="none" spc="0" normalizeH="0" baseline="0" noProof="0" dirty="0">
                      <a:ln>
                        <a:noFill/>
                      </a:ln>
                      <a:solidFill>
                        <a:srgbClr val="FFFFFF"/>
                      </a:solidFill>
                      <a:effectLst/>
                      <a:uLnTx/>
                      <a:uFillTx/>
                      <a:latin typeface="Arial" panose="020B0604020202020204"/>
                      <a:ea typeface="+mn-ea"/>
                      <a:cs typeface="+mn-cs"/>
                    </a:rPr>
                    <a:t>clozapine</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refractory schizophrenia)</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209" name="TextBox 208">
                  <a:extLst>
                    <a:ext uri="{FF2B5EF4-FFF2-40B4-BE49-F238E27FC236}">
                      <a16:creationId xmlns:a16="http://schemas.microsoft.com/office/drawing/2014/main" id="{E9F9E8DF-C02C-42BA-A059-C5E5C2D0388E}"/>
                    </a:ext>
                  </a:extLst>
                </p:cNvPr>
                <p:cNvSpPr txBox="1"/>
                <p:nvPr/>
              </p:nvSpPr>
              <p:spPr>
                <a:xfrm>
                  <a:off x="6321462" y="2676917"/>
                  <a:ext cx="4151784" cy="1050796"/>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2010 – 2019</a:t>
                  </a:r>
                  <a: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050" b="1" i="0" u="none" strike="noStrike" kern="1200" cap="none" spc="0" normalizeH="0" baseline="0" noProof="0" dirty="0">
                      <a:ln>
                        <a:noFill/>
                      </a:ln>
                      <a:solidFill>
                        <a:srgbClr val="FFFFFF"/>
                      </a:solidFill>
                      <a:effectLst/>
                      <a:uLnTx/>
                      <a:uFillTx/>
                      <a:latin typeface="Arial" panose="020B0604020202020204"/>
                      <a:ea typeface="+mn-ea"/>
                      <a:cs typeface="+mn-cs"/>
                    </a:rPr>
                    <a:t>Gilenya</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050" b="0" i="1" u="none" strike="noStrike" kern="1200" cap="none" spc="0" normalizeH="0" baseline="0" noProof="0" dirty="0">
                      <a:ln>
                        <a:noFill/>
                      </a:ln>
                      <a:solidFill>
                        <a:srgbClr val="FFFFFF"/>
                      </a:solidFill>
                      <a:effectLst/>
                      <a:uLnTx/>
                      <a:uFillTx/>
                      <a:latin typeface="Arial" panose="020B0604020202020204"/>
                      <a:ea typeface="+mn-ea"/>
                      <a:cs typeface="+mn-cs"/>
                    </a:rPr>
                    <a:t>fingolimod</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MS, </a:t>
                  </a:r>
                  <a:r>
                    <a:rPr kumimoji="0" lang="en-GB" sz="1050" b="0" i="0" u="none" strike="noStrike" kern="1200" cap="none" spc="0" normalizeH="0" baseline="0" noProof="0" dirty="0" err="1">
                      <a:ln>
                        <a:noFill/>
                      </a:ln>
                      <a:solidFill>
                        <a:srgbClr val="FFFFFF"/>
                      </a:solidFill>
                      <a:effectLst/>
                      <a:uLnTx/>
                      <a:uFillTx/>
                      <a:latin typeface="Arial" panose="020B0604020202020204"/>
                      <a:ea typeface="+mn-ea"/>
                      <a:cs typeface="+mn-cs"/>
                    </a:rPr>
                    <a:t>pediatric</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MS) </a:t>
                  </a:r>
                  <a:b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050" b="1" i="0" u="none" strike="noStrike" kern="1200" cap="none" spc="0" normalizeH="0" baseline="0" noProof="0" dirty="0">
                      <a:ln>
                        <a:noFill/>
                      </a:ln>
                      <a:solidFill>
                        <a:srgbClr val="FFFFFF"/>
                      </a:solidFill>
                      <a:effectLst/>
                      <a:uLnTx/>
                      <a:uFillTx/>
                      <a:latin typeface="Arial" panose="020B0604020202020204"/>
                      <a:ea typeface="+mn-ea"/>
                      <a:cs typeface="+mn-cs"/>
                    </a:rPr>
                    <a:t>Afinitor</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050" b="0" i="1" u="none" strike="noStrike" kern="1200" cap="none" spc="0" normalizeH="0" baseline="0" noProof="0" dirty="0">
                      <a:ln>
                        <a:noFill/>
                      </a:ln>
                      <a:solidFill>
                        <a:srgbClr val="FFFFFF"/>
                      </a:solidFill>
                      <a:effectLst/>
                      <a:uLnTx/>
                      <a:uFillTx/>
                      <a:latin typeface="Arial" panose="020B0604020202020204"/>
                      <a:ea typeface="+mn-ea"/>
                      <a:cs typeface="+mn-cs"/>
                    </a:rPr>
                    <a:t>everolimus</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tuberous sclerosis complex)</a:t>
                  </a:r>
                  <a:b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050" b="1" i="0" u="none" strike="noStrike" kern="1200" cap="none" spc="0" normalizeH="0" baseline="0" noProof="0" dirty="0">
                      <a:ln>
                        <a:noFill/>
                      </a:ln>
                      <a:solidFill>
                        <a:srgbClr val="FFFFFF"/>
                      </a:solidFill>
                      <a:effectLst/>
                      <a:uLnTx/>
                      <a:uFillTx/>
                      <a:latin typeface="Arial" panose="020B0604020202020204"/>
                      <a:ea typeface="+mn-ea"/>
                      <a:cs typeface="+mn-cs"/>
                    </a:rPr>
                    <a:t>Aimovig</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050" b="0" i="1" u="none" strike="noStrike" kern="1200" cap="none" spc="0" normalizeH="0" baseline="0" noProof="0" dirty="0">
                      <a:ln>
                        <a:noFill/>
                      </a:ln>
                      <a:solidFill>
                        <a:srgbClr val="FFFFFF"/>
                      </a:solidFill>
                      <a:effectLst/>
                      <a:uLnTx/>
                      <a:uFillTx/>
                      <a:latin typeface="Arial" panose="020B0604020202020204"/>
                      <a:ea typeface="+mn-ea"/>
                      <a:cs typeface="+mn-cs"/>
                    </a:rPr>
                    <a:t>erenumab</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migraine) </a:t>
                  </a:r>
                  <a:b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050" b="1" i="0" u="none" strike="noStrike" kern="1200" cap="none" spc="0" normalizeH="0" baseline="0" noProof="0" dirty="0">
                      <a:ln>
                        <a:noFill/>
                      </a:ln>
                      <a:solidFill>
                        <a:srgbClr val="FFFFFF"/>
                      </a:solidFill>
                      <a:effectLst/>
                      <a:uLnTx/>
                      <a:uFillTx/>
                      <a:latin typeface="Arial" panose="020B0604020202020204"/>
                      <a:ea typeface="+mn-ea"/>
                      <a:cs typeface="+mn-cs"/>
                    </a:rPr>
                    <a:t>Glatopa</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050" b="0" i="1" u="none" strike="noStrike" kern="1200" cap="none" spc="0" normalizeH="0" baseline="0" noProof="0" dirty="0">
                      <a:ln>
                        <a:noFill/>
                      </a:ln>
                      <a:solidFill>
                        <a:srgbClr val="FFFFFF"/>
                      </a:solidFill>
                      <a:effectLst/>
                      <a:uLnTx/>
                      <a:uFillTx/>
                      <a:latin typeface="Arial" panose="020B0604020202020204"/>
                      <a:ea typeface="+mn-ea"/>
                      <a:cs typeface="+mn-cs"/>
                    </a:rPr>
                    <a:t>glatiramer acetate</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MS)</a:t>
                  </a:r>
                  <a:b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050" b="1" i="0" u="none" strike="noStrike" kern="1200" cap="none" spc="0" normalizeH="0" baseline="0" noProof="0" dirty="0">
                      <a:ln>
                        <a:noFill/>
                      </a:ln>
                      <a:solidFill>
                        <a:srgbClr val="FFFFFF"/>
                      </a:solidFill>
                      <a:effectLst/>
                      <a:uLnTx/>
                      <a:uFillTx/>
                      <a:latin typeface="Arial" panose="020B0604020202020204"/>
                      <a:ea typeface="+mn-ea"/>
                      <a:cs typeface="+mn-cs"/>
                    </a:rPr>
                    <a:t>Mayzent</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a:t>
                  </a:r>
                  <a:r>
                    <a:rPr kumimoji="0" lang="en-GB" sz="1050" b="0" i="1" u="none" strike="noStrike" kern="1200" cap="none" spc="0" normalizeH="0" baseline="0" noProof="0" dirty="0">
                      <a:ln>
                        <a:noFill/>
                      </a:ln>
                      <a:solidFill>
                        <a:srgbClr val="FFFFFF"/>
                      </a:solidFill>
                      <a:effectLst/>
                      <a:uLnTx/>
                      <a:uFillTx/>
                      <a:latin typeface="Arial" panose="020B0604020202020204"/>
                      <a:ea typeface="+mn-ea"/>
                      <a:cs typeface="+mn-cs"/>
                    </a:rPr>
                    <a:t>siponimod</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secondary progressive MS)</a:t>
                  </a: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210" name="TextBox 209">
                  <a:extLst>
                    <a:ext uri="{FF2B5EF4-FFF2-40B4-BE49-F238E27FC236}">
                      <a16:creationId xmlns:a16="http://schemas.microsoft.com/office/drawing/2014/main" id="{C8F66C78-EA91-453B-97CE-674F32675F48}"/>
                    </a:ext>
                  </a:extLst>
                </p:cNvPr>
                <p:cNvSpPr txBox="1"/>
                <p:nvPr/>
              </p:nvSpPr>
              <p:spPr>
                <a:xfrm>
                  <a:off x="6780820" y="3988538"/>
                  <a:ext cx="3373927" cy="1006907"/>
                </a:xfrm>
                <a:prstGeom prst="rect">
                  <a:avLst/>
                </a:prstGeom>
                <a:noFill/>
                <a:ln>
                  <a:noFill/>
                </a:ln>
              </p:spPr>
              <p:txBody>
                <a:bodyPr wrap="square" rtlCol="0">
                  <a:spAutoFit/>
                </a:bodyPr>
                <a:lstStyle/>
                <a:p>
                  <a:pPr marL="0" marR="0" lvl="0" indent="0" algn="r"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Currently in </a:t>
                  </a:r>
                  <a:r>
                    <a:rPr kumimoji="0" lang="en-GB" sz="1700" b="1" i="0" u="none" strike="noStrike" kern="1200" cap="none" spc="0" normalizeH="0" baseline="0" noProof="0" dirty="0" err="1">
                      <a:ln>
                        <a:noFill/>
                      </a:ln>
                      <a:solidFill>
                        <a:schemeClr val="accent2">
                          <a:lumMod val="40000"/>
                          <a:lumOff val="60000"/>
                        </a:schemeClr>
                      </a:solidFill>
                      <a:effectLst/>
                      <a:uLnTx/>
                      <a:uFillTx/>
                      <a:latin typeface="Arial Black" panose="020B0A04020102020204"/>
                      <a:ea typeface="+mn-ea"/>
                      <a:cs typeface="+mn-cs"/>
                    </a:rPr>
                    <a:t>development</a:t>
                  </a:r>
                  <a:r>
                    <a:rPr kumimoji="0" lang="en-GB" sz="1700" b="1" i="0" u="none" strike="noStrike" kern="1200" cap="none" spc="0" normalizeH="0" baseline="30000" noProof="0" dirty="0" err="1">
                      <a:ln>
                        <a:noFill/>
                      </a:ln>
                      <a:solidFill>
                        <a:schemeClr val="accent2">
                          <a:lumMod val="40000"/>
                          <a:lumOff val="60000"/>
                        </a:schemeClr>
                      </a:solidFill>
                      <a:effectLst/>
                      <a:uLnTx/>
                      <a:uFillTx/>
                      <a:latin typeface="Arial Black" panose="020B0A04020102020204"/>
                      <a:ea typeface="+mn-ea"/>
                      <a:cs typeface="+mn-cs"/>
                    </a:rPr>
                    <a:t>c</a:t>
                  </a:r>
                  <a: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050" b="1" i="0" u="none" strike="noStrike" kern="1200" cap="none" spc="0" normalizeH="0" baseline="0" noProof="0" dirty="0">
                      <a:ln>
                        <a:noFill/>
                      </a:ln>
                      <a:solidFill>
                        <a:srgbClr val="FFFFFF"/>
                      </a:solidFill>
                      <a:effectLst/>
                      <a:uLnTx/>
                      <a:uFillTx/>
                      <a:latin typeface="Arial" panose="020B0604020202020204"/>
                      <a:ea typeface="+mn-ea"/>
                      <a:cs typeface="+mn-cs"/>
                    </a:rPr>
                    <a:t>Ofatumumab </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(MS)</a:t>
                  </a:r>
                  <a:b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050" b="1" i="0" u="none" strike="noStrike" kern="1200" cap="none" spc="0" normalizeH="0" baseline="0" noProof="0" dirty="0">
                      <a:ln>
                        <a:noFill/>
                      </a:ln>
                      <a:solidFill>
                        <a:srgbClr val="FFFFFF"/>
                      </a:solidFill>
                      <a:effectLst/>
                      <a:uLnTx/>
                      <a:uFillTx/>
                      <a:latin typeface="Arial" panose="020B0604020202020204"/>
                      <a:ea typeface="+mn-ea"/>
                      <a:cs typeface="+mn-cs"/>
                    </a:rPr>
                    <a:t>MIJ821</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 (depression)</a:t>
                  </a:r>
                  <a:b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050" b="1" i="0" u="none" strike="noStrike" kern="1200" cap="none" spc="0" normalizeH="0" baseline="0" noProof="0" dirty="0">
                      <a:ln>
                        <a:noFill/>
                      </a:ln>
                      <a:solidFill>
                        <a:srgbClr val="FFFFFF"/>
                      </a:solidFill>
                      <a:effectLst/>
                      <a:uLnTx/>
                      <a:uFillTx/>
                      <a:latin typeface="Arial" panose="020B0604020202020204"/>
                      <a:ea typeface="+mn-ea"/>
                      <a:cs typeface="+mn-cs"/>
                    </a:rPr>
                    <a:t>LMI070 </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(SMA)</a:t>
                  </a:r>
                  <a:b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050" b="1" i="0" u="none" strike="noStrike" kern="1200" cap="none" spc="0" normalizeH="0" baseline="0" noProof="0" dirty="0">
                      <a:ln>
                        <a:noFill/>
                      </a:ln>
                      <a:solidFill>
                        <a:srgbClr val="FFFFFF"/>
                      </a:solidFill>
                      <a:effectLst/>
                      <a:uLnTx/>
                      <a:uFillTx/>
                      <a:latin typeface="Arial" panose="020B0604020202020204"/>
                      <a:ea typeface="+mn-ea"/>
                      <a:cs typeface="+mn-cs"/>
                    </a:rPr>
                    <a:t>AVXS-201 </a:t>
                  </a:r>
                  <a: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t>(Rett Syndrome)</a:t>
                  </a:r>
                  <a:br>
                    <a:rPr kumimoji="0" lang="en-GB" sz="1050" b="0" i="0" u="none" strike="noStrike" kern="1200" cap="none" spc="0" normalizeH="0" baseline="0" noProof="0" dirty="0">
                      <a:ln>
                        <a:noFill/>
                      </a:ln>
                      <a:solidFill>
                        <a:srgbClr val="FFFFFF"/>
                      </a:solidFill>
                      <a:effectLst/>
                      <a:uLnTx/>
                      <a:uFillTx/>
                      <a:latin typeface="Arial" panose="020B0604020202020204"/>
                      <a:ea typeface="+mn-ea"/>
                      <a:cs typeface="+mn-cs"/>
                    </a:rPr>
                  </a:br>
                  <a:endParaRPr kumimoji="0" lang="en-GB" sz="11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cxnSp>
              <p:nvCxnSpPr>
                <p:cNvPr id="211" name="Straight Connector 210">
                  <a:extLst>
                    <a:ext uri="{FF2B5EF4-FFF2-40B4-BE49-F238E27FC236}">
                      <a16:creationId xmlns:a16="http://schemas.microsoft.com/office/drawing/2014/main" id="{4317FE04-F40C-49D1-A598-FE6A69C4D5AF}"/>
                    </a:ext>
                  </a:extLst>
                </p:cNvPr>
                <p:cNvCxnSpPr/>
                <p:nvPr/>
              </p:nvCxnSpPr>
              <p:spPr>
                <a:xfrm>
                  <a:off x="372108" y="3813048"/>
                  <a:ext cx="9793088"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212" name="Group 211">
                  <a:extLst>
                    <a:ext uri="{FF2B5EF4-FFF2-40B4-BE49-F238E27FC236}">
                      <a16:creationId xmlns:a16="http://schemas.microsoft.com/office/drawing/2014/main" id="{3A4F444E-F2F2-4BAC-A99E-69FED189429B}"/>
                    </a:ext>
                  </a:extLst>
                </p:cNvPr>
                <p:cNvGrpSpPr/>
                <p:nvPr/>
              </p:nvGrpSpPr>
              <p:grpSpPr>
                <a:xfrm>
                  <a:off x="314386" y="3336404"/>
                  <a:ext cx="157202" cy="540514"/>
                  <a:chOff x="1609786" y="4437112"/>
                  <a:chExt cx="157202" cy="540514"/>
                </a:xfrm>
              </p:grpSpPr>
              <p:cxnSp>
                <p:nvCxnSpPr>
                  <p:cNvPr id="229" name="Straight Arrow Connector 228">
                    <a:extLst>
                      <a:ext uri="{FF2B5EF4-FFF2-40B4-BE49-F238E27FC236}">
                        <a16:creationId xmlns:a16="http://schemas.microsoft.com/office/drawing/2014/main" id="{F1A62BD8-4EC9-4DA5-90D3-FE3C50639C53}"/>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62" name="Oval 261">
                    <a:extLst>
                      <a:ext uri="{FF2B5EF4-FFF2-40B4-BE49-F238E27FC236}">
                        <a16:creationId xmlns:a16="http://schemas.microsoft.com/office/drawing/2014/main" id="{D9FFC551-3BA5-4899-B9DA-034F6059CBB2}"/>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13" name="Group 212">
                  <a:extLst>
                    <a:ext uri="{FF2B5EF4-FFF2-40B4-BE49-F238E27FC236}">
                      <a16:creationId xmlns:a16="http://schemas.microsoft.com/office/drawing/2014/main" id="{08048949-80D6-48E1-B553-9478A0269706}"/>
                    </a:ext>
                  </a:extLst>
                </p:cNvPr>
                <p:cNvGrpSpPr/>
                <p:nvPr/>
              </p:nvGrpSpPr>
              <p:grpSpPr>
                <a:xfrm rot="10800000">
                  <a:off x="4548573" y="3719716"/>
                  <a:ext cx="157202" cy="540514"/>
                  <a:chOff x="1609786" y="4437112"/>
                  <a:chExt cx="157202" cy="540514"/>
                </a:xfrm>
              </p:grpSpPr>
              <p:cxnSp>
                <p:nvCxnSpPr>
                  <p:cNvPr id="227" name="Straight Arrow Connector 226">
                    <a:extLst>
                      <a:ext uri="{FF2B5EF4-FFF2-40B4-BE49-F238E27FC236}">
                        <a16:creationId xmlns:a16="http://schemas.microsoft.com/office/drawing/2014/main" id="{1EF4BF75-978F-4271-8BEB-EF967E7518F7}"/>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28" name="Oval 227">
                    <a:extLst>
                      <a:ext uri="{FF2B5EF4-FFF2-40B4-BE49-F238E27FC236}">
                        <a16:creationId xmlns:a16="http://schemas.microsoft.com/office/drawing/2014/main" id="{758FC4D0-A5F1-4D2B-AC30-CC42145AD4A0}"/>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14" name="Group 213">
                  <a:extLst>
                    <a:ext uri="{FF2B5EF4-FFF2-40B4-BE49-F238E27FC236}">
                      <a16:creationId xmlns:a16="http://schemas.microsoft.com/office/drawing/2014/main" id="{74B8446E-DFF5-4472-ACDF-03847A9C1401}"/>
                    </a:ext>
                  </a:extLst>
                </p:cNvPr>
                <p:cNvGrpSpPr/>
                <p:nvPr/>
              </p:nvGrpSpPr>
              <p:grpSpPr>
                <a:xfrm>
                  <a:off x="6231235" y="3336404"/>
                  <a:ext cx="157202" cy="540514"/>
                  <a:chOff x="1609786" y="4437112"/>
                  <a:chExt cx="157202" cy="540514"/>
                </a:xfrm>
              </p:grpSpPr>
              <p:cxnSp>
                <p:nvCxnSpPr>
                  <p:cNvPr id="224" name="Straight Arrow Connector 223">
                    <a:extLst>
                      <a:ext uri="{FF2B5EF4-FFF2-40B4-BE49-F238E27FC236}">
                        <a16:creationId xmlns:a16="http://schemas.microsoft.com/office/drawing/2014/main" id="{8229E221-1B37-4715-996D-94B1691980D0}"/>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25" name="Oval 224">
                    <a:extLst>
                      <a:ext uri="{FF2B5EF4-FFF2-40B4-BE49-F238E27FC236}">
                        <a16:creationId xmlns:a16="http://schemas.microsoft.com/office/drawing/2014/main" id="{F7CA6F74-ABF3-43F7-B5F2-9BBAE66510EB}"/>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15" name="Group 214">
                  <a:extLst>
                    <a:ext uri="{FF2B5EF4-FFF2-40B4-BE49-F238E27FC236}">
                      <a16:creationId xmlns:a16="http://schemas.microsoft.com/office/drawing/2014/main" id="{60E27780-4D9F-4C47-80FF-FE7855F674B4}"/>
                    </a:ext>
                  </a:extLst>
                </p:cNvPr>
                <p:cNvGrpSpPr/>
                <p:nvPr/>
              </p:nvGrpSpPr>
              <p:grpSpPr>
                <a:xfrm rot="10800000">
                  <a:off x="10188014" y="3719716"/>
                  <a:ext cx="157202" cy="540514"/>
                  <a:chOff x="1609786" y="4437112"/>
                  <a:chExt cx="157202" cy="540514"/>
                </a:xfrm>
              </p:grpSpPr>
              <p:cxnSp>
                <p:nvCxnSpPr>
                  <p:cNvPr id="222" name="Straight Arrow Connector 221">
                    <a:extLst>
                      <a:ext uri="{FF2B5EF4-FFF2-40B4-BE49-F238E27FC236}">
                        <a16:creationId xmlns:a16="http://schemas.microsoft.com/office/drawing/2014/main" id="{EBFBD010-9439-4CDF-B435-1CF83787E4C4}"/>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23" name="Oval 222">
                    <a:extLst>
                      <a:ext uri="{FF2B5EF4-FFF2-40B4-BE49-F238E27FC236}">
                        <a16:creationId xmlns:a16="http://schemas.microsoft.com/office/drawing/2014/main" id="{676FFBAE-17C5-4170-9D1D-106DD3D3B78C}"/>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16" name="Group 215">
                  <a:extLst>
                    <a:ext uri="{FF2B5EF4-FFF2-40B4-BE49-F238E27FC236}">
                      <a16:creationId xmlns:a16="http://schemas.microsoft.com/office/drawing/2014/main" id="{088ED3A5-1DDC-4C4A-B963-94217497B118}"/>
                    </a:ext>
                  </a:extLst>
                </p:cNvPr>
                <p:cNvGrpSpPr/>
                <p:nvPr/>
              </p:nvGrpSpPr>
              <p:grpSpPr>
                <a:xfrm rot="10800000">
                  <a:off x="1827288" y="3719716"/>
                  <a:ext cx="157202" cy="540514"/>
                  <a:chOff x="1609786" y="4437112"/>
                  <a:chExt cx="157202" cy="540514"/>
                </a:xfrm>
              </p:grpSpPr>
              <p:cxnSp>
                <p:nvCxnSpPr>
                  <p:cNvPr id="220" name="Straight Arrow Connector 219">
                    <a:extLst>
                      <a:ext uri="{FF2B5EF4-FFF2-40B4-BE49-F238E27FC236}">
                        <a16:creationId xmlns:a16="http://schemas.microsoft.com/office/drawing/2014/main" id="{A428D751-6692-4EDD-804A-DA8A183F5CEF}"/>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21" name="Oval 220">
                    <a:extLst>
                      <a:ext uri="{FF2B5EF4-FFF2-40B4-BE49-F238E27FC236}">
                        <a16:creationId xmlns:a16="http://schemas.microsoft.com/office/drawing/2014/main" id="{AF22564E-FD46-4181-AB58-492A3E174DC6}"/>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17" name="Group 216">
                  <a:extLst>
                    <a:ext uri="{FF2B5EF4-FFF2-40B4-BE49-F238E27FC236}">
                      <a16:creationId xmlns:a16="http://schemas.microsoft.com/office/drawing/2014/main" id="{4A9CC72A-36C9-409A-A1B3-AF1200685F6C}"/>
                    </a:ext>
                  </a:extLst>
                </p:cNvPr>
                <p:cNvGrpSpPr/>
                <p:nvPr/>
              </p:nvGrpSpPr>
              <p:grpSpPr>
                <a:xfrm>
                  <a:off x="3288432" y="3336404"/>
                  <a:ext cx="157202" cy="540514"/>
                  <a:chOff x="1609786" y="4437112"/>
                  <a:chExt cx="157202" cy="540514"/>
                </a:xfrm>
              </p:grpSpPr>
              <p:cxnSp>
                <p:nvCxnSpPr>
                  <p:cNvPr id="218" name="Straight Arrow Connector 217">
                    <a:extLst>
                      <a:ext uri="{FF2B5EF4-FFF2-40B4-BE49-F238E27FC236}">
                        <a16:creationId xmlns:a16="http://schemas.microsoft.com/office/drawing/2014/main" id="{B1E8235F-B472-4A7B-A584-E40528A60ED1}"/>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219" name="Oval 218">
                    <a:extLst>
                      <a:ext uri="{FF2B5EF4-FFF2-40B4-BE49-F238E27FC236}">
                        <a16:creationId xmlns:a16="http://schemas.microsoft.com/office/drawing/2014/main" id="{98434DDF-DD02-4516-B2C9-F7A7E926A09E}"/>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grpSp>
      </p:grpSp>
      <p:pic>
        <p:nvPicPr>
          <p:cNvPr id="230" name="Picture 229" descr=" 13">
            <a:extLst>
              <a:ext uri="{FF2B5EF4-FFF2-40B4-BE49-F238E27FC236}">
                <a16:creationId xmlns:a16="http://schemas.microsoft.com/office/drawing/2014/main" id="{36D37054-6915-40C3-BD45-E28906DA0920}"/>
              </a:ext>
            </a:extLst>
          </p:cNvPr>
          <p:cNvPicPr>
            <a:picLocks noChangeAspect="1"/>
          </p:cNvPicPr>
          <p:nvPr/>
        </p:nvPicPr>
        <p:blipFill>
          <a:blip r:embed="rId14"/>
          <a:stretch>
            <a:fillRect/>
          </a:stretch>
        </p:blipFill>
        <p:spPr>
          <a:xfrm>
            <a:off x="9804263" y="6165848"/>
            <a:ext cx="1847316" cy="337291"/>
          </a:xfrm>
          <a:prstGeom prst="rect">
            <a:avLst/>
          </a:prstGeom>
          <a:solidFill>
            <a:schemeClr val="bg1"/>
          </a:solidFill>
        </p:spPr>
      </p:pic>
      <p:grpSp>
        <p:nvGrpSpPr>
          <p:cNvPr id="231" name="Group 230">
            <a:extLst>
              <a:ext uri="{FF2B5EF4-FFF2-40B4-BE49-F238E27FC236}">
                <a16:creationId xmlns:a16="http://schemas.microsoft.com/office/drawing/2014/main" id="{4747F08B-F47F-4EA8-84F7-663F58F27927}"/>
              </a:ext>
            </a:extLst>
          </p:cNvPr>
          <p:cNvGrpSpPr/>
          <p:nvPr/>
        </p:nvGrpSpPr>
        <p:grpSpPr>
          <a:xfrm>
            <a:off x="7586932" y="1365663"/>
            <a:ext cx="2776268" cy="621127"/>
            <a:chOff x="8247332" y="1365663"/>
            <a:chExt cx="2776268" cy="621127"/>
          </a:xfrm>
        </p:grpSpPr>
        <p:sp>
          <p:nvSpPr>
            <p:cNvPr id="232" name="TextBox 231">
              <a:extLst>
                <a:ext uri="{FF2B5EF4-FFF2-40B4-BE49-F238E27FC236}">
                  <a16:creationId xmlns:a16="http://schemas.microsoft.com/office/drawing/2014/main" id="{1C19DF4B-16EE-497F-8D45-096F89C8C89C}"/>
                </a:ext>
              </a:extLst>
            </p:cNvPr>
            <p:cNvSpPr txBox="1"/>
            <p:nvPr/>
          </p:nvSpPr>
          <p:spPr>
            <a:xfrm>
              <a:off x="8870842" y="1369505"/>
              <a:ext cx="2152758" cy="501676"/>
            </a:xfrm>
            <a:prstGeom prst="rect">
              <a:avLst/>
            </a:prstGeom>
            <a:noFill/>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Launching neurologic innovations since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1946</a:t>
              </a:r>
              <a:r>
                <a:rPr kumimoji="0" lang="en-GB" sz="1400" b="0" i="0" u="none" strike="noStrike" kern="1200" cap="none" spc="0" normalizeH="0" baseline="30000" noProof="0" dirty="0">
                  <a:ln>
                    <a:noFill/>
                  </a:ln>
                  <a:solidFill>
                    <a:srgbClr val="FFFFFF"/>
                  </a:solidFill>
                  <a:effectLst/>
                  <a:uLnTx/>
                  <a:uFillTx/>
                  <a:latin typeface="Arial" panose="020B0604020202020204"/>
                  <a:ea typeface="+mn-ea"/>
                  <a:cs typeface="+mn-cs"/>
                </a:rPr>
                <a:t>b </a:t>
              </a:r>
            </a:p>
          </p:txBody>
        </p:sp>
        <p:grpSp>
          <p:nvGrpSpPr>
            <p:cNvPr id="233" name="Group 232">
              <a:extLst>
                <a:ext uri="{FF2B5EF4-FFF2-40B4-BE49-F238E27FC236}">
                  <a16:creationId xmlns:a16="http://schemas.microsoft.com/office/drawing/2014/main" id="{8AA28104-86D1-4CBD-B421-D40C6D2D2747}"/>
                </a:ext>
              </a:extLst>
            </p:cNvPr>
            <p:cNvGrpSpPr/>
            <p:nvPr/>
          </p:nvGrpSpPr>
          <p:grpSpPr>
            <a:xfrm>
              <a:off x="8247332" y="1365663"/>
              <a:ext cx="621127" cy="621127"/>
              <a:chOff x="9662112" y="2542877"/>
              <a:chExt cx="621127" cy="621127"/>
            </a:xfrm>
          </p:grpSpPr>
          <p:sp>
            <p:nvSpPr>
              <p:cNvPr id="235" name="Oval 234">
                <a:extLst>
                  <a:ext uri="{FF2B5EF4-FFF2-40B4-BE49-F238E27FC236}">
                    <a16:creationId xmlns:a16="http://schemas.microsoft.com/office/drawing/2014/main" id="{D38B4575-9B28-49D5-B2C5-ACF589E1E5BA}"/>
                  </a:ext>
                </a:extLst>
              </p:cNvPr>
              <p:cNvSpPr/>
              <p:nvPr/>
            </p:nvSpPr>
            <p:spPr>
              <a:xfrm>
                <a:off x="9662112" y="2542877"/>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36" name="Group 235">
                <a:extLst>
                  <a:ext uri="{FF2B5EF4-FFF2-40B4-BE49-F238E27FC236}">
                    <a16:creationId xmlns:a16="http://schemas.microsoft.com/office/drawing/2014/main" id="{E000E9BE-39D5-46BF-A814-6C3F85925937}"/>
                  </a:ext>
                </a:extLst>
              </p:cNvPr>
              <p:cNvGrpSpPr/>
              <p:nvPr/>
            </p:nvGrpSpPr>
            <p:grpSpPr>
              <a:xfrm>
                <a:off x="9767094" y="2647859"/>
                <a:ext cx="411163" cy="411163"/>
                <a:chOff x="9731376" y="3143251"/>
                <a:chExt cx="411163" cy="411163"/>
              </a:xfrm>
            </p:grpSpPr>
            <p:sp>
              <p:nvSpPr>
                <p:cNvPr id="237" name="Freeform 5">
                  <a:extLst>
                    <a:ext uri="{FF2B5EF4-FFF2-40B4-BE49-F238E27FC236}">
                      <a16:creationId xmlns:a16="http://schemas.microsoft.com/office/drawing/2014/main" id="{1C1A9E25-9BBD-47DF-9F58-145087628159}"/>
                    </a:ext>
                  </a:extLst>
                </p:cNvPr>
                <p:cNvSpPr>
                  <a:spLocks noEditPoints="1"/>
                </p:cNvSpPr>
                <p:nvPr/>
              </p:nvSpPr>
              <p:spPr bwMode="auto">
                <a:xfrm>
                  <a:off x="9731376" y="3143251"/>
                  <a:ext cx="411163" cy="411163"/>
                </a:xfrm>
                <a:custGeom>
                  <a:avLst/>
                  <a:gdLst>
                    <a:gd name="T0" fmla="*/ 424 w 559"/>
                    <a:gd name="T1" fmla="*/ 314 h 558"/>
                    <a:gd name="T2" fmla="*/ 539 w 559"/>
                    <a:gd name="T3" fmla="*/ 29 h 558"/>
                    <a:gd name="T4" fmla="*/ 279 w 559"/>
                    <a:gd name="T5" fmla="*/ 101 h 558"/>
                    <a:gd name="T6" fmla="*/ 140 w 559"/>
                    <a:gd name="T7" fmla="*/ 126 h 558"/>
                    <a:gd name="T8" fmla="*/ 4 w 559"/>
                    <a:gd name="T9" fmla="*/ 257 h 558"/>
                    <a:gd name="T10" fmla="*/ 4 w 559"/>
                    <a:gd name="T11" fmla="*/ 272 h 558"/>
                    <a:gd name="T12" fmla="*/ 116 w 559"/>
                    <a:gd name="T13" fmla="*/ 283 h 558"/>
                    <a:gd name="T14" fmla="*/ 74 w 559"/>
                    <a:gd name="T15" fmla="*/ 343 h 558"/>
                    <a:gd name="T16" fmla="*/ 4 w 559"/>
                    <a:gd name="T17" fmla="*/ 540 h 558"/>
                    <a:gd name="T18" fmla="*/ 19 w 559"/>
                    <a:gd name="T19" fmla="*/ 555 h 558"/>
                    <a:gd name="T20" fmla="*/ 216 w 559"/>
                    <a:gd name="T21" fmla="*/ 485 h 558"/>
                    <a:gd name="T22" fmla="*/ 275 w 559"/>
                    <a:gd name="T23" fmla="*/ 442 h 558"/>
                    <a:gd name="T24" fmla="*/ 286 w 559"/>
                    <a:gd name="T25" fmla="*/ 554 h 558"/>
                    <a:gd name="T26" fmla="*/ 302 w 559"/>
                    <a:gd name="T27" fmla="*/ 554 h 558"/>
                    <a:gd name="T28" fmla="*/ 432 w 559"/>
                    <a:gd name="T29" fmla="*/ 419 h 558"/>
                    <a:gd name="T30" fmla="*/ 504 w 559"/>
                    <a:gd name="T31" fmla="*/ 162 h 558"/>
                    <a:gd name="T32" fmla="*/ 433 w 559"/>
                    <a:gd name="T33" fmla="*/ 126 h 558"/>
                    <a:gd name="T34" fmla="*/ 519 w 559"/>
                    <a:gd name="T35" fmla="*/ 40 h 558"/>
                    <a:gd name="T36" fmla="*/ 225 w 559"/>
                    <a:gd name="T37" fmla="*/ 154 h 558"/>
                    <a:gd name="T38" fmla="*/ 35 w 559"/>
                    <a:gd name="T39" fmla="*/ 256 h 558"/>
                    <a:gd name="T40" fmla="*/ 105 w 559"/>
                    <a:gd name="T41" fmla="*/ 506 h 558"/>
                    <a:gd name="T42" fmla="*/ 52 w 559"/>
                    <a:gd name="T43" fmla="*/ 454 h 558"/>
                    <a:gd name="T44" fmla="*/ 148 w 559"/>
                    <a:gd name="T45" fmla="*/ 329 h 558"/>
                    <a:gd name="T46" fmla="*/ 142 w 559"/>
                    <a:gd name="T47" fmla="*/ 367 h 558"/>
                    <a:gd name="T48" fmla="*/ 126 w 559"/>
                    <a:gd name="T49" fmla="*/ 418 h 558"/>
                    <a:gd name="T50" fmla="*/ 141 w 559"/>
                    <a:gd name="T51" fmla="*/ 433 h 558"/>
                    <a:gd name="T52" fmla="*/ 191 w 559"/>
                    <a:gd name="T53" fmla="*/ 417 h 558"/>
                    <a:gd name="T54" fmla="*/ 230 w 559"/>
                    <a:gd name="T55" fmla="*/ 410 h 558"/>
                    <a:gd name="T56" fmla="*/ 105 w 559"/>
                    <a:gd name="T57" fmla="*/ 506 h 558"/>
                    <a:gd name="T58" fmla="*/ 251 w 559"/>
                    <a:gd name="T59" fmla="*/ 387 h 558"/>
                    <a:gd name="T60" fmla="*/ 202 w 559"/>
                    <a:gd name="T61" fmla="*/ 397 h 558"/>
                    <a:gd name="T62" fmla="*/ 174 w 559"/>
                    <a:gd name="T63" fmla="*/ 319 h 558"/>
                    <a:gd name="T64" fmla="*/ 136 w 559"/>
                    <a:gd name="T65" fmla="*/ 273 h 558"/>
                    <a:gd name="T66" fmla="*/ 376 w 559"/>
                    <a:gd name="T67" fmla="*/ 62 h 558"/>
                    <a:gd name="T68" fmla="*/ 418 w 559"/>
                    <a:gd name="T69" fmla="*/ 141 h 558"/>
                    <a:gd name="T70" fmla="*/ 443 w 559"/>
                    <a:gd name="T71" fmla="*/ 265 h 558"/>
                    <a:gd name="T72" fmla="*/ 303 w 559"/>
                    <a:gd name="T73" fmla="*/ 523 h 558"/>
                    <a:gd name="T74" fmla="*/ 404 w 559"/>
                    <a:gd name="T75" fmla="*/ 334 h 558"/>
                    <a:gd name="T76" fmla="*/ 303 w 559"/>
                    <a:gd name="T77" fmla="*/ 523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9" h="558">
                      <a:moveTo>
                        <a:pt x="432" y="419"/>
                      </a:moveTo>
                      <a:cubicBezTo>
                        <a:pt x="424" y="314"/>
                        <a:pt x="424" y="314"/>
                        <a:pt x="424" y="314"/>
                      </a:cubicBezTo>
                      <a:cubicBezTo>
                        <a:pt x="436" y="302"/>
                        <a:pt x="448" y="290"/>
                        <a:pt x="458" y="280"/>
                      </a:cubicBezTo>
                      <a:cubicBezTo>
                        <a:pt x="559" y="179"/>
                        <a:pt x="540" y="35"/>
                        <a:pt x="539" y="29"/>
                      </a:cubicBezTo>
                      <a:cubicBezTo>
                        <a:pt x="538" y="24"/>
                        <a:pt x="534" y="20"/>
                        <a:pt x="530" y="20"/>
                      </a:cubicBezTo>
                      <a:cubicBezTo>
                        <a:pt x="524" y="19"/>
                        <a:pt x="379" y="0"/>
                        <a:pt x="279" y="101"/>
                      </a:cubicBezTo>
                      <a:cubicBezTo>
                        <a:pt x="269" y="111"/>
                        <a:pt x="257" y="122"/>
                        <a:pt x="244" y="135"/>
                      </a:cubicBezTo>
                      <a:cubicBezTo>
                        <a:pt x="140" y="126"/>
                        <a:pt x="140" y="126"/>
                        <a:pt x="140" y="126"/>
                      </a:cubicBezTo>
                      <a:cubicBezTo>
                        <a:pt x="137" y="126"/>
                        <a:pt x="134" y="127"/>
                        <a:pt x="131" y="129"/>
                      </a:cubicBezTo>
                      <a:cubicBezTo>
                        <a:pt x="4" y="257"/>
                        <a:pt x="4" y="257"/>
                        <a:pt x="4" y="257"/>
                      </a:cubicBezTo>
                      <a:cubicBezTo>
                        <a:pt x="1" y="260"/>
                        <a:pt x="0" y="264"/>
                        <a:pt x="1" y="268"/>
                      </a:cubicBezTo>
                      <a:cubicBezTo>
                        <a:pt x="2" y="270"/>
                        <a:pt x="3" y="271"/>
                        <a:pt x="4" y="272"/>
                      </a:cubicBezTo>
                      <a:cubicBezTo>
                        <a:pt x="6" y="274"/>
                        <a:pt x="8" y="275"/>
                        <a:pt x="11" y="275"/>
                      </a:cubicBezTo>
                      <a:cubicBezTo>
                        <a:pt x="116" y="283"/>
                        <a:pt x="116" y="283"/>
                        <a:pt x="116" y="283"/>
                      </a:cubicBezTo>
                      <a:cubicBezTo>
                        <a:pt x="141" y="308"/>
                        <a:pt x="141" y="308"/>
                        <a:pt x="141" y="308"/>
                      </a:cubicBezTo>
                      <a:cubicBezTo>
                        <a:pt x="117" y="312"/>
                        <a:pt x="93" y="323"/>
                        <a:pt x="74" y="343"/>
                      </a:cubicBezTo>
                      <a:cubicBezTo>
                        <a:pt x="35" y="381"/>
                        <a:pt x="33" y="418"/>
                        <a:pt x="31" y="453"/>
                      </a:cubicBezTo>
                      <a:cubicBezTo>
                        <a:pt x="30" y="482"/>
                        <a:pt x="28" y="510"/>
                        <a:pt x="4" y="540"/>
                      </a:cubicBezTo>
                      <a:cubicBezTo>
                        <a:pt x="0" y="544"/>
                        <a:pt x="1" y="550"/>
                        <a:pt x="5" y="554"/>
                      </a:cubicBezTo>
                      <a:cubicBezTo>
                        <a:pt x="8" y="558"/>
                        <a:pt x="15" y="558"/>
                        <a:pt x="19" y="555"/>
                      </a:cubicBezTo>
                      <a:cubicBezTo>
                        <a:pt x="49" y="530"/>
                        <a:pt x="76" y="529"/>
                        <a:pt x="106" y="527"/>
                      </a:cubicBezTo>
                      <a:cubicBezTo>
                        <a:pt x="141" y="525"/>
                        <a:pt x="177" y="523"/>
                        <a:pt x="216" y="485"/>
                      </a:cubicBezTo>
                      <a:cubicBezTo>
                        <a:pt x="235" y="465"/>
                        <a:pt x="247" y="441"/>
                        <a:pt x="250" y="417"/>
                      </a:cubicBezTo>
                      <a:cubicBezTo>
                        <a:pt x="275" y="442"/>
                        <a:pt x="275" y="442"/>
                        <a:pt x="275" y="442"/>
                      </a:cubicBezTo>
                      <a:cubicBezTo>
                        <a:pt x="283" y="548"/>
                        <a:pt x="283" y="548"/>
                        <a:pt x="283" y="548"/>
                      </a:cubicBezTo>
                      <a:cubicBezTo>
                        <a:pt x="284" y="550"/>
                        <a:pt x="285" y="553"/>
                        <a:pt x="286" y="554"/>
                      </a:cubicBezTo>
                      <a:cubicBezTo>
                        <a:pt x="288" y="556"/>
                        <a:pt x="289" y="556"/>
                        <a:pt x="290" y="557"/>
                      </a:cubicBezTo>
                      <a:cubicBezTo>
                        <a:pt x="294" y="558"/>
                        <a:pt x="299" y="557"/>
                        <a:pt x="302" y="554"/>
                      </a:cubicBezTo>
                      <a:cubicBezTo>
                        <a:pt x="429" y="427"/>
                        <a:pt x="429" y="427"/>
                        <a:pt x="429" y="427"/>
                      </a:cubicBezTo>
                      <a:cubicBezTo>
                        <a:pt x="431" y="425"/>
                        <a:pt x="432" y="422"/>
                        <a:pt x="432" y="419"/>
                      </a:cubicBezTo>
                      <a:close/>
                      <a:moveTo>
                        <a:pt x="519" y="40"/>
                      </a:moveTo>
                      <a:cubicBezTo>
                        <a:pt x="520" y="59"/>
                        <a:pt x="521" y="108"/>
                        <a:pt x="504" y="162"/>
                      </a:cubicBezTo>
                      <a:cubicBezTo>
                        <a:pt x="477" y="158"/>
                        <a:pt x="452" y="145"/>
                        <a:pt x="433" y="126"/>
                      </a:cubicBezTo>
                      <a:cubicBezTo>
                        <a:pt x="433" y="126"/>
                        <a:pt x="433" y="126"/>
                        <a:pt x="433" y="126"/>
                      </a:cubicBezTo>
                      <a:cubicBezTo>
                        <a:pt x="414" y="106"/>
                        <a:pt x="401" y="81"/>
                        <a:pt x="396" y="54"/>
                      </a:cubicBezTo>
                      <a:cubicBezTo>
                        <a:pt x="450" y="37"/>
                        <a:pt x="500" y="38"/>
                        <a:pt x="519" y="40"/>
                      </a:cubicBezTo>
                      <a:close/>
                      <a:moveTo>
                        <a:pt x="143" y="148"/>
                      </a:moveTo>
                      <a:cubicBezTo>
                        <a:pt x="225" y="154"/>
                        <a:pt x="225" y="154"/>
                        <a:pt x="225" y="154"/>
                      </a:cubicBezTo>
                      <a:cubicBezTo>
                        <a:pt x="179" y="200"/>
                        <a:pt x="130" y="249"/>
                        <a:pt x="117" y="262"/>
                      </a:cubicBezTo>
                      <a:cubicBezTo>
                        <a:pt x="35" y="256"/>
                        <a:pt x="35" y="256"/>
                        <a:pt x="35" y="256"/>
                      </a:cubicBezTo>
                      <a:lnTo>
                        <a:pt x="143" y="148"/>
                      </a:lnTo>
                      <a:close/>
                      <a:moveTo>
                        <a:pt x="105" y="506"/>
                      </a:moveTo>
                      <a:cubicBezTo>
                        <a:pt x="84" y="507"/>
                        <a:pt x="63" y="508"/>
                        <a:pt x="42" y="517"/>
                      </a:cubicBezTo>
                      <a:cubicBezTo>
                        <a:pt x="50" y="495"/>
                        <a:pt x="51" y="474"/>
                        <a:pt x="52" y="454"/>
                      </a:cubicBezTo>
                      <a:cubicBezTo>
                        <a:pt x="54" y="421"/>
                        <a:pt x="56" y="391"/>
                        <a:pt x="89" y="358"/>
                      </a:cubicBezTo>
                      <a:cubicBezTo>
                        <a:pt x="106" y="341"/>
                        <a:pt x="127" y="331"/>
                        <a:pt x="148" y="329"/>
                      </a:cubicBezTo>
                      <a:cubicBezTo>
                        <a:pt x="139" y="356"/>
                        <a:pt x="139" y="356"/>
                        <a:pt x="139" y="356"/>
                      </a:cubicBezTo>
                      <a:cubicBezTo>
                        <a:pt x="138" y="360"/>
                        <a:pt x="139" y="364"/>
                        <a:pt x="142" y="367"/>
                      </a:cubicBezTo>
                      <a:cubicBezTo>
                        <a:pt x="159" y="384"/>
                        <a:pt x="159" y="384"/>
                        <a:pt x="159" y="384"/>
                      </a:cubicBezTo>
                      <a:cubicBezTo>
                        <a:pt x="126" y="418"/>
                        <a:pt x="126" y="418"/>
                        <a:pt x="126" y="418"/>
                      </a:cubicBezTo>
                      <a:cubicBezTo>
                        <a:pt x="122" y="422"/>
                        <a:pt x="122" y="429"/>
                        <a:pt x="126" y="433"/>
                      </a:cubicBezTo>
                      <a:cubicBezTo>
                        <a:pt x="130" y="437"/>
                        <a:pt x="137" y="437"/>
                        <a:pt x="141" y="433"/>
                      </a:cubicBezTo>
                      <a:cubicBezTo>
                        <a:pt x="174" y="400"/>
                        <a:pt x="174" y="400"/>
                        <a:pt x="174" y="400"/>
                      </a:cubicBezTo>
                      <a:cubicBezTo>
                        <a:pt x="191" y="417"/>
                        <a:pt x="191" y="417"/>
                        <a:pt x="191" y="417"/>
                      </a:cubicBezTo>
                      <a:cubicBezTo>
                        <a:pt x="194" y="420"/>
                        <a:pt x="198" y="421"/>
                        <a:pt x="202" y="419"/>
                      </a:cubicBezTo>
                      <a:cubicBezTo>
                        <a:pt x="230" y="410"/>
                        <a:pt x="230" y="410"/>
                        <a:pt x="230" y="410"/>
                      </a:cubicBezTo>
                      <a:cubicBezTo>
                        <a:pt x="228" y="431"/>
                        <a:pt x="218" y="453"/>
                        <a:pt x="201" y="470"/>
                      </a:cubicBezTo>
                      <a:cubicBezTo>
                        <a:pt x="168" y="503"/>
                        <a:pt x="137" y="504"/>
                        <a:pt x="105" y="506"/>
                      </a:cubicBezTo>
                      <a:close/>
                      <a:moveTo>
                        <a:pt x="285" y="422"/>
                      </a:moveTo>
                      <a:cubicBezTo>
                        <a:pt x="251" y="387"/>
                        <a:pt x="251" y="387"/>
                        <a:pt x="251" y="387"/>
                      </a:cubicBezTo>
                      <a:cubicBezTo>
                        <a:pt x="248" y="385"/>
                        <a:pt x="244" y="384"/>
                        <a:pt x="240" y="385"/>
                      </a:cubicBezTo>
                      <a:cubicBezTo>
                        <a:pt x="202" y="397"/>
                        <a:pt x="202" y="397"/>
                        <a:pt x="202" y="397"/>
                      </a:cubicBezTo>
                      <a:cubicBezTo>
                        <a:pt x="161" y="357"/>
                        <a:pt x="161" y="357"/>
                        <a:pt x="161" y="357"/>
                      </a:cubicBezTo>
                      <a:cubicBezTo>
                        <a:pt x="174" y="319"/>
                        <a:pt x="174" y="319"/>
                        <a:pt x="174" y="319"/>
                      </a:cubicBezTo>
                      <a:cubicBezTo>
                        <a:pt x="175" y="315"/>
                        <a:pt x="174" y="311"/>
                        <a:pt x="171" y="308"/>
                      </a:cubicBezTo>
                      <a:cubicBezTo>
                        <a:pt x="136" y="273"/>
                        <a:pt x="136" y="273"/>
                        <a:pt x="136" y="273"/>
                      </a:cubicBezTo>
                      <a:cubicBezTo>
                        <a:pt x="162" y="247"/>
                        <a:pt x="246" y="163"/>
                        <a:pt x="294" y="116"/>
                      </a:cubicBezTo>
                      <a:cubicBezTo>
                        <a:pt x="319" y="90"/>
                        <a:pt x="348" y="73"/>
                        <a:pt x="376" y="62"/>
                      </a:cubicBezTo>
                      <a:cubicBezTo>
                        <a:pt x="382" y="91"/>
                        <a:pt x="396" y="119"/>
                        <a:pt x="418" y="141"/>
                      </a:cubicBezTo>
                      <a:cubicBezTo>
                        <a:pt x="418" y="141"/>
                        <a:pt x="418" y="141"/>
                        <a:pt x="418" y="141"/>
                      </a:cubicBezTo>
                      <a:cubicBezTo>
                        <a:pt x="439" y="162"/>
                        <a:pt x="467" y="177"/>
                        <a:pt x="497" y="182"/>
                      </a:cubicBezTo>
                      <a:cubicBezTo>
                        <a:pt x="485" y="211"/>
                        <a:pt x="468" y="240"/>
                        <a:pt x="443" y="265"/>
                      </a:cubicBezTo>
                      <a:cubicBezTo>
                        <a:pt x="395" y="312"/>
                        <a:pt x="311" y="397"/>
                        <a:pt x="285" y="422"/>
                      </a:cubicBezTo>
                      <a:close/>
                      <a:moveTo>
                        <a:pt x="303" y="523"/>
                      </a:moveTo>
                      <a:cubicBezTo>
                        <a:pt x="296" y="441"/>
                        <a:pt x="296" y="441"/>
                        <a:pt x="296" y="441"/>
                      </a:cubicBezTo>
                      <a:cubicBezTo>
                        <a:pt x="310" y="428"/>
                        <a:pt x="359" y="379"/>
                        <a:pt x="404" y="334"/>
                      </a:cubicBezTo>
                      <a:cubicBezTo>
                        <a:pt x="410" y="415"/>
                        <a:pt x="410" y="415"/>
                        <a:pt x="410" y="415"/>
                      </a:cubicBezTo>
                      <a:lnTo>
                        <a:pt x="303" y="5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8" name="Freeform 6">
                  <a:extLst>
                    <a:ext uri="{FF2B5EF4-FFF2-40B4-BE49-F238E27FC236}">
                      <a16:creationId xmlns:a16="http://schemas.microsoft.com/office/drawing/2014/main" id="{D51F5F18-9CC5-4B72-945B-2C12BEF4FD8A}"/>
                    </a:ext>
                  </a:extLst>
                </p:cNvPr>
                <p:cNvSpPr>
                  <a:spLocks noEditPoints="1"/>
                </p:cNvSpPr>
                <p:nvPr/>
              </p:nvSpPr>
              <p:spPr bwMode="auto">
                <a:xfrm>
                  <a:off x="9936163" y="3252788"/>
                  <a:ext cx="96838" cy="96838"/>
                </a:xfrm>
                <a:custGeom>
                  <a:avLst/>
                  <a:gdLst>
                    <a:gd name="T0" fmla="*/ 108 w 133"/>
                    <a:gd name="T1" fmla="*/ 24 h 133"/>
                    <a:gd name="T2" fmla="*/ 18 w 133"/>
                    <a:gd name="T3" fmla="*/ 24 h 133"/>
                    <a:gd name="T4" fmla="*/ 0 w 133"/>
                    <a:gd name="T5" fmla="*/ 69 h 133"/>
                    <a:gd name="T6" fmla="*/ 18 w 133"/>
                    <a:gd name="T7" fmla="*/ 114 h 133"/>
                    <a:gd name="T8" fmla="*/ 18 w 133"/>
                    <a:gd name="T9" fmla="*/ 114 h 133"/>
                    <a:gd name="T10" fmla="*/ 63 w 133"/>
                    <a:gd name="T11" fmla="*/ 133 h 133"/>
                    <a:gd name="T12" fmla="*/ 108 w 133"/>
                    <a:gd name="T13" fmla="*/ 114 h 133"/>
                    <a:gd name="T14" fmla="*/ 108 w 133"/>
                    <a:gd name="T15" fmla="*/ 24 h 133"/>
                    <a:gd name="T16" fmla="*/ 63 w 133"/>
                    <a:gd name="T17" fmla="*/ 112 h 133"/>
                    <a:gd name="T18" fmla="*/ 33 w 133"/>
                    <a:gd name="T19" fmla="*/ 99 h 133"/>
                    <a:gd name="T20" fmla="*/ 33 w 133"/>
                    <a:gd name="T21" fmla="*/ 99 h 133"/>
                    <a:gd name="T22" fmla="*/ 33 w 133"/>
                    <a:gd name="T23" fmla="*/ 99 h 133"/>
                    <a:gd name="T24" fmla="*/ 21 w 133"/>
                    <a:gd name="T25" fmla="*/ 69 h 133"/>
                    <a:gd name="T26" fmla="*/ 33 w 133"/>
                    <a:gd name="T27" fmla="*/ 40 h 133"/>
                    <a:gd name="T28" fmla="*/ 93 w 133"/>
                    <a:gd name="T29" fmla="*/ 40 h 133"/>
                    <a:gd name="T30" fmla="*/ 93 w 133"/>
                    <a:gd name="T31" fmla="*/ 99 h 133"/>
                    <a:gd name="T32" fmla="*/ 63 w 133"/>
                    <a:gd name="T33" fmla="*/ 1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3" h="133">
                      <a:moveTo>
                        <a:pt x="108" y="24"/>
                      </a:moveTo>
                      <a:cubicBezTo>
                        <a:pt x="83" y="0"/>
                        <a:pt x="43" y="0"/>
                        <a:pt x="18" y="24"/>
                      </a:cubicBezTo>
                      <a:cubicBezTo>
                        <a:pt x="6" y="36"/>
                        <a:pt x="0" y="52"/>
                        <a:pt x="0" y="69"/>
                      </a:cubicBezTo>
                      <a:cubicBezTo>
                        <a:pt x="0" y="86"/>
                        <a:pt x="6" y="102"/>
                        <a:pt x="18" y="114"/>
                      </a:cubicBezTo>
                      <a:cubicBezTo>
                        <a:pt x="18" y="114"/>
                        <a:pt x="18" y="114"/>
                        <a:pt x="18" y="114"/>
                      </a:cubicBezTo>
                      <a:cubicBezTo>
                        <a:pt x="30" y="126"/>
                        <a:pt x="46" y="133"/>
                        <a:pt x="63" y="133"/>
                      </a:cubicBezTo>
                      <a:cubicBezTo>
                        <a:pt x="80" y="133"/>
                        <a:pt x="96" y="126"/>
                        <a:pt x="108" y="114"/>
                      </a:cubicBezTo>
                      <a:cubicBezTo>
                        <a:pt x="133" y="90"/>
                        <a:pt x="133" y="49"/>
                        <a:pt x="108" y="24"/>
                      </a:cubicBezTo>
                      <a:close/>
                      <a:moveTo>
                        <a:pt x="63" y="112"/>
                      </a:moveTo>
                      <a:cubicBezTo>
                        <a:pt x="52" y="112"/>
                        <a:pt x="41" y="107"/>
                        <a:pt x="33" y="99"/>
                      </a:cubicBezTo>
                      <a:cubicBezTo>
                        <a:pt x="33" y="99"/>
                        <a:pt x="33" y="99"/>
                        <a:pt x="33" y="99"/>
                      </a:cubicBezTo>
                      <a:cubicBezTo>
                        <a:pt x="33" y="99"/>
                        <a:pt x="33" y="99"/>
                        <a:pt x="33" y="99"/>
                      </a:cubicBezTo>
                      <a:cubicBezTo>
                        <a:pt x="25" y="91"/>
                        <a:pt x="21" y="81"/>
                        <a:pt x="21" y="69"/>
                      </a:cubicBezTo>
                      <a:cubicBezTo>
                        <a:pt x="21" y="58"/>
                        <a:pt x="25" y="48"/>
                        <a:pt x="33" y="40"/>
                      </a:cubicBezTo>
                      <a:cubicBezTo>
                        <a:pt x="50" y="23"/>
                        <a:pt x="76" y="23"/>
                        <a:pt x="93" y="40"/>
                      </a:cubicBezTo>
                      <a:cubicBezTo>
                        <a:pt x="109" y="56"/>
                        <a:pt x="109" y="83"/>
                        <a:pt x="93" y="99"/>
                      </a:cubicBezTo>
                      <a:cubicBezTo>
                        <a:pt x="85" y="107"/>
                        <a:pt x="74" y="112"/>
                        <a:pt x="63" y="11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9" name="Freeform 7">
                  <a:extLst>
                    <a:ext uri="{FF2B5EF4-FFF2-40B4-BE49-F238E27FC236}">
                      <a16:creationId xmlns:a16="http://schemas.microsoft.com/office/drawing/2014/main" id="{21AD863B-9EDA-4200-B2D1-7DB0A8CB919B}"/>
                    </a:ext>
                  </a:extLst>
                </p:cNvPr>
                <p:cNvSpPr>
                  <a:spLocks/>
                </p:cNvSpPr>
                <p:nvPr/>
              </p:nvSpPr>
              <p:spPr bwMode="auto">
                <a:xfrm>
                  <a:off x="9883776" y="3355976"/>
                  <a:ext cx="46038" cy="46038"/>
                </a:xfrm>
                <a:custGeom>
                  <a:avLst/>
                  <a:gdLst>
                    <a:gd name="T0" fmla="*/ 58 w 62"/>
                    <a:gd name="T1" fmla="*/ 4 h 63"/>
                    <a:gd name="T2" fmla="*/ 43 w 62"/>
                    <a:gd name="T3" fmla="*/ 4 h 63"/>
                    <a:gd name="T4" fmla="*/ 4 w 62"/>
                    <a:gd name="T5" fmla="*/ 43 h 63"/>
                    <a:gd name="T6" fmla="*/ 4 w 62"/>
                    <a:gd name="T7" fmla="*/ 58 h 63"/>
                    <a:gd name="T8" fmla="*/ 19 w 62"/>
                    <a:gd name="T9" fmla="*/ 58 h 63"/>
                    <a:gd name="T10" fmla="*/ 58 w 62"/>
                    <a:gd name="T11" fmla="*/ 19 h 63"/>
                    <a:gd name="T12" fmla="*/ 58 w 62"/>
                    <a:gd name="T13" fmla="*/ 4 h 63"/>
                  </a:gdLst>
                  <a:ahLst/>
                  <a:cxnLst>
                    <a:cxn ang="0">
                      <a:pos x="T0" y="T1"/>
                    </a:cxn>
                    <a:cxn ang="0">
                      <a:pos x="T2" y="T3"/>
                    </a:cxn>
                    <a:cxn ang="0">
                      <a:pos x="T4" y="T5"/>
                    </a:cxn>
                    <a:cxn ang="0">
                      <a:pos x="T6" y="T7"/>
                    </a:cxn>
                    <a:cxn ang="0">
                      <a:pos x="T8" y="T9"/>
                    </a:cxn>
                    <a:cxn ang="0">
                      <a:pos x="T10" y="T11"/>
                    </a:cxn>
                    <a:cxn ang="0">
                      <a:pos x="T12" y="T13"/>
                    </a:cxn>
                  </a:cxnLst>
                  <a:rect l="0" t="0" r="r" b="b"/>
                  <a:pathLst>
                    <a:path w="62" h="63">
                      <a:moveTo>
                        <a:pt x="58" y="4"/>
                      </a:moveTo>
                      <a:cubicBezTo>
                        <a:pt x="54" y="0"/>
                        <a:pt x="47" y="0"/>
                        <a:pt x="43" y="4"/>
                      </a:cubicBezTo>
                      <a:cubicBezTo>
                        <a:pt x="4" y="43"/>
                        <a:pt x="4" y="43"/>
                        <a:pt x="4" y="43"/>
                      </a:cubicBezTo>
                      <a:cubicBezTo>
                        <a:pt x="0" y="47"/>
                        <a:pt x="0" y="54"/>
                        <a:pt x="4" y="58"/>
                      </a:cubicBezTo>
                      <a:cubicBezTo>
                        <a:pt x="8" y="63"/>
                        <a:pt x="15" y="63"/>
                        <a:pt x="19" y="58"/>
                      </a:cubicBezTo>
                      <a:cubicBezTo>
                        <a:pt x="58" y="19"/>
                        <a:pt x="58" y="19"/>
                        <a:pt x="58" y="19"/>
                      </a:cubicBezTo>
                      <a:cubicBezTo>
                        <a:pt x="62" y="15"/>
                        <a:pt x="62" y="8"/>
                        <a:pt x="5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grpSp>
      <p:sp>
        <p:nvSpPr>
          <p:cNvPr id="240" name="TextBox 239">
            <a:extLst>
              <a:ext uri="{FF2B5EF4-FFF2-40B4-BE49-F238E27FC236}">
                <a16:creationId xmlns:a16="http://schemas.microsoft.com/office/drawing/2014/main" id="{3361AD71-125A-4F6D-B8B3-E367F0BCBA7C}"/>
              </a:ext>
            </a:extLst>
          </p:cNvPr>
          <p:cNvSpPr txBox="1"/>
          <p:nvPr/>
        </p:nvSpPr>
        <p:spPr>
          <a:xfrm>
            <a:off x="5811838" y="1333109"/>
            <a:ext cx="1897537" cy="911019"/>
          </a:xfrm>
          <a:prstGeom prst="rect">
            <a:avLst/>
          </a:prstGeom>
          <a:noFill/>
        </p:spPr>
        <p:txBody>
          <a:bodyPr wrap="square" rtlCol="0">
            <a:spAutoFit/>
          </a:bodyPr>
          <a:lstStyle/>
          <a:p>
            <a:pPr>
              <a:lnSpc>
                <a:spcPct val="95000"/>
              </a:lnSpc>
              <a:spcAft>
                <a:spcPts val="500"/>
              </a:spcAft>
            </a:pPr>
            <a:r>
              <a:rPr lang="en-GB" sz="1400" b="1" dirty="0">
                <a:solidFill>
                  <a:schemeClr val="accent2">
                    <a:lumMod val="40000"/>
                    <a:lumOff val="60000"/>
                  </a:schemeClr>
                </a:solidFill>
              </a:rPr>
              <a:t>Dedicated research teams</a:t>
            </a:r>
            <a:r>
              <a:rPr lang="en-GB" sz="1400" dirty="0">
                <a:solidFill>
                  <a:schemeClr val="bg1"/>
                </a:solidFill>
              </a:rPr>
              <a:t> at the </a:t>
            </a:r>
            <a:br>
              <a:rPr lang="en-GB" sz="1400" dirty="0">
                <a:solidFill>
                  <a:schemeClr val="bg1"/>
                </a:solidFill>
              </a:rPr>
            </a:br>
            <a:r>
              <a:rPr lang="en-GB" sz="1400" dirty="0">
                <a:solidFill>
                  <a:schemeClr val="bg1"/>
                </a:solidFill>
              </a:rPr>
              <a:t>Novartis Institutes for </a:t>
            </a:r>
            <a:r>
              <a:rPr lang="en-GB" sz="1400" dirty="0" err="1">
                <a:solidFill>
                  <a:schemeClr val="bg1"/>
                </a:solidFill>
              </a:rPr>
              <a:t>BioMedical</a:t>
            </a:r>
            <a:r>
              <a:rPr lang="en-GB" sz="1400" dirty="0">
                <a:solidFill>
                  <a:schemeClr val="bg1"/>
                </a:solidFill>
              </a:rPr>
              <a:t> Research </a:t>
            </a:r>
            <a:endParaRPr lang="en-GB" sz="1400" baseline="30000" dirty="0">
              <a:solidFill>
                <a:schemeClr val="bg1"/>
              </a:solidFill>
            </a:endParaRPr>
          </a:p>
        </p:txBody>
      </p:sp>
    </p:spTree>
    <p:extLst>
      <p:ext uri="{BB962C8B-B14F-4D97-AF65-F5344CB8AC3E}">
        <p14:creationId xmlns:p14="http://schemas.microsoft.com/office/powerpoint/2010/main" val="264017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1000"/>
                                        <p:tgtEl>
                                          <p:spTgt spid="17"/>
                                        </p:tgtEl>
                                      </p:cBhvr>
                                    </p:animEffect>
                                    <p:anim calcmode="lin" valueType="num">
                                      <p:cBhvr>
                                        <p:cTn id="14" dur="1000" fill="hold"/>
                                        <p:tgtEl>
                                          <p:spTgt spid="17"/>
                                        </p:tgtEl>
                                        <p:attrNameLst>
                                          <p:attrName>ppt_x</p:attrName>
                                        </p:attrNameLst>
                                      </p:cBhvr>
                                      <p:tavLst>
                                        <p:tav tm="0">
                                          <p:val>
                                            <p:strVal val="#ppt_x"/>
                                          </p:val>
                                        </p:tav>
                                        <p:tav tm="100000">
                                          <p:val>
                                            <p:strVal val="#ppt_x"/>
                                          </p:val>
                                        </p:tav>
                                      </p:tavLst>
                                    </p:anim>
                                    <p:anim calcmode="lin" valueType="num">
                                      <p:cBhvr>
                                        <p:cTn id="15" dur="1000" fill="hold"/>
                                        <p:tgtEl>
                                          <p:spTgt spid="17"/>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361"/>
                                        </p:tgtEl>
                                        <p:attrNameLst>
                                          <p:attrName>style.visibility</p:attrName>
                                        </p:attrNameLst>
                                      </p:cBhvr>
                                      <p:to>
                                        <p:strVal val="visible"/>
                                      </p:to>
                                    </p:set>
                                    <p:animEffect transition="in" filter="fade">
                                      <p:cBhvr>
                                        <p:cTn id="19" dur="500"/>
                                        <p:tgtEl>
                                          <p:spTgt spid="361"/>
                                        </p:tgtEl>
                                      </p:cBhvr>
                                    </p:animEffect>
                                  </p:childTnLst>
                                </p:cTn>
                              </p:par>
                            </p:childTnLst>
                          </p:cTn>
                        </p:par>
                        <p:par>
                          <p:cTn id="20" fill="hold">
                            <p:stCondLst>
                              <p:cond delay="2500"/>
                            </p:stCondLst>
                            <p:childTnLst>
                              <p:par>
                                <p:cTn id="21" presetID="53" presetClass="entr" presetSubtype="16" fill="hold" nodeType="afterEffect">
                                  <p:stCondLst>
                                    <p:cond delay="0"/>
                                  </p:stCondLst>
                                  <p:childTnLst>
                                    <p:set>
                                      <p:cBhvr>
                                        <p:cTn id="22" dur="1" fill="hold">
                                          <p:stCondLst>
                                            <p:cond delay="0"/>
                                          </p:stCondLst>
                                        </p:cTn>
                                        <p:tgtEl>
                                          <p:spTgt spid="410"/>
                                        </p:tgtEl>
                                        <p:attrNameLst>
                                          <p:attrName>style.visibility</p:attrName>
                                        </p:attrNameLst>
                                      </p:cBhvr>
                                      <p:to>
                                        <p:strVal val="visible"/>
                                      </p:to>
                                    </p:set>
                                    <p:anim calcmode="lin" valueType="num">
                                      <p:cBhvr>
                                        <p:cTn id="23" dur="1000" fill="hold"/>
                                        <p:tgtEl>
                                          <p:spTgt spid="410"/>
                                        </p:tgtEl>
                                        <p:attrNameLst>
                                          <p:attrName>ppt_w</p:attrName>
                                        </p:attrNameLst>
                                      </p:cBhvr>
                                      <p:tavLst>
                                        <p:tav tm="0">
                                          <p:val>
                                            <p:fltVal val="0"/>
                                          </p:val>
                                        </p:tav>
                                        <p:tav tm="100000">
                                          <p:val>
                                            <p:strVal val="#ppt_w"/>
                                          </p:val>
                                        </p:tav>
                                      </p:tavLst>
                                    </p:anim>
                                    <p:anim calcmode="lin" valueType="num">
                                      <p:cBhvr>
                                        <p:cTn id="24" dur="1000" fill="hold"/>
                                        <p:tgtEl>
                                          <p:spTgt spid="410"/>
                                        </p:tgtEl>
                                        <p:attrNameLst>
                                          <p:attrName>ppt_h</p:attrName>
                                        </p:attrNameLst>
                                      </p:cBhvr>
                                      <p:tavLst>
                                        <p:tav tm="0">
                                          <p:val>
                                            <p:fltVal val="0"/>
                                          </p:val>
                                        </p:tav>
                                        <p:tav tm="100000">
                                          <p:val>
                                            <p:strVal val="#ppt_h"/>
                                          </p:val>
                                        </p:tav>
                                      </p:tavLst>
                                    </p:anim>
                                    <p:animEffect transition="in" filter="fade">
                                      <p:cBhvr>
                                        <p:cTn id="25" dur="1000"/>
                                        <p:tgtEl>
                                          <p:spTgt spid="410"/>
                                        </p:tgtEl>
                                      </p:cBhvr>
                                    </p:animEffect>
                                  </p:childTnLst>
                                </p:cTn>
                              </p:par>
                              <p:par>
                                <p:cTn id="26" presetID="53" presetClass="entr" presetSubtype="16" fill="hold" nodeType="withEffect">
                                  <p:stCondLst>
                                    <p:cond delay="0"/>
                                  </p:stCondLst>
                                  <p:childTnLst>
                                    <p:set>
                                      <p:cBhvr>
                                        <p:cTn id="27" dur="1" fill="hold">
                                          <p:stCondLst>
                                            <p:cond delay="0"/>
                                          </p:stCondLst>
                                        </p:cTn>
                                        <p:tgtEl>
                                          <p:spTgt spid="553"/>
                                        </p:tgtEl>
                                        <p:attrNameLst>
                                          <p:attrName>style.visibility</p:attrName>
                                        </p:attrNameLst>
                                      </p:cBhvr>
                                      <p:to>
                                        <p:strVal val="visible"/>
                                      </p:to>
                                    </p:set>
                                    <p:anim calcmode="lin" valueType="num">
                                      <p:cBhvr>
                                        <p:cTn id="28" dur="1000" fill="hold"/>
                                        <p:tgtEl>
                                          <p:spTgt spid="553"/>
                                        </p:tgtEl>
                                        <p:attrNameLst>
                                          <p:attrName>ppt_w</p:attrName>
                                        </p:attrNameLst>
                                      </p:cBhvr>
                                      <p:tavLst>
                                        <p:tav tm="0">
                                          <p:val>
                                            <p:fltVal val="0"/>
                                          </p:val>
                                        </p:tav>
                                        <p:tav tm="100000">
                                          <p:val>
                                            <p:strVal val="#ppt_w"/>
                                          </p:val>
                                        </p:tav>
                                      </p:tavLst>
                                    </p:anim>
                                    <p:anim calcmode="lin" valueType="num">
                                      <p:cBhvr>
                                        <p:cTn id="29" dur="1000" fill="hold"/>
                                        <p:tgtEl>
                                          <p:spTgt spid="553"/>
                                        </p:tgtEl>
                                        <p:attrNameLst>
                                          <p:attrName>ppt_h</p:attrName>
                                        </p:attrNameLst>
                                      </p:cBhvr>
                                      <p:tavLst>
                                        <p:tav tm="0">
                                          <p:val>
                                            <p:fltVal val="0"/>
                                          </p:val>
                                        </p:tav>
                                        <p:tav tm="100000">
                                          <p:val>
                                            <p:strVal val="#ppt_h"/>
                                          </p:val>
                                        </p:tav>
                                      </p:tavLst>
                                    </p:anim>
                                    <p:animEffect transition="in" filter="fade">
                                      <p:cBhvr>
                                        <p:cTn id="30" dur="1000"/>
                                        <p:tgtEl>
                                          <p:spTgt spid="553"/>
                                        </p:tgtEl>
                                      </p:cBhvr>
                                    </p:animEffect>
                                  </p:childTnLst>
                                </p:cTn>
                              </p:par>
                              <p:par>
                                <p:cTn id="31" presetID="53" presetClass="entr" presetSubtype="16" fill="hold" nodeType="withEffect">
                                  <p:stCondLst>
                                    <p:cond delay="0"/>
                                  </p:stCondLst>
                                  <p:childTnLst>
                                    <p:set>
                                      <p:cBhvr>
                                        <p:cTn id="32" dur="1" fill="hold">
                                          <p:stCondLst>
                                            <p:cond delay="0"/>
                                          </p:stCondLst>
                                        </p:cTn>
                                        <p:tgtEl>
                                          <p:spTgt spid="733"/>
                                        </p:tgtEl>
                                        <p:attrNameLst>
                                          <p:attrName>style.visibility</p:attrName>
                                        </p:attrNameLst>
                                      </p:cBhvr>
                                      <p:to>
                                        <p:strVal val="visible"/>
                                      </p:to>
                                    </p:set>
                                    <p:anim calcmode="lin" valueType="num">
                                      <p:cBhvr>
                                        <p:cTn id="33" dur="1000" fill="hold"/>
                                        <p:tgtEl>
                                          <p:spTgt spid="733"/>
                                        </p:tgtEl>
                                        <p:attrNameLst>
                                          <p:attrName>ppt_w</p:attrName>
                                        </p:attrNameLst>
                                      </p:cBhvr>
                                      <p:tavLst>
                                        <p:tav tm="0">
                                          <p:val>
                                            <p:fltVal val="0"/>
                                          </p:val>
                                        </p:tav>
                                        <p:tav tm="100000">
                                          <p:val>
                                            <p:strVal val="#ppt_w"/>
                                          </p:val>
                                        </p:tav>
                                      </p:tavLst>
                                    </p:anim>
                                    <p:anim calcmode="lin" valueType="num">
                                      <p:cBhvr>
                                        <p:cTn id="34" dur="1000" fill="hold"/>
                                        <p:tgtEl>
                                          <p:spTgt spid="733"/>
                                        </p:tgtEl>
                                        <p:attrNameLst>
                                          <p:attrName>ppt_h</p:attrName>
                                        </p:attrNameLst>
                                      </p:cBhvr>
                                      <p:tavLst>
                                        <p:tav tm="0">
                                          <p:val>
                                            <p:fltVal val="0"/>
                                          </p:val>
                                        </p:tav>
                                        <p:tav tm="100000">
                                          <p:val>
                                            <p:strVal val="#ppt_h"/>
                                          </p:val>
                                        </p:tav>
                                      </p:tavLst>
                                    </p:anim>
                                    <p:animEffect transition="in" filter="fade">
                                      <p:cBhvr>
                                        <p:cTn id="35" dur="1000"/>
                                        <p:tgtEl>
                                          <p:spTgt spid="733"/>
                                        </p:tgtEl>
                                      </p:cBhvr>
                                    </p:animEffect>
                                  </p:childTnLst>
                                </p:cTn>
                              </p:par>
                              <p:par>
                                <p:cTn id="36" presetID="53" presetClass="entr" presetSubtype="16" fill="hold" nodeType="withEffect">
                                  <p:stCondLst>
                                    <p:cond delay="0"/>
                                  </p:stCondLst>
                                  <p:childTnLst>
                                    <p:set>
                                      <p:cBhvr>
                                        <p:cTn id="37" dur="1" fill="hold">
                                          <p:stCondLst>
                                            <p:cond delay="0"/>
                                          </p:stCondLst>
                                        </p:cTn>
                                        <p:tgtEl>
                                          <p:spTgt spid="796"/>
                                        </p:tgtEl>
                                        <p:attrNameLst>
                                          <p:attrName>style.visibility</p:attrName>
                                        </p:attrNameLst>
                                      </p:cBhvr>
                                      <p:to>
                                        <p:strVal val="visible"/>
                                      </p:to>
                                    </p:set>
                                    <p:anim calcmode="lin" valueType="num">
                                      <p:cBhvr>
                                        <p:cTn id="38" dur="1000" fill="hold"/>
                                        <p:tgtEl>
                                          <p:spTgt spid="796"/>
                                        </p:tgtEl>
                                        <p:attrNameLst>
                                          <p:attrName>ppt_w</p:attrName>
                                        </p:attrNameLst>
                                      </p:cBhvr>
                                      <p:tavLst>
                                        <p:tav tm="0">
                                          <p:val>
                                            <p:fltVal val="0"/>
                                          </p:val>
                                        </p:tav>
                                        <p:tav tm="100000">
                                          <p:val>
                                            <p:strVal val="#ppt_w"/>
                                          </p:val>
                                        </p:tav>
                                      </p:tavLst>
                                    </p:anim>
                                    <p:anim calcmode="lin" valueType="num">
                                      <p:cBhvr>
                                        <p:cTn id="39" dur="1000" fill="hold"/>
                                        <p:tgtEl>
                                          <p:spTgt spid="796"/>
                                        </p:tgtEl>
                                        <p:attrNameLst>
                                          <p:attrName>ppt_h</p:attrName>
                                        </p:attrNameLst>
                                      </p:cBhvr>
                                      <p:tavLst>
                                        <p:tav tm="0">
                                          <p:val>
                                            <p:fltVal val="0"/>
                                          </p:val>
                                        </p:tav>
                                        <p:tav tm="100000">
                                          <p:val>
                                            <p:strVal val="#ppt_h"/>
                                          </p:val>
                                        </p:tav>
                                      </p:tavLst>
                                    </p:anim>
                                    <p:animEffect transition="in" filter="fade">
                                      <p:cBhvr>
                                        <p:cTn id="40" dur="1000"/>
                                        <p:tgtEl>
                                          <p:spTgt spid="796"/>
                                        </p:tgtEl>
                                      </p:cBhvr>
                                    </p:animEffect>
                                  </p:childTnLst>
                                </p:cTn>
                              </p:par>
                              <p:par>
                                <p:cTn id="41" presetID="53" presetClass="entr" presetSubtype="16" fill="hold" nodeType="withEffect">
                                  <p:stCondLst>
                                    <p:cond delay="0"/>
                                  </p:stCondLst>
                                  <p:childTnLst>
                                    <p:set>
                                      <p:cBhvr>
                                        <p:cTn id="42" dur="1" fill="hold">
                                          <p:stCondLst>
                                            <p:cond delay="0"/>
                                          </p:stCondLst>
                                        </p:cTn>
                                        <p:tgtEl>
                                          <p:spTgt spid="859"/>
                                        </p:tgtEl>
                                        <p:attrNameLst>
                                          <p:attrName>style.visibility</p:attrName>
                                        </p:attrNameLst>
                                      </p:cBhvr>
                                      <p:to>
                                        <p:strVal val="visible"/>
                                      </p:to>
                                    </p:set>
                                    <p:anim calcmode="lin" valueType="num">
                                      <p:cBhvr>
                                        <p:cTn id="43" dur="1000" fill="hold"/>
                                        <p:tgtEl>
                                          <p:spTgt spid="859"/>
                                        </p:tgtEl>
                                        <p:attrNameLst>
                                          <p:attrName>ppt_w</p:attrName>
                                        </p:attrNameLst>
                                      </p:cBhvr>
                                      <p:tavLst>
                                        <p:tav tm="0">
                                          <p:val>
                                            <p:fltVal val="0"/>
                                          </p:val>
                                        </p:tav>
                                        <p:tav tm="100000">
                                          <p:val>
                                            <p:strVal val="#ppt_w"/>
                                          </p:val>
                                        </p:tav>
                                      </p:tavLst>
                                    </p:anim>
                                    <p:anim calcmode="lin" valueType="num">
                                      <p:cBhvr>
                                        <p:cTn id="44" dur="1000" fill="hold"/>
                                        <p:tgtEl>
                                          <p:spTgt spid="859"/>
                                        </p:tgtEl>
                                        <p:attrNameLst>
                                          <p:attrName>ppt_h</p:attrName>
                                        </p:attrNameLst>
                                      </p:cBhvr>
                                      <p:tavLst>
                                        <p:tav tm="0">
                                          <p:val>
                                            <p:fltVal val="0"/>
                                          </p:val>
                                        </p:tav>
                                        <p:tav tm="100000">
                                          <p:val>
                                            <p:strVal val="#ppt_h"/>
                                          </p:val>
                                        </p:tav>
                                      </p:tavLst>
                                    </p:anim>
                                    <p:animEffect transition="in" filter="fade">
                                      <p:cBhvr>
                                        <p:cTn id="45" dur="1000"/>
                                        <p:tgtEl>
                                          <p:spTgt spid="859"/>
                                        </p:tgtEl>
                                      </p:cBhvr>
                                    </p:animEffect>
                                  </p:childTnLst>
                                </p:cTn>
                              </p:par>
                              <p:par>
                                <p:cTn id="46" presetID="53" presetClass="entr" presetSubtype="16" fill="hold" nodeType="withEffect">
                                  <p:stCondLst>
                                    <p:cond delay="0"/>
                                  </p:stCondLst>
                                  <p:childTnLst>
                                    <p:set>
                                      <p:cBhvr>
                                        <p:cTn id="47" dur="1" fill="hold">
                                          <p:stCondLst>
                                            <p:cond delay="0"/>
                                          </p:stCondLst>
                                        </p:cTn>
                                        <p:tgtEl>
                                          <p:spTgt spid="14"/>
                                        </p:tgtEl>
                                        <p:attrNameLst>
                                          <p:attrName>style.visibility</p:attrName>
                                        </p:attrNameLst>
                                      </p:cBhvr>
                                      <p:to>
                                        <p:strVal val="visible"/>
                                      </p:to>
                                    </p:set>
                                    <p:anim calcmode="lin" valueType="num">
                                      <p:cBhvr>
                                        <p:cTn id="48" dur="1000" fill="hold"/>
                                        <p:tgtEl>
                                          <p:spTgt spid="14"/>
                                        </p:tgtEl>
                                        <p:attrNameLst>
                                          <p:attrName>ppt_w</p:attrName>
                                        </p:attrNameLst>
                                      </p:cBhvr>
                                      <p:tavLst>
                                        <p:tav tm="0">
                                          <p:val>
                                            <p:fltVal val="0"/>
                                          </p:val>
                                        </p:tav>
                                        <p:tav tm="100000">
                                          <p:val>
                                            <p:strVal val="#ppt_w"/>
                                          </p:val>
                                        </p:tav>
                                      </p:tavLst>
                                    </p:anim>
                                    <p:anim calcmode="lin" valueType="num">
                                      <p:cBhvr>
                                        <p:cTn id="49" dur="1000" fill="hold"/>
                                        <p:tgtEl>
                                          <p:spTgt spid="14"/>
                                        </p:tgtEl>
                                        <p:attrNameLst>
                                          <p:attrName>ppt_h</p:attrName>
                                        </p:attrNameLst>
                                      </p:cBhvr>
                                      <p:tavLst>
                                        <p:tav tm="0">
                                          <p:val>
                                            <p:fltVal val="0"/>
                                          </p:val>
                                        </p:tav>
                                        <p:tav tm="100000">
                                          <p:val>
                                            <p:strVal val="#ppt_h"/>
                                          </p:val>
                                        </p:tav>
                                      </p:tavLst>
                                    </p:anim>
                                    <p:animEffect transition="in" filter="fade">
                                      <p:cBhvr>
                                        <p:cTn id="50" dur="1000"/>
                                        <p:tgtEl>
                                          <p:spTgt spid="14"/>
                                        </p:tgtEl>
                                      </p:cBhvr>
                                    </p:animEffect>
                                  </p:childTnLst>
                                </p:cTn>
                              </p:par>
                            </p:childTnLst>
                          </p:cTn>
                        </p:par>
                        <p:par>
                          <p:cTn id="51" fill="hold">
                            <p:stCondLst>
                              <p:cond delay="3500"/>
                            </p:stCondLst>
                            <p:childTnLst>
                              <p:par>
                                <p:cTn id="52" presetID="26" presetClass="emph" presetSubtype="0" fill="hold" nodeType="afterEffect">
                                  <p:stCondLst>
                                    <p:cond delay="0"/>
                                  </p:stCondLst>
                                  <p:childTnLst>
                                    <p:animEffect transition="out" filter="fade">
                                      <p:cBhvr>
                                        <p:cTn id="53" dur="500" tmFilter="0, 0; .2, .5; .8, .5; 1, 0"/>
                                        <p:tgtEl>
                                          <p:spTgt spid="410"/>
                                        </p:tgtEl>
                                      </p:cBhvr>
                                    </p:animEffect>
                                    <p:animScale>
                                      <p:cBhvr>
                                        <p:cTn id="54" dur="250" autoRev="1" fill="hold"/>
                                        <p:tgtEl>
                                          <p:spTgt spid="410"/>
                                        </p:tgtEl>
                                      </p:cBhvr>
                                      <p:by x="105000" y="105000"/>
                                    </p:animScale>
                                  </p:childTnLst>
                                </p:cTn>
                              </p:par>
                              <p:par>
                                <p:cTn id="55" presetID="26" presetClass="emph" presetSubtype="0" fill="hold" nodeType="withEffect">
                                  <p:stCondLst>
                                    <p:cond delay="0"/>
                                  </p:stCondLst>
                                  <p:childTnLst>
                                    <p:animEffect transition="out" filter="fade">
                                      <p:cBhvr>
                                        <p:cTn id="56" dur="500" tmFilter="0, 0; .2, .5; .8, .5; 1, 0"/>
                                        <p:tgtEl>
                                          <p:spTgt spid="553"/>
                                        </p:tgtEl>
                                      </p:cBhvr>
                                    </p:animEffect>
                                    <p:animScale>
                                      <p:cBhvr>
                                        <p:cTn id="57" dur="250" autoRev="1" fill="hold"/>
                                        <p:tgtEl>
                                          <p:spTgt spid="553"/>
                                        </p:tgtEl>
                                      </p:cBhvr>
                                      <p:by x="105000" y="105000"/>
                                    </p:animScale>
                                  </p:childTnLst>
                                </p:cTn>
                              </p:par>
                              <p:par>
                                <p:cTn id="58" presetID="26" presetClass="emph" presetSubtype="0" fill="hold" nodeType="withEffect">
                                  <p:stCondLst>
                                    <p:cond delay="0"/>
                                  </p:stCondLst>
                                  <p:childTnLst>
                                    <p:animEffect transition="out" filter="fade">
                                      <p:cBhvr>
                                        <p:cTn id="59" dur="500" tmFilter="0, 0; .2, .5; .8, .5; 1, 0"/>
                                        <p:tgtEl>
                                          <p:spTgt spid="733"/>
                                        </p:tgtEl>
                                      </p:cBhvr>
                                    </p:animEffect>
                                    <p:animScale>
                                      <p:cBhvr>
                                        <p:cTn id="60" dur="250" autoRev="1" fill="hold"/>
                                        <p:tgtEl>
                                          <p:spTgt spid="733"/>
                                        </p:tgtEl>
                                      </p:cBhvr>
                                      <p:by x="105000" y="105000"/>
                                    </p:animScale>
                                  </p:childTnLst>
                                </p:cTn>
                              </p:par>
                              <p:par>
                                <p:cTn id="61" presetID="26" presetClass="emph" presetSubtype="0" fill="hold" nodeType="withEffect">
                                  <p:stCondLst>
                                    <p:cond delay="0"/>
                                  </p:stCondLst>
                                  <p:childTnLst>
                                    <p:animEffect transition="out" filter="fade">
                                      <p:cBhvr>
                                        <p:cTn id="62" dur="500" tmFilter="0, 0; .2, .5; .8, .5; 1, 0"/>
                                        <p:tgtEl>
                                          <p:spTgt spid="796"/>
                                        </p:tgtEl>
                                      </p:cBhvr>
                                    </p:animEffect>
                                    <p:animScale>
                                      <p:cBhvr>
                                        <p:cTn id="63" dur="250" autoRev="1" fill="hold"/>
                                        <p:tgtEl>
                                          <p:spTgt spid="796"/>
                                        </p:tgtEl>
                                      </p:cBhvr>
                                      <p:by x="105000" y="105000"/>
                                    </p:animScale>
                                  </p:childTnLst>
                                </p:cTn>
                              </p:par>
                              <p:par>
                                <p:cTn id="64" presetID="26" presetClass="emph" presetSubtype="0" fill="hold" nodeType="withEffect">
                                  <p:stCondLst>
                                    <p:cond delay="0"/>
                                  </p:stCondLst>
                                  <p:childTnLst>
                                    <p:animEffect transition="out" filter="fade">
                                      <p:cBhvr>
                                        <p:cTn id="65" dur="500" tmFilter="0, 0; .2, .5; .8, .5; 1, 0"/>
                                        <p:tgtEl>
                                          <p:spTgt spid="859"/>
                                        </p:tgtEl>
                                      </p:cBhvr>
                                    </p:animEffect>
                                    <p:animScale>
                                      <p:cBhvr>
                                        <p:cTn id="66" dur="250" autoRev="1" fill="hold"/>
                                        <p:tgtEl>
                                          <p:spTgt spid="859"/>
                                        </p:tgtEl>
                                      </p:cBhvr>
                                      <p:by x="105000" y="105000"/>
                                    </p:animScale>
                                  </p:childTnLst>
                                </p:cTn>
                              </p:par>
                              <p:par>
                                <p:cTn id="67" presetID="26" presetClass="emph" presetSubtype="0" fill="hold" nodeType="withEffect">
                                  <p:stCondLst>
                                    <p:cond delay="0"/>
                                  </p:stCondLst>
                                  <p:childTnLst>
                                    <p:animEffect transition="out" filter="fade">
                                      <p:cBhvr>
                                        <p:cTn id="68" dur="500" tmFilter="0, 0; .2, .5; .8, .5; 1, 0"/>
                                        <p:tgtEl>
                                          <p:spTgt spid="14"/>
                                        </p:tgtEl>
                                      </p:cBhvr>
                                    </p:animEffect>
                                    <p:animScale>
                                      <p:cBhvr>
                                        <p:cTn id="69" dur="250" autoRev="1" fill="hold"/>
                                        <p:tgtEl>
                                          <p:spTgt spid="14"/>
                                        </p:tgtEl>
                                      </p:cBhvr>
                                      <p:by x="105000" y="105000"/>
                                    </p:animScale>
                                  </p:childTnLst>
                                </p:cTn>
                              </p:par>
                              <p:par>
                                <p:cTn id="70" presetID="10" presetClass="exit" presetSubtype="0" fill="hold" nodeType="withEffect">
                                  <p:stCondLst>
                                    <p:cond delay="0"/>
                                  </p:stCondLst>
                                  <p:childTnLst>
                                    <p:animEffect transition="out" filter="fade">
                                      <p:cBhvr>
                                        <p:cTn id="71" dur="500"/>
                                        <p:tgtEl>
                                          <p:spTgt spid="200"/>
                                        </p:tgtEl>
                                      </p:cBhvr>
                                    </p:animEffect>
                                    <p:set>
                                      <p:cBhvr>
                                        <p:cTn id="72" dur="1" fill="hold">
                                          <p:stCondLst>
                                            <p:cond delay="499"/>
                                          </p:stCondLst>
                                        </p:cTn>
                                        <p:tgtEl>
                                          <p:spTgt spid="200"/>
                                        </p:tgtEl>
                                        <p:attrNameLst>
                                          <p:attrName>style.visibility</p:attrName>
                                        </p:attrNameLst>
                                      </p:cBhvr>
                                      <p:to>
                                        <p:strVal val="hidden"/>
                                      </p:to>
                                    </p:set>
                                  </p:childTnLst>
                                </p:cTn>
                              </p:par>
                              <p:par>
                                <p:cTn id="73" presetID="10" presetClass="exit" presetSubtype="0" fill="hold" nodeType="withEffect">
                                  <p:stCondLst>
                                    <p:cond delay="0"/>
                                  </p:stCondLst>
                                  <p:childTnLst>
                                    <p:animEffect transition="out" filter="fade">
                                      <p:cBhvr>
                                        <p:cTn id="74" dur="500"/>
                                        <p:tgtEl>
                                          <p:spTgt spid="200"/>
                                        </p:tgtEl>
                                      </p:cBhvr>
                                    </p:animEffect>
                                    <p:set>
                                      <p:cBhvr>
                                        <p:cTn id="75" dur="1" fill="hold">
                                          <p:stCondLst>
                                            <p:cond delay="499"/>
                                          </p:stCondLst>
                                        </p:cTn>
                                        <p:tgtEl>
                                          <p:spTgt spid="200"/>
                                        </p:tgtEl>
                                        <p:attrNameLst>
                                          <p:attrName>style.visibility</p:attrName>
                                        </p:attrNameLst>
                                      </p:cBhvr>
                                      <p:to>
                                        <p:strVal val="hidden"/>
                                      </p:to>
                                    </p:set>
                                  </p:childTnLst>
                                </p:cTn>
                              </p:par>
                              <p:par>
                                <p:cTn id="76" presetID="10" presetClass="exit" presetSubtype="0" fill="hold" nodeType="withEffect">
                                  <p:stCondLst>
                                    <p:cond delay="0"/>
                                  </p:stCondLst>
                                  <p:childTnLst>
                                    <p:animEffect transition="out" filter="fade">
                                      <p:cBhvr>
                                        <p:cTn id="77" dur="500"/>
                                        <p:tgtEl>
                                          <p:spTgt spid="200"/>
                                        </p:tgtEl>
                                      </p:cBhvr>
                                    </p:animEffect>
                                    <p:set>
                                      <p:cBhvr>
                                        <p:cTn id="78" dur="1" fill="hold">
                                          <p:stCondLst>
                                            <p:cond delay="499"/>
                                          </p:stCondLst>
                                        </p:cTn>
                                        <p:tgtEl>
                                          <p:spTgt spid="200"/>
                                        </p:tgtEl>
                                        <p:attrNameLst>
                                          <p:attrName>style.visibility</p:attrName>
                                        </p:attrNameLst>
                                      </p:cBhvr>
                                      <p:to>
                                        <p:strVal val="hidden"/>
                                      </p:to>
                                    </p:set>
                                  </p:childTnLst>
                                </p:cTn>
                              </p:par>
                              <p:par>
                                <p:cTn id="79" presetID="10" presetClass="exit" presetSubtype="0" fill="hold" nodeType="withEffect">
                                  <p:stCondLst>
                                    <p:cond delay="0"/>
                                  </p:stCondLst>
                                  <p:childTnLst>
                                    <p:animEffect transition="out" filter="fade">
                                      <p:cBhvr>
                                        <p:cTn id="80" dur="500"/>
                                        <p:tgtEl>
                                          <p:spTgt spid="200"/>
                                        </p:tgtEl>
                                      </p:cBhvr>
                                    </p:animEffect>
                                    <p:set>
                                      <p:cBhvr>
                                        <p:cTn id="81" dur="1" fill="hold">
                                          <p:stCondLst>
                                            <p:cond delay="499"/>
                                          </p:stCondLst>
                                        </p:cTn>
                                        <p:tgtEl>
                                          <p:spTgt spid="200"/>
                                        </p:tgtEl>
                                        <p:attrNameLst>
                                          <p:attrName>style.visibility</p:attrName>
                                        </p:attrNameLst>
                                      </p:cBhvr>
                                      <p:to>
                                        <p:strVal val="hidden"/>
                                      </p:to>
                                    </p:set>
                                  </p:childTnLst>
                                </p:cTn>
                              </p:par>
                              <p:par>
                                <p:cTn id="82" presetID="10" presetClass="exit" presetSubtype="0" fill="hold" nodeType="withEffect">
                                  <p:stCondLst>
                                    <p:cond delay="0"/>
                                  </p:stCondLst>
                                  <p:childTnLst>
                                    <p:animEffect transition="out" filter="fade">
                                      <p:cBhvr>
                                        <p:cTn id="83" dur="500"/>
                                        <p:tgtEl>
                                          <p:spTgt spid="200"/>
                                        </p:tgtEl>
                                      </p:cBhvr>
                                    </p:animEffect>
                                    <p:set>
                                      <p:cBhvr>
                                        <p:cTn id="84" dur="1" fill="hold">
                                          <p:stCondLst>
                                            <p:cond delay="499"/>
                                          </p:stCondLst>
                                        </p:cTn>
                                        <p:tgtEl>
                                          <p:spTgt spid="200"/>
                                        </p:tgtEl>
                                        <p:attrNameLst>
                                          <p:attrName>style.visibility</p:attrName>
                                        </p:attrNameLst>
                                      </p:cBhvr>
                                      <p:to>
                                        <p:strVal val="hidden"/>
                                      </p:to>
                                    </p:set>
                                  </p:childTnLst>
                                </p:cTn>
                              </p:par>
                              <p:par>
                                <p:cTn id="85" presetID="10" presetClass="entr" presetSubtype="0" fill="hold" nodeType="withEffect">
                                  <p:stCondLst>
                                    <p:cond delay="0"/>
                                  </p:stCondLst>
                                  <p:childTnLst>
                                    <p:set>
                                      <p:cBhvr>
                                        <p:cTn id="86" dur="1" fill="hold">
                                          <p:stCondLst>
                                            <p:cond delay="0"/>
                                          </p:stCondLst>
                                        </p:cTn>
                                        <p:tgtEl>
                                          <p:spTgt spid="200"/>
                                        </p:tgtEl>
                                        <p:attrNameLst>
                                          <p:attrName>style.visibility</p:attrName>
                                        </p:attrNameLst>
                                      </p:cBhvr>
                                      <p:to>
                                        <p:strVal val="visible"/>
                                      </p:to>
                                    </p:set>
                                    <p:animEffect transition="in" filter="fade">
                                      <p:cBhvr>
                                        <p:cTn id="87" dur="500"/>
                                        <p:tgtEl>
                                          <p:spTgt spid="200"/>
                                        </p:tgtEl>
                                      </p:cBhvr>
                                    </p:animEffect>
                                  </p:childTnLst>
                                </p:cTn>
                              </p:par>
                              <p:par>
                                <p:cTn id="88" presetID="42" presetClass="path" presetSubtype="0" accel="50000" decel="50000" fill="hold" nodeType="withEffect">
                                  <p:stCondLst>
                                    <p:cond delay="0"/>
                                  </p:stCondLst>
                                  <p:childTnLst>
                                    <p:animMotion origin="layout" path="M 0 0 L 1.009375 -1.627778 " pathEditMode="relative">
                                      <p:cBhvr from="" to="">
                                        <p:cTn id="89" dur="10" fill="hold">
                                          <p:stCondLst>
                                            <p:cond delay="0"/>
                                          </p:stCondLst>
                                        </p:cTn>
                                        <p:tgtEl>
                                          <p:spTgt spid="200"/>
                                        </p:tgtEl>
                                        <p:attrNameLst>
                                          <p:attrName>ppt_x</p:attrName>
                                          <p:attrName>ppt_y</p:attrName>
                                        </p:attrNameLst>
                                      </p:cBhvr>
                                    </p:animMotion>
                                  </p:childTnLst>
                                </p:cTn>
                              </p:par>
                            </p:childTnLst>
                          </p:cTn>
                        </p:par>
                        <p:par>
                          <p:cTn id="90" fill="hold">
                            <p:stCondLst>
                              <p:cond delay="4000"/>
                            </p:stCondLst>
                            <p:childTnLst>
                              <p:par>
                                <p:cTn id="91" presetID="42" presetClass="entr" presetSubtype="0" fill="hold" nodeType="afterEffect">
                                  <p:stCondLst>
                                    <p:cond delay="0"/>
                                  </p:stCondLst>
                                  <p:childTnLst>
                                    <p:set>
                                      <p:cBhvr>
                                        <p:cTn id="92" dur="1" fill="hold">
                                          <p:stCondLst>
                                            <p:cond delay="0"/>
                                          </p:stCondLst>
                                        </p:cTn>
                                        <p:tgtEl>
                                          <p:spTgt spid="231"/>
                                        </p:tgtEl>
                                        <p:attrNameLst>
                                          <p:attrName>style.visibility</p:attrName>
                                        </p:attrNameLst>
                                      </p:cBhvr>
                                      <p:to>
                                        <p:strVal val="visible"/>
                                      </p:to>
                                    </p:set>
                                    <p:animEffect transition="in" filter="fade">
                                      <p:cBhvr>
                                        <p:cTn id="93" dur="1000"/>
                                        <p:tgtEl>
                                          <p:spTgt spid="231"/>
                                        </p:tgtEl>
                                      </p:cBhvr>
                                    </p:animEffect>
                                    <p:anim calcmode="lin" valueType="num">
                                      <p:cBhvr>
                                        <p:cTn id="94" dur="1000" fill="hold"/>
                                        <p:tgtEl>
                                          <p:spTgt spid="231"/>
                                        </p:tgtEl>
                                        <p:attrNameLst>
                                          <p:attrName>ppt_x</p:attrName>
                                        </p:attrNameLst>
                                      </p:cBhvr>
                                      <p:tavLst>
                                        <p:tav tm="0">
                                          <p:val>
                                            <p:strVal val="#ppt_x"/>
                                          </p:val>
                                        </p:tav>
                                        <p:tav tm="100000">
                                          <p:val>
                                            <p:strVal val="#ppt_x"/>
                                          </p:val>
                                        </p:tav>
                                      </p:tavLst>
                                    </p:anim>
                                    <p:anim calcmode="lin" valueType="num">
                                      <p:cBhvr>
                                        <p:cTn id="95" dur="1000" fill="hold"/>
                                        <p:tgtEl>
                                          <p:spTgt spid="2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showMasterSp="0">
  <p:cSld>
    <p:bg>
      <p:bgPr>
        <a:solidFill>
          <a:srgbClr val="0460A9"/>
        </a:solidFill>
        <a:effectLst/>
      </p:bgPr>
    </p:bg>
    <p:spTree>
      <p:nvGrpSpPr>
        <p:cNvPr id="1" name=""/>
        <p:cNvGrpSpPr/>
        <p:nvPr/>
      </p:nvGrpSpPr>
      <p:grpSpPr>
        <a:xfrm>
          <a:off x="0" y="0"/>
          <a:ext cx="0" cy="0"/>
          <a:chOff x="0" y="0"/>
          <a:chExt cx="0" cy="0"/>
        </a:xfrm>
      </p:grpSpPr>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107005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2133"/>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endParaRPr lang="en-GB" sz="3200"/>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endParaRPr lang="en-GB" sz="3200"/>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accent2"/>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endParaRPr lang="en-GB" sz="32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endParaRPr lang="en-GB" sz="32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endParaRPr lang="en-GB" sz="32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endParaRPr lang="en-GB" sz="32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endParaRPr lang="en-GB" sz="32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endParaRPr lang="en-GB" sz="32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endParaRPr lang="en-GB" sz="3200"/>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32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32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32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32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32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3200"/>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3200"/>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32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32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3200"/>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endParaRPr lang="en-GB" sz="32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endParaRPr lang="en-GB" sz="32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endParaRPr lang="en-GB" sz="32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endParaRPr lang="en-GB" sz="32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endParaRPr lang="en-GB" sz="32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endParaRPr lang="en-GB" sz="32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endParaRPr lang="en-GB" sz="32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endParaRPr lang="en-GB" sz="32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endParaRPr lang="en-GB" sz="32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endParaRPr lang="en-GB" sz="32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endParaRPr lang="en-GB" sz="32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endParaRPr lang="en-GB" sz="32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endParaRPr lang="en-GB" sz="32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endParaRPr lang="en-GB" sz="32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endParaRPr lang="en-GB" sz="32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endParaRPr lang="en-GB" sz="32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endParaRPr lang="en-GB" sz="32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endParaRPr lang="en-GB" sz="32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endParaRPr lang="en-GB" sz="32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endParaRPr lang="en-GB" sz="32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endParaRPr lang="en-GB" sz="32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endParaRPr lang="en-GB" sz="32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endParaRPr lang="en-GB" sz="32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endParaRPr lang="en-GB" sz="32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endParaRPr lang="en-GB" sz="32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endParaRPr lang="en-GB" sz="32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endParaRPr lang="en-GB" sz="32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endParaRPr lang="en-GB" sz="32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endParaRPr lang="en-GB" sz="32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endParaRPr lang="en-GB" sz="32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endParaRPr lang="en-GB" sz="32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endParaRPr lang="en-GB" sz="32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endParaRPr lang="en-GB" sz="3200"/>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1240313"/>
            <a:ext cx="1315452" cy="420756"/>
          </a:xfrm>
          <a:prstGeom prst="rect">
            <a:avLst/>
          </a:prstGeom>
        </p:spPr>
        <p:txBody>
          <a:bodyPr wrap="square">
            <a:spAutoFit/>
          </a:bodyPr>
          <a:lstStyle/>
          <a:p>
            <a:pPr algn="r"/>
            <a:r>
              <a:rPr lang="en-GB" sz="1050" dirty="0">
                <a:solidFill>
                  <a:schemeClr val="accent2"/>
                </a:solidFill>
              </a:rPr>
              <a:t>Novartis heritage in Neuroscience</a:t>
            </a:r>
          </a:p>
        </p:txBody>
      </p:sp>
      <p:sp>
        <p:nvSpPr>
          <p:cNvPr id="89" name="Freeform: Shape 88" descr=" 89">
            <a:extLst>
              <a:ext uri="{FF2B5EF4-FFF2-40B4-BE49-F238E27FC236}">
                <a16:creationId xmlns:a16="http://schemas.microsoft.com/office/drawing/2014/main" id="{27866C31-4C4B-4D62-9F94-43809EBF9E5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endParaRPr lang="en-GB" sz="3200"/>
          </a:p>
        </p:txBody>
      </p:sp>
      <p:sp>
        <p:nvSpPr>
          <p:cNvPr id="150" name="Freeform: Shape 149" descr=" 150">
            <a:extLst>
              <a:ext uri="{FF2B5EF4-FFF2-40B4-BE49-F238E27FC236}">
                <a16:creationId xmlns:a16="http://schemas.microsoft.com/office/drawing/2014/main" id="{DFD4B198-4731-4ADE-81A8-938D894AA15D}"/>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1" name="Freeform: Shape 150" descr=" 151">
            <a:extLst>
              <a:ext uri="{FF2B5EF4-FFF2-40B4-BE49-F238E27FC236}">
                <a16:creationId xmlns:a16="http://schemas.microsoft.com/office/drawing/2014/main" id="{4216C16D-BC88-4577-92FB-871F556FAB6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54" name="Oval 153" descr=" 154">
            <a:hlinkClick r:id="" action="ppaction://hlinkshowjump?jump=nextslide" highlightClick="1"/>
            <a:extLst>
              <a:ext uri="{FF2B5EF4-FFF2-40B4-BE49-F238E27FC236}">
                <a16:creationId xmlns:a16="http://schemas.microsoft.com/office/drawing/2014/main" id="{4B0A0596-9F3C-474B-B785-B21D0F686FF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55" name="Oval 154" descr=" 155">
            <a:hlinkClick r:id="rId3" action="ppaction://hlinksldjump" highlightClick="1"/>
            <a:extLst>
              <a:ext uri="{FF2B5EF4-FFF2-40B4-BE49-F238E27FC236}">
                <a16:creationId xmlns:a16="http://schemas.microsoft.com/office/drawing/2014/main" id="{5A888D69-AE5B-426A-9A65-C25CB198BD9C}"/>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dirty="0"/>
          </a:p>
        </p:txBody>
      </p:sp>
      <p:sp>
        <p:nvSpPr>
          <p:cNvPr id="159" name="Oval 158" descr=" 159">
            <a:hlinkClick r:id="rId4" action="ppaction://hlinksldjump" highlightClick="1"/>
            <a:extLst>
              <a:ext uri="{FF2B5EF4-FFF2-40B4-BE49-F238E27FC236}">
                <a16:creationId xmlns:a16="http://schemas.microsoft.com/office/drawing/2014/main" id="{BC260D00-55B8-45E9-9D01-9C5C16C1E5A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endParaRPr lang="en-GB" sz="3200"/>
          </a:p>
        </p:txBody>
      </p:sp>
      <p:sp>
        <p:nvSpPr>
          <p:cNvPr id="170" name="Freeform: Shape 169" descr=" 170">
            <a:hlinkClick r:id="rId5" action="ppaction://hlinksldjump" highlightClick="1"/>
            <a:extLst>
              <a:ext uri="{FF2B5EF4-FFF2-40B4-BE49-F238E27FC236}">
                <a16:creationId xmlns:a16="http://schemas.microsoft.com/office/drawing/2014/main" id="{33A92D10-0223-4C0E-90B1-23FE9F2435D2}"/>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1" name="Freeform: Shape 170" descr=" 171">
            <a:hlinkClick r:id="rId3" action="ppaction://hlinksldjump" highlightClick="1"/>
            <a:extLst>
              <a:ext uri="{FF2B5EF4-FFF2-40B4-BE49-F238E27FC236}">
                <a16:creationId xmlns:a16="http://schemas.microsoft.com/office/drawing/2014/main" id="{64175939-87D7-4053-8C83-BBAB0E4F6B50}"/>
              </a:ext>
            </a:extLst>
          </p:cNvPr>
          <p:cNvSpPr/>
          <p:nvPr/>
        </p:nvSpPr>
        <p:spPr>
          <a:xfrm>
            <a:off x="10287000" y="1070055"/>
            <a:ext cx="1905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2" name="Freeform: Shape 171" descr=" 172">
            <a:hlinkClick r:id="rId6" action="ppaction://hlinksldjump" highlightClick="1"/>
            <a:extLst>
              <a:ext uri="{FF2B5EF4-FFF2-40B4-BE49-F238E27FC236}">
                <a16:creationId xmlns:a16="http://schemas.microsoft.com/office/drawing/2014/main" id="{04FBDE87-2715-493F-9C84-5C5AD98FACD0}"/>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3" name="Freeform: Shape 172" descr=" 173">
            <a:hlinkClick r:id="rId7" action="ppaction://hlinksldjump" highlightClick="1"/>
            <a:extLst>
              <a:ext uri="{FF2B5EF4-FFF2-40B4-BE49-F238E27FC236}">
                <a16:creationId xmlns:a16="http://schemas.microsoft.com/office/drawing/2014/main" id="{EEA18E5B-E81B-4877-8A30-FEAEC626F705}"/>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4" name="Freeform: Shape 173" descr=" 174">
            <a:hlinkClick r:id="rId8" action="ppaction://hlinksldjump" highlightClick="1"/>
            <a:extLst>
              <a:ext uri="{FF2B5EF4-FFF2-40B4-BE49-F238E27FC236}">
                <a16:creationId xmlns:a16="http://schemas.microsoft.com/office/drawing/2014/main" id="{AC029B7C-F0AD-4ED2-B61B-324778406CC0}"/>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5" name="Freeform: Shape 174" descr=" 175">
            <a:hlinkClick r:id="rId9" action="ppaction://hlinksldjump" highlightClick="1"/>
            <a:extLst>
              <a:ext uri="{FF2B5EF4-FFF2-40B4-BE49-F238E27FC236}">
                <a16:creationId xmlns:a16="http://schemas.microsoft.com/office/drawing/2014/main" id="{37C268E2-19A1-4932-8112-7ECA82159B85}"/>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6" name="Freeform: Shape 175" descr=" 176">
            <a:hlinkClick r:id="rId10" action="ppaction://hlinksldjump" highlightClick="1"/>
            <a:extLst>
              <a:ext uri="{FF2B5EF4-FFF2-40B4-BE49-F238E27FC236}">
                <a16:creationId xmlns:a16="http://schemas.microsoft.com/office/drawing/2014/main" id="{E3D31FDD-18F0-4CD2-B7C3-2919C9C23F8C}"/>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7" name="Rectangle 176" descr=" 177">
            <a:extLst>
              <a:ext uri="{FF2B5EF4-FFF2-40B4-BE49-F238E27FC236}">
                <a16:creationId xmlns:a16="http://schemas.microsoft.com/office/drawing/2014/main" id="{1B708CE6-2892-47FB-877E-D4C891A5A4DC}"/>
              </a:ext>
            </a:extLst>
          </p:cNvPr>
          <p:cNvSpPr/>
          <p:nvPr/>
        </p:nvSpPr>
        <p:spPr>
          <a:xfrm>
            <a:off x="294640" y="243536"/>
            <a:ext cx="9319260" cy="492443"/>
          </a:xfrm>
          <a:prstGeom prst="rect">
            <a:avLst/>
          </a:prstGeom>
        </p:spPr>
        <p:txBody>
          <a:bodyPr wrap="square">
            <a:spAutoFit/>
          </a:bodyPr>
          <a:lstStyle/>
          <a:p>
            <a:r>
              <a:rPr lang="en-GB" sz="2600" b="1" dirty="0">
                <a:solidFill>
                  <a:schemeClr val="bg1"/>
                </a:solidFill>
              </a:rPr>
              <a:t>Transforming patients’ lives in multiple sclerosis</a:t>
            </a:r>
          </a:p>
        </p:txBody>
      </p:sp>
      <p:sp>
        <p:nvSpPr>
          <p:cNvPr id="179" name="Rectangle 178" descr=" 179">
            <a:extLst>
              <a:ext uri="{FF2B5EF4-FFF2-40B4-BE49-F238E27FC236}">
                <a16:creationId xmlns:a16="http://schemas.microsoft.com/office/drawing/2014/main" id="{FAF0FF7C-203E-4A23-AE9F-A03F7928A88A}"/>
              </a:ext>
            </a:extLst>
          </p:cNvPr>
          <p:cNvSpPr/>
          <p:nvPr/>
        </p:nvSpPr>
        <p:spPr>
          <a:xfrm>
            <a:off x="294640" y="5876836"/>
            <a:ext cx="9954260" cy="276999"/>
          </a:xfrm>
          <a:prstGeom prst="rect">
            <a:avLst/>
          </a:prstGeom>
        </p:spPr>
        <p:txBody>
          <a:bodyPr wrap="square" anchor="b" anchorCtr="0">
            <a:spAutoFit/>
          </a:bodyPr>
          <a:lstStyle/>
          <a:p>
            <a:r>
              <a:rPr lang="en-GB" sz="1200" baseline="30000" dirty="0" err="1">
                <a:solidFill>
                  <a:schemeClr val="bg1"/>
                </a:solidFill>
              </a:rPr>
              <a:t>a</a:t>
            </a:r>
            <a:r>
              <a:rPr lang="en-GB" sz="1200" dirty="0" err="1">
                <a:solidFill>
                  <a:schemeClr val="bg1"/>
                </a:solidFill>
              </a:rPr>
              <a:t>Mayzent</a:t>
            </a:r>
            <a:r>
              <a:rPr lang="en-GB" sz="1200" dirty="0">
                <a:solidFill>
                  <a:schemeClr val="bg1"/>
                </a:solidFill>
              </a:rPr>
              <a:t> indications: EU</a:t>
            </a:r>
            <a:r>
              <a:rPr lang="en-GB" sz="1200" baseline="30000" dirty="0">
                <a:solidFill>
                  <a:schemeClr val="bg1"/>
                </a:solidFill>
              </a:rPr>
              <a:t>7</a:t>
            </a:r>
            <a:r>
              <a:rPr lang="en-GB" sz="1200" dirty="0">
                <a:solidFill>
                  <a:schemeClr val="bg1"/>
                </a:solidFill>
              </a:rPr>
              <a:t>, active SPMS; US</a:t>
            </a:r>
            <a:r>
              <a:rPr lang="en-GB" sz="1200" baseline="30000" dirty="0">
                <a:solidFill>
                  <a:schemeClr val="bg1"/>
                </a:solidFill>
              </a:rPr>
              <a:t>8</a:t>
            </a:r>
            <a:r>
              <a:rPr lang="en-GB" sz="1200" dirty="0">
                <a:solidFill>
                  <a:schemeClr val="bg1"/>
                </a:solidFill>
              </a:rPr>
              <a:t>, RMS; Australia</a:t>
            </a:r>
            <a:r>
              <a:rPr lang="en-GB" sz="1200" baseline="30000" dirty="0">
                <a:solidFill>
                  <a:schemeClr val="bg1"/>
                </a:solidFill>
              </a:rPr>
              <a:t>9</a:t>
            </a:r>
            <a:r>
              <a:rPr lang="en-GB" sz="1200" dirty="0">
                <a:solidFill>
                  <a:schemeClr val="bg1"/>
                </a:solidFill>
              </a:rPr>
              <a:t> &amp; Japan</a:t>
            </a:r>
            <a:r>
              <a:rPr lang="en-GB" sz="1200" baseline="30000" dirty="0">
                <a:solidFill>
                  <a:schemeClr val="bg1"/>
                </a:solidFill>
              </a:rPr>
              <a:t>10</a:t>
            </a:r>
            <a:r>
              <a:rPr lang="en-GB" sz="1200" dirty="0">
                <a:solidFill>
                  <a:schemeClr val="bg1"/>
                </a:solidFill>
              </a:rPr>
              <a:t>, full SPMS.</a:t>
            </a:r>
          </a:p>
        </p:txBody>
      </p:sp>
      <p:sp>
        <p:nvSpPr>
          <p:cNvPr id="302" name="REFERENCES" descr=" 302">
            <a:hlinkClick r:id="" action="ppaction://noaction" highlightClick="1"/>
            <a:extLst>
              <a:ext uri="{FF2B5EF4-FFF2-40B4-BE49-F238E27FC236}">
                <a16:creationId xmlns:a16="http://schemas.microsoft.com/office/drawing/2014/main" id="{17C67955-40D7-4E2E-BB5F-7CDA71310BB9}"/>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REFERENCES</a:t>
            </a:r>
            <a:endParaRPr lang="en-GB" sz="1100" dirty="0">
              <a:solidFill>
                <a:srgbClr val="023761"/>
              </a:solidFill>
            </a:endParaRPr>
          </a:p>
        </p:txBody>
      </p:sp>
      <p:sp>
        <p:nvSpPr>
          <p:cNvPr id="303" name="ABBREVIATIONS" descr=" 303">
            <a:hlinkClick r:id="" action="ppaction://noaction" highlightClick="1"/>
            <a:extLst>
              <a:ext uri="{FF2B5EF4-FFF2-40B4-BE49-F238E27FC236}">
                <a16:creationId xmlns:a16="http://schemas.microsoft.com/office/drawing/2014/main" id="{9EF5AB68-CB78-46E0-81DE-F102F369E3A6}"/>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grpSp>
        <p:nvGrpSpPr>
          <p:cNvPr id="313" name="Group 312" descr=" 313">
            <a:extLst>
              <a:ext uri="{FF2B5EF4-FFF2-40B4-BE49-F238E27FC236}">
                <a16:creationId xmlns:a16="http://schemas.microsoft.com/office/drawing/2014/main" id="{EFFA09FE-83B9-4D82-A046-B13F6FF7B091}"/>
              </a:ext>
            </a:extLst>
          </p:cNvPr>
          <p:cNvGrpSpPr/>
          <p:nvPr/>
        </p:nvGrpSpPr>
        <p:grpSpPr>
          <a:xfrm>
            <a:off x="548698" y="2020600"/>
            <a:ext cx="2766001" cy="2766001"/>
            <a:chOff x="6480042" y="3268109"/>
            <a:chExt cx="1373178" cy="1373178"/>
          </a:xfrm>
        </p:grpSpPr>
        <p:sp>
          <p:nvSpPr>
            <p:cNvPr id="314" name="Oval 313">
              <a:extLst>
                <a:ext uri="{FF2B5EF4-FFF2-40B4-BE49-F238E27FC236}">
                  <a16:creationId xmlns:a16="http://schemas.microsoft.com/office/drawing/2014/main" id="{6E8F8BE8-AAD6-4BF3-88F4-BFB56CD166BC}"/>
                </a:ext>
              </a:extLst>
            </p:cNvPr>
            <p:cNvSpPr/>
            <p:nvPr/>
          </p:nvSpPr>
          <p:spPr>
            <a:xfrm>
              <a:off x="6480042" y="3268109"/>
              <a:ext cx="1373178" cy="13731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315" name="Picture 314" descr="A picture containing light, mug, window&#10;&#10;Description automatically generated">
              <a:extLst>
                <a:ext uri="{FF2B5EF4-FFF2-40B4-BE49-F238E27FC236}">
                  <a16:creationId xmlns:a16="http://schemas.microsoft.com/office/drawing/2014/main" id="{0BE634CD-9F36-4143-8DCB-ECC3D75034FF}"/>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6509202" y="3302996"/>
              <a:ext cx="1307887" cy="1307887"/>
            </a:xfrm>
            <a:prstGeom prst="rect">
              <a:avLst/>
            </a:prstGeom>
          </p:spPr>
        </p:pic>
      </p:grpSp>
      <p:sp>
        <p:nvSpPr>
          <p:cNvPr id="2" name="Rectangle: Rounded Corners 1" descr=" 2">
            <a:extLst>
              <a:ext uri="{FF2B5EF4-FFF2-40B4-BE49-F238E27FC236}">
                <a16:creationId xmlns:a16="http://schemas.microsoft.com/office/drawing/2014/main" id="{D382B5B0-9523-48E9-945C-6C285F190BA8}"/>
              </a:ext>
            </a:extLst>
          </p:cNvPr>
          <p:cNvSpPr/>
          <p:nvPr/>
        </p:nvSpPr>
        <p:spPr>
          <a:xfrm>
            <a:off x="3606800" y="147320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2000" dirty="0">
                <a:solidFill>
                  <a:schemeClr val="accent1"/>
                </a:solidFill>
              </a:rPr>
              <a:t>First oral RRMS therapy for adults (</a:t>
            </a:r>
            <a:r>
              <a:rPr lang="en-GB" sz="2000" dirty="0" err="1">
                <a:solidFill>
                  <a:schemeClr val="accent1"/>
                </a:solidFill>
              </a:rPr>
              <a:t>Gilenya</a:t>
            </a:r>
            <a:r>
              <a:rPr lang="en-GB" sz="2000" dirty="0">
                <a:solidFill>
                  <a:schemeClr val="accent1"/>
                </a:solidFill>
              </a:rPr>
              <a:t>)</a:t>
            </a:r>
            <a:r>
              <a:rPr lang="en-GB" sz="2000" baseline="30000" dirty="0">
                <a:solidFill>
                  <a:schemeClr val="accent1"/>
                </a:solidFill>
              </a:rPr>
              <a:t>1,2</a:t>
            </a:r>
          </a:p>
        </p:txBody>
      </p:sp>
      <p:sp>
        <p:nvSpPr>
          <p:cNvPr id="317" name="Rectangle: Rounded Corners 316" descr=" 317">
            <a:extLst>
              <a:ext uri="{FF2B5EF4-FFF2-40B4-BE49-F238E27FC236}">
                <a16:creationId xmlns:a16="http://schemas.microsoft.com/office/drawing/2014/main" id="{EC63B712-8DF8-4CF6-A999-0874E1D37BC5}"/>
              </a:ext>
            </a:extLst>
          </p:cNvPr>
          <p:cNvSpPr/>
          <p:nvPr/>
        </p:nvSpPr>
        <p:spPr>
          <a:xfrm>
            <a:off x="3606800" y="246380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2000" dirty="0">
                <a:solidFill>
                  <a:schemeClr val="accent1"/>
                </a:solidFill>
              </a:rPr>
              <a:t>First oral RRMS therapy for children 10 and over (</a:t>
            </a:r>
            <a:r>
              <a:rPr lang="en-GB" sz="2000" dirty="0" err="1">
                <a:solidFill>
                  <a:schemeClr val="accent1"/>
                </a:solidFill>
              </a:rPr>
              <a:t>Gilenya</a:t>
            </a:r>
            <a:r>
              <a:rPr lang="en-GB" sz="2000" dirty="0">
                <a:solidFill>
                  <a:schemeClr val="accent1"/>
                </a:solidFill>
              </a:rPr>
              <a:t>)</a:t>
            </a:r>
            <a:r>
              <a:rPr lang="en-GB" sz="2000" baseline="30000" dirty="0">
                <a:solidFill>
                  <a:schemeClr val="accent1"/>
                </a:solidFill>
              </a:rPr>
              <a:t>2-4</a:t>
            </a:r>
          </a:p>
        </p:txBody>
      </p:sp>
      <p:sp>
        <p:nvSpPr>
          <p:cNvPr id="318" name="Rectangle: Rounded Corners 317" descr=" 318">
            <a:extLst>
              <a:ext uri="{FF2B5EF4-FFF2-40B4-BE49-F238E27FC236}">
                <a16:creationId xmlns:a16="http://schemas.microsoft.com/office/drawing/2014/main" id="{F1B45409-4056-4E08-8D79-99417BA5BACA}"/>
              </a:ext>
            </a:extLst>
          </p:cNvPr>
          <p:cNvSpPr/>
          <p:nvPr/>
        </p:nvSpPr>
        <p:spPr>
          <a:xfrm>
            <a:off x="3606800" y="345440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2000" dirty="0">
                <a:solidFill>
                  <a:schemeClr val="accent1"/>
                </a:solidFill>
              </a:rPr>
              <a:t>First and only oral therapy studied and proven in a broad </a:t>
            </a:r>
            <a:r>
              <a:rPr lang="en-GB" sz="2000" dirty="0" err="1">
                <a:solidFill>
                  <a:schemeClr val="accent1"/>
                </a:solidFill>
              </a:rPr>
              <a:t>SPMS</a:t>
            </a:r>
            <a:r>
              <a:rPr lang="en-GB" sz="2000" baseline="30000" dirty="0" err="1">
                <a:solidFill>
                  <a:schemeClr val="accent1"/>
                </a:solidFill>
              </a:rPr>
              <a:t>a</a:t>
            </a:r>
            <a:r>
              <a:rPr lang="en-GB" sz="2000" dirty="0">
                <a:solidFill>
                  <a:schemeClr val="accent1"/>
                </a:solidFill>
              </a:rPr>
              <a:t> patient population (</a:t>
            </a:r>
            <a:r>
              <a:rPr lang="en-GB" sz="2000" dirty="0" err="1">
                <a:solidFill>
                  <a:schemeClr val="accent1"/>
                </a:solidFill>
              </a:rPr>
              <a:t>Mayzent</a:t>
            </a:r>
            <a:r>
              <a:rPr lang="en-GB" sz="2000" dirty="0">
                <a:solidFill>
                  <a:schemeClr val="accent1"/>
                </a:solidFill>
              </a:rPr>
              <a:t>)</a:t>
            </a:r>
            <a:r>
              <a:rPr lang="en-GB" sz="2000" baseline="30000" dirty="0">
                <a:solidFill>
                  <a:schemeClr val="accent1"/>
                </a:solidFill>
              </a:rPr>
              <a:t>5</a:t>
            </a:r>
          </a:p>
        </p:txBody>
      </p:sp>
      <p:sp>
        <p:nvSpPr>
          <p:cNvPr id="319" name="Rectangle: Rounded Corners 318" descr=" 319">
            <a:extLst>
              <a:ext uri="{FF2B5EF4-FFF2-40B4-BE49-F238E27FC236}">
                <a16:creationId xmlns:a16="http://schemas.microsoft.com/office/drawing/2014/main" id="{D5BE49CF-6CC5-4884-B73F-9E2B7AB7D24A}"/>
              </a:ext>
            </a:extLst>
          </p:cNvPr>
          <p:cNvSpPr/>
          <p:nvPr/>
        </p:nvSpPr>
        <p:spPr>
          <a:xfrm>
            <a:off x="3606800" y="444500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2000" dirty="0">
                <a:solidFill>
                  <a:schemeClr val="accent1"/>
                </a:solidFill>
              </a:rPr>
              <a:t>Potentially, first fully human subcutaneous </a:t>
            </a:r>
            <a:br>
              <a:rPr lang="en-GB" sz="2000" dirty="0">
                <a:solidFill>
                  <a:schemeClr val="accent1"/>
                </a:solidFill>
              </a:rPr>
            </a:br>
            <a:r>
              <a:rPr lang="en-GB" sz="2000" dirty="0">
                <a:solidFill>
                  <a:schemeClr val="accent1"/>
                </a:solidFill>
              </a:rPr>
              <a:t>anti-CD20 (B-cell targeted) therapy</a:t>
            </a:r>
            <a:r>
              <a:rPr lang="en-GB" sz="2000" baseline="30000" dirty="0">
                <a:solidFill>
                  <a:schemeClr val="accent1"/>
                </a:solidFill>
              </a:rPr>
              <a:t>6</a:t>
            </a:r>
            <a:endParaRPr lang="en-GB" sz="2000" dirty="0">
              <a:solidFill>
                <a:schemeClr val="accent1"/>
              </a:solidFill>
            </a:endParaRPr>
          </a:p>
        </p:txBody>
      </p:sp>
      <p:pic>
        <p:nvPicPr>
          <p:cNvPr id="153" name="Picture 152" descr=" 13">
            <a:extLst>
              <a:ext uri="{FF2B5EF4-FFF2-40B4-BE49-F238E27FC236}">
                <a16:creationId xmlns:a16="http://schemas.microsoft.com/office/drawing/2014/main" id="{36D37054-6915-40C3-BD45-E28906DA0920}"/>
              </a:ext>
            </a:extLst>
          </p:cNvPr>
          <p:cNvPicPr>
            <a:picLocks noChangeAspect="1"/>
          </p:cNvPicPr>
          <p:nvPr/>
        </p:nvPicPr>
        <p:blipFill>
          <a:blip r:embed="rId12"/>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2083802242"/>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showMasterSp="0">
  <p:cSld>
    <p:bg>
      <p:bgPr>
        <a:solidFill>
          <a:srgbClr val="0460A9"/>
        </a:solidFill>
        <a:effectLst/>
      </p:bgPr>
    </p:bg>
    <p:spTree>
      <p:nvGrpSpPr>
        <p:cNvPr id="1" name=""/>
        <p:cNvGrpSpPr/>
        <p:nvPr/>
      </p:nvGrpSpPr>
      <p:grpSpPr>
        <a:xfrm>
          <a:off x="0" y="0"/>
          <a:ext cx="0" cy="0"/>
          <a:chOff x="0" y="0"/>
          <a:chExt cx="0" cy="0"/>
        </a:xfrm>
      </p:grpSpPr>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107005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2133"/>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endParaRPr lang="en-GB" sz="3200"/>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endParaRPr lang="en-GB" sz="3200"/>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accent2"/>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endParaRPr lang="en-GB" sz="32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endParaRPr lang="en-GB" sz="32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endParaRPr lang="en-GB" sz="32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endParaRPr lang="en-GB" sz="32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endParaRPr lang="en-GB" sz="32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endParaRPr lang="en-GB" sz="32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endParaRPr lang="en-GB" sz="3200"/>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32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32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32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32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32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3200"/>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3200"/>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32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32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3200"/>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endParaRPr lang="en-GB" sz="32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endParaRPr lang="en-GB" sz="32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endParaRPr lang="en-GB" sz="32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endParaRPr lang="en-GB" sz="32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endParaRPr lang="en-GB" sz="32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endParaRPr lang="en-GB" sz="32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endParaRPr lang="en-GB" sz="32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endParaRPr lang="en-GB" sz="32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endParaRPr lang="en-GB" sz="32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endParaRPr lang="en-GB" sz="32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endParaRPr lang="en-GB" sz="32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endParaRPr lang="en-GB" sz="32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endParaRPr lang="en-GB" sz="32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endParaRPr lang="en-GB" sz="32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endParaRPr lang="en-GB" sz="32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endParaRPr lang="en-GB" sz="32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endParaRPr lang="en-GB" sz="32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endParaRPr lang="en-GB" sz="32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endParaRPr lang="en-GB" sz="32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endParaRPr lang="en-GB" sz="32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endParaRPr lang="en-GB" sz="32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endParaRPr lang="en-GB" sz="32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endParaRPr lang="en-GB" sz="32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endParaRPr lang="en-GB" sz="32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endParaRPr lang="en-GB" sz="32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endParaRPr lang="en-GB" sz="32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endParaRPr lang="en-GB" sz="32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endParaRPr lang="en-GB" sz="32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endParaRPr lang="en-GB" sz="32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endParaRPr lang="en-GB" sz="32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endParaRPr lang="en-GB" sz="32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endParaRPr lang="en-GB" sz="32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endParaRPr lang="en-GB" sz="3200"/>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1240313"/>
            <a:ext cx="1315452" cy="420756"/>
          </a:xfrm>
          <a:prstGeom prst="rect">
            <a:avLst/>
          </a:prstGeom>
        </p:spPr>
        <p:txBody>
          <a:bodyPr wrap="square">
            <a:spAutoFit/>
          </a:bodyPr>
          <a:lstStyle/>
          <a:p>
            <a:pPr algn="r"/>
            <a:r>
              <a:rPr lang="en-GB" sz="1050" dirty="0">
                <a:solidFill>
                  <a:schemeClr val="accent2"/>
                </a:solidFill>
              </a:rPr>
              <a:t>Novartis heritage in Neuroscience</a:t>
            </a:r>
          </a:p>
        </p:txBody>
      </p:sp>
      <p:sp>
        <p:nvSpPr>
          <p:cNvPr id="89" name="Freeform: Shape 88" descr=" 89">
            <a:extLst>
              <a:ext uri="{FF2B5EF4-FFF2-40B4-BE49-F238E27FC236}">
                <a16:creationId xmlns:a16="http://schemas.microsoft.com/office/drawing/2014/main" id="{27866C31-4C4B-4D62-9F94-43809EBF9E5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endParaRPr lang="en-GB" sz="3200"/>
          </a:p>
        </p:txBody>
      </p:sp>
      <p:sp>
        <p:nvSpPr>
          <p:cNvPr id="150" name="Freeform: Shape 149" descr=" 150">
            <a:extLst>
              <a:ext uri="{FF2B5EF4-FFF2-40B4-BE49-F238E27FC236}">
                <a16:creationId xmlns:a16="http://schemas.microsoft.com/office/drawing/2014/main" id="{DFD4B198-4731-4ADE-81A8-938D894AA15D}"/>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1" name="Freeform: Shape 150" descr=" 151">
            <a:extLst>
              <a:ext uri="{FF2B5EF4-FFF2-40B4-BE49-F238E27FC236}">
                <a16:creationId xmlns:a16="http://schemas.microsoft.com/office/drawing/2014/main" id="{4216C16D-BC88-4577-92FB-871F556FAB6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54" name="Oval 153" descr=" 154">
            <a:hlinkClick r:id="" action="ppaction://hlinkshowjump?jump=nextslide" highlightClick="1"/>
            <a:extLst>
              <a:ext uri="{FF2B5EF4-FFF2-40B4-BE49-F238E27FC236}">
                <a16:creationId xmlns:a16="http://schemas.microsoft.com/office/drawing/2014/main" id="{4B0A0596-9F3C-474B-B785-B21D0F686FF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55" name="Oval 154" descr=" 155">
            <a:hlinkClick r:id="rId3" action="ppaction://hlinksldjump" highlightClick="1"/>
            <a:extLst>
              <a:ext uri="{FF2B5EF4-FFF2-40B4-BE49-F238E27FC236}">
                <a16:creationId xmlns:a16="http://schemas.microsoft.com/office/drawing/2014/main" id="{5A888D69-AE5B-426A-9A65-C25CB198BD9C}"/>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dirty="0"/>
          </a:p>
        </p:txBody>
      </p:sp>
      <p:sp>
        <p:nvSpPr>
          <p:cNvPr id="159" name="Oval 158" descr=" 159">
            <a:hlinkClick r:id="rId4" action="ppaction://hlinksldjump" highlightClick="1"/>
            <a:extLst>
              <a:ext uri="{FF2B5EF4-FFF2-40B4-BE49-F238E27FC236}">
                <a16:creationId xmlns:a16="http://schemas.microsoft.com/office/drawing/2014/main" id="{BC260D00-55B8-45E9-9D01-9C5C16C1E5A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endParaRPr lang="en-GB" sz="3200"/>
          </a:p>
        </p:txBody>
      </p:sp>
      <p:sp>
        <p:nvSpPr>
          <p:cNvPr id="170" name="Freeform: Shape 169" descr=" 170">
            <a:hlinkClick r:id="rId5" action="ppaction://hlinksldjump" highlightClick="1"/>
            <a:extLst>
              <a:ext uri="{FF2B5EF4-FFF2-40B4-BE49-F238E27FC236}">
                <a16:creationId xmlns:a16="http://schemas.microsoft.com/office/drawing/2014/main" id="{33A92D10-0223-4C0E-90B1-23FE9F2435D2}"/>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1" name="Freeform: Shape 170" descr=" 171">
            <a:hlinkClick r:id="rId3" action="ppaction://hlinksldjump" highlightClick="1"/>
            <a:extLst>
              <a:ext uri="{FF2B5EF4-FFF2-40B4-BE49-F238E27FC236}">
                <a16:creationId xmlns:a16="http://schemas.microsoft.com/office/drawing/2014/main" id="{64175939-87D7-4053-8C83-BBAB0E4F6B50}"/>
              </a:ext>
            </a:extLst>
          </p:cNvPr>
          <p:cNvSpPr/>
          <p:nvPr/>
        </p:nvSpPr>
        <p:spPr>
          <a:xfrm>
            <a:off x="10287000" y="1070055"/>
            <a:ext cx="1905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2" name="Freeform: Shape 171" descr=" 172">
            <a:hlinkClick r:id="rId6" action="ppaction://hlinksldjump" highlightClick="1"/>
            <a:extLst>
              <a:ext uri="{FF2B5EF4-FFF2-40B4-BE49-F238E27FC236}">
                <a16:creationId xmlns:a16="http://schemas.microsoft.com/office/drawing/2014/main" id="{04FBDE87-2715-493F-9C84-5C5AD98FACD0}"/>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3" name="Freeform: Shape 172" descr=" 173">
            <a:hlinkClick r:id="rId7" action="ppaction://hlinksldjump" highlightClick="1"/>
            <a:extLst>
              <a:ext uri="{FF2B5EF4-FFF2-40B4-BE49-F238E27FC236}">
                <a16:creationId xmlns:a16="http://schemas.microsoft.com/office/drawing/2014/main" id="{EEA18E5B-E81B-4877-8A30-FEAEC626F705}"/>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4" name="Freeform: Shape 173" descr=" 174">
            <a:hlinkClick r:id="rId8" action="ppaction://hlinksldjump" highlightClick="1"/>
            <a:extLst>
              <a:ext uri="{FF2B5EF4-FFF2-40B4-BE49-F238E27FC236}">
                <a16:creationId xmlns:a16="http://schemas.microsoft.com/office/drawing/2014/main" id="{AC029B7C-F0AD-4ED2-B61B-324778406CC0}"/>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5" name="Freeform: Shape 174" descr=" 175">
            <a:hlinkClick r:id="rId9" action="ppaction://hlinksldjump" highlightClick="1"/>
            <a:extLst>
              <a:ext uri="{FF2B5EF4-FFF2-40B4-BE49-F238E27FC236}">
                <a16:creationId xmlns:a16="http://schemas.microsoft.com/office/drawing/2014/main" id="{37C268E2-19A1-4932-8112-7ECA82159B85}"/>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6" name="Freeform: Shape 175" descr=" 176">
            <a:hlinkClick r:id="rId10" action="ppaction://hlinksldjump" highlightClick="1"/>
            <a:extLst>
              <a:ext uri="{FF2B5EF4-FFF2-40B4-BE49-F238E27FC236}">
                <a16:creationId xmlns:a16="http://schemas.microsoft.com/office/drawing/2014/main" id="{E3D31FDD-18F0-4CD2-B7C3-2919C9C23F8C}"/>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7" name="Rectangle 176" descr=" 177">
            <a:extLst>
              <a:ext uri="{FF2B5EF4-FFF2-40B4-BE49-F238E27FC236}">
                <a16:creationId xmlns:a16="http://schemas.microsoft.com/office/drawing/2014/main" id="{1B708CE6-2892-47FB-877E-D4C891A5A4DC}"/>
              </a:ext>
            </a:extLst>
          </p:cNvPr>
          <p:cNvSpPr/>
          <p:nvPr/>
        </p:nvSpPr>
        <p:spPr>
          <a:xfrm>
            <a:off x="294640" y="243536"/>
            <a:ext cx="9319260" cy="492443"/>
          </a:xfrm>
          <a:prstGeom prst="rect">
            <a:avLst/>
          </a:prstGeom>
        </p:spPr>
        <p:txBody>
          <a:bodyPr wrap="square">
            <a:spAutoFit/>
          </a:bodyPr>
          <a:lstStyle/>
          <a:p>
            <a:r>
              <a:rPr lang="en-GB" sz="2600" b="1" dirty="0">
                <a:solidFill>
                  <a:schemeClr val="bg1"/>
                </a:solidFill>
              </a:rPr>
              <a:t>Transforming patients’ lives in multiple sclerosis</a:t>
            </a:r>
          </a:p>
        </p:txBody>
      </p:sp>
      <p:sp>
        <p:nvSpPr>
          <p:cNvPr id="302" name="REFERENCES" descr=" 302">
            <a:hlinkClick r:id="" action="ppaction://noaction" highlightClick="1"/>
            <a:extLst>
              <a:ext uri="{FF2B5EF4-FFF2-40B4-BE49-F238E27FC236}">
                <a16:creationId xmlns:a16="http://schemas.microsoft.com/office/drawing/2014/main" id="{17C67955-40D7-4E2E-BB5F-7CDA71310BB9}"/>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REFERENCES</a:t>
            </a:r>
            <a:endParaRPr lang="en-GB" sz="1100" dirty="0">
              <a:solidFill>
                <a:srgbClr val="023761"/>
              </a:solidFill>
            </a:endParaRPr>
          </a:p>
        </p:txBody>
      </p:sp>
      <p:sp>
        <p:nvSpPr>
          <p:cNvPr id="303" name="ABBREVIATIONS" descr=" 303">
            <a:hlinkClick r:id="" action="ppaction://noaction" highlightClick="1"/>
            <a:extLst>
              <a:ext uri="{FF2B5EF4-FFF2-40B4-BE49-F238E27FC236}">
                <a16:creationId xmlns:a16="http://schemas.microsoft.com/office/drawing/2014/main" id="{9EF5AB68-CB78-46E0-81DE-F102F369E3A6}"/>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grpSp>
        <p:nvGrpSpPr>
          <p:cNvPr id="313" name="Group 312" descr=" 313">
            <a:extLst>
              <a:ext uri="{FF2B5EF4-FFF2-40B4-BE49-F238E27FC236}">
                <a16:creationId xmlns:a16="http://schemas.microsoft.com/office/drawing/2014/main" id="{EFFA09FE-83B9-4D82-A046-B13F6FF7B091}"/>
              </a:ext>
            </a:extLst>
          </p:cNvPr>
          <p:cNvGrpSpPr/>
          <p:nvPr/>
        </p:nvGrpSpPr>
        <p:grpSpPr>
          <a:xfrm>
            <a:off x="548698" y="2020600"/>
            <a:ext cx="2766001" cy="2766001"/>
            <a:chOff x="6480042" y="3268109"/>
            <a:chExt cx="1373178" cy="1373178"/>
          </a:xfrm>
        </p:grpSpPr>
        <p:sp>
          <p:nvSpPr>
            <p:cNvPr id="314" name="Oval 313">
              <a:extLst>
                <a:ext uri="{FF2B5EF4-FFF2-40B4-BE49-F238E27FC236}">
                  <a16:creationId xmlns:a16="http://schemas.microsoft.com/office/drawing/2014/main" id="{6E8F8BE8-AAD6-4BF3-88F4-BFB56CD166BC}"/>
                </a:ext>
              </a:extLst>
            </p:cNvPr>
            <p:cNvSpPr/>
            <p:nvPr/>
          </p:nvSpPr>
          <p:spPr>
            <a:xfrm>
              <a:off x="6480042" y="3268109"/>
              <a:ext cx="1373178" cy="13731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315" name="Picture 314" descr="A picture containing light, mug, window&#10;&#10;Description automatically generated">
              <a:extLst>
                <a:ext uri="{FF2B5EF4-FFF2-40B4-BE49-F238E27FC236}">
                  <a16:creationId xmlns:a16="http://schemas.microsoft.com/office/drawing/2014/main" id="{0BE634CD-9F36-4143-8DCB-ECC3D75034FF}"/>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6509202" y="3302996"/>
              <a:ext cx="1307887" cy="1307887"/>
            </a:xfrm>
            <a:prstGeom prst="rect">
              <a:avLst/>
            </a:prstGeom>
          </p:spPr>
        </p:pic>
      </p:grpSp>
      <p:sp>
        <p:nvSpPr>
          <p:cNvPr id="2" name="Rectangle: Rounded Corners 1" descr=" 2">
            <a:extLst>
              <a:ext uri="{FF2B5EF4-FFF2-40B4-BE49-F238E27FC236}">
                <a16:creationId xmlns:a16="http://schemas.microsoft.com/office/drawing/2014/main" id="{D382B5B0-9523-48E9-945C-6C285F190BA8}"/>
              </a:ext>
            </a:extLst>
          </p:cNvPr>
          <p:cNvSpPr/>
          <p:nvPr/>
        </p:nvSpPr>
        <p:spPr>
          <a:xfrm>
            <a:off x="3606800" y="147320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2000" dirty="0">
                <a:solidFill>
                  <a:schemeClr val="accent1"/>
                </a:solidFill>
              </a:rPr>
              <a:t>First oral RRMS therapy for adults (</a:t>
            </a:r>
            <a:r>
              <a:rPr lang="en-GB" sz="2000" dirty="0" err="1">
                <a:solidFill>
                  <a:schemeClr val="accent1"/>
                </a:solidFill>
              </a:rPr>
              <a:t>Gilenya</a:t>
            </a:r>
            <a:r>
              <a:rPr lang="en-GB" sz="2000" dirty="0">
                <a:solidFill>
                  <a:schemeClr val="accent1"/>
                </a:solidFill>
              </a:rPr>
              <a:t>)</a:t>
            </a:r>
            <a:r>
              <a:rPr lang="en-GB" sz="2000" baseline="30000" dirty="0">
                <a:solidFill>
                  <a:schemeClr val="accent1"/>
                </a:solidFill>
              </a:rPr>
              <a:t>1</a:t>
            </a:r>
          </a:p>
        </p:txBody>
      </p:sp>
      <p:sp>
        <p:nvSpPr>
          <p:cNvPr id="317" name="Rectangle: Rounded Corners 316" descr=" 317">
            <a:extLst>
              <a:ext uri="{FF2B5EF4-FFF2-40B4-BE49-F238E27FC236}">
                <a16:creationId xmlns:a16="http://schemas.microsoft.com/office/drawing/2014/main" id="{EC63B712-8DF8-4CF6-A999-0874E1D37BC5}"/>
              </a:ext>
            </a:extLst>
          </p:cNvPr>
          <p:cNvSpPr/>
          <p:nvPr/>
        </p:nvSpPr>
        <p:spPr>
          <a:xfrm>
            <a:off x="3606800" y="246380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2000" dirty="0">
                <a:solidFill>
                  <a:schemeClr val="accent1"/>
                </a:solidFill>
              </a:rPr>
              <a:t>First oral RRMS therapy for children 10 and over (</a:t>
            </a:r>
            <a:r>
              <a:rPr lang="en-GB" sz="2000" dirty="0" err="1">
                <a:solidFill>
                  <a:schemeClr val="accent1"/>
                </a:solidFill>
              </a:rPr>
              <a:t>Gilenya</a:t>
            </a:r>
            <a:r>
              <a:rPr lang="en-GB" sz="2000" dirty="0">
                <a:solidFill>
                  <a:schemeClr val="accent1"/>
                </a:solidFill>
              </a:rPr>
              <a:t>)</a:t>
            </a:r>
            <a:r>
              <a:rPr lang="en-GB" sz="2000" baseline="30000" dirty="0">
                <a:solidFill>
                  <a:schemeClr val="accent1"/>
                </a:solidFill>
              </a:rPr>
              <a:t>2-4</a:t>
            </a:r>
          </a:p>
        </p:txBody>
      </p:sp>
      <p:sp>
        <p:nvSpPr>
          <p:cNvPr id="318" name="Rectangle: Rounded Corners 317" descr=" 318">
            <a:extLst>
              <a:ext uri="{FF2B5EF4-FFF2-40B4-BE49-F238E27FC236}">
                <a16:creationId xmlns:a16="http://schemas.microsoft.com/office/drawing/2014/main" id="{F1B45409-4056-4E08-8D79-99417BA5BACA}"/>
              </a:ext>
            </a:extLst>
          </p:cNvPr>
          <p:cNvSpPr/>
          <p:nvPr/>
        </p:nvSpPr>
        <p:spPr>
          <a:xfrm>
            <a:off x="3606800" y="345440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2000" dirty="0">
                <a:solidFill>
                  <a:schemeClr val="accent1"/>
                </a:solidFill>
              </a:rPr>
              <a:t>First and only oral therapy studied and proven in a broad </a:t>
            </a:r>
            <a:r>
              <a:rPr lang="en-GB" sz="2000" dirty="0" err="1">
                <a:solidFill>
                  <a:schemeClr val="accent1"/>
                </a:solidFill>
              </a:rPr>
              <a:t>SPMS</a:t>
            </a:r>
            <a:r>
              <a:rPr lang="en-GB" sz="2000" baseline="30000" dirty="0" err="1">
                <a:solidFill>
                  <a:schemeClr val="accent1"/>
                </a:solidFill>
              </a:rPr>
              <a:t>a</a:t>
            </a:r>
            <a:r>
              <a:rPr lang="en-GB" sz="2000" dirty="0">
                <a:solidFill>
                  <a:schemeClr val="accent1"/>
                </a:solidFill>
              </a:rPr>
              <a:t> patient population (</a:t>
            </a:r>
            <a:r>
              <a:rPr lang="en-GB" sz="2000" dirty="0" err="1">
                <a:solidFill>
                  <a:schemeClr val="accent1"/>
                </a:solidFill>
              </a:rPr>
              <a:t>Mayzent</a:t>
            </a:r>
            <a:r>
              <a:rPr lang="en-GB" sz="2000" dirty="0">
                <a:solidFill>
                  <a:schemeClr val="accent1"/>
                </a:solidFill>
              </a:rPr>
              <a:t>)</a:t>
            </a:r>
            <a:r>
              <a:rPr lang="en-GB" sz="2000" baseline="30000" dirty="0">
                <a:solidFill>
                  <a:schemeClr val="accent1"/>
                </a:solidFill>
              </a:rPr>
              <a:t>5</a:t>
            </a:r>
          </a:p>
        </p:txBody>
      </p:sp>
      <p:sp>
        <p:nvSpPr>
          <p:cNvPr id="319" name="Rectangle: Rounded Corners 318" descr=" 319">
            <a:extLst>
              <a:ext uri="{FF2B5EF4-FFF2-40B4-BE49-F238E27FC236}">
                <a16:creationId xmlns:a16="http://schemas.microsoft.com/office/drawing/2014/main" id="{D5BE49CF-6CC5-4884-B73F-9E2B7AB7D24A}"/>
              </a:ext>
            </a:extLst>
          </p:cNvPr>
          <p:cNvSpPr/>
          <p:nvPr/>
        </p:nvSpPr>
        <p:spPr>
          <a:xfrm>
            <a:off x="3606800" y="444500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2000" dirty="0">
                <a:solidFill>
                  <a:schemeClr val="accent1"/>
                </a:solidFill>
              </a:rPr>
              <a:t>Potentially, first fully human subcutaneous </a:t>
            </a:r>
            <a:br>
              <a:rPr lang="en-GB" sz="2000" dirty="0">
                <a:solidFill>
                  <a:schemeClr val="accent1"/>
                </a:solidFill>
              </a:rPr>
            </a:br>
            <a:r>
              <a:rPr lang="en-GB" sz="2000" dirty="0">
                <a:solidFill>
                  <a:schemeClr val="accent1"/>
                </a:solidFill>
              </a:rPr>
              <a:t>anti-CD20 (B-cell targeted) therapy</a:t>
            </a:r>
            <a:r>
              <a:rPr lang="en-GB" sz="2000" baseline="30000" dirty="0">
                <a:solidFill>
                  <a:schemeClr val="accent1"/>
                </a:solidFill>
              </a:rPr>
              <a:t>6</a:t>
            </a:r>
            <a:endParaRPr lang="en-GB" sz="2000" dirty="0">
              <a:solidFill>
                <a:schemeClr val="accent1"/>
              </a:solidFill>
            </a:endParaRPr>
          </a:p>
        </p:txBody>
      </p:sp>
      <p:sp>
        <p:nvSpPr>
          <p:cNvPr id="152" name="Rectangle 151" descr=" 179">
            <a:extLst>
              <a:ext uri="{FF2B5EF4-FFF2-40B4-BE49-F238E27FC236}">
                <a16:creationId xmlns:a16="http://schemas.microsoft.com/office/drawing/2014/main" id="{D58D458B-92E6-466F-9F04-D9E12B478FCE}"/>
              </a:ext>
            </a:extLst>
          </p:cNvPr>
          <p:cNvSpPr/>
          <p:nvPr/>
        </p:nvSpPr>
        <p:spPr>
          <a:xfrm>
            <a:off x="294640" y="5876836"/>
            <a:ext cx="9954260" cy="276999"/>
          </a:xfrm>
          <a:prstGeom prst="rect">
            <a:avLst/>
          </a:prstGeom>
        </p:spPr>
        <p:txBody>
          <a:bodyPr wrap="square" anchor="b" anchorCtr="0">
            <a:spAutoFit/>
          </a:bodyPr>
          <a:lstStyle/>
          <a:p>
            <a:r>
              <a:rPr lang="en-GB" sz="1200" baseline="30000" dirty="0" err="1">
                <a:solidFill>
                  <a:schemeClr val="bg1"/>
                </a:solidFill>
              </a:rPr>
              <a:t>a</a:t>
            </a:r>
            <a:r>
              <a:rPr lang="en-GB" sz="1200" dirty="0" err="1">
                <a:solidFill>
                  <a:schemeClr val="bg1"/>
                </a:solidFill>
              </a:rPr>
              <a:t>Indications</a:t>
            </a:r>
            <a:r>
              <a:rPr lang="en-GB" sz="1200" dirty="0">
                <a:solidFill>
                  <a:schemeClr val="bg1"/>
                </a:solidFill>
              </a:rPr>
              <a:t>: EU</a:t>
            </a:r>
            <a:r>
              <a:rPr lang="en-GB" sz="1200" baseline="30000" dirty="0">
                <a:solidFill>
                  <a:schemeClr val="bg1"/>
                </a:solidFill>
              </a:rPr>
              <a:t>7</a:t>
            </a:r>
            <a:r>
              <a:rPr lang="en-GB" sz="1200" dirty="0">
                <a:solidFill>
                  <a:schemeClr val="bg1"/>
                </a:solidFill>
              </a:rPr>
              <a:t>, active SPMS; US</a:t>
            </a:r>
            <a:r>
              <a:rPr lang="en-GB" sz="1200" baseline="30000" dirty="0">
                <a:solidFill>
                  <a:schemeClr val="bg1"/>
                </a:solidFill>
              </a:rPr>
              <a:t>8</a:t>
            </a:r>
            <a:r>
              <a:rPr lang="en-GB" sz="1200" dirty="0">
                <a:solidFill>
                  <a:schemeClr val="bg1"/>
                </a:solidFill>
              </a:rPr>
              <a:t>, RMS; Australia</a:t>
            </a:r>
            <a:r>
              <a:rPr lang="en-GB" sz="1200" baseline="30000" dirty="0">
                <a:solidFill>
                  <a:schemeClr val="bg1"/>
                </a:solidFill>
              </a:rPr>
              <a:t>9</a:t>
            </a:r>
            <a:r>
              <a:rPr lang="en-GB" sz="1200" dirty="0">
                <a:solidFill>
                  <a:schemeClr val="bg1"/>
                </a:solidFill>
              </a:rPr>
              <a:t> &amp; Japan</a:t>
            </a:r>
            <a:r>
              <a:rPr lang="en-GB" sz="1200" baseline="30000" dirty="0">
                <a:solidFill>
                  <a:schemeClr val="bg1"/>
                </a:solidFill>
              </a:rPr>
              <a:t>10</a:t>
            </a:r>
            <a:r>
              <a:rPr lang="en-GB" sz="1200" dirty="0">
                <a:solidFill>
                  <a:schemeClr val="bg1"/>
                </a:solidFill>
              </a:rPr>
              <a:t>, full SPMS.</a:t>
            </a:r>
          </a:p>
        </p:txBody>
      </p:sp>
      <p:grpSp>
        <p:nvGrpSpPr>
          <p:cNvPr id="304" name="Group 303" descr=" 304">
            <a:extLst>
              <a:ext uri="{FF2B5EF4-FFF2-40B4-BE49-F238E27FC236}">
                <a16:creationId xmlns:a16="http://schemas.microsoft.com/office/drawing/2014/main" id="{47F3D85D-3AA3-40C3-B9B6-6A4662DE402C}"/>
              </a:ext>
            </a:extLst>
          </p:cNvPr>
          <p:cNvGrpSpPr/>
          <p:nvPr/>
        </p:nvGrpSpPr>
        <p:grpSpPr>
          <a:xfrm>
            <a:off x="195253" y="243535"/>
            <a:ext cx="9952772" cy="6446154"/>
            <a:chOff x="146440" y="182651"/>
            <a:chExt cx="7464579" cy="4834616"/>
          </a:xfrm>
        </p:grpSpPr>
        <p:sp>
          <p:nvSpPr>
            <p:cNvPr id="306" name="Rectangle: Rounded Corners 305">
              <a:extLst>
                <a:ext uri="{FF2B5EF4-FFF2-40B4-BE49-F238E27FC236}">
                  <a16:creationId xmlns:a16="http://schemas.microsoft.com/office/drawing/2014/main" id="{86E0F33C-1FB5-4B1F-8B4E-0524B9515EB2}"/>
                </a:ext>
              </a:extLst>
            </p:cNvPr>
            <p:cNvSpPr/>
            <p:nvPr/>
          </p:nvSpPr>
          <p:spPr>
            <a:xfrm>
              <a:off x="1357693" y="4729267"/>
              <a:ext cx="982800" cy="288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REFERENCES</a:t>
              </a:r>
              <a:endParaRPr lang="en-GB" sz="1100" dirty="0">
                <a:solidFill>
                  <a:srgbClr val="023761"/>
                </a:solidFill>
              </a:endParaRPr>
            </a:p>
          </p:txBody>
        </p:sp>
        <p:sp>
          <p:nvSpPr>
            <p:cNvPr id="307" name="Rectangle: Rounded Corners 306">
              <a:extLst>
                <a:ext uri="{FF2B5EF4-FFF2-40B4-BE49-F238E27FC236}">
                  <a16:creationId xmlns:a16="http://schemas.microsoft.com/office/drawing/2014/main" id="{B2F24076-26EC-4BEB-BDE7-0672116FC838}"/>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lgn="ctr">
                <a:spcBef>
                  <a:spcPts val="400"/>
                </a:spcBef>
                <a:spcAft>
                  <a:spcPts val="400"/>
                </a:spcAft>
              </a:pPr>
              <a:r>
                <a:rPr lang="en-GB" sz="2667" dirty="0">
                  <a:solidFill>
                    <a:schemeClr val="bg1"/>
                  </a:solidFill>
                  <a:sym typeface="Wingdings" panose="05000000000000000000" pitchFamily="2" charset="2"/>
                </a:rPr>
                <a:t></a:t>
              </a:r>
              <a:endParaRPr lang="en-GB" sz="2667" dirty="0">
                <a:solidFill>
                  <a:schemeClr val="bg1"/>
                </a:solidFill>
              </a:endParaRPr>
            </a:p>
          </p:txBody>
        </p:sp>
        <p:sp>
          <p:nvSpPr>
            <p:cNvPr id="305" name="Rectangle: Rounded Corners 304">
              <a:extLst>
                <a:ext uri="{FF2B5EF4-FFF2-40B4-BE49-F238E27FC236}">
                  <a16:creationId xmlns:a16="http://schemas.microsoft.com/office/drawing/2014/main" id="{4C827B96-6AE3-4963-881C-7EFD6C999337}"/>
                </a:ext>
              </a:extLst>
            </p:cNvPr>
            <p:cNvSpPr/>
            <p:nvPr/>
          </p:nvSpPr>
          <p:spPr>
            <a:xfrm>
              <a:off x="146440" y="182651"/>
              <a:ext cx="7464579" cy="4492477"/>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spcBef>
                  <a:spcPts val="400"/>
                </a:spcBef>
                <a:spcAft>
                  <a:spcPts val="400"/>
                </a:spcAft>
              </a:pPr>
              <a:r>
                <a:rPr lang="en-GB" sz="1400" b="1" dirty="0">
                  <a:solidFill>
                    <a:srgbClr val="023761"/>
                  </a:solidFill>
                </a:rPr>
                <a:t>REFERENCES</a:t>
              </a:r>
            </a:p>
            <a:p>
              <a:pPr marL="304792" indent="-304792">
                <a:spcBef>
                  <a:spcPts val="400"/>
                </a:spcBef>
                <a:spcAft>
                  <a:spcPts val="400"/>
                </a:spcAft>
                <a:buAutoNum type="arabicPeriod"/>
              </a:pPr>
              <a:r>
                <a:rPr lang="en-GB" sz="1400" dirty="0">
                  <a:solidFill>
                    <a:srgbClr val="023761"/>
                  </a:solidFill>
                </a:rPr>
                <a:t>Chun J &amp; Brinkmann V. </a:t>
              </a:r>
              <a:r>
                <a:rPr lang="en-GB" sz="1400" dirty="0" err="1">
                  <a:solidFill>
                    <a:srgbClr val="023761"/>
                  </a:solidFill>
                </a:rPr>
                <a:t>Discov</a:t>
              </a:r>
              <a:r>
                <a:rPr lang="en-GB" sz="1400" dirty="0">
                  <a:solidFill>
                    <a:srgbClr val="023761"/>
                  </a:solidFill>
                </a:rPr>
                <a:t> Med 2011; 12:213–228</a:t>
              </a:r>
            </a:p>
            <a:p>
              <a:pPr marL="304792" indent="-304792">
                <a:spcBef>
                  <a:spcPts val="400"/>
                </a:spcBef>
                <a:spcAft>
                  <a:spcPts val="400"/>
                </a:spcAft>
                <a:buFontTx/>
                <a:buAutoNum type="arabicPeriod"/>
              </a:pPr>
              <a:r>
                <a:rPr lang="en-GB" sz="1400" dirty="0">
                  <a:solidFill>
                    <a:srgbClr val="023761"/>
                  </a:solidFill>
                </a:rPr>
                <a:t>SmPC </a:t>
              </a:r>
              <a:r>
                <a:rPr lang="en-GB" sz="1400" dirty="0" err="1">
                  <a:solidFill>
                    <a:srgbClr val="023761"/>
                  </a:solidFill>
                </a:rPr>
                <a:t>Gilenya</a:t>
              </a:r>
              <a:r>
                <a:rPr lang="en-GB" sz="1400" dirty="0">
                  <a:solidFill>
                    <a:srgbClr val="023761"/>
                  </a:solidFill>
                </a:rPr>
                <a:t> summary of product characteristics. Available at </a:t>
              </a:r>
              <a:r>
                <a:rPr lang="en-GB" sz="1400" dirty="0">
                  <a:solidFill>
                    <a:srgbClr val="023761"/>
                  </a:solidFill>
                  <a:hlinkClick r:id="rId12"/>
                </a:rPr>
                <a:t>https://www.ema.europa.eu/en/documents/product-information/gilenya-epar-product-information_en.pdf</a:t>
              </a:r>
              <a:r>
                <a:rPr lang="en-GB" sz="1400" dirty="0">
                  <a:solidFill>
                    <a:srgbClr val="023761"/>
                  </a:solidFill>
                </a:rPr>
                <a:t>. Accessed August 2020.</a:t>
              </a:r>
            </a:p>
            <a:p>
              <a:pPr marL="304792" indent="-304792">
                <a:spcBef>
                  <a:spcPts val="400"/>
                </a:spcBef>
                <a:spcAft>
                  <a:spcPts val="400"/>
                </a:spcAft>
                <a:buAutoNum type="arabicPeriod"/>
              </a:pPr>
              <a:r>
                <a:rPr lang="en-GB" sz="1400" dirty="0">
                  <a:solidFill>
                    <a:srgbClr val="023761"/>
                  </a:solidFill>
                </a:rPr>
                <a:t>FDA news release; May 11, 2018. Available at </a:t>
              </a:r>
              <a:r>
                <a:rPr lang="en-GB" sz="1400" dirty="0">
                  <a:solidFill>
                    <a:srgbClr val="023761"/>
                  </a:solidFill>
                  <a:hlinkClick r:id="rId13"/>
                </a:rPr>
                <a:t>https://www.fda.gov/news-events/press-announcements/fda-expands-approval-gilenya-treat-multiple-sclerosis-pediatric-patients</a:t>
              </a:r>
              <a:r>
                <a:rPr lang="en-GB" sz="1400" dirty="0">
                  <a:solidFill>
                    <a:srgbClr val="023761"/>
                  </a:solidFill>
                </a:rPr>
                <a:t>. Accessed August 2020.</a:t>
              </a:r>
            </a:p>
            <a:p>
              <a:pPr marL="304792" indent="-304792">
                <a:spcBef>
                  <a:spcPts val="400"/>
                </a:spcBef>
                <a:spcAft>
                  <a:spcPts val="400"/>
                </a:spcAft>
                <a:buAutoNum type="arabicPeriod"/>
              </a:pPr>
              <a:r>
                <a:rPr lang="en-GB" sz="1400" dirty="0" err="1">
                  <a:solidFill>
                    <a:srgbClr val="023761"/>
                  </a:solidFill>
                </a:rPr>
                <a:t>Chitnis</a:t>
              </a:r>
              <a:r>
                <a:rPr lang="en-GB" sz="1400" dirty="0">
                  <a:solidFill>
                    <a:srgbClr val="023761"/>
                  </a:solidFill>
                </a:rPr>
                <a:t> T, et al. N </a:t>
              </a:r>
              <a:r>
                <a:rPr lang="en-GB" sz="1400" dirty="0" err="1">
                  <a:solidFill>
                    <a:srgbClr val="023761"/>
                  </a:solidFill>
                </a:rPr>
                <a:t>Engl</a:t>
              </a:r>
              <a:r>
                <a:rPr lang="en-GB" sz="1400" dirty="0">
                  <a:solidFill>
                    <a:srgbClr val="023761"/>
                  </a:solidFill>
                </a:rPr>
                <a:t> J Med 2018; 379:1017–1027</a:t>
              </a:r>
            </a:p>
            <a:p>
              <a:pPr marL="304792" indent="-304792">
                <a:spcBef>
                  <a:spcPts val="400"/>
                </a:spcBef>
                <a:spcAft>
                  <a:spcPts val="400"/>
                </a:spcAft>
                <a:buAutoNum type="arabicPeriod"/>
              </a:pPr>
              <a:r>
                <a:rPr lang="en-GB" sz="1400" dirty="0" err="1">
                  <a:solidFill>
                    <a:srgbClr val="023761"/>
                  </a:solidFill>
                </a:rPr>
                <a:t>Kappos</a:t>
              </a:r>
              <a:r>
                <a:rPr lang="en-GB" sz="1400" dirty="0">
                  <a:solidFill>
                    <a:srgbClr val="023761"/>
                  </a:solidFill>
                </a:rPr>
                <a:t> L, et al. Lancet 2018; 391:1263–1273</a:t>
              </a:r>
            </a:p>
            <a:p>
              <a:pPr marL="304792" indent="-304792">
                <a:spcBef>
                  <a:spcPts val="400"/>
                </a:spcBef>
                <a:spcAft>
                  <a:spcPts val="400"/>
                </a:spcAft>
                <a:buAutoNum type="arabicPeriod"/>
              </a:pPr>
              <a:r>
                <a:rPr lang="en-GB" sz="1400" dirty="0">
                  <a:solidFill>
                    <a:srgbClr val="023761"/>
                  </a:solidFill>
                </a:rPr>
                <a:t>Novartis press release; Feb 24, 2020. Available at </a:t>
              </a:r>
              <a:r>
                <a:rPr lang="en-GB" sz="1400" dirty="0">
                  <a:solidFill>
                    <a:srgbClr val="023761"/>
                  </a:solidFill>
                  <a:hlinkClick r:id="rId14"/>
                </a:rPr>
                <a:t>https://www.novartis.com/news/media-releases/novartis-announces-fda-and-ema-filing-acceptance-ofatumumab-novel-b-cell-therapy-patients-relapsing-forms-multiple-sclerosis-rms</a:t>
              </a:r>
              <a:r>
                <a:rPr lang="en-GB" sz="1400" dirty="0">
                  <a:solidFill>
                    <a:srgbClr val="023761"/>
                  </a:solidFill>
                </a:rPr>
                <a:t>. Accessed August 2020.</a:t>
              </a:r>
            </a:p>
            <a:p>
              <a:pPr marL="304792" indent="-304792">
                <a:spcBef>
                  <a:spcPts val="400"/>
                </a:spcBef>
                <a:spcAft>
                  <a:spcPts val="400"/>
                </a:spcAft>
                <a:buAutoNum type="arabicPeriod"/>
              </a:pPr>
              <a:r>
                <a:rPr lang="en-GB" sz="1400" dirty="0">
                  <a:solidFill>
                    <a:srgbClr val="023761"/>
                  </a:solidFill>
                </a:rPr>
                <a:t>Novartis press release; Jan 20, 2020. Available at </a:t>
              </a:r>
              <a:r>
                <a:rPr lang="en-GB" sz="1400" dirty="0">
                  <a:solidFill>
                    <a:srgbClr val="023761"/>
                  </a:solidFill>
                  <a:hlinkClick r:id="rId15"/>
                </a:rPr>
                <a:t>https://www.novartis.co.uk/news/media-releases/novartis-receives-european-licence-mayzentvsiponimod-first-oral-treatment-0</a:t>
              </a:r>
              <a:r>
                <a:rPr lang="en-GB" sz="1400" dirty="0">
                  <a:solidFill>
                    <a:srgbClr val="023761"/>
                  </a:solidFill>
                </a:rPr>
                <a:t>. Accessed August 2020.</a:t>
              </a:r>
            </a:p>
            <a:p>
              <a:pPr marL="304792" indent="-304792">
                <a:spcBef>
                  <a:spcPts val="400"/>
                </a:spcBef>
                <a:spcAft>
                  <a:spcPts val="400"/>
                </a:spcAft>
                <a:buAutoNum type="arabicPeriod"/>
              </a:pPr>
              <a:r>
                <a:rPr lang="en-GB" sz="1400" dirty="0">
                  <a:solidFill>
                    <a:srgbClr val="023761"/>
                  </a:solidFill>
                </a:rPr>
                <a:t>US Prescribing information – US indication. Available at </a:t>
              </a:r>
              <a:r>
                <a:rPr lang="en-GB" sz="1400" dirty="0">
                  <a:solidFill>
                    <a:srgbClr val="023761"/>
                  </a:solidFill>
                  <a:hlinkClick r:id="rId16"/>
                </a:rPr>
                <a:t>https://www.novartis.us/sites/www.novartis.us/files/mayzent.pdf#:~:text=FULL%20PRESCRIBING%20INFORMATION%201%20INDICATIONS%20ANDUSAGE%20MAYZENT%20is,2.1%20Assessments%20Prior%20to%20First%20Dose%20of%20MAYZENT</a:t>
              </a:r>
              <a:r>
                <a:rPr lang="en-GB" sz="1400" dirty="0">
                  <a:solidFill>
                    <a:srgbClr val="023761"/>
                  </a:solidFill>
                </a:rPr>
                <a:t>. Accessed August 2020.</a:t>
              </a:r>
            </a:p>
            <a:p>
              <a:pPr marL="304792" indent="-304792">
                <a:spcBef>
                  <a:spcPts val="400"/>
                </a:spcBef>
                <a:spcAft>
                  <a:spcPts val="400"/>
                </a:spcAft>
                <a:buAutoNum type="arabicPeriod"/>
              </a:pPr>
              <a:r>
                <a:rPr lang="en-GB" sz="1400" dirty="0" err="1">
                  <a:solidFill>
                    <a:srgbClr val="023761"/>
                  </a:solidFill>
                </a:rPr>
                <a:t>Mayzent</a:t>
              </a:r>
              <a:r>
                <a:rPr lang="en-GB" sz="1400" dirty="0">
                  <a:solidFill>
                    <a:srgbClr val="023761"/>
                  </a:solidFill>
                </a:rPr>
                <a:t> Australian product information 2019. Available at </a:t>
              </a:r>
              <a:r>
                <a:rPr lang="en-GB" sz="1400" dirty="0">
                  <a:solidFill>
                    <a:srgbClr val="023761"/>
                  </a:solidFill>
                  <a:hlinkClick r:id="rId17"/>
                </a:rPr>
                <a:t>https://www.novartis.com.au/system/files/product-info/may251019PI.pdf</a:t>
              </a:r>
              <a:r>
                <a:rPr lang="en-GB" sz="1400" dirty="0">
                  <a:solidFill>
                    <a:srgbClr val="023761"/>
                  </a:solidFill>
                </a:rPr>
                <a:t>. Accessed August 2020.</a:t>
              </a:r>
            </a:p>
            <a:p>
              <a:pPr marL="304792" indent="-304792">
                <a:spcBef>
                  <a:spcPts val="400"/>
                </a:spcBef>
                <a:spcAft>
                  <a:spcPts val="400"/>
                </a:spcAft>
                <a:buAutoNum type="arabicPeriod"/>
              </a:pPr>
              <a:r>
                <a:rPr lang="en-GB" sz="1400" dirty="0">
                  <a:solidFill>
                    <a:srgbClr val="023761"/>
                  </a:solidFill>
                </a:rPr>
                <a:t>Novartis press release; Jun 29, 2020. Available at </a:t>
              </a:r>
              <a:r>
                <a:rPr lang="en-GB" sz="1400" dirty="0">
                  <a:solidFill>
                    <a:srgbClr val="023761"/>
                  </a:solidFill>
                  <a:hlinkClick r:id="rId18"/>
                </a:rPr>
                <a:t>https://www.novartis.com/news/media-releases/novartis-receives-simultaneous-approval-five-new-products-from-japanese-ministry-health-labour-and-welfare-offering-japanese-patients-broad-range-novel</a:t>
              </a:r>
              <a:r>
                <a:rPr lang="en-GB" sz="1400" dirty="0">
                  <a:solidFill>
                    <a:srgbClr val="023761"/>
                  </a:solidFill>
                </a:rPr>
                <a:t>. Accessed August 2020.</a:t>
              </a:r>
            </a:p>
          </p:txBody>
        </p:sp>
      </p:grpSp>
      <p:pic>
        <p:nvPicPr>
          <p:cNvPr id="156" name="Picture 155" descr=" 13">
            <a:extLst>
              <a:ext uri="{FF2B5EF4-FFF2-40B4-BE49-F238E27FC236}">
                <a16:creationId xmlns:a16="http://schemas.microsoft.com/office/drawing/2014/main" id="{36D37054-6915-40C3-BD45-E28906DA0920}"/>
              </a:ext>
            </a:extLst>
          </p:cNvPr>
          <p:cNvPicPr>
            <a:picLocks noChangeAspect="1"/>
          </p:cNvPicPr>
          <p:nvPr/>
        </p:nvPicPr>
        <p:blipFill>
          <a:blip r:embed="rId19"/>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2452991354"/>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showMasterSp="0">
  <p:cSld>
    <p:bg>
      <p:bgPr>
        <a:solidFill>
          <a:srgbClr val="0460A9"/>
        </a:solidFill>
        <a:effectLst/>
      </p:bgPr>
    </p:bg>
    <p:spTree>
      <p:nvGrpSpPr>
        <p:cNvPr id="1" name=""/>
        <p:cNvGrpSpPr/>
        <p:nvPr/>
      </p:nvGrpSpPr>
      <p:grpSpPr>
        <a:xfrm>
          <a:off x="0" y="0"/>
          <a:ext cx="0" cy="0"/>
          <a:chOff x="0" y="0"/>
          <a:chExt cx="0" cy="0"/>
        </a:xfrm>
      </p:grpSpPr>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107005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2133"/>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endParaRPr lang="en-GB" sz="3200"/>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endParaRPr lang="en-GB" sz="3200"/>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accent2"/>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endParaRPr lang="en-GB" sz="32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endParaRPr lang="en-GB" sz="32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endParaRPr lang="en-GB" sz="32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endParaRPr lang="en-GB" sz="32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endParaRPr lang="en-GB" sz="32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endParaRPr lang="en-GB" sz="32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endParaRPr lang="en-GB" sz="3200"/>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32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32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32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32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32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3200"/>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3200"/>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32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32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3200"/>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endParaRPr lang="en-GB" sz="32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endParaRPr lang="en-GB" sz="32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endParaRPr lang="en-GB" sz="32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endParaRPr lang="en-GB" sz="32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endParaRPr lang="en-GB" sz="32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endParaRPr lang="en-GB" sz="32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endParaRPr lang="en-GB" sz="32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endParaRPr lang="en-GB" sz="32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endParaRPr lang="en-GB" sz="32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endParaRPr lang="en-GB" sz="32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endParaRPr lang="en-GB" sz="32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endParaRPr lang="en-GB" sz="32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endParaRPr lang="en-GB" sz="32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endParaRPr lang="en-GB" sz="32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endParaRPr lang="en-GB" sz="32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endParaRPr lang="en-GB" sz="32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endParaRPr lang="en-GB" sz="32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endParaRPr lang="en-GB" sz="32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endParaRPr lang="en-GB" sz="32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endParaRPr lang="en-GB" sz="32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endParaRPr lang="en-GB" sz="32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endParaRPr lang="en-GB" sz="32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endParaRPr lang="en-GB" sz="32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endParaRPr lang="en-GB" sz="32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endParaRPr lang="en-GB" sz="32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endParaRPr lang="en-GB" sz="32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endParaRPr lang="en-GB" sz="32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endParaRPr lang="en-GB" sz="32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endParaRPr lang="en-GB" sz="32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endParaRPr lang="en-GB" sz="32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endParaRPr lang="en-GB" sz="32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endParaRPr lang="en-GB" sz="32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endParaRPr lang="en-GB" sz="3200"/>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1240313"/>
            <a:ext cx="1315452" cy="420756"/>
          </a:xfrm>
          <a:prstGeom prst="rect">
            <a:avLst/>
          </a:prstGeom>
        </p:spPr>
        <p:txBody>
          <a:bodyPr wrap="square">
            <a:spAutoFit/>
          </a:bodyPr>
          <a:lstStyle/>
          <a:p>
            <a:pPr algn="r"/>
            <a:r>
              <a:rPr lang="en-GB" sz="1050" dirty="0">
                <a:solidFill>
                  <a:schemeClr val="accent2"/>
                </a:solidFill>
              </a:rPr>
              <a:t>Novartis heritage in Neuroscience</a:t>
            </a:r>
          </a:p>
        </p:txBody>
      </p:sp>
      <p:sp>
        <p:nvSpPr>
          <p:cNvPr id="89" name="Freeform: Shape 88" descr=" 89">
            <a:extLst>
              <a:ext uri="{FF2B5EF4-FFF2-40B4-BE49-F238E27FC236}">
                <a16:creationId xmlns:a16="http://schemas.microsoft.com/office/drawing/2014/main" id="{27866C31-4C4B-4D62-9F94-43809EBF9E5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endParaRPr lang="en-GB" sz="3200"/>
          </a:p>
        </p:txBody>
      </p:sp>
      <p:sp>
        <p:nvSpPr>
          <p:cNvPr id="150" name="Freeform: Shape 149" descr=" 150">
            <a:extLst>
              <a:ext uri="{FF2B5EF4-FFF2-40B4-BE49-F238E27FC236}">
                <a16:creationId xmlns:a16="http://schemas.microsoft.com/office/drawing/2014/main" id="{DFD4B198-4731-4ADE-81A8-938D894AA15D}"/>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1" name="Freeform: Shape 150" descr=" 151">
            <a:extLst>
              <a:ext uri="{FF2B5EF4-FFF2-40B4-BE49-F238E27FC236}">
                <a16:creationId xmlns:a16="http://schemas.microsoft.com/office/drawing/2014/main" id="{4216C16D-BC88-4577-92FB-871F556FAB6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54" name="Oval 153" descr=" 154">
            <a:hlinkClick r:id="" action="ppaction://hlinkshowjump?jump=nextslide" highlightClick="1"/>
            <a:extLst>
              <a:ext uri="{FF2B5EF4-FFF2-40B4-BE49-F238E27FC236}">
                <a16:creationId xmlns:a16="http://schemas.microsoft.com/office/drawing/2014/main" id="{4B0A0596-9F3C-474B-B785-B21D0F686FF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55" name="Oval 154" descr=" 155">
            <a:hlinkClick r:id="rId3" action="ppaction://hlinksldjump" highlightClick="1"/>
            <a:extLst>
              <a:ext uri="{FF2B5EF4-FFF2-40B4-BE49-F238E27FC236}">
                <a16:creationId xmlns:a16="http://schemas.microsoft.com/office/drawing/2014/main" id="{5A888D69-AE5B-426A-9A65-C25CB198BD9C}"/>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dirty="0"/>
          </a:p>
        </p:txBody>
      </p:sp>
      <p:sp>
        <p:nvSpPr>
          <p:cNvPr id="159" name="Oval 158" descr=" 159">
            <a:hlinkClick r:id="rId4" action="ppaction://hlinksldjump" highlightClick="1"/>
            <a:extLst>
              <a:ext uri="{FF2B5EF4-FFF2-40B4-BE49-F238E27FC236}">
                <a16:creationId xmlns:a16="http://schemas.microsoft.com/office/drawing/2014/main" id="{BC260D00-55B8-45E9-9D01-9C5C16C1E5A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endParaRPr lang="en-GB" sz="3200"/>
          </a:p>
        </p:txBody>
      </p:sp>
      <p:sp>
        <p:nvSpPr>
          <p:cNvPr id="170" name="Freeform: Shape 169" descr=" 170">
            <a:hlinkClick r:id="rId5" action="ppaction://hlinksldjump" highlightClick="1"/>
            <a:extLst>
              <a:ext uri="{FF2B5EF4-FFF2-40B4-BE49-F238E27FC236}">
                <a16:creationId xmlns:a16="http://schemas.microsoft.com/office/drawing/2014/main" id="{33A92D10-0223-4C0E-90B1-23FE9F2435D2}"/>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1" name="Freeform: Shape 170" descr=" 171">
            <a:hlinkClick r:id="rId3" action="ppaction://hlinksldjump" highlightClick="1"/>
            <a:extLst>
              <a:ext uri="{FF2B5EF4-FFF2-40B4-BE49-F238E27FC236}">
                <a16:creationId xmlns:a16="http://schemas.microsoft.com/office/drawing/2014/main" id="{64175939-87D7-4053-8C83-BBAB0E4F6B50}"/>
              </a:ext>
            </a:extLst>
          </p:cNvPr>
          <p:cNvSpPr/>
          <p:nvPr/>
        </p:nvSpPr>
        <p:spPr>
          <a:xfrm>
            <a:off x="10287000" y="1070055"/>
            <a:ext cx="1905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2" name="Freeform: Shape 171" descr=" 172">
            <a:hlinkClick r:id="rId6" action="ppaction://hlinksldjump" highlightClick="1"/>
            <a:extLst>
              <a:ext uri="{FF2B5EF4-FFF2-40B4-BE49-F238E27FC236}">
                <a16:creationId xmlns:a16="http://schemas.microsoft.com/office/drawing/2014/main" id="{04FBDE87-2715-493F-9C84-5C5AD98FACD0}"/>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3" name="Freeform: Shape 172" descr=" 173">
            <a:hlinkClick r:id="rId7" action="ppaction://hlinksldjump" highlightClick="1"/>
            <a:extLst>
              <a:ext uri="{FF2B5EF4-FFF2-40B4-BE49-F238E27FC236}">
                <a16:creationId xmlns:a16="http://schemas.microsoft.com/office/drawing/2014/main" id="{EEA18E5B-E81B-4877-8A30-FEAEC626F705}"/>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4" name="Freeform: Shape 173" descr=" 174">
            <a:hlinkClick r:id="rId8" action="ppaction://hlinksldjump" highlightClick="1"/>
            <a:extLst>
              <a:ext uri="{FF2B5EF4-FFF2-40B4-BE49-F238E27FC236}">
                <a16:creationId xmlns:a16="http://schemas.microsoft.com/office/drawing/2014/main" id="{AC029B7C-F0AD-4ED2-B61B-324778406CC0}"/>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5" name="Freeform: Shape 174" descr=" 175">
            <a:hlinkClick r:id="rId9" action="ppaction://hlinksldjump" highlightClick="1"/>
            <a:extLst>
              <a:ext uri="{FF2B5EF4-FFF2-40B4-BE49-F238E27FC236}">
                <a16:creationId xmlns:a16="http://schemas.microsoft.com/office/drawing/2014/main" id="{37C268E2-19A1-4932-8112-7ECA82159B85}"/>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6" name="Freeform: Shape 175" descr=" 176">
            <a:hlinkClick r:id="rId10" action="ppaction://hlinksldjump" highlightClick="1"/>
            <a:extLst>
              <a:ext uri="{FF2B5EF4-FFF2-40B4-BE49-F238E27FC236}">
                <a16:creationId xmlns:a16="http://schemas.microsoft.com/office/drawing/2014/main" id="{E3D31FDD-18F0-4CD2-B7C3-2919C9C23F8C}"/>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7" name="Rectangle 176" descr=" 177">
            <a:extLst>
              <a:ext uri="{FF2B5EF4-FFF2-40B4-BE49-F238E27FC236}">
                <a16:creationId xmlns:a16="http://schemas.microsoft.com/office/drawing/2014/main" id="{1B708CE6-2892-47FB-877E-D4C891A5A4DC}"/>
              </a:ext>
            </a:extLst>
          </p:cNvPr>
          <p:cNvSpPr/>
          <p:nvPr/>
        </p:nvSpPr>
        <p:spPr>
          <a:xfrm>
            <a:off x="294640" y="243536"/>
            <a:ext cx="9319260" cy="492443"/>
          </a:xfrm>
          <a:prstGeom prst="rect">
            <a:avLst/>
          </a:prstGeom>
        </p:spPr>
        <p:txBody>
          <a:bodyPr wrap="square">
            <a:spAutoFit/>
          </a:bodyPr>
          <a:lstStyle/>
          <a:p>
            <a:r>
              <a:rPr lang="en-GB" sz="2600" b="1" dirty="0">
                <a:solidFill>
                  <a:schemeClr val="bg1"/>
                </a:solidFill>
              </a:rPr>
              <a:t>Transforming patients’ lives in multiple sclerosis</a:t>
            </a:r>
          </a:p>
        </p:txBody>
      </p:sp>
      <p:sp>
        <p:nvSpPr>
          <p:cNvPr id="302" name="REFERENCES" descr=" 302">
            <a:hlinkClick r:id="" action="ppaction://noaction" highlightClick="1"/>
            <a:extLst>
              <a:ext uri="{FF2B5EF4-FFF2-40B4-BE49-F238E27FC236}">
                <a16:creationId xmlns:a16="http://schemas.microsoft.com/office/drawing/2014/main" id="{17C67955-40D7-4E2E-BB5F-7CDA71310BB9}"/>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REFERENCES</a:t>
            </a:r>
            <a:endParaRPr lang="en-GB" sz="1100" dirty="0">
              <a:solidFill>
                <a:srgbClr val="023761"/>
              </a:solidFill>
            </a:endParaRPr>
          </a:p>
        </p:txBody>
      </p:sp>
      <p:sp>
        <p:nvSpPr>
          <p:cNvPr id="303" name="ABBREVIATIONS" descr=" 303">
            <a:hlinkClick r:id="" action="ppaction://noaction" highlightClick="1"/>
            <a:extLst>
              <a:ext uri="{FF2B5EF4-FFF2-40B4-BE49-F238E27FC236}">
                <a16:creationId xmlns:a16="http://schemas.microsoft.com/office/drawing/2014/main" id="{9EF5AB68-CB78-46E0-81DE-F102F369E3A6}"/>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grpSp>
        <p:nvGrpSpPr>
          <p:cNvPr id="313" name="Group 312" descr=" 313">
            <a:extLst>
              <a:ext uri="{FF2B5EF4-FFF2-40B4-BE49-F238E27FC236}">
                <a16:creationId xmlns:a16="http://schemas.microsoft.com/office/drawing/2014/main" id="{EFFA09FE-83B9-4D82-A046-B13F6FF7B091}"/>
              </a:ext>
            </a:extLst>
          </p:cNvPr>
          <p:cNvGrpSpPr/>
          <p:nvPr/>
        </p:nvGrpSpPr>
        <p:grpSpPr>
          <a:xfrm>
            <a:off x="548698" y="2020600"/>
            <a:ext cx="2766001" cy="2766001"/>
            <a:chOff x="6480042" y="3268109"/>
            <a:chExt cx="1373178" cy="1373178"/>
          </a:xfrm>
        </p:grpSpPr>
        <p:sp>
          <p:nvSpPr>
            <p:cNvPr id="314" name="Oval 313">
              <a:extLst>
                <a:ext uri="{FF2B5EF4-FFF2-40B4-BE49-F238E27FC236}">
                  <a16:creationId xmlns:a16="http://schemas.microsoft.com/office/drawing/2014/main" id="{6E8F8BE8-AAD6-4BF3-88F4-BFB56CD166BC}"/>
                </a:ext>
              </a:extLst>
            </p:cNvPr>
            <p:cNvSpPr/>
            <p:nvPr/>
          </p:nvSpPr>
          <p:spPr>
            <a:xfrm>
              <a:off x="6480042" y="3268109"/>
              <a:ext cx="1373178" cy="13731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315" name="Picture 314" descr="A picture containing light, mug, window&#10;&#10;Description automatically generated">
              <a:extLst>
                <a:ext uri="{FF2B5EF4-FFF2-40B4-BE49-F238E27FC236}">
                  <a16:creationId xmlns:a16="http://schemas.microsoft.com/office/drawing/2014/main" id="{0BE634CD-9F36-4143-8DCB-ECC3D75034FF}"/>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6509202" y="3302996"/>
              <a:ext cx="1307887" cy="1307887"/>
            </a:xfrm>
            <a:prstGeom prst="rect">
              <a:avLst/>
            </a:prstGeom>
          </p:spPr>
        </p:pic>
      </p:grpSp>
      <p:sp>
        <p:nvSpPr>
          <p:cNvPr id="2" name="Rectangle: Rounded Corners 1" descr=" 2">
            <a:extLst>
              <a:ext uri="{FF2B5EF4-FFF2-40B4-BE49-F238E27FC236}">
                <a16:creationId xmlns:a16="http://schemas.microsoft.com/office/drawing/2014/main" id="{D382B5B0-9523-48E9-945C-6C285F190BA8}"/>
              </a:ext>
            </a:extLst>
          </p:cNvPr>
          <p:cNvSpPr/>
          <p:nvPr/>
        </p:nvSpPr>
        <p:spPr>
          <a:xfrm>
            <a:off x="3606800" y="147320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2000" dirty="0">
                <a:solidFill>
                  <a:schemeClr val="accent1"/>
                </a:solidFill>
              </a:rPr>
              <a:t>First oral RRMS therapy for adults (</a:t>
            </a:r>
            <a:r>
              <a:rPr lang="en-GB" sz="2000" dirty="0" err="1">
                <a:solidFill>
                  <a:schemeClr val="accent1"/>
                </a:solidFill>
              </a:rPr>
              <a:t>Gilenya</a:t>
            </a:r>
            <a:r>
              <a:rPr lang="en-GB" sz="2000" dirty="0">
                <a:solidFill>
                  <a:schemeClr val="accent1"/>
                </a:solidFill>
              </a:rPr>
              <a:t>)</a:t>
            </a:r>
            <a:r>
              <a:rPr lang="en-GB" sz="2000" baseline="30000" dirty="0">
                <a:solidFill>
                  <a:schemeClr val="accent1"/>
                </a:solidFill>
              </a:rPr>
              <a:t>1</a:t>
            </a:r>
          </a:p>
        </p:txBody>
      </p:sp>
      <p:sp>
        <p:nvSpPr>
          <p:cNvPr id="317" name="Rectangle: Rounded Corners 316" descr=" 317">
            <a:extLst>
              <a:ext uri="{FF2B5EF4-FFF2-40B4-BE49-F238E27FC236}">
                <a16:creationId xmlns:a16="http://schemas.microsoft.com/office/drawing/2014/main" id="{EC63B712-8DF8-4CF6-A999-0874E1D37BC5}"/>
              </a:ext>
            </a:extLst>
          </p:cNvPr>
          <p:cNvSpPr/>
          <p:nvPr/>
        </p:nvSpPr>
        <p:spPr>
          <a:xfrm>
            <a:off x="3606800" y="246380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2000" dirty="0">
                <a:solidFill>
                  <a:schemeClr val="accent1"/>
                </a:solidFill>
              </a:rPr>
              <a:t>First oral RRMS therapy for children 10 and over (</a:t>
            </a:r>
            <a:r>
              <a:rPr lang="en-GB" sz="2000" dirty="0" err="1">
                <a:solidFill>
                  <a:schemeClr val="accent1"/>
                </a:solidFill>
              </a:rPr>
              <a:t>Gilenya</a:t>
            </a:r>
            <a:r>
              <a:rPr lang="en-GB" sz="2000" dirty="0">
                <a:solidFill>
                  <a:schemeClr val="accent1"/>
                </a:solidFill>
              </a:rPr>
              <a:t>)</a:t>
            </a:r>
            <a:r>
              <a:rPr lang="en-GB" sz="2000" baseline="30000" dirty="0">
                <a:solidFill>
                  <a:schemeClr val="accent1"/>
                </a:solidFill>
              </a:rPr>
              <a:t>2-4</a:t>
            </a:r>
          </a:p>
        </p:txBody>
      </p:sp>
      <p:sp>
        <p:nvSpPr>
          <p:cNvPr id="152" name="Rectangle 151" descr=" 179">
            <a:extLst>
              <a:ext uri="{FF2B5EF4-FFF2-40B4-BE49-F238E27FC236}">
                <a16:creationId xmlns:a16="http://schemas.microsoft.com/office/drawing/2014/main" id="{43E758B9-FA3A-4064-8E55-77FAEC61CA65}"/>
              </a:ext>
            </a:extLst>
          </p:cNvPr>
          <p:cNvSpPr/>
          <p:nvPr/>
        </p:nvSpPr>
        <p:spPr>
          <a:xfrm>
            <a:off x="294640" y="5876836"/>
            <a:ext cx="9954260" cy="276999"/>
          </a:xfrm>
          <a:prstGeom prst="rect">
            <a:avLst/>
          </a:prstGeom>
        </p:spPr>
        <p:txBody>
          <a:bodyPr wrap="square" anchor="b" anchorCtr="0">
            <a:spAutoFit/>
          </a:bodyPr>
          <a:lstStyle/>
          <a:p>
            <a:r>
              <a:rPr lang="en-GB" sz="1200" baseline="30000" dirty="0" err="1">
                <a:solidFill>
                  <a:schemeClr val="bg1"/>
                </a:solidFill>
              </a:rPr>
              <a:t>a</a:t>
            </a:r>
            <a:r>
              <a:rPr lang="en-GB" sz="1200" dirty="0" err="1">
                <a:solidFill>
                  <a:schemeClr val="bg1"/>
                </a:solidFill>
              </a:rPr>
              <a:t>Indications</a:t>
            </a:r>
            <a:r>
              <a:rPr lang="en-GB" sz="1200" dirty="0">
                <a:solidFill>
                  <a:schemeClr val="bg1"/>
                </a:solidFill>
              </a:rPr>
              <a:t>: EU</a:t>
            </a:r>
            <a:r>
              <a:rPr lang="en-GB" sz="1200" baseline="30000" dirty="0">
                <a:solidFill>
                  <a:schemeClr val="bg1"/>
                </a:solidFill>
              </a:rPr>
              <a:t>7</a:t>
            </a:r>
            <a:r>
              <a:rPr lang="en-GB" sz="1200" dirty="0">
                <a:solidFill>
                  <a:schemeClr val="bg1"/>
                </a:solidFill>
              </a:rPr>
              <a:t>, active SPMS; US</a:t>
            </a:r>
            <a:r>
              <a:rPr lang="en-GB" sz="1200" baseline="30000" dirty="0">
                <a:solidFill>
                  <a:schemeClr val="bg1"/>
                </a:solidFill>
              </a:rPr>
              <a:t>8</a:t>
            </a:r>
            <a:r>
              <a:rPr lang="en-GB" sz="1200" dirty="0">
                <a:solidFill>
                  <a:schemeClr val="bg1"/>
                </a:solidFill>
              </a:rPr>
              <a:t>, RMS; Australia</a:t>
            </a:r>
            <a:r>
              <a:rPr lang="en-GB" sz="1200" baseline="30000" dirty="0">
                <a:solidFill>
                  <a:schemeClr val="bg1"/>
                </a:solidFill>
              </a:rPr>
              <a:t>9</a:t>
            </a:r>
            <a:r>
              <a:rPr lang="en-GB" sz="1200" dirty="0">
                <a:solidFill>
                  <a:schemeClr val="bg1"/>
                </a:solidFill>
              </a:rPr>
              <a:t> &amp; Japan</a:t>
            </a:r>
            <a:r>
              <a:rPr lang="en-GB" sz="1200" baseline="30000" dirty="0">
                <a:solidFill>
                  <a:schemeClr val="bg1"/>
                </a:solidFill>
              </a:rPr>
              <a:t>10</a:t>
            </a:r>
            <a:r>
              <a:rPr lang="en-GB" sz="1200" dirty="0">
                <a:solidFill>
                  <a:schemeClr val="bg1"/>
                </a:solidFill>
              </a:rPr>
              <a:t>, full SPMS.</a:t>
            </a:r>
          </a:p>
        </p:txBody>
      </p:sp>
      <p:sp>
        <p:nvSpPr>
          <p:cNvPr id="318" name="Rectangle: Rounded Corners 317" descr=" 318">
            <a:extLst>
              <a:ext uri="{FF2B5EF4-FFF2-40B4-BE49-F238E27FC236}">
                <a16:creationId xmlns:a16="http://schemas.microsoft.com/office/drawing/2014/main" id="{F1B45409-4056-4E08-8D79-99417BA5BACA}"/>
              </a:ext>
            </a:extLst>
          </p:cNvPr>
          <p:cNvSpPr/>
          <p:nvPr/>
        </p:nvSpPr>
        <p:spPr>
          <a:xfrm>
            <a:off x="3606800" y="345440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2000" dirty="0">
                <a:solidFill>
                  <a:schemeClr val="accent1"/>
                </a:solidFill>
              </a:rPr>
              <a:t>First and only oral therapy studied and proven in a broad </a:t>
            </a:r>
            <a:r>
              <a:rPr lang="en-GB" sz="2000" dirty="0" err="1">
                <a:solidFill>
                  <a:schemeClr val="accent1"/>
                </a:solidFill>
              </a:rPr>
              <a:t>SPMS</a:t>
            </a:r>
            <a:r>
              <a:rPr lang="en-GB" sz="2000" baseline="30000" dirty="0" err="1">
                <a:solidFill>
                  <a:schemeClr val="accent1"/>
                </a:solidFill>
              </a:rPr>
              <a:t>a</a:t>
            </a:r>
            <a:r>
              <a:rPr lang="en-GB" sz="2000" dirty="0">
                <a:solidFill>
                  <a:schemeClr val="accent1"/>
                </a:solidFill>
              </a:rPr>
              <a:t> patient population (</a:t>
            </a:r>
            <a:r>
              <a:rPr lang="en-GB" sz="2000" dirty="0" err="1">
                <a:solidFill>
                  <a:schemeClr val="accent1"/>
                </a:solidFill>
              </a:rPr>
              <a:t>Mayzent</a:t>
            </a:r>
            <a:r>
              <a:rPr lang="en-GB" sz="2000" dirty="0">
                <a:solidFill>
                  <a:schemeClr val="accent1"/>
                </a:solidFill>
              </a:rPr>
              <a:t>)</a:t>
            </a:r>
            <a:r>
              <a:rPr lang="en-GB" sz="2000" baseline="30000" dirty="0">
                <a:solidFill>
                  <a:schemeClr val="accent1"/>
                </a:solidFill>
              </a:rPr>
              <a:t>5</a:t>
            </a:r>
          </a:p>
        </p:txBody>
      </p:sp>
      <p:sp>
        <p:nvSpPr>
          <p:cNvPr id="319" name="Rectangle: Rounded Corners 318" descr=" 319">
            <a:extLst>
              <a:ext uri="{FF2B5EF4-FFF2-40B4-BE49-F238E27FC236}">
                <a16:creationId xmlns:a16="http://schemas.microsoft.com/office/drawing/2014/main" id="{D5BE49CF-6CC5-4884-B73F-9E2B7AB7D24A}"/>
              </a:ext>
            </a:extLst>
          </p:cNvPr>
          <p:cNvSpPr/>
          <p:nvPr/>
        </p:nvSpPr>
        <p:spPr>
          <a:xfrm>
            <a:off x="3606800" y="444500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2000" dirty="0">
                <a:solidFill>
                  <a:schemeClr val="accent1"/>
                </a:solidFill>
              </a:rPr>
              <a:t>Potentially, first fully human subcutaneous </a:t>
            </a:r>
            <a:br>
              <a:rPr lang="en-GB" sz="2000" dirty="0">
                <a:solidFill>
                  <a:schemeClr val="accent1"/>
                </a:solidFill>
              </a:rPr>
            </a:br>
            <a:r>
              <a:rPr lang="en-GB" sz="2000" dirty="0">
                <a:solidFill>
                  <a:schemeClr val="accent1"/>
                </a:solidFill>
              </a:rPr>
              <a:t>anti-CD20 (B-cell targeted) therapy</a:t>
            </a:r>
            <a:r>
              <a:rPr lang="en-GB" sz="2000" baseline="30000" dirty="0">
                <a:solidFill>
                  <a:schemeClr val="accent1"/>
                </a:solidFill>
              </a:rPr>
              <a:t>6</a:t>
            </a:r>
            <a:endParaRPr lang="en-GB" sz="2000" dirty="0">
              <a:solidFill>
                <a:schemeClr val="accent1"/>
              </a:solidFill>
            </a:endParaRPr>
          </a:p>
        </p:txBody>
      </p:sp>
      <p:grpSp>
        <p:nvGrpSpPr>
          <p:cNvPr id="308" name="Group 307" descr=" 308">
            <a:extLst>
              <a:ext uri="{FF2B5EF4-FFF2-40B4-BE49-F238E27FC236}">
                <a16:creationId xmlns:a16="http://schemas.microsoft.com/office/drawing/2014/main" id="{FA295184-5342-4552-865D-BBB92A245208}"/>
              </a:ext>
            </a:extLst>
          </p:cNvPr>
          <p:cNvGrpSpPr/>
          <p:nvPr/>
        </p:nvGrpSpPr>
        <p:grpSpPr>
          <a:xfrm>
            <a:off x="3180920" y="3546448"/>
            <a:ext cx="5770784" cy="3143241"/>
            <a:chOff x="3180920" y="3546448"/>
            <a:chExt cx="5770784" cy="3143241"/>
          </a:xfrm>
        </p:grpSpPr>
        <p:sp>
          <p:nvSpPr>
            <p:cNvPr id="309" name="ABBREVIATIONS">
              <a:extLst>
                <a:ext uri="{FF2B5EF4-FFF2-40B4-BE49-F238E27FC236}">
                  <a16:creationId xmlns:a16="http://schemas.microsoft.com/office/drawing/2014/main" id="{F07AA2AE-6537-483E-9B53-2F9B6AE45688}"/>
                </a:ext>
              </a:extLst>
            </p:cNvPr>
            <p:cNvSpPr/>
            <p:nvPr/>
          </p:nvSpPr>
          <p:spPr>
            <a:xfrm>
              <a:off x="3180920" y="6305689"/>
              <a:ext cx="1310869" cy="384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grpSp>
          <p:nvGrpSpPr>
            <p:cNvPr id="310" name="Group 309">
              <a:extLst>
                <a:ext uri="{FF2B5EF4-FFF2-40B4-BE49-F238E27FC236}">
                  <a16:creationId xmlns:a16="http://schemas.microsoft.com/office/drawing/2014/main" id="{7EF497C3-A420-4E72-8816-9CC0752AB0F4}"/>
                </a:ext>
              </a:extLst>
            </p:cNvPr>
            <p:cNvGrpSpPr/>
            <p:nvPr/>
          </p:nvGrpSpPr>
          <p:grpSpPr>
            <a:xfrm>
              <a:off x="3180920" y="3546448"/>
              <a:ext cx="5770784" cy="2687056"/>
              <a:chOff x="146440" y="2659836"/>
              <a:chExt cx="4328088" cy="2015292"/>
            </a:xfrm>
          </p:grpSpPr>
          <p:sp>
            <p:nvSpPr>
              <p:cNvPr id="311" name="Rectangle: Rounded Corners 310">
                <a:extLst>
                  <a:ext uri="{FF2B5EF4-FFF2-40B4-BE49-F238E27FC236}">
                    <a16:creationId xmlns:a16="http://schemas.microsoft.com/office/drawing/2014/main" id="{69E74516-8E13-477C-9B33-F6D5C51ED11C}"/>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spcBef>
                    <a:spcPts val="400"/>
                  </a:spcBef>
                  <a:spcAft>
                    <a:spcPts val="400"/>
                  </a:spcAft>
                </a:pPr>
                <a:r>
                  <a:rPr lang="en-GB" sz="1400" b="1" dirty="0">
                    <a:solidFill>
                      <a:srgbClr val="023761"/>
                    </a:solidFill>
                  </a:rPr>
                  <a:t>ABBREVIATIONS</a:t>
                </a:r>
              </a:p>
              <a:p>
                <a:pPr>
                  <a:spcBef>
                    <a:spcPts val="400"/>
                  </a:spcBef>
                  <a:spcAft>
                    <a:spcPts val="400"/>
                  </a:spcAft>
                </a:pPr>
                <a:r>
                  <a:rPr lang="en-GB" sz="1400" dirty="0">
                    <a:solidFill>
                      <a:srgbClr val="023761"/>
                    </a:solidFill>
                  </a:rPr>
                  <a:t>CD20, cluster of differentiation 20</a:t>
                </a:r>
              </a:p>
              <a:p>
                <a:pPr>
                  <a:spcBef>
                    <a:spcPts val="400"/>
                  </a:spcBef>
                  <a:spcAft>
                    <a:spcPts val="400"/>
                  </a:spcAft>
                </a:pPr>
                <a:r>
                  <a:rPr lang="en-GB" sz="1400" dirty="0">
                    <a:solidFill>
                      <a:srgbClr val="023761"/>
                    </a:solidFill>
                  </a:rPr>
                  <a:t>RMS, relapsing multiple sclerosis</a:t>
                </a:r>
              </a:p>
              <a:p>
                <a:pPr>
                  <a:spcBef>
                    <a:spcPts val="400"/>
                  </a:spcBef>
                  <a:spcAft>
                    <a:spcPts val="400"/>
                  </a:spcAft>
                </a:pPr>
                <a:r>
                  <a:rPr lang="en-GB" sz="1400" dirty="0">
                    <a:solidFill>
                      <a:srgbClr val="023761"/>
                    </a:solidFill>
                  </a:rPr>
                  <a:t>RRMS, relapsing-remitting multiple sclerosis</a:t>
                </a:r>
              </a:p>
              <a:p>
                <a:pPr>
                  <a:spcBef>
                    <a:spcPts val="400"/>
                  </a:spcBef>
                  <a:spcAft>
                    <a:spcPts val="400"/>
                  </a:spcAft>
                </a:pPr>
                <a:r>
                  <a:rPr lang="en-GB" sz="1400" dirty="0">
                    <a:solidFill>
                      <a:srgbClr val="023761"/>
                    </a:solidFill>
                  </a:rPr>
                  <a:t>SPMS, secondary progressive multiple sclerosis </a:t>
                </a:r>
              </a:p>
            </p:txBody>
          </p:sp>
          <p:sp>
            <p:nvSpPr>
              <p:cNvPr id="312" name="Rectangle: Rounded Corners 311">
                <a:extLst>
                  <a:ext uri="{FF2B5EF4-FFF2-40B4-BE49-F238E27FC236}">
                    <a16:creationId xmlns:a16="http://schemas.microsoft.com/office/drawing/2014/main" id="{5E9EBDDF-9AA8-4F55-B144-507078B0E4E5}"/>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lgn="ctr">
                  <a:spcBef>
                    <a:spcPts val="400"/>
                  </a:spcBef>
                  <a:spcAft>
                    <a:spcPts val="400"/>
                  </a:spcAft>
                </a:pPr>
                <a:r>
                  <a:rPr lang="en-GB" sz="2667" dirty="0">
                    <a:solidFill>
                      <a:schemeClr val="bg1"/>
                    </a:solidFill>
                    <a:sym typeface="Wingdings" panose="05000000000000000000" pitchFamily="2" charset="2"/>
                  </a:rPr>
                  <a:t></a:t>
                </a:r>
                <a:endParaRPr lang="en-GB" sz="2667" dirty="0">
                  <a:solidFill>
                    <a:schemeClr val="bg1"/>
                  </a:solidFill>
                </a:endParaRPr>
              </a:p>
            </p:txBody>
          </p:sp>
        </p:grpSp>
      </p:grpSp>
      <p:pic>
        <p:nvPicPr>
          <p:cNvPr id="156" name="Picture 155" descr=" 13">
            <a:extLst>
              <a:ext uri="{FF2B5EF4-FFF2-40B4-BE49-F238E27FC236}">
                <a16:creationId xmlns:a16="http://schemas.microsoft.com/office/drawing/2014/main" id="{36D37054-6915-40C3-BD45-E28906DA0920}"/>
              </a:ext>
            </a:extLst>
          </p:cNvPr>
          <p:cNvPicPr>
            <a:picLocks noChangeAspect="1"/>
          </p:cNvPicPr>
          <p:nvPr/>
        </p:nvPicPr>
        <p:blipFill>
          <a:blip r:embed="rId12"/>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3470681543"/>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showMasterSp="0">
  <p:cSld>
    <p:bg>
      <p:bgPr>
        <a:solidFill>
          <a:srgbClr val="0460A9"/>
        </a:solidFill>
        <a:effectLst/>
      </p:bgPr>
    </p:bg>
    <p:spTree>
      <p:nvGrpSpPr>
        <p:cNvPr id="1" name=""/>
        <p:cNvGrpSpPr/>
        <p:nvPr/>
      </p:nvGrpSpPr>
      <p:grpSpPr>
        <a:xfrm>
          <a:off x="0" y="0"/>
          <a:ext cx="0" cy="0"/>
          <a:chOff x="0" y="0"/>
          <a:chExt cx="0" cy="0"/>
        </a:xfrm>
      </p:grpSpPr>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107005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2133"/>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endParaRPr lang="en-GB" sz="3200"/>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endParaRPr lang="en-GB" sz="3200"/>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accent2"/>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endParaRPr lang="en-GB" sz="32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endParaRPr lang="en-GB" sz="32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endParaRPr lang="en-GB" sz="32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endParaRPr lang="en-GB" sz="32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endParaRPr lang="en-GB" sz="32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endParaRPr lang="en-GB" sz="32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endParaRPr lang="en-GB" sz="3200"/>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32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32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32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32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32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3200"/>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3200"/>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32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32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3200"/>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endParaRPr lang="en-GB" sz="32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endParaRPr lang="en-GB" sz="32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endParaRPr lang="en-GB" sz="32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endParaRPr lang="en-GB" sz="32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endParaRPr lang="en-GB" sz="32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endParaRPr lang="en-GB" sz="32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endParaRPr lang="en-GB" sz="32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endParaRPr lang="en-GB" sz="32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endParaRPr lang="en-GB" sz="32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endParaRPr lang="en-GB" sz="32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endParaRPr lang="en-GB" sz="32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endParaRPr lang="en-GB" sz="32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endParaRPr lang="en-GB" sz="32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endParaRPr lang="en-GB" sz="32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endParaRPr lang="en-GB" sz="32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endParaRPr lang="en-GB" sz="32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endParaRPr lang="en-GB" sz="32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endParaRPr lang="en-GB" sz="32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endParaRPr lang="en-GB" sz="32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endParaRPr lang="en-GB" sz="32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endParaRPr lang="en-GB" sz="32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endParaRPr lang="en-GB" sz="32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endParaRPr lang="en-GB" sz="32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endParaRPr lang="en-GB" sz="32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endParaRPr lang="en-GB" sz="32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endParaRPr lang="en-GB" sz="32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endParaRPr lang="en-GB" sz="32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endParaRPr lang="en-GB" sz="32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endParaRPr lang="en-GB" sz="32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endParaRPr lang="en-GB" sz="32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endParaRPr lang="en-GB" sz="32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endParaRPr lang="en-GB" sz="32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endParaRPr lang="en-GB" sz="3200"/>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1240313"/>
            <a:ext cx="1315452" cy="420756"/>
          </a:xfrm>
          <a:prstGeom prst="rect">
            <a:avLst/>
          </a:prstGeom>
        </p:spPr>
        <p:txBody>
          <a:bodyPr wrap="square">
            <a:spAutoFit/>
          </a:bodyPr>
          <a:lstStyle/>
          <a:p>
            <a:pPr algn="r"/>
            <a:r>
              <a:rPr lang="en-GB" sz="1050" dirty="0">
                <a:solidFill>
                  <a:schemeClr val="accent2"/>
                </a:solidFill>
              </a:rPr>
              <a:t>Novartis heritage in Neuroscience</a:t>
            </a:r>
          </a:p>
        </p:txBody>
      </p:sp>
      <p:sp>
        <p:nvSpPr>
          <p:cNvPr id="89" name="Freeform: Shape 88" descr=" 89">
            <a:extLst>
              <a:ext uri="{FF2B5EF4-FFF2-40B4-BE49-F238E27FC236}">
                <a16:creationId xmlns:a16="http://schemas.microsoft.com/office/drawing/2014/main" id="{27866C31-4C4B-4D62-9F94-43809EBF9E5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0" name="Freeform: Shape 149" descr=" 150">
            <a:extLst>
              <a:ext uri="{FF2B5EF4-FFF2-40B4-BE49-F238E27FC236}">
                <a16:creationId xmlns:a16="http://schemas.microsoft.com/office/drawing/2014/main" id="{DFD4B198-4731-4ADE-81A8-938D894AA15D}"/>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endParaRPr lang="en-GB" sz="3200"/>
          </a:p>
        </p:txBody>
      </p:sp>
      <p:sp>
        <p:nvSpPr>
          <p:cNvPr id="151" name="Freeform: Shape 150" descr=" 151">
            <a:extLst>
              <a:ext uri="{FF2B5EF4-FFF2-40B4-BE49-F238E27FC236}">
                <a16:creationId xmlns:a16="http://schemas.microsoft.com/office/drawing/2014/main" id="{4216C16D-BC88-4577-92FB-871F556FAB6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54" name="Oval 153" descr=" 154">
            <a:hlinkClick r:id="" action="ppaction://hlinkshowjump?jump=nextslide" highlightClick="1"/>
            <a:extLst>
              <a:ext uri="{FF2B5EF4-FFF2-40B4-BE49-F238E27FC236}">
                <a16:creationId xmlns:a16="http://schemas.microsoft.com/office/drawing/2014/main" id="{4B0A0596-9F3C-474B-B785-B21D0F686FF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55" name="Oval 154" descr=" 155">
            <a:hlinkClick r:id="rId3" action="ppaction://hlinksldjump" highlightClick="1"/>
            <a:extLst>
              <a:ext uri="{FF2B5EF4-FFF2-40B4-BE49-F238E27FC236}">
                <a16:creationId xmlns:a16="http://schemas.microsoft.com/office/drawing/2014/main" id="{5A888D69-AE5B-426A-9A65-C25CB198BD9C}"/>
              </a:ext>
            </a:extLst>
          </p:cNvPr>
          <p:cNvSpPr/>
          <p:nvPr/>
        </p:nvSpPr>
        <p:spPr>
          <a:xfrm flipH="1">
            <a:off x="195253" y="6303609"/>
            <a:ext cx="386080" cy="386080"/>
          </a:xfrm>
          <a:prstGeom prst="ellipse">
            <a:avLst/>
          </a:prstGeom>
          <a:solidFill>
            <a:srgbClr val="FFC000">
              <a:alpha val="1176"/>
            </a:srgbClr>
          </a:solidFill>
          <a:ln w="748" cap="flat">
            <a:noFill/>
            <a:prstDash val="solid"/>
            <a:miter/>
          </a:ln>
          <a:effectLst/>
        </p:spPr>
        <p:txBody>
          <a:bodyPr rtlCol="0" anchor="ctr"/>
          <a:lstStyle/>
          <a:p>
            <a:endParaRPr lang="en-GB" sz="3200" dirty="0"/>
          </a:p>
        </p:txBody>
      </p:sp>
      <p:sp>
        <p:nvSpPr>
          <p:cNvPr id="159" name="Oval 158" descr=" 159">
            <a:hlinkClick r:id="rId4" action="ppaction://hlinksldjump" highlightClick="1"/>
            <a:extLst>
              <a:ext uri="{FF2B5EF4-FFF2-40B4-BE49-F238E27FC236}">
                <a16:creationId xmlns:a16="http://schemas.microsoft.com/office/drawing/2014/main" id="{BC260D00-55B8-45E9-9D01-9C5C16C1E5A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endParaRPr lang="en-GB" sz="3200"/>
          </a:p>
        </p:txBody>
      </p:sp>
      <p:sp>
        <p:nvSpPr>
          <p:cNvPr id="170" name="Freeform: Shape 169" descr=" 170">
            <a:hlinkClick r:id="rId5" action="ppaction://hlinksldjump" highlightClick="1"/>
            <a:extLst>
              <a:ext uri="{FF2B5EF4-FFF2-40B4-BE49-F238E27FC236}">
                <a16:creationId xmlns:a16="http://schemas.microsoft.com/office/drawing/2014/main" id="{33A92D10-0223-4C0E-90B1-23FE9F2435D2}"/>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1" name="Freeform: Shape 170" descr=" 171">
            <a:hlinkClick r:id="rId3" action="ppaction://hlinksldjump" highlightClick="1"/>
            <a:extLst>
              <a:ext uri="{FF2B5EF4-FFF2-40B4-BE49-F238E27FC236}">
                <a16:creationId xmlns:a16="http://schemas.microsoft.com/office/drawing/2014/main" id="{64175939-87D7-4053-8C83-BBAB0E4F6B50}"/>
              </a:ext>
            </a:extLst>
          </p:cNvPr>
          <p:cNvSpPr/>
          <p:nvPr/>
        </p:nvSpPr>
        <p:spPr>
          <a:xfrm>
            <a:off x="10287000" y="1070055"/>
            <a:ext cx="1905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2" name="Freeform: Shape 171" descr=" 172">
            <a:hlinkClick r:id="rId6" action="ppaction://hlinksldjump" highlightClick="1"/>
            <a:extLst>
              <a:ext uri="{FF2B5EF4-FFF2-40B4-BE49-F238E27FC236}">
                <a16:creationId xmlns:a16="http://schemas.microsoft.com/office/drawing/2014/main" id="{04FBDE87-2715-493F-9C84-5C5AD98FACD0}"/>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3" name="Freeform: Shape 172" descr=" 173">
            <a:hlinkClick r:id="rId7" action="ppaction://hlinksldjump" highlightClick="1"/>
            <a:extLst>
              <a:ext uri="{FF2B5EF4-FFF2-40B4-BE49-F238E27FC236}">
                <a16:creationId xmlns:a16="http://schemas.microsoft.com/office/drawing/2014/main" id="{EEA18E5B-E81B-4877-8A30-FEAEC626F705}"/>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4" name="Freeform: Shape 173" descr=" 174">
            <a:hlinkClick r:id="rId8" action="ppaction://hlinksldjump" highlightClick="1"/>
            <a:extLst>
              <a:ext uri="{FF2B5EF4-FFF2-40B4-BE49-F238E27FC236}">
                <a16:creationId xmlns:a16="http://schemas.microsoft.com/office/drawing/2014/main" id="{AC029B7C-F0AD-4ED2-B61B-324778406CC0}"/>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5" name="Freeform: Shape 174" descr=" 175">
            <a:hlinkClick r:id="rId9" action="ppaction://hlinksldjump" highlightClick="1"/>
            <a:extLst>
              <a:ext uri="{FF2B5EF4-FFF2-40B4-BE49-F238E27FC236}">
                <a16:creationId xmlns:a16="http://schemas.microsoft.com/office/drawing/2014/main" id="{37C268E2-19A1-4932-8112-7ECA82159B85}"/>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6" name="Freeform: Shape 175" descr=" 176">
            <a:hlinkClick r:id="rId10" action="ppaction://hlinksldjump" highlightClick="1"/>
            <a:extLst>
              <a:ext uri="{FF2B5EF4-FFF2-40B4-BE49-F238E27FC236}">
                <a16:creationId xmlns:a16="http://schemas.microsoft.com/office/drawing/2014/main" id="{E3D31FDD-18F0-4CD2-B7C3-2919C9C23F8C}"/>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7" name="Rectangle 176" descr=" 177">
            <a:extLst>
              <a:ext uri="{FF2B5EF4-FFF2-40B4-BE49-F238E27FC236}">
                <a16:creationId xmlns:a16="http://schemas.microsoft.com/office/drawing/2014/main" id="{1B708CE6-2892-47FB-877E-D4C891A5A4DC}"/>
              </a:ext>
            </a:extLst>
          </p:cNvPr>
          <p:cNvSpPr/>
          <p:nvPr/>
        </p:nvSpPr>
        <p:spPr>
          <a:xfrm>
            <a:off x="294640" y="243536"/>
            <a:ext cx="9319260" cy="892552"/>
          </a:xfrm>
          <a:prstGeom prst="rect">
            <a:avLst/>
          </a:prstGeom>
        </p:spPr>
        <p:txBody>
          <a:bodyPr wrap="square">
            <a:spAutoFit/>
          </a:bodyPr>
          <a:lstStyle/>
          <a:p>
            <a:r>
              <a:rPr lang="en-GB" sz="2600" b="1" dirty="0">
                <a:solidFill>
                  <a:schemeClr val="bg1"/>
                </a:solidFill>
              </a:rPr>
              <a:t>A full range of treatments provides support to patients at every stage of MS</a:t>
            </a:r>
          </a:p>
        </p:txBody>
      </p:sp>
      <p:sp>
        <p:nvSpPr>
          <p:cNvPr id="179" name="Rectangle 178" descr=" 179">
            <a:extLst>
              <a:ext uri="{FF2B5EF4-FFF2-40B4-BE49-F238E27FC236}">
                <a16:creationId xmlns:a16="http://schemas.microsoft.com/office/drawing/2014/main" id="{FAF0FF7C-203E-4A23-AE9F-A03F7928A88A}"/>
              </a:ext>
            </a:extLst>
          </p:cNvPr>
          <p:cNvSpPr/>
          <p:nvPr/>
        </p:nvSpPr>
        <p:spPr>
          <a:xfrm>
            <a:off x="294640" y="5876836"/>
            <a:ext cx="9954260" cy="276999"/>
          </a:xfrm>
          <a:prstGeom prst="rect">
            <a:avLst/>
          </a:prstGeom>
        </p:spPr>
        <p:txBody>
          <a:bodyPr wrap="square" anchor="b" anchorCtr="0">
            <a:spAutoFit/>
          </a:bodyPr>
          <a:lstStyle/>
          <a:p>
            <a:r>
              <a:rPr lang="en-GB" sz="1200" baseline="30000" dirty="0" err="1">
                <a:solidFill>
                  <a:schemeClr val="bg1"/>
                </a:solidFill>
              </a:rPr>
              <a:t>a</a:t>
            </a:r>
            <a:r>
              <a:rPr lang="en-GB" sz="1200" dirty="0" err="1">
                <a:solidFill>
                  <a:schemeClr val="bg1"/>
                </a:solidFill>
              </a:rPr>
              <a:t>Indications</a:t>
            </a:r>
            <a:r>
              <a:rPr lang="en-GB" sz="1200" dirty="0">
                <a:solidFill>
                  <a:schemeClr val="bg1"/>
                </a:solidFill>
              </a:rPr>
              <a:t> may vary – please refer to previous slide for details</a:t>
            </a:r>
          </a:p>
        </p:txBody>
      </p:sp>
      <p:sp>
        <p:nvSpPr>
          <p:cNvPr id="302" name="REFERENCES" descr=" 302">
            <a:hlinkClick r:id="" action="ppaction://noaction" highlightClick="1"/>
            <a:extLst>
              <a:ext uri="{FF2B5EF4-FFF2-40B4-BE49-F238E27FC236}">
                <a16:creationId xmlns:a16="http://schemas.microsoft.com/office/drawing/2014/main" id="{17C67955-40D7-4E2E-BB5F-7CDA71310BB9}"/>
              </a:ext>
            </a:extLst>
          </p:cNvPr>
          <p:cNvSpPr/>
          <p:nvPr/>
        </p:nvSpPr>
        <p:spPr>
          <a:xfrm>
            <a:off x="1768312"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REFERENCES</a:t>
            </a:r>
            <a:endParaRPr lang="en-GB" sz="1100" dirty="0">
              <a:solidFill>
                <a:srgbClr val="023761"/>
              </a:solidFill>
            </a:endParaRPr>
          </a:p>
        </p:txBody>
      </p:sp>
      <p:grpSp>
        <p:nvGrpSpPr>
          <p:cNvPr id="7" name="Group 6" descr=" 7">
            <a:extLst>
              <a:ext uri="{FF2B5EF4-FFF2-40B4-BE49-F238E27FC236}">
                <a16:creationId xmlns:a16="http://schemas.microsoft.com/office/drawing/2014/main" id="{8F8BE30D-BF45-4590-8138-1D8E04B4944C}"/>
              </a:ext>
            </a:extLst>
          </p:cNvPr>
          <p:cNvGrpSpPr/>
          <p:nvPr/>
        </p:nvGrpSpPr>
        <p:grpSpPr>
          <a:xfrm>
            <a:off x="2187792" y="1513861"/>
            <a:ext cx="6800719" cy="3963622"/>
            <a:chOff x="384157" y="1513861"/>
            <a:chExt cx="6800719" cy="3963622"/>
          </a:xfrm>
        </p:grpSpPr>
        <p:sp>
          <p:nvSpPr>
            <p:cNvPr id="163" name="Flowchart: Terminator 162">
              <a:extLst>
                <a:ext uri="{FF2B5EF4-FFF2-40B4-BE49-F238E27FC236}">
                  <a16:creationId xmlns:a16="http://schemas.microsoft.com/office/drawing/2014/main" id="{789DC298-1AF8-4C69-8C50-50EB05EBAD74}"/>
                </a:ext>
              </a:extLst>
            </p:cNvPr>
            <p:cNvSpPr/>
            <p:nvPr/>
          </p:nvSpPr>
          <p:spPr>
            <a:xfrm>
              <a:off x="936878" y="4195379"/>
              <a:ext cx="6244627" cy="1282104"/>
            </a:xfrm>
            <a:prstGeom prst="flowChartTerminator">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ea typeface="+mn-ea"/>
                <a:cs typeface="+mn-cs"/>
              </a:endParaRPr>
            </a:p>
          </p:txBody>
        </p:sp>
        <p:sp>
          <p:nvSpPr>
            <p:cNvPr id="180" name="Flowchart: Terminator 179">
              <a:extLst>
                <a:ext uri="{FF2B5EF4-FFF2-40B4-BE49-F238E27FC236}">
                  <a16:creationId xmlns:a16="http://schemas.microsoft.com/office/drawing/2014/main" id="{BF6AD52A-8AD2-4C24-B9F0-41576C5201B4}"/>
                </a:ext>
              </a:extLst>
            </p:cNvPr>
            <p:cNvSpPr/>
            <p:nvPr/>
          </p:nvSpPr>
          <p:spPr>
            <a:xfrm>
              <a:off x="946834" y="2710499"/>
              <a:ext cx="6234671" cy="1162952"/>
            </a:xfrm>
            <a:prstGeom prst="flowChartTerminator">
              <a:avLst/>
            </a:prstGeom>
            <a:solidFill>
              <a:schemeClr val="bg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ea typeface="+mn-ea"/>
                <a:cs typeface="+mn-cs"/>
              </a:endParaRPr>
            </a:p>
          </p:txBody>
        </p:sp>
        <p:sp>
          <p:nvSpPr>
            <p:cNvPr id="164" name="Rectangle 163">
              <a:extLst>
                <a:ext uri="{FF2B5EF4-FFF2-40B4-BE49-F238E27FC236}">
                  <a16:creationId xmlns:a16="http://schemas.microsoft.com/office/drawing/2014/main" id="{3C80EB97-FA23-43E8-8CE2-FC21F3AE349E}"/>
                </a:ext>
              </a:extLst>
            </p:cNvPr>
            <p:cNvSpPr/>
            <p:nvPr/>
          </p:nvSpPr>
          <p:spPr>
            <a:xfrm>
              <a:off x="1108452" y="3092594"/>
              <a:ext cx="3099229" cy="443198"/>
            </a:xfrm>
            <a:prstGeom prst="rect">
              <a:avLst/>
            </a:prstGeom>
          </p:spPr>
          <p:txBody>
            <a:bodyPr wrap="square">
              <a:spAutoFit/>
            </a:bodyPr>
            <a:lstStyle/>
            <a:p>
              <a:pPr marL="0" marR="0" lvl="0" indent="0" algn="ctr" defTabSz="514325" rtl="0" eaLnBrk="1" fontAlgn="auto" latinLnBrk="0" hangingPunct="1">
                <a:lnSpc>
                  <a:spcPct val="9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70C0"/>
                  </a:solidFill>
                  <a:effectLst/>
                  <a:uLnTx/>
                  <a:uFillTx/>
                  <a:ea typeface="+mn-ea"/>
                  <a:cs typeface="Arial" panose="020B0604020202020204" pitchFamily="34" charset="0"/>
                </a:rPr>
                <a:t>First oral RRMS therapy for adults and </a:t>
              </a:r>
              <a:br>
                <a:rPr kumimoji="0" lang="en-US" sz="1200" b="1" i="0" u="none" strike="noStrike" kern="1200" cap="none" spc="0" normalizeH="0" baseline="0" noProof="0" dirty="0">
                  <a:ln>
                    <a:noFill/>
                  </a:ln>
                  <a:solidFill>
                    <a:srgbClr val="0070C0"/>
                  </a:solidFill>
                  <a:effectLst/>
                  <a:uLnTx/>
                  <a:uFillTx/>
                  <a:ea typeface="+mn-ea"/>
                  <a:cs typeface="Arial" panose="020B0604020202020204" pitchFamily="34" charset="0"/>
                </a:rPr>
              </a:br>
              <a:r>
                <a:rPr kumimoji="0" lang="en-US" sz="1200" b="1" i="0" u="none" strike="noStrike" kern="1200" cap="none" spc="0" normalizeH="0" baseline="0" noProof="0" dirty="0">
                  <a:ln>
                    <a:noFill/>
                  </a:ln>
                  <a:solidFill>
                    <a:srgbClr val="0070C0"/>
                  </a:solidFill>
                  <a:effectLst/>
                  <a:uLnTx/>
                  <a:uFillTx/>
                  <a:ea typeface="+mn-ea"/>
                  <a:cs typeface="Arial" panose="020B0604020202020204" pitchFamily="34" charset="0"/>
                </a:rPr>
                <a:t>children 10 years of age and older</a:t>
              </a:r>
              <a:r>
                <a:rPr kumimoji="0" lang="en-US" sz="1200" b="1" i="0" u="none" strike="noStrike" kern="1200" cap="none" spc="0" normalizeH="0" baseline="30000" noProof="0" dirty="0">
                  <a:ln>
                    <a:noFill/>
                  </a:ln>
                  <a:solidFill>
                    <a:srgbClr val="0070C0"/>
                  </a:solidFill>
                  <a:effectLst/>
                  <a:uLnTx/>
                  <a:uFillTx/>
                  <a:ea typeface="+mn-ea"/>
                  <a:cs typeface="Arial" panose="020B0604020202020204" pitchFamily="34" charset="0"/>
                </a:rPr>
                <a:t>3,4</a:t>
              </a:r>
            </a:p>
          </p:txBody>
        </p:sp>
        <p:cxnSp>
          <p:nvCxnSpPr>
            <p:cNvPr id="165" name="Straight Arrow Connector 164">
              <a:extLst>
                <a:ext uri="{FF2B5EF4-FFF2-40B4-BE49-F238E27FC236}">
                  <a16:creationId xmlns:a16="http://schemas.microsoft.com/office/drawing/2014/main" id="{BD04EC8F-AD42-4BCE-998F-899F0D24E62B}"/>
                </a:ext>
              </a:extLst>
            </p:cNvPr>
            <p:cNvCxnSpPr>
              <a:cxnSpLocks/>
              <a:stCxn id="166" idx="1"/>
            </p:cNvCxnSpPr>
            <p:nvPr/>
          </p:nvCxnSpPr>
          <p:spPr>
            <a:xfrm flipH="1">
              <a:off x="545632" y="3626573"/>
              <a:ext cx="558" cy="804378"/>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166" name="TextBox 165">
              <a:extLst>
                <a:ext uri="{FF2B5EF4-FFF2-40B4-BE49-F238E27FC236}">
                  <a16:creationId xmlns:a16="http://schemas.microsoft.com/office/drawing/2014/main" id="{7835ACDD-E7F5-4860-9A93-4C5D3F1026CA}"/>
                </a:ext>
              </a:extLst>
            </p:cNvPr>
            <p:cNvSpPr txBox="1"/>
            <p:nvPr/>
          </p:nvSpPr>
          <p:spPr>
            <a:xfrm rot="16200000">
              <a:off x="119412" y="3037763"/>
              <a:ext cx="853555" cy="324065"/>
            </a:xfrm>
            <a:prstGeom prst="rect">
              <a:avLst/>
            </a:prstGeom>
            <a:solidFill>
              <a:schemeClr val="tx1">
                <a:lumMod val="65000"/>
                <a:lumOff val="35000"/>
              </a:schemeClr>
            </a:solidFill>
            <a:ln>
              <a:solidFill>
                <a:srgbClr val="592C83"/>
              </a:solidFill>
            </a:ln>
          </p:spPr>
          <p:style>
            <a:lnRef idx="2">
              <a:schemeClr val="accent1"/>
            </a:lnRef>
            <a:fillRef idx="1">
              <a:schemeClr val="lt1"/>
            </a:fillRef>
            <a:effectRef idx="0">
              <a:schemeClr val="accent1"/>
            </a:effectRef>
            <a:fontRef idx="minor">
              <a:schemeClr val="dk1"/>
            </a:fontRef>
          </p:style>
          <p:txBody>
            <a:bodyPr wrap="square" lIns="68580" tIns="34291" rIns="68580" bIns="34291" rtlCol="0">
              <a:spAutoFit/>
            </a:bodyPr>
            <a:lstStyle/>
            <a:p>
              <a:pPr marL="0" marR="0" lvl="0" indent="0" algn="ctr" defTabSz="914286" rtl="0" eaLnBrk="1" fontAlgn="auto" latinLnBrk="0" hangingPunct="1">
                <a:lnSpc>
                  <a:spcPct val="92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ea typeface="+mn-ea"/>
                  <a:cs typeface="+mn-cs"/>
                </a:rPr>
                <a:t>Short term</a:t>
              </a:r>
              <a:r>
                <a:rPr kumimoji="0" lang="en-US" sz="900" b="1" i="0" u="none" strike="noStrike" kern="1200" cap="none" spc="0" normalizeH="0" baseline="30000" noProof="0" dirty="0">
                  <a:ln>
                    <a:noFill/>
                  </a:ln>
                  <a:solidFill>
                    <a:srgbClr val="FFFFFF"/>
                  </a:solidFill>
                  <a:effectLst/>
                  <a:uLnTx/>
                  <a:uFillTx/>
                  <a:ea typeface="+mn-ea"/>
                  <a:cs typeface="+mn-cs"/>
                </a:rPr>
                <a:t>3,4</a:t>
              </a:r>
            </a:p>
            <a:p>
              <a:pPr marL="0" marR="0" lvl="0" indent="0" algn="ctr" defTabSz="914286" rtl="0" eaLnBrk="1" fontAlgn="auto" latinLnBrk="0" hangingPunct="1">
                <a:lnSpc>
                  <a:spcPct val="92000"/>
                </a:lnSpc>
                <a:spcBef>
                  <a:spcPts val="0"/>
                </a:spcBef>
                <a:spcAft>
                  <a:spcPts val="0"/>
                </a:spcAft>
                <a:buClrTx/>
                <a:buSzTx/>
                <a:buFontTx/>
                <a:buNone/>
                <a:tabLst/>
                <a:defRPr/>
              </a:pPr>
              <a:r>
                <a:rPr kumimoji="0" lang="de-CH" sz="900" b="1" i="0" u="none" strike="noStrike" kern="1200" cap="none" spc="0" normalizeH="0" baseline="0" noProof="0" dirty="0">
                  <a:ln>
                    <a:noFill/>
                  </a:ln>
                  <a:solidFill>
                    <a:srgbClr val="FFFFFF"/>
                  </a:solidFill>
                  <a:effectLst/>
                  <a:uLnTx/>
                  <a:uFillTx/>
                  <a:ea typeface="+mn-ea"/>
                  <a:cs typeface="+mn-cs"/>
                </a:rPr>
                <a:t>2020-2021</a:t>
              </a:r>
              <a:endParaRPr kumimoji="0" lang="en-US" sz="900" b="1" i="0" u="none" strike="noStrike" kern="1200" cap="none" spc="0" normalizeH="0" baseline="0" noProof="0" dirty="0">
                <a:ln>
                  <a:noFill/>
                </a:ln>
                <a:solidFill>
                  <a:srgbClr val="FFFFFF"/>
                </a:solidFill>
                <a:effectLst/>
                <a:uLnTx/>
                <a:uFillTx/>
                <a:ea typeface="+mn-ea"/>
                <a:cs typeface="+mn-cs"/>
              </a:endParaRPr>
            </a:p>
          </p:txBody>
        </p:sp>
        <p:sp>
          <p:nvSpPr>
            <p:cNvPr id="167" name="TextBox 166">
              <a:extLst>
                <a:ext uri="{FF2B5EF4-FFF2-40B4-BE49-F238E27FC236}">
                  <a16:creationId xmlns:a16="http://schemas.microsoft.com/office/drawing/2014/main" id="{274CDD6D-26BE-4C00-9AEB-3EAD1BE8B122}"/>
                </a:ext>
              </a:extLst>
            </p:cNvPr>
            <p:cNvSpPr txBox="1"/>
            <p:nvPr/>
          </p:nvSpPr>
          <p:spPr>
            <a:xfrm rot="16200000">
              <a:off x="166716" y="4670277"/>
              <a:ext cx="780707" cy="324065"/>
            </a:xfrm>
            <a:prstGeom prst="rect">
              <a:avLst/>
            </a:prstGeom>
            <a:solidFill>
              <a:schemeClr val="tx1">
                <a:lumMod val="65000"/>
                <a:lumOff val="35000"/>
              </a:schemeClr>
            </a:solidFill>
            <a:ln>
              <a:solidFill>
                <a:srgbClr val="592C83"/>
              </a:solidFill>
            </a:ln>
          </p:spPr>
          <p:style>
            <a:lnRef idx="2">
              <a:schemeClr val="accent1"/>
            </a:lnRef>
            <a:fillRef idx="1">
              <a:schemeClr val="lt1"/>
            </a:fillRef>
            <a:effectRef idx="0">
              <a:schemeClr val="accent1"/>
            </a:effectRef>
            <a:fontRef idx="minor">
              <a:schemeClr val="dk1"/>
            </a:fontRef>
          </p:style>
          <p:txBody>
            <a:bodyPr wrap="square" lIns="68580" tIns="34291" rIns="68580" bIns="34291" rtlCol="0">
              <a:spAutoFit/>
            </a:bodyPr>
            <a:lstStyle/>
            <a:p>
              <a:pPr marL="0" marR="0" lvl="0" indent="0" algn="ctr" defTabSz="914286" rtl="0" eaLnBrk="1" fontAlgn="auto" latinLnBrk="0" hangingPunct="1">
                <a:lnSpc>
                  <a:spcPct val="92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ea typeface="+mn-ea"/>
                  <a:cs typeface="+mn-cs"/>
                </a:rPr>
                <a:t>Mid term</a:t>
              </a:r>
              <a:r>
                <a:rPr lang="en-US" sz="900" b="1" baseline="30000" dirty="0">
                  <a:solidFill>
                    <a:srgbClr val="FFFFFF"/>
                  </a:solidFill>
                </a:rPr>
                <a:t>5</a:t>
              </a:r>
              <a:endParaRPr kumimoji="0" lang="en-US" sz="900" b="1" i="0" u="none" strike="noStrike" kern="1200" cap="none" spc="0" normalizeH="0" baseline="30000" noProof="0" dirty="0">
                <a:ln>
                  <a:noFill/>
                </a:ln>
                <a:solidFill>
                  <a:srgbClr val="FFFFFF"/>
                </a:solidFill>
                <a:effectLst/>
                <a:uLnTx/>
                <a:uFillTx/>
                <a:ea typeface="+mn-ea"/>
                <a:cs typeface="+mn-cs"/>
              </a:endParaRPr>
            </a:p>
            <a:p>
              <a:pPr marL="0" marR="0" lvl="0" indent="0" algn="ctr" defTabSz="914286" rtl="0" eaLnBrk="1" fontAlgn="auto" latinLnBrk="0" hangingPunct="1">
                <a:lnSpc>
                  <a:spcPct val="92000"/>
                </a:lnSpc>
                <a:spcBef>
                  <a:spcPts val="0"/>
                </a:spcBef>
                <a:spcAft>
                  <a:spcPts val="0"/>
                </a:spcAft>
                <a:buClrTx/>
                <a:buSzTx/>
                <a:buFontTx/>
                <a:buNone/>
                <a:tabLst/>
                <a:defRPr/>
              </a:pPr>
              <a:r>
                <a:rPr kumimoji="0" lang="de-CH" sz="900" b="1" i="0" u="none" strike="noStrike" kern="1200" cap="none" spc="0" normalizeH="0" baseline="0" noProof="0" dirty="0">
                  <a:ln>
                    <a:noFill/>
                  </a:ln>
                  <a:solidFill>
                    <a:srgbClr val="FFFFFF"/>
                  </a:solidFill>
                  <a:effectLst/>
                  <a:uLnTx/>
                  <a:uFillTx/>
                  <a:ea typeface="+mn-ea"/>
                  <a:cs typeface="+mn-cs"/>
                </a:rPr>
                <a:t>2020-2023+</a:t>
              </a:r>
              <a:endParaRPr kumimoji="0" lang="en-US" sz="900" b="1" i="0" u="none" strike="noStrike" kern="1200" cap="none" spc="0" normalizeH="0" baseline="0" noProof="0" dirty="0">
                <a:ln>
                  <a:noFill/>
                </a:ln>
                <a:solidFill>
                  <a:srgbClr val="FFFFFF"/>
                </a:solidFill>
                <a:effectLst/>
                <a:uLnTx/>
                <a:uFillTx/>
                <a:ea typeface="+mn-ea"/>
                <a:cs typeface="+mn-cs"/>
              </a:endParaRPr>
            </a:p>
          </p:txBody>
        </p:sp>
        <p:sp>
          <p:nvSpPr>
            <p:cNvPr id="168" name="TextBox 167">
              <a:extLst>
                <a:ext uri="{FF2B5EF4-FFF2-40B4-BE49-F238E27FC236}">
                  <a16:creationId xmlns:a16="http://schemas.microsoft.com/office/drawing/2014/main" id="{B2D54849-57A6-44D6-800A-0F0EABF10643}"/>
                </a:ext>
              </a:extLst>
            </p:cNvPr>
            <p:cNvSpPr txBox="1"/>
            <p:nvPr/>
          </p:nvSpPr>
          <p:spPr>
            <a:xfrm>
              <a:off x="4058808" y="3092594"/>
              <a:ext cx="2809961" cy="618631"/>
            </a:xfrm>
            <a:prstGeom prst="rect">
              <a:avLst/>
            </a:prstGeom>
          </p:spPr>
          <p:txBody>
            <a:bodyPr wrap="square">
              <a:spAutoFit/>
            </a:bodyPr>
            <a:lstStyle>
              <a:defPPr>
                <a:defRPr lang="en-US"/>
              </a:defPPr>
              <a:lvl1pPr algn="r" defTabSz="914377">
                <a:lnSpc>
                  <a:spcPct val="95000"/>
                </a:lnSpc>
                <a:defRPr sz="1400" b="1">
                  <a:solidFill>
                    <a:srgbClr val="CC0066"/>
                  </a:solidFill>
                  <a:latin typeface="Arial" panose="020B0604020202020204" pitchFamily="34" charset="0"/>
                  <a:cs typeface="Arial" panose="020B0604020202020204" pitchFamily="34" charset="0"/>
                </a:defRPr>
              </a:lvl1pPr>
            </a:lstStyle>
            <a:p>
              <a:pPr marL="0" marR="0" lvl="0" indent="0" algn="ctr" defTabSz="342892" rtl="0" eaLnBrk="1" fontAlgn="auto" latinLnBrk="0" hangingPunct="1">
                <a:lnSpc>
                  <a:spcPct val="95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0070C0"/>
                  </a:solidFill>
                  <a:effectLst/>
                  <a:uLnTx/>
                  <a:uFillTx/>
                  <a:latin typeface="+mn-lt"/>
                  <a:ea typeface="+mn-ea"/>
                  <a:cs typeface="Arial" panose="020B0604020202020204" pitchFamily="34" charset="0"/>
                </a:rPr>
                <a:t>First and only oral therapy to delay disease progression in a broad </a:t>
              </a:r>
              <a:r>
                <a:rPr kumimoji="0" lang="en-US" sz="1200" b="1" i="0" u="none" strike="noStrike" kern="0" cap="none" spc="0" normalizeH="0" baseline="0" noProof="0" dirty="0" err="1">
                  <a:ln>
                    <a:noFill/>
                  </a:ln>
                  <a:solidFill>
                    <a:srgbClr val="0070C0"/>
                  </a:solidFill>
                  <a:effectLst/>
                  <a:uLnTx/>
                  <a:uFillTx/>
                  <a:latin typeface="+mn-lt"/>
                  <a:ea typeface="+mn-ea"/>
                  <a:cs typeface="Arial" panose="020B0604020202020204" pitchFamily="34" charset="0"/>
                </a:rPr>
                <a:t>SPMS</a:t>
              </a:r>
              <a:r>
                <a:rPr kumimoji="0" lang="en-US" sz="1200" b="1" i="0" u="none" strike="noStrike" kern="0" cap="none" spc="0" normalizeH="0" baseline="30000" noProof="0" dirty="0" err="1">
                  <a:ln>
                    <a:noFill/>
                  </a:ln>
                  <a:solidFill>
                    <a:srgbClr val="0070C0"/>
                  </a:solidFill>
                  <a:effectLst/>
                  <a:uLnTx/>
                  <a:uFillTx/>
                  <a:latin typeface="+mn-lt"/>
                  <a:ea typeface="+mn-ea"/>
                  <a:cs typeface="Arial" panose="020B0604020202020204" pitchFamily="34" charset="0"/>
                </a:rPr>
                <a:t>a</a:t>
              </a:r>
              <a:r>
                <a:rPr kumimoji="0" lang="en-US" sz="1200" b="1" i="0" u="none" strike="noStrike" kern="0" cap="none" spc="0" normalizeH="0" baseline="30000" noProof="0" dirty="0">
                  <a:ln>
                    <a:noFill/>
                  </a:ln>
                  <a:solidFill>
                    <a:srgbClr val="0070C0"/>
                  </a:solidFill>
                  <a:effectLst/>
                  <a:uLnTx/>
                  <a:uFillTx/>
                  <a:latin typeface="+mn-lt"/>
                  <a:ea typeface="+mn-ea"/>
                  <a:cs typeface="Arial" panose="020B0604020202020204" pitchFamily="34" charset="0"/>
                </a:rPr>
                <a:t>  </a:t>
              </a:r>
              <a:r>
                <a:rPr kumimoji="0" lang="en-US" sz="1200" b="1" i="0" u="none" strike="noStrike" kern="0" cap="none" spc="0" normalizeH="0" baseline="0" noProof="0" dirty="0">
                  <a:ln>
                    <a:noFill/>
                  </a:ln>
                  <a:solidFill>
                    <a:srgbClr val="0070C0"/>
                  </a:solidFill>
                  <a:effectLst/>
                  <a:uLnTx/>
                  <a:uFillTx/>
                  <a:latin typeface="+mn-lt"/>
                  <a:ea typeface="+mn-ea"/>
                  <a:cs typeface="Arial" panose="020B0604020202020204" pitchFamily="34" charset="0"/>
                </a:rPr>
                <a:t>population</a:t>
              </a:r>
              <a:r>
                <a:rPr kumimoji="0" lang="en-US" sz="1200" b="1" i="0" u="none" strike="noStrike" kern="0" cap="none" spc="0" normalizeH="0" baseline="30000" noProof="0" dirty="0">
                  <a:ln>
                    <a:noFill/>
                  </a:ln>
                  <a:solidFill>
                    <a:srgbClr val="0070C0"/>
                  </a:solidFill>
                  <a:effectLst/>
                  <a:uLnTx/>
                  <a:uFillTx/>
                  <a:latin typeface="+mn-lt"/>
                  <a:ea typeface="+mn-ea"/>
                  <a:cs typeface="Arial" panose="020B0604020202020204" pitchFamily="34" charset="0"/>
                </a:rPr>
                <a:t>5</a:t>
              </a:r>
            </a:p>
          </p:txBody>
        </p:sp>
        <p:sp>
          <p:nvSpPr>
            <p:cNvPr id="169" name="Rectangle 168">
              <a:extLst>
                <a:ext uri="{FF2B5EF4-FFF2-40B4-BE49-F238E27FC236}">
                  <a16:creationId xmlns:a16="http://schemas.microsoft.com/office/drawing/2014/main" id="{02E4EBA4-3CD4-41F9-B85C-B76174E59FA0}"/>
                </a:ext>
              </a:extLst>
            </p:cNvPr>
            <p:cNvSpPr/>
            <p:nvPr/>
          </p:nvSpPr>
          <p:spPr>
            <a:xfrm>
              <a:off x="1726481" y="4313935"/>
              <a:ext cx="1809434" cy="308189"/>
            </a:xfrm>
            <a:prstGeom prst="rect">
              <a:avLst/>
            </a:prstGeom>
            <a:solidFill>
              <a:schemeClr val="bg1">
                <a:lumMod val="75000"/>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marL="0" marR="0" lvl="0" indent="0" algn="ctr" defTabSz="914378" rtl="0" eaLnBrk="1" fontAlgn="auto" latinLnBrk="0" hangingPunct="1">
                <a:lnSpc>
                  <a:spcPct val="92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23761"/>
                  </a:solidFill>
                  <a:effectLst/>
                  <a:uLnTx/>
                  <a:uFillTx/>
                  <a:ea typeface="+mn-ea"/>
                  <a:cs typeface="+mn-cs"/>
                </a:rPr>
                <a:t>Ofatumumab</a:t>
              </a:r>
            </a:p>
          </p:txBody>
        </p:sp>
        <p:sp>
          <p:nvSpPr>
            <p:cNvPr id="178" name="Rectangle 177">
              <a:extLst>
                <a:ext uri="{FF2B5EF4-FFF2-40B4-BE49-F238E27FC236}">
                  <a16:creationId xmlns:a16="http://schemas.microsoft.com/office/drawing/2014/main" id="{2A80DC6B-581C-4397-9EB3-2A3F3B17972D}"/>
                </a:ext>
              </a:extLst>
            </p:cNvPr>
            <p:cNvSpPr/>
            <p:nvPr/>
          </p:nvSpPr>
          <p:spPr>
            <a:xfrm>
              <a:off x="1108451" y="4662731"/>
              <a:ext cx="2916243" cy="618631"/>
            </a:xfrm>
            <a:prstGeom prst="rect">
              <a:avLst/>
            </a:prstGeom>
          </p:spPr>
          <p:txBody>
            <a:bodyPr wrap="square">
              <a:spAutoFit/>
            </a:bodyPr>
            <a:lstStyle/>
            <a:p>
              <a:pPr marL="0" marR="0" lvl="0" indent="0" algn="ctr" defTabSz="514325" rtl="0" eaLnBrk="1" fontAlgn="auto" latinLnBrk="0" hangingPunct="1">
                <a:lnSpc>
                  <a:spcPct val="9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70C0"/>
                  </a:solidFill>
                  <a:effectLst/>
                  <a:uLnTx/>
                  <a:uFillTx/>
                  <a:ea typeface="+mn-ea"/>
                  <a:cs typeface="Arial" panose="020B0604020202020204" pitchFamily="34" charset="0"/>
                </a:rPr>
                <a:t>Subcutaneous anti-CD20 </a:t>
              </a:r>
              <a:br>
                <a:rPr kumimoji="0" lang="en-US" sz="1200" b="1" i="0" u="none" strike="noStrike" kern="1200" cap="none" spc="0" normalizeH="0" baseline="0" noProof="0" dirty="0">
                  <a:ln>
                    <a:noFill/>
                  </a:ln>
                  <a:solidFill>
                    <a:srgbClr val="0070C0"/>
                  </a:solidFill>
                  <a:effectLst/>
                  <a:uLnTx/>
                  <a:uFillTx/>
                  <a:ea typeface="+mn-ea"/>
                  <a:cs typeface="Arial" panose="020B0604020202020204" pitchFamily="34" charset="0"/>
                </a:rPr>
              </a:br>
              <a:r>
                <a:rPr kumimoji="0" lang="en-US" sz="1200" b="1" i="0" u="none" strike="noStrike" kern="1200" cap="none" spc="0" normalizeH="0" baseline="0" noProof="0" dirty="0">
                  <a:ln>
                    <a:noFill/>
                  </a:ln>
                  <a:solidFill>
                    <a:srgbClr val="0070C0"/>
                  </a:solidFill>
                  <a:effectLst/>
                  <a:uLnTx/>
                  <a:uFillTx/>
                  <a:ea typeface="+mn-ea"/>
                  <a:cs typeface="Arial" panose="020B0604020202020204" pitchFamily="34" charset="0"/>
                </a:rPr>
                <a:t>(B-cell targeted) therapy.</a:t>
              </a:r>
            </a:p>
            <a:p>
              <a:pPr marL="0" marR="0" lvl="0" indent="0" algn="ctr" defTabSz="514325" rtl="0" eaLnBrk="1" fontAlgn="auto" latinLnBrk="0" hangingPunct="1">
                <a:lnSpc>
                  <a:spcPct val="9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70C0"/>
                  </a:solidFill>
                  <a:effectLst/>
                  <a:uLnTx/>
                  <a:uFillTx/>
                  <a:ea typeface="+mn-ea"/>
                  <a:cs typeface="Arial" panose="020B0604020202020204" pitchFamily="34" charset="0"/>
                </a:rPr>
                <a:t>Potential 1</a:t>
              </a:r>
              <a:r>
                <a:rPr kumimoji="0" lang="en-US" sz="1200" b="1" i="0" u="none" strike="noStrike" kern="1200" cap="none" spc="0" normalizeH="0" baseline="30000" noProof="0" dirty="0">
                  <a:ln>
                    <a:noFill/>
                  </a:ln>
                  <a:solidFill>
                    <a:srgbClr val="0070C0"/>
                  </a:solidFill>
                  <a:effectLst/>
                  <a:uLnTx/>
                  <a:uFillTx/>
                  <a:ea typeface="+mn-ea"/>
                  <a:cs typeface="Arial" panose="020B0604020202020204" pitchFamily="34" charset="0"/>
                </a:rPr>
                <a:t>st</a:t>
              </a:r>
              <a:r>
                <a:rPr kumimoji="0" lang="en-US" sz="1200" b="1" i="0" u="none" strike="noStrike" kern="1200" cap="none" spc="0" normalizeH="0" baseline="0" noProof="0" dirty="0">
                  <a:ln>
                    <a:noFill/>
                  </a:ln>
                  <a:solidFill>
                    <a:srgbClr val="0070C0"/>
                  </a:solidFill>
                  <a:effectLst/>
                  <a:uLnTx/>
                  <a:uFillTx/>
                  <a:ea typeface="+mn-ea"/>
                  <a:cs typeface="Arial" panose="020B0604020202020204" pitchFamily="34" charset="0"/>
                </a:rPr>
                <a:t> line therapy for RMS</a:t>
              </a:r>
              <a:r>
                <a:rPr kumimoji="0" lang="en-US" sz="1200" b="1" i="0" u="none" strike="noStrike" kern="1200" cap="none" spc="0" normalizeH="0" baseline="30000" noProof="0" dirty="0">
                  <a:ln>
                    <a:noFill/>
                  </a:ln>
                  <a:solidFill>
                    <a:srgbClr val="0070C0"/>
                  </a:solidFill>
                  <a:effectLst/>
                  <a:uLnTx/>
                  <a:uFillTx/>
                  <a:ea typeface="+mn-ea"/>
                  <a:cs typeface="Arial" panose="020B0604020202020204" pitchFamily="34" charset="0"/>
                </a:rPr>
                <a:t>6</a:t>
              </a:r>
            </a:p>
          </p:txBody>
        </p:sp>
        <p:grpSp>
          <p:nvGrpSpPr>
            <p:cNvPr id="181" name="Group 180">
              <a:extLst>
                <a:ext uri="{FF2B5EF4-FFF2-40B4-BE49-F238E27FC236}">
                  <a16:creationId xmlns:a16="http://schemas.microsoft.com/office/drawing/2014/main" id="{8CDEAE8A-C9FA-4AFB-B3E6-0B8845036CFE}"/>
                </a:ext>
              </a:extLst>
            </p:cNvPr>
            <p:cNvGrpSpPr/>
            <p:nvPr/>
          </p:nvGrpSpPr>
          <p:grpSpPr>
            <a:xfrm>
              <a:off x="469502" y="1513861"/>
              <a:ext cx="6715374" cy="1218976"/>
              <a:chOff x="2747806" y="1891025"/>
              <a:chExt cx="8571190" cy="3119421"/>
            </a:xfrm>
          </p:grpSpPr>
          <p:sp>
            <p:nvSpPr>
              <p:cNvPr id="182" name="Rectangle 181">
                <a:extLst>
                  <a:ext uri="{FF2B5EF4-FFF2-40B4-BE49-F238E27FC236}">
                    <a16:creationId xmlns:a16="http://schemas.microsoft.com/office/drawing/2014/main" id="{44D7A693-D12F-4695-81E6-E3574F1AC942}"/>
                  </a:ext>
                </a:extLst>
              </p:cNvPr>
              <p:cNvSpPr/>
              <p:nvPr/>
            </p:nvSpPr>
            <p:spPr bwMode="ltGray">
              <a:xfrm>
                <a:off x="9102199" y="3687354"/>
                <a:ext cx="2212496" cy="838139"/>
              </a:xfrm>
              <a:prstGeom prst="rect">
                <a:avLst/>
              </a:prstGeom>
              <a:solidFill>
                <a:srgbClr val="023761"/>
              </a:solidFill>
              <a:ln w="12700" cap="sq" cmpd="sng" algn="ctr">
                <a:noFill/>
                <a:prstDash val="solid"/>
              </a:ln>
              <a:effectLst/>
            </p:spPr>
            <p:txBody>
              <a:bodyPr wrap="none" lIns="137160" rtlCol="0" anchor="ctr"/>
              <a:lstStyle/>
              <a:p>
                <a:pPr marL="0" marR="0" lvl="0" indent="0" algn="l" defTabSz="685943" rtl="0" eaLnBrk="1" fontAlgn="auto" latinLnBrk="0" hangingPunct="1">
                  <a:lnSpc>
                    <a:spcPct val="9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FFFFFF"/>
                    </a:solidFill>
                    <a:effectLst>
                      <a:outerShdw blurRad="50800" dist="38100" dir="2700000" algn="tl" rotWithShape="0">
                        <a:prstClr val="black">
                          <a:alpha val="40000"/>
                        </a:prstClr>
                      </a:outerShdw>
                    </a:effectLst>
                    <a:uLnTx/>
                    <a:uFillTx/>
                    <a:ea typeface="ＭＳ Ｐゴシック" pitchFamily="34" charset="-128"/>
                    <a:cs typeface="Arial" panose="020B0604020202020204" pitchFamily="34" charset="0"/>
                  </a:rPr>
                  <a:t>SPMS without </a:t>
                </a:r>
                <a:br>
                  <a:rPr kumimoji="0" lang="en-GB" sz="1000" b="1" i="0" u="none" strike="noStrike" kern="0" cap="none" spc="0" normalizeH="0" baseline="0" noProof="0" dirty="0">
                    <a:ln>
                      <a:noFill/>
                    </a:ln>
                    <a:solidFill>
                      <a:srgbClr val="FFFFFF"/>
                    </a:solidFill>
                    <a:effectLst>
                      <a:outerShdw blurRad="50800" dist="38100" dir="2700000" algn="tl" rotWithShape="0">
                        <a:prstClr val="black">
                          <a:alpha val="40000"/>
                        </a:prstClr>
                      </a:outerShdw>
                    </a:effectLst>
                    <a:uLnTx/>
                    <a:uFillTx/>
                    <a:ea typeface="ＭＳ Ｐゴシック" pitchFamily="34" charset="-128"/>
                    <a:cs typeface="Arial" panose="020B0604020202020204" pitchFamily="34" charset="0"/>
                  </a:rPr>
                </a:br>
                <a:r>
                  <a:rPr kumimoji="0" lang="en-GB" sz="1000" b="1" i="0" u="none" strike="noStrike" kern="0" cap="none" spc="0" normalizeH="0" baseline="0" noProof="0" dirty="0">
                    <a:ln>
                      <a:noFill/>
                    </a:ln>
                    <a:solidFill>
                      <a:srgbClr val="FFFFFF"/>
                    </a:solidFill>
                    <a:effectLst>
                      <a:outerShdw blurRad="50800" dist="38100" dir="2700000" algn="tl" rotWithShape="0">
                        <a:prstClr val="black">
                          <a:alpha val="40000"/>
                        </a:prstClr>
                      </a:outerShdw>
                    </a:effectLst>
                    <a:uLnTx/>
                    <a:uFillTx/>
                    <a:ea typeface="ＭＳ Ｐゴシック" pitchFamily="34" charset="-128"/>
                    <a:cs typeface="Arial" panose="020B0604020202020204" pitchFamily="34" charset="0"/>
                  </a:rPr>
                  <a:t>active disease</a:t>
                </a:r>
              </a:p>
            </p:txBody>
          </p:sp>
          <p:sp>
            <p:nvSpPr>
              <p:cNvPr id="183" name="Rectangle 182">
                <a:extLst>
                  <a:ext uri="{FF2B5EF4-FFF2-40B4-BE49-F238E27FC236}">
                    <a16:creationId xmlns:a16="http://schemas.microsoft.com/office/drawing/2014/main" id="{101AD4E7-57B6-4596-9AB9-A738BAE6734B}"/>
                  </a:ext>
                </a:extLst>
              </p:cNvPr>
              <p:cNvSpPr/>
              <p:nvPr/>
            </p:nvSpPr>
            <p:spPr bwMode="ltGray">
              <a:xfrm>
                <a:off x="3450813" y="2018506"/>
                <a:ext cx="7863883" cy="1683795"/>
              </a:xfrm>
              <a:prstGeom prst="rect">
                <a:avLst/>
              </a:prstGeom>
              <a:solidFill>
                <a:srgbClr val="C1BEA7">
                  <a:alpha val="50196"/>
                </a:srgbClr>
              </a:solidFill>
              <a:ln w="19050" cap="sq" cmpd="sng" algn="ctr">
                <a:noFill/>
                <a:prstDash val="solid"/>
              </a:ln>
              <a:effectLst/>
            </p:spPr>
            <p:txBody>
              <a:bodyPr rtlCol="0" anchor="ctr"/>
              <a:lstStyle/>
              <a:p>
                <a:pPr marL="0" marR="0" lvl="0" indent="0" algn="ctr" defTabSz="685749"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ea typeface="+mn-ea"/>
                  <a:cs typeface="+mn-cs"/>
                </a:endParaRPr>
              </a:p>
            </p:txBody>
          </p:sp>
          <p:sp>
            <p:nvSpPr>
              <p:cNvPr id="184" name="Rectangle 183">
                <a:extLst>
                  <a:ext uri="{FF2B5EF4-FFF2-40B4-BE49-F238E27FC236}">
                    <a16:creationId xmlns:a16="http://schemas.microsoft.com/office/drawing/2014/main" id="{2FFCF683-DA55-4840-BB2C-D393C116B104}"/>
                  </a:ext>
                </a:extLst>
              </p:cNvPr>
              <p:cNvSpPr/>
              <p:nvPr/>
            </p:nvSpPr>
            <p:spPr bwMode="ltGray">
              <a:xfrm>
                <a:off x="7831398" y="3687355"/>
                <a:ext cx="1283159" cy="824585"/>
              </a:xfrm>
              <a:prstGeom prst="rect">
                <a:avLst/>
              </a:prstGeom>
              <a:gradFill flip="none" rotWithShape="1">
                <a:gsLst>
                  <a:gs pos="0">
                    <a:schemeClr val="accent1"/>
                  </a:gs>
                  <a:gs pos="100000">
                    <a:srgbClr val="FFFFFF">
                      <a:alpha val="2000"/>
                    </a:srgbClr>
                  </a:gs>
                </a:gsLst>
                <a:lin ang="10800000" scaled="1"/>
                <a:tileRect/>
              </a:gradFill>
              <a:ln w="12700" cap="sq" cmpd="sng" algn="ctr">
                <a:noFill/>
                <a:prstDash val="solid"/>
              </a:ln>
              <a:effectLst/>
            </p:spPr>
            <p:txBody>
              <a:bodyPr wrap="square" rIns="205740" rtlCol="0" anchor="ctr">
                <a:noAutofit/>
              </a:bodyPr>
              <a:lstStyle/>
              <a:p>
                <a:pPr marL="0" marR="0" lvl="0" indent="0" algn="r" defTabSz="685749" rtl="0" eaLnBrk="1" fontAlgn="auto" latinLnBrk="0" hangingPunct="1">
                  <a:lnSpc>
                    <a:spcPct val="100000"/>
                  </a:lnSpc>
                  <a:spcBef>
                    <a:spcPts val="225"/>
                  </a:spcBef>
                  <a:spcAft>
                    <a:spcPts val="0"/>
                  </a:spcAft>
                  <a:buClrTx/>
                  <a:buSzTx/>
                  <a:buFontTx/>
                  <a:buNone/>
                  <a:tabLst/>
                  <a:defRPr/>
                </a:pPr>
                <a:endParaRPr kumimoji="0" lang="en-US" sz="1000" b="1" i="0" u="none" strike="noStrike" kern="0" cap="none" spc="0" normalizeH="0" baseline="0" noProof="0" dirty="0">
                  <a:ln>
                    <a:noFill/>
                  </a:ln>
                  <a:solidFill>
                    <a:srgbClr val="0460A9">
                      <a:lumMod val="95000"/>
                      <a:lumOff val="5000"/>
                    </a:srgbClr>
                  </a:solidFill>
                  <a:effectLst/>
                  <a:uLnTx/>
                  <a:uFillTx/>
                  <a:ea typeface="+mn-ea"/>
                  <a:cs typeface="+mn-cs"/>
                </a:endParaRPr>
              </a:p>
            </p:txBody>
          </p:sp>
          <p:sp>
            <p:nvSpPr>
              <p:cNvPr id="185" name="Rectangle 184">
                <a:extLst>
                  <a:ext uri="{FF2B5EF4-FFF2-40B4-BE49-F238E27FC236}">
                    <a16:creationId xmlns:a16="http://schemas.microsoft.com/office/drawing/2014/main" id="{BFA51CC5-F9D5-490B-9509-D64A759E514E}"/>
                  </a:ext>
                </a:extLst>
              </p:cNvPr>
              <p:cNvSpPr/>
              <p:nvPr/>
            </p:nvSpPr>
            <p:spPr bwMode="ltGray">
              <a:xfrm>
                <a:off x="5953088" y="3687354"/>
                <a:ext cx="2934863" cy="788542"/>
              </a:xfrm>
              <a:prstGeom prst="rect">
                <a:avLst/>
              </a:prstGeom>
              <a:gradFill flip="none" rotWithShape="1">
                <a:gsLst>
                  <a:gs pos="0">
                    <a:srgbClr val="E35105">
                      <a:lumMod val="20000"/>
                      <a:lumOff val="80000"/>
                    </a:srgbClr>
                  </a:gs>
                  <a:gs pos="100000">
                    <a:srgbClr val="FFFFFF">
                      <a:alpha val="2000"/>
                    </a:srgbClr>
                  </a:gs>
                </a:gsLst>
                <a:lin ang="0" scaled="1"/>
                <a:tileRect/>
              </a:gradFill>
              <a:ln w="12700" cap="sq" cmpd="sng" algn="ctr">
                <a:noFill/>
                <a:prstDash val="solid"/>
              </a:ln>
              <a:effectLst/>
            </p:spPr>
            <p:txBody>
              <a:bodyPr wrap="none" lIns="137160" rtlCol="0" anchor="ctr">
                <a:noAutofit/>
              </a:bodyPr>
              <a:lstStyle/>
              <a:p>
                <a:pPr marL="0" marR="0" lvl="0" indent="0" algn="l" defTabSz="685943" rtl="0" eaLnBrk="1" fontAlgn="auto" latinLnBrk="0" hangingPunct="1">
                  <a:lnSpc>
                    <a:spcPct val="9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ea typeface="ＭＳ Ｐゴシック" pitchFamily="34" charset="-128"/>
                    <a:cs typeface="Arial" panose="020B0604020202020204" pitchFamily="34" charset="0"/>
                  </a:rPr>
                  <a:t>SPMS with active disease</a:t>
                </a:r>
              </a:p>
            </p:txBody>
          </p:sp>
          <p:sp>
            <p:nvSpPr>
              <p:cNvPr id="186" name="Rectangle 6">
                <a:extLst>
                  <a:ext uri="{FF2B5EF4-FFF2-40B4-BE49-F238E27FC236}">
                    <a16:creationId xmlns:a16="http://schemas.microsoft.com/office/drawing/2014/main" id="{D9D69F41-618E-47BB-BE28-3E827F3FC608}"/>
                  </a:ext>
                </a:extLst>
              </p:cNvPr>
              <p:cNvSpPr>
                <a:spLocks noChangeArrowheads="1"/>
              </p:cNvSpPr>
              <p:nvPr/>
            </p:nvSpPr>
            <p:spPr bwMode="ltGray">
              <a:xfrm>
                <a:off x="6644513" y="2620361"/>
                <a:ext cx="169027" cy="672454"/>
              </a:xfrm>
              <a:prstGeom prst="rect">
                <a:avLst/>
              </a:prstGeom>
              <a:solidFill>
                <a:schemeClr val="accent1"/>
              </a:solidFill>
              <a:ln>
                <a:noFill/>
              </a:ln>
            </p:spPr>
            <p:txBody>
              <a:bodyPr vert="horz" wrap="square" lIns="48252" tIns="24126" rIns="48252" bIns="24126" numCol="1" anchor="t" anchorCtr="0" compatLnSpc="1">
                <a:prstTxWarp prst="textNoShape">
                  <a:avLst/>
                </a:prstTxWarp>
              </a:bodyPr>
              <a:lstStyle/>
              <a:p>
                <a:pPr marL="0" marR="0" lvl="0" indent="0" algn="l" defTabSz="68594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mn-ea"/>
                  <a:cs typeface="Arial" panose="020B0604020202020204" pitchFamily="34" charset="0"/>
                </a:endParaRPr>
              </a:p>
            </p:txBody>
          </p:sp>
          <p:sp>
            <p:nvSpPr>
              <p:cNvPr id="187" name="Rectangle 7">
                <a:extLst>
                  <a:ext uri="{FF2B5EF4-FFF2-40B4-BE49-F238E27FC236}">
                    <a16:creationId xmlns:a16="http://schemas.microsoft.com/office/drawing/2014/main" id="{6C01778D-6A2D-460A-802F-9A3D7514B61C}"/>
                  </a:ext>
                </a:extLst>
              </p:cNvPr>
              <p:cNvSpPr>
                <a:spLocks noChangeArrowheads="1"/>
              </p:cNvSpPr>
              <p:nvPr/>
            </p:nvSpPr>
            <p:spPr bwMode="ltGray">
              <a:xfrm>
                <a:off x="7119255" y="2620361"/>
                <a:ext cx="226348" cy="672454"/>
              </a:xfrm>
              <a:prstGeom prst="rect">
                <a:avLst/>
              </a:prstGeom>
              <a:solidFill>
                <a:schemeClr val="accent1"/>
              </a:solidFill>
              <a:ln>
                <a:noFill/>
              </a:ln>
            </p:spPr>
            <p:txBody>
              <a:bodyPr vert="horz" wrap="square" lIns="48252" tIns="24126" rIns="48252" bIns="24126" numCol="1" anchor="t" anchorCtr="0" compatLnSpc="1">
                <a:prstTxWarp prst="textNoShape">
                  <a:avLst/>
                </a:prstTxWarp>
              </a:bodyPr>
              <a:lstStyle/>
              <a:p>
                <a:pPr marL="0" marR="0" lvl="0" indent="0" algn="l" defTabSz="68594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mn-ea"/>
                  <a:cs typeface="Arial" panose="020B0604020202020204" pitchFamily="34" charset="0"/>
                </a:endParaRPr>
              </a:p>
            </p:txBody>
          </p:sp>
          <p:sp>
            <p:nvSpPr>
              <p:cNvPr id="188" name="Rectangle 8">
                <a:extLst>
                  <a:ext uri="{FF2B5EF4-FFF2-40B4-BE49-F238E27FC236}">
                    <a16:creationId xmlns:a16="http://schemas.microsoft.com/office/drawing/2014/main" id="{2D636E70-42B1-4C53-BDB5-16A24813B053}"/>
                  </a:ext>
                </a:extLst>
              </p:cNvPr>
              <p:cNvSpPr>
                <a:spLocks noChangeArrowheads="1"/>
              </p:cNvSpPr>
              <p:nvPr/>
            </p:nvSpPr>
            <p:spPr bwMode="ltGray">
              <a:xfrm>
                <a:off x="5969879" y="2620361"/>
                <a:ext cx="180784" cy="672454"/>
              </a:xfrm>
              <a:prstGeom prst="rect">
                <a:avLst/>
              </a:prstGeom>
              <a:solidFill>
                <a:schemeClr val="accent1"/>
              </a:solidFill>
              <a:ln>
                <a:noFill/>
              </a:ln>
            </p:spPr>
            <p:txBody>
              <a:bodyPr vert="horz" wrap="square" lIns="48252" tIns="24126" rIns="48252" bIns="24126" numCol="1" anchor="t" anchorCtr="0" compatLnSpc="1">
                <a:prstTxWarp prst="textNoShape">
                  <a:avLst/>
                </a:prstTxWarp>
              </a:bodyPr>
              <a:lstStyle/>
              <a:p>
                <a:pPr marL="0" marR="0" lvl="0" indent="0" algn="l" defTabSz="68594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mn-ea"/>
                  <a:cs typeface="Arial" panose="020B0604020202020204" pitchFamily="34" charset="0"/>
                </a:endParaRPr>
              </a:p>
            </p:txBody>
          </p:sp>
          <p:sp>
            <p:nvSpPr>
              <p:cNvPr id="189" name="Rectangle 9">
                <a:extLst>
                  <a:ext uri="{FF2B5EF4-FFF2-40B4-BE49-F238E27FC236}">
                    <a16:creationId xmlns:a16="http://schemas.microsoft.com/office/drawing/2014/main" id="{CF388B40-ED57-40D4-BFAB-3AB0A09C0F0B}"/>
                  </a:ext>
                </a:extLst>
              </p:cNvPr>
              <p:cNvSpPr>
                <a:spLocks noChangeArrowheads="1"/>
              </p:cNvSpPr>
              <p:nvPr/>
            </p:nvSpPr>
            <p:spPr bwMode="ltGray">
              <a:xfrm>
                <a:off x="4995407" y="2620361"/>
                <a:ext cx="180784" cy="954778"/>
              </a:xfrm>
              <a:prstGeom prst="rect">
                <a:avLst/>
              </a:prstGeom>
              <a:solidFill>
                <a:schemeClr val="accent1"/>
              </a:solidFill>
              <a:ln>
                <a:noFill/>
              </a:ln>
            </p:spPr>
            <p:txBody>
              <a:bodyPr vert="horz" wrap="square" lIns="48252" tIns="24126" rIns="48252" bIns="24126" numCol="1" anchor="t" anchorCtr="0" compatLnSpc="1">
                <a:prstTxWarp prst="textNoShape">
                  <a:avLst/>
                </a:prstTxWarp>
              </a:bodyPr>
              <a:lstStyle/>
              <a:p>
                <a:pPr marL="0" marR="0" lvl="0" indent="0" algn="l" defTabSz="68594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mn-ea"/>
                  <a:cs typeface="Arial" panose="020B0604020202020204" pitchFamily="34" charset="0"/>
                </a:endParaRPr>
              </a:p>
            </p:txBody>
          </p:sp>
          <p:sp>
            <p:nvSpPr>
              <p:cNvPr id="190" name="Rectangle 10">
                <a:extLst>
                  <a:ext uri="{FF2B5EF4-FFF2-40B4-BE49-F238E27FC236}">
                    <a16:creationId xmlns:a16="http://schemas.microsoft.com/office/drawing/2014/main" id="{6FB0F018-8C67-4076-95C5-28DCEE690965}"/>
                  </a:ext>
                </a:extLst>
              </p:cNvPr>
              <p:cNvSpPr>
                <a:spLocks noChangeArrowheads="1"/>
              </p:cNvSpPr>
              <p:nvPr/>
            </p:nvSpPr>
            <p:spPr bwMode="ltGray">
              <a:xfrm>
                <a:off x="4012116" y="2578583"/>
                <a:ext cx="232227" cy="946017"/>
              </a:xfrm>
              <a:prstGeom prst="rect">
                <a:avLst/>
              </a:prstGeom>
              <a:solidFill>
                <a:schemeClr val="accent1"/>
              </a:solidFill>
              <a:ln>
                <a:noFill/>
              </a:ln>
            </p:spPr>
            <p:txBody>
              <a:bodyPr vert="horz" wrap="square" lIns="48252" tIns="24126" rIns="48252" bIns="24126" numCol="1" anchor="t" anchorCtr="0" compatLnSpc="1">
                <a:prstTxWarp prst="textNoShape">
                  <a:avLst/>
                </a:prstTxWarp>
              </a:bodyPr>
              <a:lstStyle/>
              <a:p>
                <a:pPr marL="0" marR="0" lvl="0" indent="0" algn="l" defTabSz="68594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mn-ea"/>
                  <a:cs typeface="Arial" panose="020B0604020202020204" pitchFamily="34" charset="0"/>
                </a:endParaRPr>
              </a:p>
            </p:txBody>
          </p:sp>
          <p:sp>
            <p:nvSpPr>
              <p:cNvPr id="191" name="Freeform 12">
                <a:extLst>
                  <a:ext uri="{FF2B5EF4-FFF2-40B4-BE49-F238E27FC236}">
                    <a16:creationId xmlns:a16="http://schemas.microsoft.com/office/drawing/2014/main" id="{B83EB024-F6CC-4B98-8D60-C33A6D69CDE4}"/>
                  </a:ext>
                </a:extLst>
              </p:cNvPr>
              <p:cNvSpPr>
                <a:spLocks/>
              </p:cNvSpPr>
              <p:nvPr/>
            </p:nvSpPr>
            <p:spPr bwMode="ltGray">
              <a:xfrm>
                <a:off x="6153510" y="2120401"/>
                <a:ext cx="5161183" cy="1455410"/>
              </a:xfrm>
              <a:custGeom>
                <a:avLst/>
                <a:gdLst>
                  <a:gd name="T0" fmla="*/ 3499 w 3499"/>
                  <a:gd name="T1" fmla="*/ 0 h 1080"/>
                  <a:gd name="T2" fmla="*/ 0 w 3499"/>
                  <a:gd name="T3" fmla="*/ 749 h 1080"/>
                  <a:gd name="T4" fmla="*/ 0 w 3499"/>
                  <a:gd name="T5" fmla="*/ 1080 h 1080"/>
                  <a:gd name="T6" fmla="*/ 3499 w 3499"/>
                  <a:gd name="T7" fmla="*/ 1080 h 1080"/>
                  <a:gd name="T8" fmla="*/ 3499 w 3499"/>
                  <a:gd name="T9" fmla="*/ 0 h 1080"/>
                </a:gdLst>
                <a:ahLst/>
                <a:cxnLst>
                  <a:cxn ang="0">
                    <a:pos x="T0" y="T1"/>
                  </a:cxn>
                  <a:cxn ang="0">
                    <a:pos x="T2" y="T3"/>
                  </a:cxn>
                  <a:cxn ang="0">
                    <a:pos x="T4" y="T5"/>
                  </a:cxn>
                  <a:cxn ang="0">
                    <a:pos x="T6" y="T7"/>
                  </a:cxn>
                  <a:cxn ang="0">
                    <a:pos x="T8" y="T9"/>
                  </a:cxn>
                </a:cxnLst>
                <a:rect l="0" t="0" r="r" b="b"/>
                <a:pathLst>
                  <a:path w="3499" h="1080">
                    <a:moveTo>
                      <a:pt x="3499" y="0"/>
                    </a:moveTo>
                    <a:lnTo>
                      <a:pt x="0" y="749"/>
                    </a:lnTo>
                    <a:lnTo>
                      <a:pt x="0" y="1080"/>
                    </a:lnTo>
                    <a:lnTo>
                      <a:pt x="3499" y="1080"/>
                    </a:lnTo>
                    <a:lnTo>
                      <a:pt x="3499" y="0"/>
                    </a:lnTo>
                    <a:close/>
                  </a:path>
                </a:pathLst>
              </a:custGeom>
              <a:solidFill>
                <a:schemeClr val="accent1"/>
              </a:solidFill>
              <a:ln>
                <a:noFill/>
              </a:ln>
            </p:spPr>
            <p:txBody>
              <a:bodyPr vert="horz" wrap="square" lIns="48252" tIns="24126" rIns="48252" bIns="24126" numCol="1" anchor="t" anchorCtr="0" compatLnSpc="1">
                <a:prstTxWarp prst="textNoShape">
                  <a:avLst/>
                </a:prstTxWarp>
              </a:bodyPr>
              <a:lstStyle/>
              <a:p>
                <a:pPr marL="0" marR="0" lvl="0" indent="0" algn="l" defTabSz="68594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0460A9"/>
                  </a:solidFill>
                  <a:effectLst/>
                  <a:uLnTx/>
                  <a:uFillTx/>
                  <a:ea typeface="+mn-ea"/>
                  <a:cs typeface="Arial" panose="020B0604020202020204" pitchFamily="34" charset="0"/>
                </a:endParaRPr>
              </a:p>
            </p:txBody>
          </p:sp>
          <p:sp>
            <p:nvSpPr>
              <p:cNvPr id="192" name="Rectangle 13">
                <a:extLst>
                  <a:ext uri="{FF2B5EF4-FFF2-40B4-BE49-F238E27FC236}">
                    <a16:creationId xmlns:a16="http://schemas.microsoft.com/office/drawing/2014/main" id="{6BA50BF9-ACC5-4CED-8E5C-49DFA8E26D5E}"/>
                  </a:ext>
                </a:extLst>
              </p:cNvPr>
              <p:cNvSpPr>
                <a:spLocks noChangeArrowheads="1"/>
              </p:cNvSpPr>
              <p:nvPr/>
            </p:nvSpPr>
            <p:spPr bwMode="ltGray">
              <a:xfrm>
                <a:off x="5085063" y="3123018"/>
                <a:ext cx="1177303" cy="534998"/>
              </a:xfrm>
              <a:prstGeom prst="rect">
                <a:avLst/>
              </a:prstGeom>
              <a:solidFill>
                <a:schemeClr val="accent1"/>
              </a:solidFill>
              <a:ln>
                <a:noFill/>
              </a:ln>
            </p:spPr>
            <p:txBody>
              <a:bodyPr vert="horz" wrap="square" lIns="48252" tIns="24126" rIns="48252" bIns="24126" numCol="1" anchor="t" anchorCtr="0" compatLnSpc="1">
                <a:prstTxWarp prst="textNoShape">
                  <a:avLst/>
                </a:prstTxWarp>
              </a:bodyPr>
              <a:lstStyle/>
              <a:p>
                <a:pPr marL="0" marR="0" lvl="0" indent="0" algn="l" defTabSz="68594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mn-ea"/>
                  <a:cs typeface="Arial" panose="020B0604020202020204" pitchFamily="34" charset="0"/>
                </a:endParaRPr>
              </a:p>
            </p:txBody>
          </p:sp>
          <p:sp>
            <p:nvSpPr>
              <p:cNvPr id="193" name="Rectangle 14">
                <a:extLst>
                  <a:ext uri="{FF2B5EF4-FFF2-40B4-BE49-F238E27FC236}">
                    <a16:creationId xmlns:a16="http://schemas.microsoft.com/office/drawing/2014/main" id="{9E959328-A570-499B-9D12-AE2BD70D33AB}"/>
                  </a:ext>
                </a:extLst>
              </p:cNvPr>
              <p:cNvSpPr>
                <a:spLocks noChangeArrowheads="1"/>
              </p:cNvSpPr>
              <p:nvPr/>
            </p:nvSpPr>
            <p:spPr bwMode="ltGray">
              <a:xfrm>
                <a:off x="4210538" y="3304941"/>
                <a:ext cx="1177303" cy="353072"/>
              </a:xfrm>
              <a:prstGeom prst="rect">
                <a:avLst/>
              </a:prstGeom>
              <a:solidFill>
                <a:schemeClr val="accent1"/>
              </a:solidFill>
              <a:ln>
                <a:noFill/>
              </a:ln>
            </p:spPr>
            <p:txBody>
              <a:bodyPr vert="horz" wrap="square" lIns="48252" tIns="24126" rIns="48252" bIns="24126" numCol="1" anchor="t" anchorCtr="0" compatLnSpc="1">
                <a:prstTxWarp prst="textNoShape">
                  <a:avLst/>
                </a:prstTxWarp>
              </a:bodyPr>
              <a:lstStyle/>
              <a:p>
                <a:pPr marL="0" marR="0" lvl="0" indent="0" algn="l" defTabSz="68594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mn-ea"/>
                  <a:cs typeface="Arial" panose="020B0604020202020204" pitchFamily="34" charset="0"/>
                </a:endParaRPr>
              </a:p>
            </p:txBody>
          </p:sp>
          <p:sp>
            <p:nvSpPr>
              <p:cNvPr id="194" name="TextBox 14">
                <a:extLst>
                  <a:ext uri="{FF2B5EF4-FFF2-40B4-BE49-F238E27FC236}">
                    <a16:creationId xmlns:a16="http://schemas.microsoft.com/office/drawing/2014/main" id="{9E26E5D8-9FBA-4DA2-82D0-B2C05A24B18D}"/>
                  </a:ext>
                </a:extLst>
              </p:cNvPr>
              <p:cNvSpPr txBox="1">
                <a:spLocks noChangeArrowheads="1"/>
              </p:cNvSpPr>
              <p:nvPr/>
            </p:nvSpPr>
            <p:spPr bwMode="ltGray">
              <a:xfrm>
                <a:off x="8071102" y="2955073"/>
                <a:ext cx="3005214" cy="708854"/>
              </a:xfrm>
              <a:prstGeom prst="rect">
                <a:avLst/>
              </a:prstGeom>
              <a:noFill/>
              <a:ln>
                <a:noFill/>
              </a:ln>
            </p:spPr>
            <p:txBody>
              <a:bodyPr wrap="square">
                <a:spAutoFit/>
              </a:bodyPr>
              <a:lstStyle>
                <a:lvl1pPr eaLnBrk="0" hangingPunct="0">
                  <a:defRPr>
                    <a:solidFill>
                      <a:schemeClr val="tx1"/>
                    </a:solidFill>
                    <a:latin typeface="Arial" pitchFamily="34" charset="0"/>
                    <a:ea typeface="ＭＳ Ｐゴシック" pitchFamily="34" charset="-128"/>
                  </a:defRPr>
                </a:lvl1pPr>
                <a:lvl2pPr marL="742950" indent="-285750" eaLnBrk="0" hangingPunct="0">
                  <a:defRPr>
                    <a:solidFill>
                      <a:schemeClr val="tx1"/>
                    </a:solidFill>
                    <a:latin typeface="Arial" pitchFamily="34" charset="0"/>
                    <a:ea typeface="ＭＳ Ｐゴシック" pitchFamily="34" charset="-128"/>
                  </a:defRPr>
                </a:lvl2pPr>
                <a:lvl3pPr marL="1143000" indent="-228600" eaLnBrk="0" hangingPunct="0">
                  <a:defRPr>
                    <a:solidFill>
                      <a:schemeClr val="tx1"/>
                    </a:solidFill>
                    <a:latin typeface="Arial" pitchFamily="34" charset="0"/>
                    <a:ea typeface="ＭＳ Ｐゴシック" pitchFamily="34" charset="-128"/>
                  </a:defRPr>
                </a:lvl3pPr>
                <a:lvl4pPr marL="1600200" indent="-228600" eaLnBrk="0" hangingPunct="0">
                  <a:defRPr>
                    <a:solidFill>
                      <a:schemeClr val="tx1"/>
                    </a:solidFill>
                    <a:latin typeface="Arial" pitchFamily="34" charset="0"/>
                    <a:ea typeface="ＭＳ Ｐゴシック" pitchFamily="34" charset="-128"/>
                  </a:defRPr>
                </a:lvl4pPr>
                <a:lvl5pPr marL="2057400" indent="-228600" eaLnBrk="0" hangingPunct="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marL="0" marR="0" lvl="0" indent="0" algn="r" defTabSz="685943"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srgbClr val="FFFFFF"/>
                    </a:solidFill>
                    <a:effectLst/>
                    <a:uLnTx/>
                    <a:uFillTx/>
                    <a:latin typeface="+mn-lt"/>
                    <a:ea typeface="ＭＳ Ｐゴシック" pitchFamily="34" charset="-128"/>
                    <a:cs typeface="Arial" panose="020B0604020202020204" pitchFamily="34" charset="0"/>
                  </a:rPr>
                  <a:t>Clinical course</a:t>
                </a:r>
                <a:r>
                  <a:rPr kumimoji="0" lang="en-GB" sz="1200" b="0" i="0" u="none" strike="noStrike" kern="0" cap="none" spc="0" normalizeH="0" baseline="30000" noProof="0" dirty="0">
                    <a:ln>
                      <a:noFill/>
                    </a:ln>
                    <a:solidFill>
                      <a:srgbClr val="FFFFFF"/>
                    </a:solidFill>
                    <a:effectLst/>
                    <a:uLnTx/>
                    <a:uFillTx/>
                    <a:latin typeface="+mn-lt"/>
                    <a:ea typeface="ＭＳ Ｐゴシック" pitchFamily="34" charset="-128"/>
                    <a:cs typeface="Arial" panose="020B0604020202020204" pitchFamily="34" charset="0"/>
                  </a:rPr>
                  <a:t>1,2</a:t>
                </a:r>
              </a:p>
            </p:txBody>
          </p:sp>
          <p:sp>
            <p:nvSpPr>
              <p:cNvPr id="195" name="Text Box 17">
                <a:extLst>
                  <a:ext uri="{FF2B5EF4-FFF2-40B4-BE49-F238E27FC236}">
                    <a16:creationId xmlns:a16="http://schemas.microsoft.com/office/drawing/2014/main" id="{194DFBEE-93C3-4865-A169-C102E6C55DE3}"/>
                  </a:ext>
                </a:extLst>
              </p:cNvPr>
              <p:cNvSpPr txBox="1">
                <a:spLocks noChangeArrowheads="1"/>
              </p:cNvSpPr>
              <p:nvPr/>
            </p:nvSpPr>
            <p:spPr bwMode="ltGray">
              <a:xfrm>
                <a:off x="4299213" y="4498495"/>
                <a:ext cx="1088627" cy="511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ea typeface="ＭＳ Ｐゴシック" pitchFamily="34" charset="-128"/>
                  </a:defRPr>
                </a:lvl1pPr>
                <a:lvl2pPr marL="742950" indent="-285750" eaLnBrk="0" hangingPunct="0">
                  <a:defRPr>
                    <a:solidFill>
                      <a:schemeClr val="tx1"/>
                    </a:solidFill>
                    <a:latin typeface="Arial" pitchFamily="34" charset="0"/>
                    <a:ea typeface="ＭＳ Ｐゴシック" pitchFamily="34" charset="-128"/>
                  </a:defRPr>
                </a:lvl2pPr>
                <a:lvl3pPr marL="1143000" indent="-228600" eaLnBrk="0" hangingPunct="0">
                  <a:defRPr>
                    <a:solidFill>
                      <a:schemeClr val="tx1"/>
                    </a:solidFill>
                    <a:latin typeface="Arial" pitchFamily="34" charset="0"/>
                    <a:ea typeface="ＭＳ Ｐゴシック" pitchFamily="34" charset="-128"/>
                  </a:defRPr>
                </a:lvl3pPr>
                <a:lvl4pPr marL="1600200" indent="-228600" eaLnBrk="0" hangingPunct="0">
                  <a:defRPr>
                    <a:solidFill>
                      <a:schemeClr val="tx1"/>
                    </a:solidFill>
                    <a:latin typeface="Arial" pitchFamily="34" charset="0"/>
                    <a:ea typeface="ＭＳ Ｐゴシック" pitchFamily="34" charset="-128"/>
                  </a:defRPr>
                </a:lvl4pPr>
                <a:lvl5pPr marL="2057400" indent="-228600" eaLnBrk="0" hangingPunct="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marL="0" marR="0" lvl="0" indent="0" algn="l" defTabSz="685943"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solidFill>
                      <a:srgbClr val="0460A9"/>
                    </a:solidFill>
                    <a:effectLst/>
                    <a:uLnTx/>
                    <a:uFillTx/>
                    <a:latin typeface="+mn-lt"/>
                    <a:ea typeface="ＭＳ Ｐゴシック" pitchFamily="34" charset="-128"/>
                    <a:cs typeface="Arial" panose="020B0604020202020204" pitchFamily="34" charset="0"/>
                  </a:rPr>
                  <a:t>YEARS</a:t>
                </a:r>
              </a:p>
            </p:txBody>
          </p:sp>
          <p:sp>
            <p:nvSpPr>
              <p:cNvPr id="196" name="TextBox 195">
                <a:extLst>
                  <a:ext uri="{FF2B5EF4-FFF2-40B4-BE49-F238E27FC236}">
                    <a16:creationId xmlns:a16="http://schemas.microsoft.com/office/drawing/2014/main" id="{78721632-0AAC-4C44-A598-497429503CB6}"/>
                  </a:ext>
                </a:extLst>
              </p:cNvPr>
              <p:cNvSpPr txBox="1"/>
              <p:nvPr/>
            </p:nvSpPr>
            <p:spPr bwMode="ltGray">
              <a:xfrm rot="16200000">
                <a:off x="1753787" y="2885044"/>
                <a:ext cx="2636210" cy="648172"/>
              </a:xfrm>
              <a:prstGeom prst="rect">
                <a:avLst/>
              </a:prstGeom>
              <a:noFill/>
            </p:spPr>
            <p:txBody>
              <a:bodyPr wrap="square" rtlCol="0">
                <a:spAutoFit/>
              </a:bodyPr>
              <a:lstStyle/>
              <a:p>
                <a:pPr marL="0" marR="0" lvl="0" indent="0" algn="l" defTabSz="685749" rtl="0" eaLnBrk="1" fontAlgn="auto" latinLnBrk="0" hangingPunct="1">
                  <a:lnSpc>
                    <a:spcPct val="9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460A9"/>
                    </a:solidFill>
                    <a:effectLst/>
                    <a:uLnTx/>
                    <a:uFillTx/>
                    <a:ea typeface="+mn-ea"/>
                    <a:cs typeface="Arial" panose="020B0604020202020204" pitchFamily="34" charset="0"/>
                  </a:rPr>
                  <a:t>DISABILITY</a:t>
                </a:r>
                <a:br>
                  <a:rPr kumimoji="0" lang="en-GB" sz="1000" b="1" i="0" u="none" strike="noStrike" kern="0" cap="none" spc="0" normalizeH="0" baseline="0" noProof="0" dirty="0">
                    <a:ln>
                      <a:noFill/>
                    </a:ln>
                    <a:solidFill>
                      <a:srgbClr val="0460A9"/>
                    </a:solidFill>
                    <a:effectLst/>
                    <a:uLnTx/>
                    <a:uFillTx/>
                    <a:ea typeface="+mn-ea"/>
                    <a:cs typeface="Arial" panose="020B0604020202020204" pitchFamily="34" charset="0"/>
                  </a:rPr>
                </a:br>
                <a:r>
                  <a:rPr kumimoji="0" lang="en-GB" sz="1000" b="1" i="0" u="none" strike="noStrike" kern="0" cap="none" spc="0" normalizeH="0" baseline="0" noProof="0" dirty="0">
                    <a:ln>
                      <a:noFill/>
                    </a:ln>
                    <a:solidFill>
                      <a:srgbClr val="0460A9"/>
                    </a:solidFill>
                    <a:effectLst/>
                    <a:uLnTx/>
                    <a:uFillTx/>
                    <a:ea typeface="+mn-ea"/>
                    <a:cs typeface="Arial" panose="020B0604020202020204" pitchFamily="34" charset="0"/>
                  </a:rPr>
                  <a:t>PROGRESSION</a:t>
                </a:r>
                <a:endParaRPr kumimoji="0" lang="en-US" sz="1000" b="1" i="0" u="none" strike="noStrike" kern="0" cap="none" spc="0" normalizeH="0" baseline="0" noProof="0" dirty="0">
                  <a:ln>
                    <a:noFill/>
                  </a:ln>
                  <a:solidFill>
                    <a:srgbClr val="000000"/>
                  </a:solidFill>
                  <a:effectLst/>
                  <a:uLnTx/>
                  <a:uFillTx/>
                  <a:ea typeface="+mn-ea"/>
                </a:endParaRPr>
              </a:p>
            </p:txBody>
          </p:sp>
          <p:cxnSp>
            <p:nvCxnSpPr>
              <p:cNvPr id="197" name="Straight Arrow Connector 196">
                <a:extLst>
                  <a:ext uri="{FF2B5EF4-FFF2-40B4-BE49-F238E27FC236}">
                    <a16:creationId xmlns:a16="http://schemas.microsoft.com/office/drawing/2014/main" id="{89787134-8A9D-440D-B756-8591FA6B7CCE}"/>
                  </a:ext>
                </a:extLst>
              </p:cNvPr>
              <p:cNvCxnSpPr>
                <a:cxnSpLocks/>
              </p:cNvCxnSpPr>
              <p:nvPr/>
            </p:nvCxnSpPr>
            <p:spPr bwMode="ltGray">
              <a:xfrm flipV="1">
                <a:off x="3331636" y="3201392"/>
                <a:ext cx="12707" cy="1487766"/>
              </a:xfrm>
              <a:prstGeom prst="straightConnector1">
                <a:avLst/>
              </a:prstGeom>
              <a:noFill/>
              <a:ln w="28575" cap="flat" cmpd="sng" algn="ctr">
                <a:solidFill>
                  <a:srgbClr val="A1A1A1"/>
                </a:solidFill>
                <a:prstDash val="solid"/>
                <a:headEnd type="none" w="med" len="med"/>
                <a:tailEnd type="triangle" w="med" len="med"/>
              </a:ln>
              <a:effectLst/>
            </p:spPr>
          </p:cxnSp>
          <p:cxnSp>
            <p:nvCxnSpPr>
              <p:cNvPr id="198" name="Straight Arrow Connector 197">
                <a:extLst>
                  <a:ext uri="{FF2B5EF4-FFF2-40B4-BE49-F238E27FC236}">
                    <a16:creationId xmlns:a16="http://schemas.microsoft.com/office/drawing/2014/main" id="{02A5073A-9D62-411D-884C-E7506591AD85}"/>
                  </a:ext>
                </a:extLst>
              </p:cNvPr>
              <p:cNvCxnSpPr>
                <a:cxnSpLocks/>
              </p:cNvCxnSpPr>
              <p:nvPr/>
            </p:nvCxnSpPr>
            <p:spPr bwMode="ltGray">
              <a:xfrm flipV="1">
                <a:off x="3338653" y="4676098"/>
                <a:ext cx="967403" cy="4265"/>
              </a:xfrm>
              <a:prstGeom prst="straightConnector1">
                <a:avLst/>
              </a:prstGeom>
              <a:noFill/>
              <a:ln w="28575" cap="flat" cmpd="sng" algn="ctr">
                <a:solidFill>
                  <a:srgbClr val="A1A1A1"/>
                </a:solidFill>
                <a:prstDash val="solid"/>
                <a:headEnd type="none" w="med" len="med"/>
                <a:tailEnd type="triangle" w="med" len="med"/>
              </a:ln>
              <a:effectLst/>
            </p:spPr>
          </p:cxnSp>
          <p:sp>
            <p:nvSpPr>
              <p:cNvPr id="199" name="Rectangle 198">
                <a:extLst>
                  <a:ext uri="{FF2B5EF4-FFF2-40B4-BE49-F238E27FC236}">
                    <a16:creationId xmlns:a16="http://schemas.microsoft.com/office/drawing/2014/main" id="{CD5F1D4F-34F5-48E2-B27B-2EF5F078EF47}"/>
                  </a:ext>
                </a:extLst>
              </p:cNvPr>
              <p:cNvSpPr/>
              <p:nvPr/>
            </p:nvSpPr>
            <p:spPr bwMode="ltGray">
              <a:xfrm>
                <a:off x="9111561" y="4465201"/>
                <a:ext cx="2207435" cy="83212"/>
              </a:xfrm>
              <a:prstGeom prst="rect">
                <a:avLst/>
              </a:prstGeom>
              <a:solidFill>
                <a:srgbClr val="A51890"/>
              </a:solidFill>
              <a:ln w="12700" cap="sq" cmpd="sng" algn="ctr">
                <a:noFill/>
                <a:prstDash val="solid"/>
              </a:ln>
              <a:effectLst/>
            </p:spPr>
            <p:txBody>
              <a:bodyPr rtlCol="0" anchor="ctr"/>
              <a:lstStyle/>
              <a:p>
                <a:pPr marL="0" marR="0" lvl="0" indent="0" algn="ctr" defTabSz="685749"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ea typeface="+mn-ea"/>
                  <a:cs typeface="+mn-cs"/>
                </a:endParaRPr>
              </a:p>
            </p:txBody>
          </p:sp>
          <p:sp>
            <p:nvSpPr>
              <p:cNvPr id="200" name="Rectangle 199">
                <a:extLst>
                  <a:ext uri="{FF2B5EF4-FFF2-40B4-BE49-F238E27FC236}">
                    <a16:creationId xmlns:a16="http://schemas.microsoft.com/office/drawing/2014/main" id="{E00F0ABB-F537-4305-B3FB-B4A9128C0D79}"/>
                  </a:ext>
                </a:extLst>
              </p:cNvPr>
              <p:cNvSpPr/>
              <p:nvPr/>
            </p:nvSpPr>
            <p:spPr bwMode="ltGray">
              <a:xfrm>
                <a:off x="3451755" y="3687356"/>
                <a:ext cx="2522492" cy="833169"/>
              </a:xfrm>
              <a:prstGeom prst="rect">
                <a:avLst/>
              </a:prstGeom>
              <a:solidFill>
                <a:srgbClr val="E35105">
                  <a:lumMod val="20000"/>
                  <a:lumOff val="80000"/>
                </a:srgbClr>
              </a:solidFill>
              <a:ln w="12700" cap="sq" cmpd="sng" algn="ctr">
                <a:solidFill>
                  <a:srgbClr val="0460A9"/>
                </a:solidFill>
                <a:prstDash val="solid"/>
              </a:ln>
              <a:effectLst/>
            </p:spPr>
            <p:txBody>
              <a:bodyPr wrap="none" lIns="137160" rtlCol="0" anchor="ctr"/>
              <a:lstStyle/>
              <a:p>
                <a:pPr marL="0" marR="0" lvl="0" indent="0" algn="l" defTabSz="685943" rtl="0" eaLnBrk="1" fontAlgn="auto" latinLnBrk="0" hangingPunct="1">
                  <a:lnSpc>
                    <a:spcPct val="9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ea typeface="ＭＳ Ｐゴシック" pitchFamily="34" charset="-128"/>
                    <a:cs typeface="Arial" panose="020B0604020202020204" pitchFamily="34" charset="0"/>
                  </a:rPr>
                  <a:t>RRMS</a:t>
                </a:r>
              </a:p>
            </p:txBody>
          </p:sp>
          <p:sp>
            <p:nvSpPr>
              <p:cNvPr id="201" name="Rectangle 200">
                <a:extLst>
                  <a:ext uri="{FF2B5EF4-FFF2-40B4-BE49-F238E27FC236}">
                    <a16:creationId xmlns:a16="http://schemas.microsoft.com/office/drawing/2014/main" id="{B2F9AD1F-BBAC-439C-BCBB-4B07E9662A24}"/>
                  </a:ext>
                </a:extLst>
              </p:cNvPr>
              <p:cNvSpPr/>
              <p:nvPr/>
            </p:nvSpPr>
            <p:spPr bwMode="ltGray">
              <a:xfrm>
                <a:off x="3450813" y="4465696"/>
                <a:ext cx="2522492" cy="82718"/>
              </a:xfrm>
              <a:prstGeom prst="rect">
                <a:avLst/>
              </a:prstGeom>
              <a:solidFill>
                <a:srgbClr val="7EBFBB"/>
              </a:solidFill>
              <a:ln w="12700" cap="sq" cmpd="sng" algn="ctr">
                <a:noFill/>
                <a:prstDash val="solid"/>
              </a:ln>
              <a:effectLst/>
            </p:spPr>
            <p:txBody>
              <a:bodyPr rtlCol="0" anchor="ctr"/>
              <a:lstStyle/>
              <a:p>
                <a:pPr marL="0" marR="0" lvl="0" indent="0" algn="ctr" defTabSz="685749"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7EBFBA"/>
                  </a:solidFill>
                  <a:effectLst/>
                  <a:uLnTx/>
                  <a:uFillTx/>
                  <a:ea typeface="+mn-ea"/>
                  <a:cs typeface="+mn-cs"/>
                </a:endParaRPr>
              </a:p>
            </p:txBody>
          </p:sp>
          <p:sp>
            <p:nvSpPr>
              <p:cNvPr id="202" name="Rectangle 11">
                <a:extLst>
                  <a:ext uri="{FF2B5EF4-FFF2-40B4-BE49-F238E27FC236}">
                    <a16:creationId xmlns:a16="http://schemas.microsoft.com/office/drawing/2014/main" id="{D6C285B8-11EA-455F-B4CE-10779EB1E4D9}"/>
                  </a:ext>
                </a:extLst>
              </p:cNvPr>
              <p:cNvSpPr>
                <a:spLocks noChangeArrowheads="1"/>
              </p:cNvSpPr>
              <p:nvPr/>
            </p:nvSpPr>
            <p:spPr bwMode="ltGray">
              <a:xfrm>
                <a:off x="3450813" y="3492260"/>
                <a:ext cx="7863883" cy="221496"/>
              </a:xfrm>
              <a:prstGeom prst="rect">
                <a:avLst/>
              </a:prstGeom>
              <a:solidFill>
                <a:srgbClr val="0460A9"/>
              </a:solidFill>
              <a:ln>
                <a:noFill/>
              </a:ln>
            </p:spPr>
            <p:txBody>
              <a:bodyPr vert="horz" wrap="square" lIns="48252" tIns="24126" rIns="48252" bIns="24126" numCol="1" anchor="t" anchorCtr="0" compatLnSpc="1">
                <a:prstTxWarp prst="textNoShape">
                  <a:avLst/>
                </a:prstTxWarp>
              </a:bodyPr>
              <a:lstStyle/>
              <a:p>
                <a:pPr marL="0" marR="0" lvl="0" indent="0" algn="l" defTabSz="68594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mn-ea"/>
                  <a:cs typeface="Arial" panose="020B0604020202020204" pitchFamily="34" charset="0"/>
                </a:endParaRPr>
              </a:p>
            </p:txBody>
          </p:sp>
          <p:sp>
            <p:nvSpPr>
              <p:cNvPr id="203" name="Rectangle 202">
                <a:extLst>
                  <a:ext uri="{FF2B5EF4-FFF2-40B4-BE49-F238E27FC236}">
                    <a16:creationId xmlns:a16="http://schemas.microsoft.com/office/drawing/2014/main" id="{9B4E5B0A-5568-4F65-AD0D-BAE593E907AD}"/>
                  </a:ext>
                </a:extLst>
              </p:cNvPr>
              <p:cNvSpPr/>
              <p:nvPr/>
            </p:nvSpPr>
            <p:spPr bwMode="ltGray">
              <a:xfrm>
                <a:off x="5944724" y="4465201"/>
                <a:ext cx="3168461" cy="83212"/>
              </a:xfrm>
              <a:prstGeom prst="rect">
                <a:avLst/>
              </a:prstGeom>
              <a:gradFill>
                <a:gsLst>
                  <a:gs pos="0">
                    <a:srgbClr val="7EBFBB"/>
                  </a:gs>
                  <a:gs pos="100000">
                    <a:srgbClr val="ACBF3B"/>
                  </a:gs>
                </a:gsLst>
                <a:lin ang="0" scaled="1"/>
              </a:gradFill>
              <a:ln w="12700" cap="sq" cmpd="sng" algn="ctr">
                <a:noFill/>
                <a:prstDash val="solid"/>
              </a:ln>
              <a:effectLst/>
            </p:spPr>
            <p:txBody>
              <a:bodyPr rtlCol="0" anchor="ctr"/>
              <a:lstStyle/>
              <a:p>
                <a:pPr marL="0" marR="0" lvl="0" indent="0" algn="ctr" defTabSz="685749"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ea typeface="+mn-ea"/>
                  <a:cs typeface="+mn-cs"/>
                </a:endParaRPr>
              </a:p>
            </p:txBody>
          </p:sp>
        </p:grpSp>
        <p:sp>
          <p:nvSpPr>
            <p:cNvPr id="205" name="Rectangle 204">
              <a:extLst>
                <a:ext uri="{FF2B5EF4-FFF2-40B4-BE49-F238E27FC236}">
                  <a16:creationId xmlns:a16="http://schemas.microsoft.com/office/drawing/2014/main" id="{A4D101CD-5B14-4488-AF52-14FDA647E3F2}"/>
                </a:ext>
              </a:extLst>
            </p:cNvPr>
            <p:cNvSpPr/>
            <p:nvPr/>
          </p:nvSpPr>
          <p:spPr>
            <a:xfrm>
              <a:off x="4618649" y="2766036"/>
              <a:ext cx="1809434" cy="308189"/>
            </a:xfrm>
            <a:prstGeom prst="rect">
              <a:avLst/>
            </a:prstGeom>
            <a:solidFill>
              <a:schemeClr val="bg1">
                <a:lumMod val="75000"/>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marL="0" marR="0" lvl="0" indent="0" algn="ctr" defTabSz="914378" rtl="0" eaLnBrk="1" fontAlgn="auto" latinLnBrk="0" hangingPunct="1">
                <a:lnSpc>
                  <a:spcPct val="92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023761"/>
                  </a:solidFill>
                  <a:effectLst/>
                  <a:uLnTx/>
                  <a:uFillTx/>
                  <a:ea typeface="+mn-ea"/>
                  <a:cs typeface="+mn-cs"/>
                </a:rPr>
                <a:t>Mayzent</a:t>
              </a:r>
              <a:endParaRPr kumimoji="0" lang="en-US" sz="1200" b="0" i="0" u="none" strike="noStrike" kern="1200" cap="none" spc="0" normalizeH="0" baseline="0" noProof="0" dirty="0">
                <a:ln>
                  <a:noFill/>
                </a:ln>
                <a:solidFill>
                  <a:srgbClr val="023761"/>
                </a:solidFill>
                <a:effectLst/>
                <a:uLnTx/>
                <a:uFillTx/>
                <a:ea typeface="+mn-ea"/>
                <a:cs typeface="+mn-cs"/>
              </a:endParaRPr>
            </a:p>
          </p:txBody>
        </p:sp>
        <p:sp>
          <p:nvSpPr>
            <p:cNvPr id="206" name="Rectangle 205">
              <a:extLst>
                <a:ext uri="{FF2B5EF4-FFF2-40B4-BE49-F238E27FC236}">
                  <a16:creationId xmlns:a16="http://schemas.microsoft.com/office/drawing/2014/main" id="{78E4B2BA-A607-48DA-9885-0A31CDBE78A0}"/>
                </a:ext>
              </a:extLst>
            </p:cNvPr>
            <p:cNvSpPr/>
            <p:nvPr/>
          </p:nvSpPr>
          <p:spPr>
            <a:xfrm>
              <a:off x="4640209" y="4286515"/>
              <a:ext cx="1809434" cy="308189"/>
            </a:xfrm>
            <a:prstGeom prst="rect">
              <a:avLst/>
            </a:prstGeom>
            <a:solidFill>
              <a:schemeClr val="bg1">
                <a:lumMod val="75000"/>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marL="0" marR="0" lvl="0" indent="0" algn="ctr" defTabSz="914378" rtl="0" eaLnBrk="1" fontAlgn="auto" latinLnBrk="0" hangingPunct="1">
                <a:lnSpc>
                  <a:spcPct val="92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023761"/>
                  </a:solidFill>
                  <a:effectLst/>
                  <a:uLnTx/>
                  <a:uFillTx/>
                  <a:ea typeface="+mn-ea"/>
                  <a:cs typeface="+mn-cs"/>
                </a:rPr>
                <a:t>Mayzent</a:t>
              </a:r>
              <a:endParaRPr kumimoji="0" lang="en-US" sz="1200" b="0" i="0" u="none" strike="noStrike" kern="1200" cap="none" spc="0" normalizeH="0" baseline="0" noProof="0" dirty="0">
                <a:ln>
                  <a:noFill/>
                </a:ln>
                <a:solidFill>
                  <a:srgbClr val="023761"/>
                </a:solidFill>
                <a:effectLst/>
                <a:uLnTx/>
                <a:uFillTx/>
                <a:ea typeface="+mn-ea"/>
                <a:cs typeface="+mn-cs"/>
              </a:endParaRPr>
            </a:p>
          </p:txBody>
        </p:sp>
        <p:sp>
          <p:nvSpPr>
            <p:cNvPr id="207" name="Rectangle 206">
              <a:extLst>
                <a:ext uri="{FF2B5EF4-FFF2-40B4-BE49-F238E27FC236}">
                  <a16:creationId xmlns:a16="http://schemas.microsoft.com/office/drawing/2014/main" id="{E72C6360-2A94-4895-BAB7-721A1AD92A37}"/>
                </a:ext>
              </a:extLst>
            </p:cNvPr>
            <p:cNvSpPr/>
            <p:nvPr/>
          </p:nvSpPr>
          <p:spPr>
            <a:xfrm>
              <a:off x="1748272" y="2765301"/>
              <a:ext cx="1809434" cy="308189"/>
            </a:xfrm>
            <a:prstGeom prst="rect">
              <a:avLst/>
            </a:prstGeom>
            <a:solidFill>
              <a:schemeClr val="bg1">
                <a:lumMod val="75000"/>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marL="0" marR="0" lvl="0" indent="0" algn="ctr" defTabSz="914378" rtl="0" eaLnBrk="1" fontAlgn="auto" latinLnBrk="0" hangingPunct="1">
                <a:lnSpc>
                  <a:spcPct val="92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023761"/>
                  </a:solidFill>
                  <a:effectLst/>
                  <a:uLnTx/>
                  <a:uFillTx/>
                  <a:ea typeface="+mn-ea"/>
                  <a:cs typeface="+mn-cs"/>
                </a:rPr>
                <a:t>Gilenya</a:t>
              </a:r>
              <a:endParaRPr kumimoji="0" lang="en-US" sz="1200" b="0" i="0" u="none" strike="noStrike" kern="1200" cap="none" spc="0" normalizeH="0" baseline="0" noProof="0" dirty="0">
                <a:ln>
                  <a:noFill/>
                </a:ln>
                <a:solidFill>
                  <a:srgbClr val="023761"/>
                </a:solidFill>
                <a:effectLst/>
                <a:uLnTx/>
                <a:uFillTx/>
                <a:ea typeface="+mn-ea"/>
                <a:cs typeface="+mn-cs"/>
              </a:endParaRPr>
            </a:p>
          </p:txBody>
        </p:sp>
      </p:grpSp>
      <p:sp>
        <p:nvSpPr>
          <p:cNvPr id="208" name="ABBREVIATIONS" descr=" 208">
            <a:extLst>
              <a:ext uri="{FF2B5EF4-FFF2-40B4-BE49-F238E27FC236}">
                <a16:creationId xmlns:a16="http://schemas.microsoft.com/office/drawing/2014/main" id="{559F6655-6EBA-4166-98A6-8061BA5EB45C}"/>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chemeClr val="bg2">
                    <a:lumMod val="60000"/>
                    <a:lumOff val="40000"/>
                  </a:schemeClr>
                </a:solidFill>
              </a:rPr>
              <a:t>ABBREVIATIONS</a:t>
            </a:r>
          </a:p>
        </p:txBody>
      </p:sp>
      <p:sp>
        <p:nvSpPr>
          <p:cNvPr id="209" name="TextBox 208">
            <a:extLst>
              <a:ext uri="{FF2B5EF4-FFF2-40B4-BE49-F238E27FC236}">
                <a16:creationId xmlns:a16="http://schemas.microsoft.com/office/drawing/2014/main" id="{A0058BD4-3582-43F9-A1F6-81C904E88C3C}"/>
              </a:ext>
            </a:extLst>
          </p:cNvPr>
          <p:cNvSpPr txBox="1"/>
          <p:nvPr/>
        </p:nvSpPr>
        <p:spPr>
          <a:xfrm>
            <a:off x="5858899" y="4670472"/>
            <a:ext cx="2809961" cy="618631"/>
          </a:xfrm>
          <a:prstGeom prst="rect">
            <a:avLst/>
          </a:prstGeom>
        </p:spPr>
        <p:txBody>
          <a:bodyPr wrap="square">
            <a:spAutoFit/>
          </a:bodyPr>
          <a:lstStyle>
            <a:defPPr>
              <a:defRPr lang="en-US"/>
            </a:defPPr>
            <a:lvl1pPr algn="r" defTabSz="914377">
              <a:lnSpc>
                <a:spcPct val="95000"/>
              </a:lnSpc>
              <a:defRPr sz="1400" b="1">
                <a:solidFill>
                  <a:srgbClr val="CC0066"/>
                </a:solidFill>
                <a:latin typeface="Arial" panose="020B0604020202020204" pitchFamily="34" charset="0"/>
                <a:cs typeface="Arial" panose="020B0604020202020204" pitchFamily="34" charset="0"/>
              </a:defRPr>
            </a:lvl1pPr>
          </a:lstStyle>
          <a:p>
            <a:pPr marL="0" marR="0" lvl="0" indent="0" algn="ctr" defTabSz="342892" rtl="0" eaLnBrk="1" fontAlgn="auto" latinLnBrk="0" hangingPunct="1">
              <a:lnSpc>
                <a:spcPct val="95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0070C0"/>
                </a:solidFill>
                <a:effectLst/>
                <a:uLnTx/>
                <a:uFillTx/>
                <a:latin typeface="+mn-lt"/>
                <a:ea typeface="+mn-ea"/>
                <a:cs typeface="Arial" panose="020B0604020202020204" pitchFamily="34" charset="0"/>
              </a:rPr>
              <a:t>First and only oral therapy to delay disease progression in a broad </a:t>
            </a:r>
            <a:r>
              <a:rPr kumimoji="0" lang="en-US" sz="1200" b="1" i="0" u="none" strike="noStrike" kern="0" cap="none" spc="0" normalizeH="0" baseline="0" noProof="0" dirty="0" err="1">
                <a:ln>
                  <a:noFill/>
                </a:ln>
                <a:solidFill>
                  <a:srgbClr val="0070C0"/>
                </a:solidFill>
                <a:effectLst/>
                <a:uLnTx/>
                <a:uFillTx/>
                <a:latin typeface="+mn-lt"/>
                <a:ea typeface="+mn-ea"/>
                <a:cs typeface="Arial" panose="020B0604020202020204" pitchFamily="34" charset="0"/>
              </a:rPr>
              <a:t>SPMS</a:t>
            </a:r>
            <a:r>
              <a:rPr kumimoji="0" lang="en-US" sz="1200" b="1" i="0" u="none" strike="noStrike" kern="0" cap="none" spc="0" normalizeH="0" baseline="30000" noProof="0" dirty="0" err="1">
                <a:ln>
                  <a:noFill/>
                </a:ln>
                <a:solidFill>
                  <a:srgbClr val="0070C0"/>
                </a:solidFill>
                <a:effectLst/>
                <a:uLnTx/>
                <a:uFillTx/>
                <a:latin typeface="+mn-lt"/>
                <a:ea typeface="+mn-ea"/>
                <a:cs typeface="Arial" panose="020B0604020202020204" pitchFamily="34" charset="0"/>
              </a:rPr>
              <a:t>a</a:t>
            </a:r>
            <a:r>
              <a:rPr kumimoji="0" lang="en-US" sz="1200" b="1" i="0" u="none" strike="noStrike" kern="0" cap="none" spc="0" normalizeH="0" baseline="30000" noProof="0" dirty="0">
                <a:ln>
                  <a:noFill/>
                </a:ln>
                <a:solidFill>
                  <a:srgbClr val="0070C0"/>
                </a:solidFill>
                <a:effectLst/>
                <a:uLnTx/>
                <a:uFillTx/>
                <a:latin typeface="+mn-lt"/>
                <a:ea typeface="+mn-ea"/>
                <a:cs typeface="Arial" panose="020B0604020202020204" pitchFamily="34" charset="0"/>
              </a:rPr>
              <a:t>  </a:t>
            </a:r>
            <a:r>
              <a:rPr kumimoji="0" lang="en-US" sz="1200" b="1" i="0" u="none" strike="noStrike" kern="0" cap="none" spc="0" normalizeH="0" baseline="0" noProof="0" dirty="0">
                <a:ln>
                  <a:noFill/>
                </a:ln>
                <a:solidFill>
                  <a:srgbClr val="0070C0"/>
                </a:solidFill>
                <a:effectLst/>
                <a:uLnTx/>
                <a:uFillTx/>
                <a:latin typeface="+mn-lt"/>
                <a:ea typeface="+mn-ea"/>
                <a:cs typeface="Arial" panose="020B0604020202020204" pitchFamily="34" charset="0"/>
              </a:rPr>
              <a:t>population</a:t>
            </a:r>
            <a:r>
              <a:rPr kumimoji="0" lang="en-US" sz="1200" b="1" i="0" u="none" strike="noStrike" kern="0" cap="none" spc="0" normalizeH="0" baseline="30000" noProof="0" dirty="0">
                <a:ln>
                  <a:noFill/>
                </a:ln>
                <a:solidFill>
                  <a:srgbClr val="0070C0"/>
                </a:solidFill>
                <a:effectLst/>
                <a:uLnTx/>
                <a:uFillTx/>
                <a:latin typeface="+mn-lt"/>
                <a:ea typeface="+mn-ea"/>
                <a:cs typeface="Arial" panose="020B0604020202020204" pitchFamily="34" charset="0"/>
              </a:rPr>
              <a:t>5</a:t>
            </a:r>
          </a:p>
        </p:txBody>
      </p:sp>
      <p:pic>
        <p:nvPicPr>
          <p:cNvPr id="210" name="Picture 209" descr=" 13">
            <a:extLst>
              <a:ext uri="{FF2B5EF4-FFF2-40B4-BE49-F238E27FC236}">
                <a16:creationId xmlns:a16="http://schemas.microsoft.com/office/drawing/2014/main" id="{36D37054-6915-40C3-BD45-E28906DA0920}"/>
              </a:ext>
            </a:extLst>
          </p:cNvPr>
          <p:cNvPicPr>
            <a:picLocks noChangeAspect="1"/>
          </p:cNvPicPr>
          <p:nvPr/>
        </p:nvPicPr>
        <p:blipFill>
          <a:blip r:embed="rId11"/>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2750642475"/>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 name="Picture 3" descr=" 4">
            <a:extLst>
              <a:ext uri="{FF2B5EF4-FFF2-40B4-BE49-F238E27FC236}">
                <a16:creationId xmlns:a16="http://schemas.microsoft.com/office/drawing/2014/main" id="{6F61868A-AC58-4C50-BD4F-2C3DB3C3954C}"/>
              </a:ext>
            </a:extLst>
          </p:cNvPr>
          <p:cNvPicPr>
            <a:picLocks noChangeAspect="1"/>
          </p:cNvPicPr>
          <p:nvPr/>
        </p:nvPicPr>
        <p:blipFill rotWithShape="1">
          <a:blip r:embed="rId3"/>
          <a:srcRect l="13333"/>
          <a:stretch/>
        </p:blipFill>
        <p:spPr>
          <a:xfrm>
            <a:off x="0" y="0"/>
            <a:ext cx="12192000" cy="6858000"/>
          </a:xfrm>
          <a:prstGeom prst="rect">
            <a:avLst/>
          </a:prstGeom>
        </p:spPr>
      </p:pic>
      <p:sp>
        <p:nvSpPr>
          <p:cNvPr id="5" name="Rectangle 4" descr=" 5">
            <a:extLst>
              <a:ext uri="{FF2B5EF4-FFF2-40B4-BE49-F238E27FC236}">
                <a16:creationId xmlns:a16="http://schemas.microsoft.com/office/drawing/2014/main" id="{65D28A3D-0763-4420-B8D5-C4D9A730C368}"/>
              </a:ext>
            </a:extLst>
          </p:cNvPr>
          <p:cNvSpPr/>
          <p:nvPr/>
        </p:nvSpPr>
        <p:spPr>
          <a:xfrm>
            <a:off x="0" y="4546600"/>
            <a:ext cx="12192000" cy="2311400"/>
          </a:xfrm>
          <a:prstGeom prst="rect">
            <a:avLst/>
          </a:prstGeom>
          <a:gradFill>
            <a:gsLst>
              <a:gs pos="0">
                <a:schemeClr val="bg1">
                  <a:alpha val="0"/>
                </a:schemeClr>
              </a:gs>
              <a:gs pos="100000">
                <a:schemeClr val="bg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3200"/>
          </a:p>
        </p:txBody>
      </p:sp>
      <p:pic>
        <p:nvPicPr>
          <p:cNvPr id="13" name="Picture 12" descr=" 13">
            <a:extLst>
              <a:ext uri="{FF2B5EF4-FFF2-40B4-BE49-F238E27FC236}">
                <a16:creationId xmlns:a16="http://schemas.microsoft.com/office/drawing/2014/main" id="{36D37054-6915-40C3-BD45-E28906DA0920}"/>
              </a:ext>
            </a:extLst>
          </p:cNvPr>
          <p:cNvPicPr>
            <a:picLocks noChangeAspect="1"/>
          </p:cNvPicPr>
          <p:nvPr/>
        </p:nvPicPr>
        <p:blipFill>
          <a:blip r:embed="rId4"/>
          <a:stretch>
            <a:fillRect/>
          </a:stretch>
        </p:blipFill>
        <p:spPr>
          <a:xfrm>
            <a:off x="9763410" y="6187335"/>
            <a:ext cx="1847316" cy="337291"/>
          </a:xfrm>
          <a:prstGeom prst="rect">
            <a:avLst/>
          </a:prstGeom>
        </p:spPr>
      </p:pic>
      <p:grpSp>
        <p:nvGrpSpPr>
          <p:cNvPr id="19" name="Group 18" descr=" 19">
            <a:extLst>
              <a:ext uri="{FF2B5EF4-FFF2-40B4-BE49-F238E27FC236}">
                <a16:creationId xmlns:a16="http://schemas.microsoft.com/office/drawing/2014/main" id="{8305A085-9D71-4DAA-81C6-53E140CA3CE0}"/>
              </a:ext>
            </a:extLst>
          </p:cNvPr>
          <p:cNvGrpSpPr/>
          <p:nvPr/>
        </p:nvGrpSpPr>
        <p:grpSpPr>
          <a:xfrm>
            <a:off x="6258560" y="243535"/>
            <a:ext cx="5933440" cy="761269"/>
            <a:chOff x="4693920" y="182651"/>
            <a:chExt cx="4450080" cy="570952"/>
          </a:xfrm>
        </p:grpSpPr>
        <p:sp>
          <p:nvSpPr>
            <p:cNvPr id="175" name="Freeform: Shape 174">
              <a:extLst>
                <a:ext uri="{FF2B5EF4-FFF2-40B4-BE49-F238E27FC236}">
                  <a16:creationId xmlns:a16="http://schemas.microsoft.com/office/drawing/2014/main" id="{C55149B7-1BA2-4602-BDF3-55E628E1215B}"/>
                </a:ext>
              </a:extLst>
            </p:cNvPr>
            <p:cNvSpPr/>
            <p:nvPr/>
          </p:nvSpPr>
          <p:spPr>
            <a:xfrm>
              <a:off x="4693920" y="182651"/>
              <a:ext cx="4450080" cy="570952"/>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r>
                <a:rPr lang="en-GB" sz="1800" dirty="0"/>
                <a:t>The importance of reimagining Neuroscience</a:t>
              </a:r>
            </a:p>
          </p:txBody>
        </p:sp>
        <p:sp>
          <p:nvSpPr>
            <p:cNvPr id="59" name="Freeform: Shape 58">
              <a:extLst>
                <a:ext uri="{FF2B5EF4-FFF2-40B4-BE49-F238E27FC236}">
                  <a16:creationId xmlns:a16="http://schemas.microsoft.com/office/drawing/2014/main" id="{B34088FC-260A-4362-BD15-88DEB8392978}"/>
                </a:ext>
              </a:extLst>
            </p:cNvPr>
            <p:cNvSpPr/>
            <p:nvPr/>
          </p:nvSpPr>
          <p:spPr>
            <a:xfrm>
              <a:off x="8770620" y="323347"/>
              <a:ext cx="289560" cy="28956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1700"/>
            </a:p>
          </p:txBody>
        </p:sp>
        <p:grpSp>
          <p:nvGrpSpPr>
            <p:cNvPr id="74" name="Graphic 72">
              <a:extLst>
                <a:ext uri="{FF2B5EF4-FFF2-40B4-BE49-F238E27FC236}">
                  <a16:creationId xmlns:a16="http://schemas.microsoft.com/office/drawing/2014/main" id="{45AC30B1-0F48-45C6-8C27-41A6F7EAFD8C}"/>
                </a:ext>
              </a:extLst>
            </p:cNvPr>
            <p:cNvGrpSpPr/>
            <p:nvPr/>
          </p:nvGrpSpPr>
          <p:grpSpPr>
            <a:xfrm>
              <a:off x="4857735" y="243431"/>
              <a:ext cx="380024" cy="447885"/>
              <a:chOff x="3908884" y="243431"/>
              <a:chExt cx="380024" cy="447885"/>
            </a:xfrm>
            <a:solidFill>
              <a:srgbClr val="FFFFFF"/>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0888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solidFill>
                <a:schemeClr val="bg1"/>
              </a:solidFill>
              <a:ln w="1506" cap="flat">
                <a:solidFill>
                  <a:schemeClr val="bg1"/>
                </a:solidFill>
                <a:prstDash val="solid"/>
                <a:miter/>
              </a:ln>
            </p:spPr>
            <p:txBody>
              <a:bodyPr rtlCol="0" anchor="ctr"/>
              <a:lstStyle/>
              <a:p>
                <a:endParaRPr lang="en-GB" sz="1700"/>
              </a:p>
            </p:txBody>
          </p:sp>
          <p:sp>
            <p:nvSpPr>
              <p:cNvPr id="76" name="Freeform: Shape 75">
                <a:extLst>
                  <a:ext uri="{FF2B5EF4-FFF2-40B4-BE49-F238E27FC236}">
                    <a16:creationId xmlns:a16="http://schemas.microsoft.com/office/drawing/2014/main" id="{214360F4-9385-4788-9FEC-9537CF13EC5B}"/>
                  </a:ext>
                </a:extLst>
              </p:cNvPr>
              <p:cNvSpPr/>
              <p:nvPr/>
            </p:nvSpPr>
            <p:spPr>
              <a:xfrm>
                <a:off x="404836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solidFill>
                <a:schemeClr val="bg1"/>
              </a:solidFill>
              <a:ln w="1506" cap="flat">
                <a:solidFill>
                  <a:schemeClr val="bg1"/>
                </a:solidFill>
                <a:prstDash val="solid"/>
                <a:miter/>
              </a:ln>
            </p:spPr>
            <p:txBody>
              <a:bodyPr rtlCol="0" anchor="ctr"/>
              <a:lstStyle/>
              <a:p>
                <a:endParaRPr lang="en-GB" sz="1700"/>
              </a:p>
            </p:txBody>
          </p:sp>
        </p:grpSp>
      </p:grpSp>
      <p:grpSp>
        <p:nvGrpSpPr>
          <p:cNvPr id="20" name="Group 19" descr=" 20">
            <a:extLst>
              <a:ext uri="{FF2B5EF4-FFF2-40B4-BE49-F238E27FC236}">
                <a16:creationId xmlns:a16="http://schemas.microsoft.com/office/drawing/2014/main" id="{11CD68EB-82C2-4BDF-88E1-BE92E2AE497E}"/>
              </a:ext>
            </a:extLst>
          </p:cNvPr>
          <p:cNvGrpSpPr/>
          <p:nvPr/>
        </p:nvGrpSpPr>
        <p:grpSpPr>
          <a:xfrm>
            <a:off x="6258560" y="1070055"/>
            <a:ext cx="5933440" cy="761269"/>
            <a:chOff x="4693920" y="802541"/>
            <a:chExt cx="4450080" cy="570952"/>
          </a:xfrm>
        </p:grpSpPr>
        <p:sp>
          <p:nvSpPr>
            <p:cNvPr id="174" name="Freeform: Shape 173">
              <a:extLst>
                <a:ext uri="{FF2B5EF4-FFF2-40B4-BE49-F238E27FC236}">
                  <a16:creationId xmlns:a16="http://schemas.microsoft.com/office/drawing/2014/main" id="{60963157-12D8-469C-8DFB-500EE320EC56}"/>
                </a:ext>
              </a:extLst>
            </p:cNvPr>
            <p:cNvSpPr/>
            <p:nvPr/>
          </p:nvSpPr>
          <p:spPr>
            <a:xfrm>
              <a:off x="4693920" y="802541"/>
              <a:ext cx="4450080" cy="570952"/>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r>
                <a:rPr lang="en-GB" sz="1800" dirty="0"/>
                <a:t>Novartis heritage in Neuroscience</a:t>
              </a:r>
            </a:p>
          </p:txBody>
        </p:sp>
        <p:sp>
          <p:nvSpPr>
            <p:cNvPr id="66" name="Freeform: Shape 65">
              <a:extLst>
                <a:ext uri="{FF2B5EF4-FFF2-40B4-BE49-F238E27FC236}">
                  <a16:creationId xmlns:a16="http://schemas.microsoft.com/office/drawing/2014/main" id="{EB8D154B-6CB5-40AB-A07A-03447C3F20DC}"/>
                </a:ext>
              </a:extLst>
            </p:cNvPr>
            <p:cNvSpPr/>
            <p:nvPr/>
          </p:nvSpPr>
          <p:spPr>
            <a:xfrm>
              <a:off x="8770620" y="943237"/>
              <a:ext cx="289560" cy="28956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1700"/>
            </a:p>
          </p:txBody>
        </p:sp>
        <p:grpSp>
          <p:nvGrpSpPr>
            <p:cNvPr id="78" name="Graphic 76">
              <a:extLst>
                <a:ext uri="{FF2B5EF4-FFF2-40B4-BE49-F238E27FC236}">
                  <a16:creationId xmlns:a16="http://schemas.microsoft.com/office/drawing/2014/main" id="{67EE1FF6-F3E3-4FA0-A938-89460FDB758C}"/>
                </a:ext>
              </a:extLst>
            </p:cNvPr>
            <p:cNvGrpSpPr/>
            <p:nvPr/>
          </p:nvGrpSpPr>
          <p:grpSpPr>
            <a:xfrm>
              <a:off x="4914014" y="864813"/>
              <a:ext cx="338906" cy="444907"/>
              <a:chOff x="3974290" y="864813"/>
              <a:chExt cx="338906" cy="444907"/>
            </a:xfrm>
            <a:solidFill>
              <a:srgbClr val="FFFFFF"/>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solidFill>
                <a:schemeClr val="bg1"/>
              </a:solidFill>
              <a:ln w="1462" cap="flat">
                <a:noFill/>
                <a:prstDash val="solid"/>
                <a:miter/>
              </a:ln>
            </p:spPr>
            <p:txBody>
              <a:bodyPr rtlCol="0" anchor="ctr"/>
              <a:lstStyle/>
              <a:p>
                <a:endParaRPr lang="en-GB" sz="17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solidFill>
                <a:schemeClr val="bg1"/>
              </a:solidFill>
              <a:ln w="1462" cap="flat">
                <a:noFill/>
                <a:prstDash val="solid"/>
                <a:miter/>
              </a:ln>
            </p:spPr>
            <p:txBody>
              <a:bodyPr rtlCol="0" anchor="ctr"/>
              <a:lstStyle/>
              <a:p>
                <a:endParaRPr lang="en-GB" sz="17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solidFill>
                <a:schemeClr val="bg1"/>
              </a:solidFill>
              <a:ln w="1462" cap="flat">
                <a:noFill/>
                <a:prstDash val="solid"/>
                <a:miter/>
              </a:ln>
            </p:spPr>
            <p:txBody>
              <a:bodyPr rtlCol="0" anchor="ctr"/>
              <a:lstStyle/>
              <a:p>
                <a:endParaRPr lang="en-GB" sz="17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solidFill>
                <a:schemeClr val="bg1"/>
              </a:solidFill>
              <a:ln w="1462" cap="flat">
                <a:noFill/>
                <a:prstDash val="solid"/>
                <a:miter/>
              </a:ln>
            </p:spPr>
            <p:txBody>
              <a:bodyPr rtlCol="0" anchor="ctr"/>
              <a:lstStyle/>
              <a:p>
                <a:endParaRPr lang="en-GB" sz="17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solidFill>
                <a:schemeClr val="bg1"/>
              </a:solidFill>
              <a:ln w="1462" cap="flat">
                <a:noFill/>
                <a:prstDash val="solid"/>
                <a:miter/>
              </a:ln>
            </p:spPr>
            <p:txBody>
              <a:bodyPr rtlCol="0" anchor="ctr"/>
              <a:lstStyle/>
              <a:p>
                <a:endParaRPr lang="en-GB" sz="17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solidFill>
                <a:schemeClr val="bg1"/>
              </a:solidFill>
              <a:ln w="1462" cap="flat">
                <a:noFill/>
                <a:prstDash val="solid"/>
                <a:miter/>
              </a:ln>
            </p:spPr>
            <p:txBody>
              <a:bodyPr rtlCol="0" anchor="ctr"/>
              <a:lstStyle/>
              <a:p>
                <a:endParaRPr lang="en-GB" sz="17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solidFill>
                <a:schemeClr val="bg1"/>
              </a:solidFill>
              <a:ln w="1462" cap="flat">
                <a:noFill/>
                <a:prstDash val="solid"/>
                <a:miter/>
              </a:ln>
            </p:spPr>
            <p:txBody>
              <a:bodyPr rtlCol="0" anchor="ctr"/>
              <a:lstStyle/>
              <a:p>
                <a:endParaRPr lang="en-GB" sz="17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solidFill>
                <a:schemeClr val="bg1"/>
              </a:solidFill>
              <a:ln w="1462" cap="flat">
                <a:noFill/>
                <a:prstDash val="solid"/>
                <a:miter/>
              </a:ln>
            </p:spPr>
            <p:txBody>
              <a:bodyPr rtlCol="0" anchor="ctr"/>
              <a:lstStyle/>
              <a:p>
                <a:endParaRPr lang="en-GB" sz="17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solidFill>
                <a:schemeClr val="bg1"/>
              </a:solidFill>
              <a:ln w="1462" cap="flat">
                <a:noFill/>
                <a:prstDash val="solid"/>
                <a:miter/>
              </a:ln>
            </p:spPr>
            <p:txBody>
              <a:bodyPr rtlCol="0" anchor="ctr"/>
              <a:lstStyle/>
              <a:p>
                <a:endParaRPr lang="en-GB" sz="17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solidFill>
                <a:schemeClr val="bg1"/>
              </a:solidFill>
              <a:ln w="1462" cap="flat">
                <a:noFill/>
                <a:prstDash val="solid"/>
                <a:miter/>
              </a:ln>
            </p:spPr>
            <p:txBody>
              <a:bodyPr rtlCol="0" anchor="ctr"/>
              <a:lstStyle/>
              <a:p>
                <a:endParaRPr lang="en-GB" sz="1700"/>
              </a:p>
            </p:txBody>
          </p:sp>
        </p:grpSp>
      </p:grpSp>
      <p:grpSp>
        <p:nvGrpSpPr>
          <p:cNvPr id="21" name="Group 20" descr=" 21">
            <a:extLst>
              <a:ext uri="{FF2B5EF4-FFF2-40B4-BE49-F238E27FC236}">
                <a16:creationId xmlns:a16="http://schemas.microsoft.com/office/drawing/2014/main" id="{27F8FC47-6595-44F7-9AD4-1921F916E128}"/>
              </a:ext>
            </a:extLst>
          </p:cNvPr>
          <p:cNvGrpSpPr/>
          <p:nvPr/>
        </p:nvGrpSpPr>
        <p:grpSpPr>
          <a:xfrm>
            <a:off x="6258560" y="1896574"/>
            <a:ext cx="5933440" cy="761269"/>
            <a:chOff x="4693920" y="1422430"/>
            <a:chExt cx="4450080" cy="570952"/>
          </a:xfrm>
        </p:grpSpPr>
        <p:sp>
          <p:nvSpPr>
            <p:cNvPr id="173" name="Freeform: Shape 172">
              <a:extLst>
                <a:ext uri="{FF2B5EF4-FFF2-40B4-BE49-F238E27FC236}">
                  <a16:creationId xmlns:a16="http://schemas.microsoft.com/office/drawing/2014/main" id="{F0EEC75B-CFC3-4BD5-BF25-0770C8C682F7}"/>
                </a:ext>
              </a:extLst>
            </p:cNvPr>
            <p:cNvSpPr/>
            <p:nvPr/>
          </p:nvSpPr>
          <p:spPr>
            <a:xfrm>
              <a:off x="4693920" y="1422430"/>
              <a:ext cx="4450080" cy="570952"/>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r>
                <a:rPr lang="en-GB" sz="1800" dirty="0"/>
                <a:t>Industry-leading pipeline</a:t>
              </a:r>
            </a:p>
          </p:txBody>
        </p:sp>
        <p:sp>
          <p:nvSpPr>
            <p:cNvPr id="65" name="Freeform: Shape 64">
              <a:extLst>
                <a:ext uri="{FF2B5EF4-FFF2-40B4-BE49-F238E27FC236}">
                  <a16:creationId xmlns:a16="http://schemas.microsoft.com/office/drawing/2014/main" id="{525F1461-9D20-4821-8A04-9DEBAD14BBB1}"/>
                </a:ext>
              </a:extLst>
            </p:cNvPr>
            <p:cNvSpPr/>
            <p:nvPr/>
          </p:nvSpPr>
          <p:spPr>
            <a:xfrm>
              <a:off x="8770620" y="1563127"/>
              <a:ext cx="289560" cy="28956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1700"/>
            </a:p>
          </p:txBody>
        </p:sp>
        <p:grpSp>
          <p:nvGrpSpPr>
            <p:cNvPr id="90" name="Graphic 88">
              <a:extLst>
                <a:ext uri="{FF2B5EF4-FFF2-40B4-BE49-F238E27FC236}">
                  <a16:creationId xmlns:a16="http://schemas.microsoft.com/office/drawing/2014/main" id="{D4A0C0F1-D3E2-41FA-90F0-6E39A772402F}"/>
                </a:ext>
              </a:extLst>
            </p:cNvPr>
            <p:cNvGrpSpPr/>
            <p:nvPr/>
          </p:nvGrpSpPr>
          <p:grpSpPr>
            <a:xfrm>
              <a:off x="4802667" y="1491906"/>
              <a:ext cx="561600" cy="432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endParaRPr lang="en-GB" sz="17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endParaRPr lang="en-GB" sz="17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endParaRPr lang="en-GB" sz="17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endParaRPr lang="en-GB" sz="17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endParaRPr lang="en-GB" sz="1700"/>
              </a:p>
            </p:txBody>
          </p:sp>
        </p:grpSp>
      </p:grpSp>
      <p:grpSp>
        <p:nvGrpSpPr>
          <p:cNvPr id="22" name="Group 21" descr=" 22">
            <a:extLst>
              <a:ext uri="{FF2B5EF4-FFF2-40B4-BE49-F238E27FC236}">
                <a16:creationId xmlns:a16="http://schemas.microsoft.com/office/drawing/2014/main" id="{B9CA8FAE-D4BF-4716-822E-F047974C95C5}"/>
              </a:ext>
            </a:extLst>
          </p:cNvPr>
          <p:cNvGrpSpPr/>
          <p:nvPr/>
        </p:nvGrpSpPr>
        <p:grpSpPr>
          <a:xfrm>
            <a:off x="6258560" y="2723094"/>
            <a:ext cx="5933440" cy="761269"/>
            <a:chOff x="4693920" y="2042320"/>
            <a:chExt cx="4450080" cy="570952"/>
          </a:xfrm>
        </p:grpSpPr>
        <p:sp>
          <p:nvSpPr>
            <p:cNvPr id="172" name="Freeform: Shape 171">
              <a:extLst>
                <a:ext uri="{FF2B5EF4-FFF2-40B4-BE49-F238E27FC236}">
                  <a16:creationId xmlns:a16="http://schemas.microsoft.com/office/drawing/2014/main" id="{46D361A3-6C68-40B4-853F-20D3F2669FD6}"/>
                </a:ext>
              </a:extLst>
            </p:cNvPr>
            <p:cNvSpPr/>
            <p:nvPr/>
          </p:nvSpPr>
          <p:spPr>
            <a:xfrm>
              <a:off x="4693920" y="2042320"/>
              <a:ext cx="4450080" cy="570952"/>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r>
                <a:rPr lang="en-GB" sz="1800" dirty="0"/>
                <a:t>Future areas of focus</a:t>
              </a:r>
            </a:p>
          </p:txBody>
        </p:sp>
        <p:sp>
          <p:nvSpPr>
            <p:cNvPr id="64" name="Freeform: Shape 63">
              <a:extLst>
                <a:ext uri="{FF2B5EF4-FFF2-40B4-BE49-F238E27FC236}">
                  <a16:creationId xmlns:a16="http://schemas.microsoft.com/office/drawing/2014/main" id="{30FB5E7A-E2DC-429F-859E-3293CBF01D9D}"/>
                </a:ext>
              </a:extLst>
            </p:cNvPr>
            <p:cNvSpPr/>
            <p:nvPr/>
          </p:nvSpPr>
          <p:spPr>
            <a:xfrm>
              <a:off x="8770620" y="2183017"/>
              <a:ext cx="289560" cy="28956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3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3"/>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1700"/>
            </a:p>
          </p:txBody>
        </p:sp>
        <p:grpSp>
          <p:nvGrpSpPr>
            <p:cNvPr id="97" name="Graphic 95">
              <a:extLst>
                <a:ext uri="{FF2B5EF4-FFF2-40B4-BE49-F238E27FC236}">
                  <a16:creationId xmlns:a16="http://schemas.microsoft.com/office/drawing/2014/main" id="{14EF9EDB-14EE-42CE-96F7-AB645BEBE70B}"/>
                </a:ext>
              </a:extLst>
            </p:cNvPr>
            <p:cNvGrpSpPr/>
            <p:nvPr/>
          </p:nvGrpSpPr>
          <p:grpSpPr>
            <a:xfrm>
              <a:off x="4867467" y="2111796"/>
              <a:ext cx="432000" cy="432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17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17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17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17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17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1700"/>
              </a:p>
            </p:txBody>
          </p:sp>
        </p:grpSp>
      </p:grpSp>
      <p:grpSp>
        <p:nvGrpSpPr>
          <p:cNvPr id="23" name="Group 22" descr=" 23">
            <a:extLst>
              <a:ext uri="{FF2B5EF4-FFF2-40B4-BE49-F238E27FC236}">
                <a16:creationId xmlns:a16="http://schemas.microsoft.com/office/drawing/2014/main" id="{F4B4B0D5-56D5-41CD-93FC-770DC9EAAD9D}"/>
              </a:ext>
            </a:extLst>
          </p:cNvPr>
          <p:cNvGrpSpPr/>
          <p:nvPr/>
        </p:nvGrpSpPr>
        <p:grpSpPr>
          <a:xfrm>
            <a:off x="6258560" y="3549614"/>
            <a:ext cx="5933440" cy="761269"/>
            <a:chOff x="4693920" y="2662210"/>
            <a:chExt cx="4450080" cy="570952"/>
          </a:xfrm>
        </p:grpSpPr>
        <p:sp>
          <p:nvSpPr>
            <p:cNvPr id="171" name="Freeform: Shape 170">
              <a:extLst>
                <a:ext uri="{FF2B5EF4-FFF2-40B4-BE49-F238E27FC236}">
                  <a16:creationId xmlns:a16="http://schemas.microsoft.com/office/drawing/2014/main" id="{48BA4237-9A4F-40E8-A93B-D9B05E441E9D}"/>
                </a:ext>
              </a:extLst>
            </p:cNvPr>
            <p:cNvSpPr/>
            <p:nvPr/>
          </p:nvSpPr>
          <p:spPr>
            <a:xfrm>
              <a:off x="4693920" y="2662210"/>
              <a:ext cx="4450080" cy="570952"/>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r>
                <a:rPr lang="en-GB" sz="1800" dirty="0"/>
                <a:t>Partnerships and collaborations</a:t>
              </a:r>
            </a:p>
          </p:txBody>
        </p:sp>
        <p:sp>
          <p:nvSpPr>
            <p:cNvPr id="63" name="Freeform: Shape 62">
              <a:extLst>
                <a:ext uri="{FF2B5EF4-FFF2-40B4-BE49-F238E27FC236}">
                  <a16:creationId xmlns:a16="http://schemas.microsoft.com/office/drawing/2014/main" id="{2AE05088-3F36-47BF-8342-C8914BF15C2D}"/>
                </a:ext>
              </a:extLst>
            </p:cNvPr>
            <p:cNvSpPr/>
            <p:nvPr/>
          </p:nvSpPr>
          <p:spPr>
            <a:xfrm>
              <a:off x="8770620" y="2802907"/>
              <a:ext cx="289560" cy="28956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3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3"/>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1700"/>
            </a:p>
          </p:txBody>
        </p:sp>
        <p:sp>
          <p:nvSpPr>
            <p:cNvPr id="105" name="Graphic 103">
              <a:extLst>
                <a:ext uri="{FF2B5EF4-FFF2-40B4-BE49-F238E27FC236}">
                  <a16:creationId xmlns:a16="http://schemas.microsoft.com/office/drawing/2014/main" id="{D0E95A5B-150A-4BA6-90E9-A8F10F086288}"/>
                </a:ext>
              </a:extLst>
            </p:cNvPr>
            <p:cNvSpPr/>
            <p:nvPr/>
          </p:nvSpPr>
          <p:spPr>
            <a:xfrm>
              <a:off x="4793187" y="2732664"/>
              <a:ext cx="580561" cy="430045"/>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1700"/>
            </a:p>
          </p:txBody>
        </p:sp>
      </p:grpSp>
      <p:grpSp>
        <p:nvGrpSpPr>
          <p:cNvPr id="31" name="Group 30" descr=" 31">
            <a:extLst>
              <a:ext uri="{FF2B5EF4-FFF2-40B4-BE49-F238E27FC236}">
                <a16:creationId xmlns:a16="http://schemas.microsoft.com/office/drawing/2014/main" id="{40171EF5-3B87-4080-A799-F2732D64C521}"/>
              </a:ext>
            </a:extLst>
          </p:cNvPr>
          <p:cNvGrpSpPr/>
          <p:nvPr/>
        </p:nvGrpSpPr>
        <p:grpSpPr>
          <a:xfrm>
            <a:off x="6258560" y="4376132"/>
            <a:ext cx="5933440" cy="761269"/>
            <a:chOff x="4693920" y="3282099"/>
            <a:chExt cx="4450080" cy="570952"/>
          </a:xfrm>
        </p:grpSpPr>
        <p:sp>
          <p:nvSpPr>
            <p:cNvPr id="170" name="Freeform: Shape 169">
              <a:extLst>
                <a:ext uri="{FF2B5EF4-FFF2-40B4-BE49-F238E27FC236}">
                  <a16:creationId xmlns:a16="http://schemas.microsoft.com/office/drawing/2014/main" id="{20D88811-4F4A-4B09-9927-1B95227B172D}"/>
                </a:ext>
              </a:extLst>
            </p:cNvPr>
            <p:cNvSpPr/>
            <p:nvPr/>
          </p:nvSpPr>
          <p:spPr>
            <a:xfrm>
              <a:off x="4693920" y="3282099"/>
              <a:ext cx="4450080" cy="570952"/>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r>
                <a:rPr lang="en-GB" sz="1800" dirty="0"/>
                <a:t>From bench to bedside</a:t>
              </a:r>
            </a:p>
          </p:txBody>
        </p:sp>
        <p:sp>
          <p:nvSpPr>
            <p:cNvPr id="62" name="Freeform: Shape 61">
              <a:extLst>
                <a:ext uri="{FF2B5EF4-FFF2-40B4-BE49-F238E27FC236}">
                  <a16:creationId xmlns:a16="http://schemas.microsoft.com/office/drawing/2014/main" id="{C2A5A0DB-0CE3-4D0C-A5F2-5EAB1E9DB17E}"/>
                </a:ext>
              </a:extLst>
            </p:cNvPr>
            <p:cNvSpPr/>
            <p:nvPr/>
          </p:nvSpPr>
          <p:spPr>
            <a:xfrm>
              <a:off x="8770620" y="3422797"/>
              <a:ext cx="289560" cy="28956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3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3"/>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1700"/>
            </a:p>
          </p:txBody>
        </p:sp>
        <p:grpSp>
          <p:nvGrpSpPr>
            <p:cNvPr id="107" name="Graphic 105">
              <a:extLst>
                <a:ext uri="{FF2B5EF4-FFF2-40B4-BE49-F238E27FC236}">
                  <a16:creationId xmlns:a16="http://schemas.microsoft.com/office/drawing/2014/main" id="{5CBC418A-62CD-4D44-997D-ABB9C470CA44}"/>
                </a:ext>
              </a:extLst>
            </p:cNvPr>
            <p:cNvGrpSpPr/>
            <p:nvPr/>
          </p:nvGrpSpPr>
          <p:grpSpPr>
            <a:xfrm>
              <a:off x="4867467" y="3352300"/>
              <a:ext cx="432000" cy="430550"/>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17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17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1700"/>
              </a:p>
            </p:txBody>
          </p:sp>
        </p:grpSp>
      </p:grpSp>
      <p:grpSp>
        <p:nvGrpSpPr>
          <p:cNvPr id="32" name="Group 31" descr=" 32">
            <a:extLst>
              <a:ext uri="{FF2B5EF4-FFF2-40B4-BE49-F238E27FC236}">
                <a16:creationId xmlns:a16="http://schemas.microsoft.com/office/drawing/2014/main" id="{992696C9-BA15-45EF-8DA2-B1F8412583AC}"/>
              </a:ext>
            </a:extLst>
          </p:cNvPr>
          <p:cNvGrpSpPr/>
          <p:nvPr/>
        </p:nvGrpSpPr>
        <p:grpSpPr>
          <a:xfrm>
            <a:off x="6258560" y="5202652"/>
            <a:ext cx="5933440" cy="761269"/>
            <a:chOff x="4693920" y="3901989"/>
            <a:chExt cx="4450080" cy="570952"/>
          </a:xfrm>
        </p:grpSpPr>
        <p:sp>
          <p:nvSpPr>
            <p:cNvPr id="169" name="Freeform: Shape 168">
              <a:extLst>
                <a:ext uri="{FF2B5EF4-FFF2-40B4-BE49-F238E27FC236}">
                  <a16:creationId xmlns:a16="http://schemas.microsoft.com/office/drawing/2014/main" id="{4B659F9A-3DB1-4C95-8F57-BE0E3D4E4D7E}"/>
                </a:ext>
              </a:extLst>
            </p:cNvPr>
            <p:cNvSpPr/>
            <p:nvPr/>
          </p:nvSpPr>
          <p:spPr>
            <a:xfrm>
              <a:off x="4693920" y="3901989"/>
              <a:ext cx="4450080" cy="570952"/>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r>
                <a:rPr lang="en-GB" sz="1800" dirty="0"/>
                <a:t>Big data revolution</a:t>
              </a:r>
            </a:p>
          </p:txBody>
        </p:sp>
        <p:sp>
          <p:nvSpPr>
            <p:cNvPr id="61" name="Freeform: Shape 60">
              <a:extLst>
                <a:ext uri="{FF2B5EF4-FFF2-40B4-BE49-F238E27FC236}">
                  <a16:creationId xmlns:a16="http://schemas.microsoft.com/office/drawing/2014/main" id="{1D0E51BA-F512-4BA9-A9E3-D64C53C7F572}"/>
                </a:ext>
              </a:extLst>
            </p:cNvPr>
            <p:cNvSpPr/>
            <p:nvPr/>
          </p:nvSpPr>
          <p:spPr>
            <a:xfrm>
              <a:off x="8770620" y="4042685"/>
              <a:ext cx="289560" cy="28956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2 h 289560"/>
                <a:gd name="connsiteX10" fmla="*/ 121300 w 289560"/>
                <a:gd name="connsiteY10" fmla="*/ 210313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2"/>
                    <a:pt x="115595" y="212172"/>
                  </a:cubicBezTo>
                  <a:cubicBezTo>
                    <a:pt x="117723" y="212172"/>
                    <a:pt x="119692" y="211487"/>
                    <a:pt x="121300" y="210313"/>
                  </a:cubicBezTo>
                  <a:cubicBezTo>
                    <a:pt x="153363" y="191371"/>
                    <a:pt x="185395" y="172466"/>
                    <a:pt x="217464" y="153523"/>
                  </a:cubicBezTo>
                  <a:cubicBezTo>
                    <a:pt x="220601" y="151665"/>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1700"/>
            </a:p>
          </p:txBody>
        </p:sp>
        <p:grpSp>
          <p:nvGrpSpPr>
            <p:cNvPr id="112" name="Graphic 110">
              <a:extLst>
                <a:ext uri="{FF2B5EF4-FFF2-40B4-BE49-F238E27FC236}">
                  <a16:creationId xmlns:a16="http://schemas.microsoft.com/office/drawing/2014/main" id="{24A8A45F-D68D-4446-A8AC-186FB082AAA2}"/>
                </a:ext>
              </a:extLst>
            </p:cNvPr>
            <p:cNvGrpSpPr/>
            <p:nvPr/>
          </p:nvGrpSpPr>
          <p:grpSpPr>
            <a:xfrm>
              <a:off x="4867467" y="3971465"/>
              <a:ext cx="432000" cy="432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17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endParaRPr lang="en-GB" sz="17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endParaRPr lang="en-GB" sz="17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endParaRPr lang="en-GB" sz="17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17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endParaRPr lang="en-GB" sz="17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endParaRPr lang="en-GB" sz="17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endParaRPr lang="en-GB" sz="17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endParaRPr lang="en-GB" sz="17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endParaRPr lang="en-GB" sz="17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endParaRPr lang="en-GB" sz="17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endParaRPr lang="en-GB" sz="17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endParaRPr lang="en-GB" sz="17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endParaRPr lang="en-GB" sz="17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endParaRPr lang="en-GB" sz="17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endParaRPr lang="en-GB" sz="17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endParaRPr lang="en-GB" sz="17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endParaRPr lang="en-GB" sz="17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endParaRPr lang="en-GB" sz="17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endParaRPr lang="en-GB" sz="17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endParaRPr lang="en-GB" sz="17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endParaRPr lang="en-GB" sz="17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endParaRPr lang="en-GB" sz="17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endParaRPr lang="en-GB" sz="17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endParaRPr lang="en-GB" sz="17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endParaRPr lang="en-GB" sz="17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endParaRPr lang="en-GB" sz="17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endParaRPr lang="en-GB" sz="17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endParaRPr lang="en-GB" sz="17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endParaRPr lang="en-GB" sz="17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endParaRPr lang="en-GB" sz="17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endParaRPr lang="en-GB" sz="17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endParaRPr lang="en-GB" sz="17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endParaRPr lang="en-GB" sz="17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endParaRPr lang="en-GB" sz="1700"/>
              </a:p>
            </p:txBody>
          </p:sp>
        </p:grpSp>
      </p:grpSp>
      <p:grpSp>
        <p:nvGrpSpPr>
          <p:cNvPr id="17" name="Group 16" descr=" 17">
            <a:extLst>
              <a:ext uri="{FF2B5EF4-FFF2-40B4-BE49-F238E27FC236}">
                <a16:creationId xmlns:a16="http://schemas.microsoft.com/office/drawing/2014/main" id="{4E5B823D-F7AD-443B-BE5A-C5A56B478F5A}"/>
              </a:ext>
            </a:extLst>
          </p:cNvPr>
          <p:cNvGrpSpPr/>
          <p:nvPr/>
        </p:nvGrpSpPr>
        <p:grpSpPr>
          <a:xfrm>
            <a:off x="87943" y="72163"/>
            <a:ext cx="2998157" cy="2947261"/>
            <a:chOff x="451519" y="171727"/>
            <a:chExt cx="1997114" cy="1889253"/>
          </a:xfrm>
        </p:grpSpPr>
        <p:sp>
          <p:nvSpPr>
            <p:cNvPr id="104" name="Oval 103">
              <a:extLst>
                <a:ext uri="{FF2B5EF4-FFF2-40B4-BE49-F238E27FC236}">
                  <a16:creationId xmlns:a16="http://schemas.microsoft.com/office/drawing/2014/main" id="{087BAE72-5468-48A0-95DA-D5FEDF9CA4AD}"/>
                </a:ext>
              </a:extLst>
            </p:cNvPr>
            <p:cNvSpPr/>
            <p:nvPr/>
          </p:nvSpPr>
          <p:spPr>
            <a:xfrm>
              <a:off x="451519" y="171727"/>
              <a:ext cx="1997114" cy="1889253"/>
            </a:xfrm>
            <a:prstGeom prst="ellipse">
              <a:avLst/>
            </a:pr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Bef>
                  <a:spcPts val="1600"/>
                </a:spcBef>
                <a:buClr>
                  <a:srgbClr val="0460A9"/>
                </a:buClr>
                <a:buSzPct val="100000"/>
                <a:tabLst>
                  <a:tab pos="7108824" algn="r"/>
                  <a:tab pos="14629669" algn="r"/>
                </a:tabLst>
              </a:pPr>
              <a:r>
                <a:rPr lang="en-GB" sz="2200" b="1" dirty="0">
                  <a:solidFill>
                    <a:schemeClr val="accent1"/>
                  </a:solidFill>
                </a:rPr>
                <a:t>We are boldly committed to </a:t>
              </a:r>
              <a:br>
                <a:rPr lang="en-GB" sz="2200" b="1" dirty="0">
                  <a:solidFill>
                    <a:schemeClr val="accent1"/>
                  </a:solidFill>
                </a:rPr>
              </a:br>
              <a:r>
                <a:rPr lang="en-GB" sz="2200" b="1" dirty="0">
                  <a:solidFill>
                    <a:schemeClr val="accent1"/>
                  </a:solidFill>
                </a:rPr>
                <a:t>reimagining neuroscience…</a:t>
              </a:r>
            </a:p>
          </p:txBody>
        </p:sp>
        <p:grpSp>
          <p:nvGrpSpPr>
            <p:cNvPr id="9" name="Graphic 7">
              <a:extLst>
                <a:ext uri="{FF2B5EF4-FFF2-40B4-BE49-F238E27FC236}">
                  <a16:creationId xmlns:a16="http://schemas.microsoft.com/office/drawing/2014/main" id="{A2F1CA28-CBAF-41EB-A806-62DFCAE5732A}"/>
                </a:ext>
              </a:extLst>
            </p:cNvPr>
            <p:cNvGrpSpPr/>
            <p:nvPr/>
          </p:nvGrpSpPr>
          <p:grpSpPr>
            <a:xfrm>
              <a:off x="470812" y="564047"/>
              <a:ext cx="303757" cy="258043"/>
              <a:chOff x="-3229837" y="1504654"/>
              <a:chExt cx="1065231" cy="904931"/>
            </a:xfrm>
            <a:solidFill>
              <a:schemeClr val="accent1"/>
            </a:solidFill>
          </p:grpSpPr>
          <p:sp>
            <p:nvSpPr>
              <p:cNvPr id="10" name="Freeform: Shape 9">
                <a:extLst>
                  <a:ext uri="{FF2B5EF4-FFF2-40B4-BE49-F238E27FC236}">
                    <a16:creationId xmlns:a16="http://schemas.microsoft.com/office/drawing/2014/main" id="{EFC6E9F6-1C86-46DA-8612-482251AEA80D}"/>
                  </a:ext>
                </a:extLst>
              </p:cNvPr>
              <p:cNvSpPr/>
              <p:nvPr/>
            </p:nvSpPr>
            <p:spPr>
              <a:xfrm>
                <a:off x="-3229837" y="1504708"/>
                <a:ext cx="504825" cy="904877"/>
              </a:xfrm>
              <a:custGeom>
                <a:avLst/>
                <a:gdLst>
                  <a:gd name="connsiteX0" fmla="*/ 387858 w 504825"/>
                  <a:gd name="connsiteY0" fmla="*/ 401826 h 904875"/>
                  <a:gd name="connsiteX1" fmla="*/ 234029 w 504825"/>
                  <a:gd name="connsiteY1" fmla="*/ 401826 h 904875"/>
                  <a:gd name="connsiteX2" fmla="*/ 478060 w 504825"/>
                  <a:gd name="connsiteY2" fmla="*/ 10730 h 904875"/>
                  <a:gd name="connsiteX3" fmla="*/ 0 w 504825"/>
                  <a:gd name="connsiteY3" fmla="*/ 522222 h 904875"/>
                  <a:gd name="connsiteX4" fmla="*/ 0 w 504825"/>
                  <a:gd name="connsiteY4" fmla="*/ 789684 h 904875"/>
                  <a:gd name="connsiteX5" fmla="*/ 120396 w 504825"/>
                  <a:gd name="connsiteY5" fmla="*/ 910080 h 904875"/>
                  <a:gd name="connsiteX6" fmla="*/ 387858 w 504825"/>
                  <a:gd name="connsiteY6" fmla="*/ 910080 h 904875"/>
                  <a:gd name="connsiteX7" fmla="*/ 508254 w 504825"/>
                  <a:gd name="connsiteY7" fmla="*/ 789684 h 904875"/>
                  <a:gd name="connsiteX8" fmla="*/ 508254 w 504825"/>
                  <a:gd name="connsiteY8" fmla="*/ 522222 h 904875"/>
                  <a:gd name="connsiteX9" fmla="*/ 387858 w 504825"/>
                  <a:gd name="connsiteY9" fmla="*/ 401826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4825" h="904875">
                    <a:moveTo>
                      <a:pt x="387858" y="401826"/>
                    </a:moveTo>
                    <a:lnTo>
                      <a:pt x="234029" y="401826"/>
                    </a:lnTo>
                    <a:cubicBezTo>
                      <a:pt x="297561" y="60831"/>
                      <a:pt x="478060" y="10730"/>
                      <a:pt x="478060" y="10730"/>
                    </a:cubicBezTo>
                    <a:cubicBezTo>
                      <a:pt x="0" y="-86235"/>
                      <a:pt x="0" y="505458"/>
                      <a:pt x="0" y="522222"/>
                    </a:cubicBezTo>
                    <a:lnTo>
                      <a:pt x="0" y="789684"/>
                    </a:lnTo>
                    <a:cubicBezTo>
                      <a:pt x="0" y="856550"/>
                      <a:pt x="53531" y="910080"/>
                      <a:pt x="120396" y="910080"/>
                    </a:cubicBezTo>
                    <a:lnTo>
                      <a:pt x="387858" y="910080"/>
                    </a:lnTo>
                    <a:cubicBezTo>
                      <a:pt x="454724" y="910080"/>
                      <a:pt x="508254" y="856550"/>
                      <a:pt x="508254" y="789684"/>
                    </a:cubicBezTo>
                    <a:lnTo>
                      <a:pt x="508254" y="522222"/>
                    </a:lnTo>
                    <a:cubicBezTo>
                      <a:pt x="508159" y="455357"/>
                      <a:pt x="451295" y="401826"/>
                      <a:pt x="387858" y="401826"/>
                    </a:cubicBezTo>
                    <a:close/>
                  </a:path>
                </a:pathLst>
              </a:custGeom>
              <a:grpFill/>
              <a:ln w="9525" cap="flat">
                <a:noFill/>
                <a:prstDash val="solid"/>
                <a:miter/>
              </a:ln>
            </p:spPr>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endParaRPr lang="en-GB" sz="1800"/>
              </a:p>
            </p:txBody>
          </p:sp>
          <p:sp>
            <p:nvSpPr>
              <p:cNvPr id="12" name="Freeform: Shape 11">
                <a:extLst>
                  <a:ext uri="{FF2B5EF4-FFF2-40B4-BE49-F238E27FC236}">
                    <a16:creationId xmlns:a16="http://schemas.microsoft.com/office/drawing/2014/main" id="{196A8910-9FEB-4175-A2C4-3B849F7FFA0F}"/>
                  </a:ext>
                </a:extLst>
              </p:cNvPr>
              <p:cNvSpPr/>
              <p:nvPr/>
            </p:nvSpPr>
            <p:spPr>
              <a:xfrm>
                <a:off x="-2669431" y="1504654"/>
                <a:ext cx="504825" cy="904876"/>
              </a:xfrm>
              <a:custGeom>
                <a:avLst/>
                <a:gdLst>
                  <a:gd name="connsiteX0" fmla="*/ 387763 w 504825"/>
                  <a:gd name="connsiteY0" fmla="*/ 401901 h 904875"/>
                  <a:gd name="connsiteX1" fmla="*/ 233934 w 504825"/>
                  <a:gd name="connsiteY1" fmla="*/ 401901 h 904875"/>
                  <a:gd name="connsiteX2" fmla="*/ 477965 w 504825"/>
                  <a:gd name="connsiteY2" fmla="*/ 10710 h 904875"/>
                  <a:gd name="connsiteX3" fmla="*/ 0 w 504825"/>
                  <a:gd name="connsiteY3" fmla="*/ 522298 h 904875"/>
                  <a:gd name="connsiteX4" fmla="*/ 0 w 504825"/>
                  <a:gd name="connsiteY4" fmla="*/ 789760 h 904875"/>
                  <a:gd name="connsiteX5" fmla="*/ 120396 w 504825"/>
                  <a:gd name="connsiteY5" fmla="*/ 910156 h 904875"/>
                  <a:gd name="connsiteX6" fmla="*/ 387858 w 504825"/>
                  <a:gd name="connsiteY6" fmla="*/ 910156 h 904875"/>
                  <a:gd name="connsiteX7" fmla="*/ 508254 w 504825"/>
                  <a:gd name="connsiteY7" fmla="*/ 789760 h 904875"/>
                  <a:gd name="connsiteX8" fmla="*/ 508254 w 504825"/>
                  <a:gd name="connsiteY8" fmla="*/ 522298 h 904875"/>
                  <a:gd name="connsiteX9" fmla="*/ 387763 w 504825"/>
                  <a:gd name="connsiteY9" fmla="*/ 401901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4825" h="904875">
                    <a:moveTo>
                      <a:pt x="387763" y="401901"/>
                    </a:moveTo>
                    <a:lnTo>
                      <a:pt x="233934" y="401901"/>
                    </a:lnTo>
                    <a:cubicBezTo>
                      <a:pt x="297466" y="60906"/>
                      <a:pt x="477965" y="10710"/>
                      <a:pt x="477965" y="10710"/>
                    </a:cubicBezTo>
                    <a:cubicBezTo>
                      <a:pt x="0" y="-86160"/>
                      <a:pt x="0" y="505533"/>
                      <a:pt x="0" y="522298"/>
                    </a:cubicBezTo>
                    <a:lnTo>
                      <a:pt x="0" y="789760"/>
                    </a:lnTo>
                    <a:cubicBezTo>
                      <a:pt x="0" y="856625"/>
                      <a:pt x="53531" y="910156"/>
                      <a:pt x="120396" y="910156"/>
                    </a:cubicBezTo>
                    <a:lnTo>
                      <a:pt x="387858" y="910156"/>
                    </a:lnTo>
                    <a:cubicBezTo>
                      <a:pt x="454723" y="910156"/>
                      <a:pt x="508254" y="856625"/>
                      <a:pt x="508254" y="789760"/>
                    </a:cubicBezTo>
                    <a:lnTo>
                      <a:pt x="508254" y="522298"/>
                    </a:lnTo>
                    <a:cubicBezTo>
                      <a:pt x="508159" y="455432"/>
                      <a:pt x="454628" y="401901"/>
                      <a:pt x="387763" y="401901"/>
                    </a:cubicBezTo>
                    <a:close/>
                  </a:path>
                </a:pathLst>
              </a:custGeom>
              <a:grpFill/>
              <a:ln w="9525" cap="flat">
                <a:noFill/>
                <a:prstDash val="solid"/>
                <a:miter/>
              </a:ln>
            </p:spPr>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endParaRPr lang="en-GB" sz="1800"/>
              </a:p>
            </p:txBody>
          </p:sp>
        </p:grpSp>
      </p:grpSp>
      <p:grpSp>
        <p:nvGrpSpPr>
          <p:cNvPr id="18" name="Group 17" descr=" 18">
            <a:extLst>
              <a:ext uri="{FF2B5EF4-FFF2-40B4-BE49-F238E27FC236}">
                <a16:creationId xmlns:a16="http://schemas.microsoft.com/office/drawing/2014/main" id="{F626ED61-8BA6-4263-8B86-D20C20F986DD}"/>
              </a:ext>
            </a:extLst>
          </p:cNvPr>
          <p:cNvGrpSpPr/>
          <p:nvPr/>
        </p:nvGrpSpPr>
        <p:grpSpPr>
          <a:xfrm>
            <a:off x="1327042" y="2651225"/>
            <a:ext cx="4761706" cy="4030704"/>
            <a:chOff x="1181018" y="1852687"/>
            <a:chExt cx="3571280" cy="3023029"/>
          </a:xfrm>
        </p:grpSpPr>
        <p:sp>
          <p:nvSpPr>
            <p:cNvPr id="2" name="Oval 1">
              <a:extLst>
                <a:ext uri="{FF2B5EF4-FFF2-40B4-BE49-F238E27FC236}">
                  <a16:creationId xmlns:a16="http://schemas.microsoft.com/office/drawing/2014/main" id="{FD579327-1347-46F9-AB67-A6C4E13F357B}"/>
                </a:ext>
              </a:extLst>
            </p:cNvPr>
            <p:cNvSpPr/>
            <p:nvPr/>
          </p:nvSpPr>
          <p:spPr>
            <a:xfrm>
              <a:off x="1181018" y="1852687"/>
              <a:ext cx="3571280" cy="3023029"/>
            </a:xfrm>
            <a:prstGeom prst="ellipse">
              <a:avLst/>
            </a:pr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spcBef>
                  <a:spcPts val="1600"/>
                </a:spcBef>
                <a:buClr>
                  <a:srgbClr val="0460A9"/>
                </a:buClr>
                <a:buSzPct val="100000"/>
                <a:tabLst>
                  <a:tab pos="7108824" algn="r"/>
                  <a:tab pos="14629669" algn="r"/>
                </a:tabLst>
              </a:pPr>
              <a:r>
                <a:rPr lang="en-GB" sz="2200" b="1" dirty="0">
                  <a:solidFill>
                    <a:schemeClr val="accent1"/>
                  </a:solidFill>
                </a:rPr>
                <a:t>… through </a:t>
              </a:r>
              <a:br>
                <a:rPr lang="en-GB" sz="2200" b="1" dirty="0">
                  <a:solidFill>
                    <a:schemeClr val="accent1"/>
                  </a:solidFill>
                </a:rPr>
              </a:br>
              <a:r>
                <a:rPr lang="en-GB" sz="2200" b="1" dirty="0">
                  <a:solidFill>
                    <a:schemeClr val="accent1"/>
                  </a:solidFill>
                </a:rPr>
                <a:t>developing and delivering transformative medicines, that bring </a:t>
              </a:r>
              <a:br>
                <a:rPr lang="en-GB" sz="2200" b="1" dirty="0">
                  <a:solidFill>
                    <a:schemeClr val="accent1"/>
                  </a:solidFill>
                </a:rPr>
              </a:br>
              <a:r>
                <a:rPr lang="en-GB" sz="2200" b="1" dirty="0">
                  <a:solidFill>
                    <a:schemeClr val="accent1"/>
                  </a:solidFill>
                </a:rPr>
                <a:t>life-changing outcomes and the best experience for as many of the patients that can benefit</a:t>
              </a:r>
            </a:p>
          </p:txBody>
        </p:sp>
        <p:grpSp>
          <p:nvGrpSpPr>
            <p:cNvPr id="184" name="Graphic 7">
              <a:extLst>
                <a:ext uri="{FF2B5EF4-FFF2-40B4-BE49-F238E27FC236}">
                  <a16:creationId xmlns:a16="http://schemas.microsoft.com/office/drawing/2014/main" id="{EE2AFC84-EF8F-4FDA-8335-98A2FCA185A4}"/>
                </a:ext>
              </a:extLst>
            </p:cNvPr>
            <p:cNvGrpSpPr/>
            <p:nvPr/>
          </p:nvGrpSpPr>
          <p:grpSpPr>
            <a:xfrm rot="10800000">
              <a:off x="4257687" y="4207619"/>
              <a:ext cx="303772" cy="258044"/>
              <a:chOff x="-6311256" y="1178524"/>
              <a:chExt cx="1065278" cy="904915"/>
            </a:xfrm>
            <a:solidFill>
              <a:schemeClr val="accent1"/>
            </a:solidFill>
          </p:grpSpPr>
          <p:sp>
            <p:nvSpPr>
              <p:cNvPr id="185" name="Freeform: Shape 184">
                <a:extLst>
                  <a:ext uri="{FF2B5EF4-FFF2-40B4-BE49-F238E27FC236}">
                    <a16:creationId xmlns:a16="http://schemas.microsoft.com/office/drawing/2014/main" id="{7719C08C-4AAF-4647-B039-E66EB1C07C25}"/>
                  </a:ext>
                </a:extLst>
              </p:cNvPr>
              <p:cNvSpPr/>
              <p:nvPr/>
            </p:nvSpPr>
            <p:spPr>
              <a:xfrm>
                <a:off x="-6311256" y="1178566"/>
                <a:ext cx="504824" cy="904873"/>
              </a:xfrm>
              <a:custGeom>
                <a:avLst/>
                <a:gdLst>
                  <a:gd name="connsiteX0" fmla="*/ 387858 w 504825"/>
                  <a:gd name="connsiteY0" fmla="*/ 401826 h 904875"/>
                  <a:gd name="connsiteX1" fmla="*/ 234029 w 504825"/>
                  <a:gd name="connsiteY1" fmla="*/ 401826 h 904875"/>
                  <a:gd name="connsiteX2" fmla="*/ 478060 w 504825"/>
                  <a:gd name="connsiteY2" fmla="*/ 10730 h 904875"/>
                  <a:gd name="connsiteX3" fmla="*/ 0 w 504825"/>
                  <a:gd name="connsiteY3" fmla="*/ 522222 h 904875"/>
                  <a:gd name="connsiteX4" fmla="*/ 0 w 504825"/>
                  <a:gd name="connsiteY4" fmla="*/ 789684 h 904875"/>
                  <a:gd name="connsiteX5" fmla="*/ 120396 w 504825"/>
                  <a:gd name="connsiteY5" fmla="*/ 910080 h 904875"/>
                  <a:gd name="connsiteX6" fmla="*/ 387858 w 504825"/>
                  <a:gd name="connsiteY6" fmla="*/ 910080 h 904875"/>
                  <a:gd name="connsiteX7" fmla="*/ 508254 w 504825"/>
                  <a:gd name="connsiteY7" fmla="*/ 789684 h 904875"/>
                  <a:gd name="connsiteX8" fmla="*/ 508254 w 504825"/>
                  <a:gd name="connsiteY8" fmla="*/ 522222 h 904875"/>
                  <a:gd name="connsiteX9" fmla="*/ 387858 w 504825"/>
                  <a:gd name="connsiteY9" fmla="*/ 401826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4825" h="904875">
                    <a:moveTo>
                      <a:pt x="387858" y="401826"/>
                    </a:moveTo>
                    <a:lnTo>
                      <a:pt x="234029" y="401826"/>
                    </a:lnTo>
                    <a:cubicBezTo>
                      <a:pt x="297561" y="60831"/>
                      <a:pt x="478060" y="10730"/>
                      <a:pt x="478060" y="10730"/>
                    </a:cubicBezTo>
                    <a:cubicBezTo>
                      <a:pt x="0" y="-86235"/>
                      <a:pt x="0" y="505458"/>
                      <a:pt x="0" y="522222"/>
                    </a:cubicBezTo>
                    <a:lnTo>
                      <a:pt x="0" y="789684"/>
                    </a:lnTo>
                    <a:cubicBezTo>
                      <a:pt x="0" y="856550"/>
                      <a:pt x="53531" y="910080"/>
                      <a:pt x="120396" y="910080"/>
                    </a:cubicBezTo>
                    <a:lnTo>
                      <a:pt x="387858" y="910080"/>
                    </a:lnTo>
                    <a:cubicBezTo>
                      <a:pt x="454724" y="910080"/>
                      <a:pt x="508254" y="856550"/>
                      <a:pt x="508254" y="789684"/>
                    </a:cubicBezTo>
                    <a:lnTo>
                      <a:pt x="508254" y="522222"/>
                    </a:lnTo>
                    <a:cubicBezTo>
                      <a:pt x="508159" y="455357"/>
                      <a:pt x="451295" y="401826"/>
                      <a:pt x="387858" y="401826"/>
                    </a:cubicBezTo>
                    <a:close/>
                  </a:path>
                </a:pathLst>
              </a:custGeom>
              <a:grpFill/>
              <a:ln w="9525" cap="flat">
                <a:noFill/>
                <a:prstDash val="solid"/>
                <a:miter/>
              </a:ln>
            </p:spPr>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endParaRPr lang="en-GB" sz="1800"/>
              </a:p>
            </p:txBody>
          </p:sp>
          <p:sp>
            <p:nvSpPr>
              <p:cNvPr id="186" name="Freeform: Shape 185">
                <a:extLst>
                  <a:ext uri="{FF2B5EF4-FFF2-40B4-BE49-F238E27FC236}">
                    <a16:creationId xmlns:a16="http://schemas.microsoft.com/office/drawing/2014/main" id="{A3D1F1E7-4B02-4166-B0BF-D3FC8D85EB9B}"/>
                  </a:ext>
                </a:extLst>
              </p:cNvPr>
              <p:cNvSpPr/>
              <p:nvPr/>
            </p:nvSpPr>
            <p:spPr>
              <a:xfrm>
                <a:off x="-5750802" y="1178524"/>
                <a:ext cx="504824" cy="904873"/>
              </a:xfrm>
              <a:custGeom>
                <a:avLst/>
                <a:gdLst>
                  <a:gd name="connsiteX0" fmla="*/ 387763 w 504825"/>
                  <a:gd name="connsiteY0" fmla="*/ 401901 h 904875"/>
                  <a:gd name="connsiteX1" fmla="*/ 233934 w 504825"/>
                  <a:gd name="connsiteY1" fmla="*/ 401901 h 904875"/>
                  <a:gd name="connsiteX2" fmla="*/ 477965 w 504825"/>
                  <a:gd name="connsiteY2" fmla="*/ 10710 h 904875"/>
                  <a:gd name="connsiteX3" fmla="*/ 0 w 504825"/>
                  <a:gd name="connsiteY3" fmla="*/ 522298 h 904875"/>
                  <a:gd name="connsiteX4" fmla="*/ 0 w 504825"/>
                  <a:gd name="connsiteY4" fmla="*/ 789760 h 904875"/>
                  <a:gd name="connsiteX5" fmla="*/ 120396 w 504825"/>
                  <a:gd name="connsiteY5" fmla="*/ 910156 h 904875"/>
                  <a:gd name="connsiteX6" fmla="*/ 387858 w 504825"/>
                  <a:gd name="connsiteY6" fmla="*/ 910156 h 904875"/>
                  <a:gd name="connsiteX7" fmla="*/ 508254 w 504825"/>
                  <a:gd name="connsiteY7" fmla="*/ 789760 h 904875"/>
                  <a:gd name="connsiteX8" fmla="*/ 508254 w 504825"/>
                  <a:gd name="connsiteY8" fmla="*/ 522298 h 904875"/>
                  <a:gd name="connsiteX9" fmla="*/ 387763 w 504825"/>
                  <a:gd name="connsiteY9" fmla="*/ 401901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4825" h="904875">
                    <a:moveTo>
                      <a:pt x="387763" y="401901"/>
                    </a:moveTo>
                    <a:lnTo>
                      <a:pt x="233934" y="401901"/>
                    </a:lnTo>
                    <a:cubicBezTo>
                      <a:pt x="297466" y="60906"/>
                      <a:pt x="477965" y="10710"/>
                      <a:pt x="477965" y="10710"/>
                    </a:cubicBezTo>
                    <a:cubicBezTo>
                      <a:pt x="0" y="-86160"/>
                      <a:pt x="0" y="505533"/>
                      <a:pt x="0" y="522298"/>
                    </a:cubicBezTo>
                    <a:lnTo>
                      <a:pt x="0" y="789760"/>
                    </a:lnTo>
                    <a:cubicBezTo>
                      <a:pt x="0" y="856625"/>
                      <a:pt x="53531" y="910156"/>
                      <a:pt x="120396" y="910156"/>
                    </a:cubicBezTo>
                    <a:lnTo>
                      <a:pt x="387858" y="910156"/>
                    </a:lnTo>
                    <a:cubicBezTo>
                      <a:pt x="454723" y="910156"/>
                      <a:pt x="508254" y="856625"/>
                      <a:pt x="508254" y="789760"/>
                    </a:cubicBezTo>
                    <a:lnTo>
                      <a:pt x="508254" y="522298"/>
                    </a:lnTo>
                    <a:cubicBezTo>
                      <a:pt x="508159" y="455432"/>
                      <a:pt x="454628" y="401901"/>
                      <a:pt x="387763" y="401901"/>
                    </a:cubicBezTo>
                    <a:close/>
                  </a:path>
                </a:pathLst>
              </a:custGeom>
              <a:grpFill/>
              <a:ln w="9525" cap="flat">
                <a:noFill/>
                <a:prstDash val="solid"/>
                <a:miter/>
              </a:ln>
            </p:spPr>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endParaRPr lang="en-GB" sz="1800"/>
              </a:p>
            </p:txBody>
          </p:sp>
        </p:grpSp>
      </p:grpSp>
      <p:sp>
        <p:nvSpPr>
          <p:cNvPr id="188" name="Freeform: Shape 187" descr=" 188">
            <a:hlinkClick r:id="rId5" action="ppaction://hlinksldjump" highlightClick="1"/>
            <a:extLst>
              <a:ext uri="{FF2B5EF4-FFF2-40B4-BE49-F238E27FC236}">
                <a16:creationId xmlns:a16="http://schemas.microsoft.com/office/drawing/2014/main" id="{A7ED1BED-678E-4F89-81E7-AA78526C4D31}"/>
              </a:ext>
            </a:extLst>
          </p:cNvPr>
          <p:cNvSpPr/>
          <p:nvPr/>
        </p:nvSpPr>
        <p:spPr>
          <a:xfrm>
            <a:off x="6258560" y="243535"/>
            <a:ext cx="593344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94" name="Freeform: Shape 193" descr=" 194">
            <a:hlinkClick r:id="rId6" action="ppaction://hlinksldjump" highlightClick="1"/>
            <a:extLst>
              <a:ext uri="{FF2B5EF4-FFF2-40B4-BE49-F238E27FC236}">
                <a16:creationId xmlns:a16="http://schemas.microsoft.com/office/drawing/2014/main" id="{879CE18C-FB22-47CA-A806-B01F8C26AD06}"/>
              </a:ext>
            </a:extLst>
          </p:cNvPr>
          <p:cNvSpPr/>
          <p:nvPr/>
        </p:nvSpPr>
        <p:spPr>
          <a:xfrm>
            <a:off x="6258560" y="1070055"/>
            <a:ext cx="593344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08" name="Freeform: Shape 207" descr=" 208">
            <a:hlinkClick r:id="rId7" action="ppaction://hlinksldjump" highlightClick="1"/>
            <a:extLst>
              <a:ext uri="{FF2B5EF4-FFF2-40B4-BE49-F238E27FC236}">
                <a16:creationId xmlns:a16="http://schemas.microsoft.com/office/drawing/2014/main" id="{F75BBD7D-F8D8-4620-ADC4-104E747FFE0D}"/>
              </a:ext>
            </a:extLst>
          </p:cNvPr>
          <p:cNvSpPr/>
          <p:nvPr/>
        </p:nvSpPr>
        <p:spPr>
          <a:xfrm>
            <a:off x="6258560" y="1896574"/>
            <a:ext cx="593344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17" name="Freeform: Shape 216" descr=" 217">
            <a:hlinkClick r:id="rId8" action="ppaction://hlinksldjump" highlightClick="1"/>
            <a:extLst>
              <a:ext uri="{FF2B5EF4-FFF2-40B4-BE49-F238E27FC236}">
                <a16:creationId xmlns:a16="http://schemas.microsoft.com/office/drawing/2014/main" id="{D1CBFD81-C792-44D3-B493-76E5E683154E}"/>
              </a:ext>
            </a:extLst>
          </p:cNvPr>
          <p:cNvSpPr/>
          <p:nvPr/>
        </p:nvSpPr>
        <p:spPr>
          <a:xfrm>
            <a:off x="6258560" y="2723094"/>
            <a:ext cx="593344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27" name="Freeform: Shape 226" descr=" 227">
            <a:hlinkClick r:id="rId9" action="ppaction://hlinksldjump" highlightClick="1"/>
            <a:extLst>
              <a:ext uri="{FF2B5EF4-FFF2-40B4-BE49-F238E27FC236}">
                <a16:creationId xmlns:a16="http://schemas.microsoft.com/office/drawing/2014/main" id="{4272DFF1-103A-493A-8D45-F5C5A188D28A}"/>
              </a:ext>
            </a:extLst>
          </p:cNvPr>
          <p:cNvSpPr/>
          <p:nvPr/>
        </p:nvSpPr>
        <p:spPr>
          <a:xfrm>
            <a:off x="6258560" y="3549614"/>
            <a:ext cx="593344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31" name="Freeform: Shape 230" descr=" 231">
            <a:hlinkClick r:id="rId10" action="ppaction://hlinksldjump" highlightClick="1"/>
            <a:extLst>
              <a:ext uri="{FF2B5EF4-FFF2-40B4-BE49-F238E27FC236}">
                <a16:creationId xmlns:a16="http://schemas.microsoft.com/office/drawing/2014/main" id="{59D03C50-C152-4E4F-A10E-5A1AEE09A23B}"/>
              </a:ext>
            </a:extLst>
          </p:cNvPr>
          <p:cNvSpPr/>
          <p:nvPr/>
        </p:nvSpPr>
        <p:spPr>
          <a:xfrm>
            <a:off x="6258560" y="4376132"/>
            <a:ext cx="593344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38" name="Freeform: Shape 237" descr=" 238">
            <a:hlinkClick r:id="rId11" action="ppaction://hlinksldjump" highlightClick="1"/>
            <a:extLst>
              <a:ext uri="{FF2B5EF4-FFF2-40B4-BE49-F238E27FC236}">
                <a16:creationId xmlns:a16="http://schemas.microsoft.com/office/drawing/2014/main" id="{332FEA9A-2C7E-460E-8330-941FCD2D99B3}"/>
              </a:ext>
            </a:extLst>
          </p:cNvPr>
          <p:cNvSpPr/>
          <p:nvPr/>
        </p:nvSpPr>
        <p:spPr>
          <a:xfrm>
            <a:off x="6258560" y="5202652"/>
            <a:ext cx="593344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Tree>
    <p:extLst>
      <p:ext uri="{BB962C8B-B14F-4D97-AF65-F5344CB8AC3E}">
        <p14:creationId xmlns:p14="http://schemas.microsoft.com/office/powerpoint/2010/main" val="14101748"/>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showMasterSp="0">
  <p:cSld>
    <p:bg>
      <p:bgPr>
        <a:solidFill>
          <a:srgbClr val="0460A9"/>
        </a:solidFill>
        <a:effectLst/>
      </p:bgPr>
    </p:bg>
    <p:spTree>
      <p:nvGrpSpPr>
        <p:cNvPr id="1" name=""/>
        <p:cNvGrpSpPr/>
        <p:nvPr/>
      </p:nvGrpSpPr>
      <p:grpSpPr>
        <a:xfrm>
          <a:off x="0" y="0"/>
          <a:ext cx="0" cy="0"/>
          <a:chOff x="0" y="0"/>
          <a:chExt cx="0" cy="0"/>
        </a:xfrm>
      </p:grpSpPr>
      <p:sp>
        <p:nvSpPr>
          <p:cNvPr id="247" name="Rectangle 246" descr=" 179">
            <a:extLst>
              <a:ext uri="{FF2B5EF4-FFF2-40B4-BE49-F238E27FC236}">
                <a16:creationId xmlns:a16="http://schemas.microsoft.com/office/drawing/2014/main" id="{949A8890-73E6-4A73-AEEA-E23B1964802B}"/>
              </a:ext>
            </a:extLst>
          </p:cNvPr>
          <p:cNvSpPr/>
          <p:nvPr/>
        </p:nvSpPr>
        <p:spPr>
          <a:xfrm>
            <a:off x="294640" y="5876836"/>
            <a:ext cx="9954260" cy="276999"/>
          </a:xfrm>
          <a:prstGeom prst="rect">
            <a:avLst/>
          </a:prstGeom>
        </p:spPr>
        <p:txBody>
          <a:bodyPr wrap="square" anchor="b" anchorCtr="0">
            <a:spAutoFit/>
          </a:bodyPr>
          <a:lstStyle/>
          <a:p>
            <a:r>
              <a:rPr lang="en-GB" sz="1200" baseline="30000" dirty="0" err="1">
                <a:solidFill>
                  <a:schemeClr val="bg1"/>
                </a:solidFill>
              </a:rPr>
              <a:t>a</a:t>
            </a:r>
            <a:r>
              <a:rPr lang="en-GB" sz="1200" dirty="0" err="1">
                <a:solidFill>
                  <a:schemeClr val="bg1"/>
                </a:solidFill>
              </a:rPr>
              <a:t>Indications</a:t>
            </a:r>
            <a:r>
              <a:rPr lang="en-GB" sz="1200" dirty="0">
                <a:solidFill>
                  <a:schemeClr val="bg1"/>
                </a:solidFill>
              </a:rPr>
              <a:t> may vary – please refer to previous slide for details</a:t>
            </a:r>
          </a:p>
        </p:txBody>
      </p:sp>
      <p:grpSp>
        <p:nvGrpSpPr>
          <p:cNvPr id="168" name="Group 167" descr=" 7">
            <a:extLst>
              <a:ext uri="{FF2B5EF4-FFF2-40B4-BE49-F238E27FC236}">
                <a16:creationId xmlns:a16="http://schemas.microsoft.com/office/drawing/2014/main" id="{9550BC19-3649-4BDB-8B93-1FDB891FED1B}"/>
              </a:ext>
            </a:extLst>
          </p:cNvPr>
          <p:cNvGrpSpPr/>
          <p:nvPr/>
        </p:nvGrpSpPr>
        <p:grpSpPr>
          <a:xfrm>
            <a:off x="2187792" y="1513861"/>
            <a:ext cx="6800719" cy="3963622"/>
            <a:chOff x="384157" y="1513861"/>
            <a:chExt cx="6800719" cy="3963622"/>
          </a:xfrm>
        </p:grpSpPr>
        <p:sp>
          <p:nvSpPr>
            <p:cNvPr id="211" name="Flowchart: Terminator 210">
              <a:extLst>
                <a:ext uri="{FF2B5EF4-FFF2-40B4-BE49-F238E27FC236}">
                  <a16:creationId xmlns:a16="http://schemas.microsoft.com/office/drawing/2014/main" id="{5A6C0377-ED30-4A68-A2BC-813569311111}"/>
                </a:ext>
              </a:extLst>
            </p:cNvPr>
            <p:cNvSpPr/>
            <p:nvPr/>
          </p:nvSpPr>
          <p:spPr>
            <a:xfrm>
              <a:off x="936878" y="4195379"/>
              <a:ext cx="6244627" cy="1282104"/>
            </a:xfrm>
            <a:prstGeom prst="flowChartTerminator">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ea typeface="+mn-ea"/>
                <a:cs typeface="+mn-cs"/>
              </a:endParaRPr>
            </a:p>
          </p:txBody>
        </p:sp>
        <p:sp>
          <p:nvSpPr>
            <p:cNvPr id="212" name="Flowchart: Terminator 211">
              <a:extLst>
                <a:ext uri="{FF2B5EF4-FFF2-40B4-BE49-F238E27FC236}">
                  <a16:creationId xmlns:a16="http://schemas.microsoft.com/office/drawing/2014/main" id="{0DD9D2AE-0A30-4E0F-A691-F8EF73407F8E}"/>
                </a:ext>
              </a:extLst>
            </p:cNvPr>
            <p:cNvSpPr/>
            <p:nvPr/>
          </p:nvSpPr>
          <p:spPr>
            <a:xfrm>
              <a:off x="946834" y="2710499"/>
              <a:ext cx="6234671" cy="1162952"/>
            </a:xfrm>
            <a:prstGeom prst="flowChartTerminator">
              <a:avLst/>
            </a:prstGeom>
            <a:solidFill>
              <a:schemeClr val="bg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ea typeface="+mn-ea"/>
                <a:cs typeface="+mn-cs"/>
              </a:endParaRPr>
            </a:p>
          </p:txBody>
        </p:sp>
        <p:sp>
          <p:nvSpPr>
            <p:cNvPr id="213" name="Rectangle 212">
              <a:extLst>
                <a:ext uri="{FF2B5EF4-FFF2-40B4-BE49-F238E27FC236}">
                  <a16:creationId xmlns:a16="http://schemas.microsoft.com/office/drawing/2014/main" id="{EB8CFF1B-746E-464C-BCD4-0DD7C10CFE2B}"/>
                </a:ext>
              </a:extLst>
            </p:cNvPr>
            <p:cNvSpPr/>
            <p:nvPr/>
          </p:nvSpPr>
          <p:spPr>
            <a:xfrm>
              <a:off x="1108452" y="3092594"/>
              <a:ext cx="3099229" cy="443198"/>
            </a:xfrm>
            <a:prstGeom prst="rect">
              <a:avLst/>
            </a:prstGeom>
          </p:spPr>
          <p:txBody>
            <a:bodyPr wrap="square">
              <a:spAutoFit/>
            </a:bodyPr>
            <a:lstStyle/>
            <a:p>
              <a:pPr marL="0" marR="0" lvl="0" indent="0" algn="ctr" defTabSz="514325" rtl="0" eaLnBrk="1" fontAlgn="auto" latinLnBrk="0" hangingPunct="1">
                <a:lnSpc>
                  <a:spcPct val="9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70C0"/>
                  </a:solidFill>
                  <a:effectLst/>
                  <a:uLnTx/>
                  <a:uFillTx/>
                  <a:ea typeface="+mn-ea"/>
                  <a:cs typeface="Arial" panose="020B0604020202020204" pitchFamily="34" charset="0"/>
                </a:rPr>
                <a:t>First oral RRMS therapy for adults and </a:t>
              </a:r>
              <a:br>
                <a:rPr kumimoji="0" lang="en-US" sz="1200" b="1" i="0" u="none" strike="noStrike" kern="1200" cap="none" spc="0" normalizeH="0" baseline="0" noProof="0" dirty="0">
                  <a:ln>
                    <a:noFill/>
                  </a:ln>
                  <a:solidFill>
                    <a:srgbClr val="0070C0"/>
                  </a:solidFill>
                  <a:effectLst/>
                  <a:uLnTx/>
                  <a:uFillTx/>
                  <a:ea typeface="+mn-ea"/>
                  <a:cs typeface="Arial" panose="020B0604020202020204" pitchFamily="34" charset="0"/>
                </a:rPr>
              </a:br>
              <a:r>
                <a:rPr kumimoji="0" lang="en-US" sz="1200" b="1" i="0" u="none" strike="noStrike" kern="1200" cap="none" spc="0" normalizeH="0" baseline="0" noProof="0" dirty="0">
                  <a:ln>
                    <a:noFill/>
                  </a:ln>
                  <a:solidFill>
                    <a:srgbClr val="0070C0"/>
                  </a:solidFill>
                  <a:effectLst/>
                  <a:uLnTx/>
                  <a:uFillTx/>
                  <a:ea typeface="+mn-ea"/>
                  <a:cs typeface="Arial" panose="020B0604020202020204" pitchFamily="34" charset="0"/>
                </a:rPr>
                <a:t>children 10 years of age and older</a:t>
              </a:r>
              <a:r>
                <a:rPr kumimoji="0" lang="en-US" sz="1200" b="1" i="0" u="none" strike="noStrike" kern="1200" cap="none" spc="0" normalizeH="0" baseline="30000" noProof="0" dirty="0">
                  <a:ln>
                    <a:noFill/>
                  </a:ln>
                  <a:solidFill>
                    <a:srgbClr val="0070C0"/>
                  </a:solidFill>
                  <a:effectLst/>
                  <a:uLnTx/>
                  <a:uFillTx/>
                  <a:ea typeface="+mn-ea"/>
                  <a:cs typeface="Arial" panose="020B0604020202020204" pitchFamily="34" charset="0"/>
                </a:rPr>
                <a:t>3,4</a:t>
              </a:r>
            </a:p>
          </p:txBody>
        </p:sp>
        <p:cxnSp>
          <p:nvCxnSpPr>
            <p:cNvPr id="214" name="Straight Arrow Connector 213">
              <a:extLst>
                <a:ext uri="{FF2B5EF4-FFF2-40B4-BE49-F238E27FC236}">
                  <a16:creationId xmlns:a16="http://schemas.microsoft.com/office/drawing/2014/main" id="{035B9AEB-DE3E-4B15-A0C3-C73D1CB1EB5C}"/>
                </a:ext>
              </a:extLst>
            </p:cNvPr>
            <p:cNvCxnSpPr>
              <a:cxnSpLocks/>
              <a:stCxn id="215" idx="1"/>
            </p:cNvCxnSpPr>
            <p:nvPr/>
          </p:nvCxnSpPr>
          <p:spPr>
            <a:xfrm flipH="1">
              <a:off x="545632" y="3626573"/>
              <a:ext cx="558" cy="804378"/>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215" name="TextBox 214">
              <a:extLst>
                <a:ext uri="{FF2B5EF4-FFF2-40B4-BE49-F238E27FC236}">
                  <a16:creationId xmlns:a16="http://schemas.microsoft.com/office/drawing/2014/main" id="{BE693980-ACCB-4434-9029-AFD434DD63C9}"/>
                </a:ext>
              </a:extLst>
            </p:cNvPr>
            <p:cNvSpPr txBox="1"/>
            <p:nvPr/>
          </p:nvSpPr>
          <p:spPr>
            <a:xfrm rot="16200000">
              <a:off x="119412" y="3037763"/>
              <a:ext cx="853555" cy="324065"/>
            </a:xfrm>
            <a:prstGeom prst="rect">
              <a:avLst/>
            </a:prstGeom>
            <a:solidFill>
              <a:schemeClr val="tx1">
                <a:lumMod val="65000"/>
                <a:lumOff val="35000"/>
              </a:schemeClr>
            </a:solidFill>
            <a:ln>
              <a:solidFill>
                <a:srgbClr val="592C83"/>
              </a:solidFill>
            </a:ln>
          </p:spPr>
          <p:style>
            <a:lnRef idx="2">
              <a:schemeClr val="accent1"/>
            </a:lnRef>
            <a:fillRef idx="1">
              <a:schemeClr val="lt1"/>
            </a:fillRef>
            <a:effectRef idx="0">
              <a:schemeClr val="accent1"/>
            </a:effectRef>
            <a:fontRef idx="minor">
              <a:schemeClr val="dk1"/>
            </a:fontRef>
          </p:style>
          <p:txBody>
            <a:bodyPr wrap="square" lIns="68580" tIns="34291" rIns="68580" bIns="34291" rtlCol="0">
              <a:spAutoFit/>
            </a:bodyPr>
            <a:lstStyle/>
            <a:p>
              <a:pPr marL="0" marR="0" lvl="0" indent="0" algn="ctr" defTabSz="914286" rtl="0" eaLnBrk="1" fontAlgn="auto" latinLnBrk="0" hangingPunct="1">
                <a:lnSpc>
                  <a:spcPct val="92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ea typeface="+mn-ea"/>
                  <a:cs typeface="+mn-cs"/>
                </a:rPr>
                <a:t>Short term</a:t>
              </a:r>
              <a:r>
                <a:rPr kumimoji="0" lang="en-US" sz="900" b="1" i="0" u="none" strike="noStrike" kern="1200" cap="none" spc="0" normalizeH="0" baseline="30000" noProof="0" dirty="0">
                  <a:ln>
                    <a:noFill/>
                  </a:ln>
                  <a:solidFill>
                    <a:srgbClr val="FFFFFF"/>
                  </a:solidFill>
                  <a:effectLst/>
                  <a:uLnTx/>
                  <a:uFillTx/>
                  <a:ea typeface="+mn-ea"/>
                  <a:cs typeface="+mn-cs"/>
                </a:rPr>
                <a:t>3,4</a:t>
              </a:r>
            </a:p>
            <a:p>
              <a:pPr marL="0" marR="0" lvl="0" indent="0" algn="ctr" defTabSz="914286" rtl="0" eaLnBrk="1" fontAlgn="auto" latinLnBrk="0" hangingPunct="1">
                <a:lnSpc>
                  <a:spcPct val="92000"/>
                </a:lnSpc>
                <a:spcBef>
                  <a:spcPts val="0"/>
                </a:spcBef>
                <a:spcAft>
                  <a:spcPts val="0"/>
                </a:spcAft>
                <a:buClrTx/>
                <a:buSzTx/>
                <a:buFontTx/>
                <a:buNone/>
                <a:tabLst/>
                <a:defRPr/>
              </a:pPr>
              <a:r>
                <a:rPr kumimoji="0" lang="de-CH" sz="900" b="1" i="0" u="none" strike="noStrike" kern="1200" cap="none" spc="0" normalizeH="0" baseline="0" noProof="0" dirty="0">
                  <a:ln>
                    <a:noFill/>
                  </a:ln>
                  <a:solidFill>
                    <a:srgbClr val="FFFFFF"/>
                  </a:solidFill>
                  <a:effectLst/>
                  <a:uLnTx/>
                  <a:uFillTx/>
                  <a:ea typeface="+mn-ea"/>
                  <a:cs typeface="+mn-cs"/>
                </a:rPr>
                <a:t>2020-2021</a:t>
              </a:r>
              <a:endParaRPr kumimoji="0" lang="en-US" sz="900" b="1" i="0" u="none" strike="noStrike" kern="1200" cap="none" spc="0" normalizeH="0" baseline="0" noProof="0" dirty="0">
                <a:ln>
                  <a:noFill/>
                </a:ln>
                <a:solidFill>
                  <a:srgbClr val="FFFFFF"/>
                </a:solidFill>
                <a:effectLst/>
                <a:uLnTx/>
                <a:uFillTx/>
                <a:ea typeface="+mn-ea"/>
                <a:cs typeface="+mn-cs"/>
              </a:endParaRPr>
            </a:p>
          </p:txBody>
        </p:sp>
        <p:sp>
          <p:nvSpPr>
            <p:cNvPr id="216" name="TextBox 215">
              <a:extLst>
                <a:ext uri="{FF2B5EF4-FFF2-40B4-BE49-F238E27FC236}">
                  <a16:creationId xmlns:a16="http://schemas.microsoft.com/office/drawing/2014/main" id="{A77B79C0-BE17-4932-BC86-758CBB2C0676}"/>
                </a:ext>
              </a:extLst>
            </p:cNvPr>
            <p:cNvSpPr txBox="1"/>
            <p:nvPr/>
          </p:nvSpPr>
          <p:spPr>
            <a:xfrm rot="16200000">
              <a:off x="166716" y="4670277"/>
              <a:ext cx="780707" cy="324065"/>
            </a:xfrm>
            <a:prstGeom prst="rect">
              <a:avLst/>
            </a:prstGeom>
            <a:solidFill>
              <a:schemeClr val="tx1">
                <a:lumMod val="65000"/>
                <a:lumOff val="35000"/>
              </a:schemeClr>
            </a:solidFill>
            <a:ln>
              <a:solidFill>
                <a:srgbClr val="592C83"/>
              </a:solidFill>
            </a:ln>
          </p:spPr>
          <p:style>
            <a:lnRef idx="2">
              <a:schemeClr val="accent1"/>
            </a:lnRef>
            <a:fillRef idx="1">
              <a:schemeClr val="lt1"/>
            </a:fillRef>
            <a:effectRef idx="0">
              <a:schemeClr val="accent1"/>
            </a:effectRef>
            <a:fontRef idx="minor">
              <a:schemeClr val="dk1"/>
            </a:fontRef>
          </p:style>
          <p:txBody>
            <a:bodyPr wrap="square" lIns="68580" tIns="34291" rIns="68580" bIns="34291" rtlCol="0">
              <a:spAutoFit/>
            </a:bodyPr>
            <a:lstStyle/>
            <a:p>
              <a:pPr marL="0" marR="0" lvl="0" indent="0" algn="ctr" defTabSz="914286" rtl="0" eaLnBrk="1" fontAlgn="auto" latinLnBrk="0" hangingPunct="1">
                <a:lnSpc>
                  <a:spcPct val="92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ea typeface="+mn-ea"/>
                  <a:cs typeface="+mn-cs"/>
                </a:rPr>
                <a:t>Mid term</a:t>
              </a:r>
              <a:r>
                <a:rPr lang="en-US" sz="900" b="1" baseline="30000" dirty="0">
                  <a:solidFill>
                    <a:srgbClr val="FFFFFF"/>
                  </a:solidFill>
                </a:rPr>
                <a:t>5</a:t>
              </a:r>
              <a:endParaRPr kumimoji="0" lang="en-US" sz="900" b="1" i="0" u="none" strike="noStrike" kern="1200" cap="none" spc="0" normalizeH="0" baseline="30000" noProof="0" dirty="0">
                <a:ln>
                  <a:noFill/>
                </a:ln>
                <a:solidFill>
                  <a:srgbClr val="FFFFFF"/>
                </a:solidFill>
                <a:effectLst/>
                <a:uLnTx/>
                <a:uFillTx/>
                <a:ea typeface="+mn-ea"/>
                <a:cs typeface="+mn-cs"/>
              </a:endParaRPr>
            </a:p>
            <a:p>
              <a:pPr marL="0" marR="0" lvl="0" indent="0" algn="ctr" defTabSz="914286" rtl="0" eaLnBrk="1" fontAlgn="auto" latinLnBrk="0" hangingPunct="1">
                <a:lnSpc>
                  <a:spcPct val="92000"/>
                </a:lnSpc>
                <a:spcBef>
                  <a:spcPts val="0"/>
                </a:spcBef>
                <a:spcAft>
                  <a:spcPts val="0"/>
                </a:spcAft>
                <a:buClrTx/>
                <a:buSzTx/>
                <a:buFontTx/>
                <a:buNone/>
                <a:tabLst/>
                <a:defRPr/>
              </a:pPr>
              <a:r>
                <a:rPr kumimoji="0" lang="de-CH" sz="900" b="1" i="0" u="none" strike="noStrike" kern="1200" cap="none" spc="0" normalizeH="0" baseline="0" noProof="0" dirty="0">
                  <a:ln>
                    <a:noFill/>
                  </a:ln>
                  <a:solidFill>
                    <a:srgbClr val="FFFFFF"/>
                  </a:solidFill>
                  <a:effectLst/>
                  <a:uLnTx/>
                  <a:uFillTx/>
                  <a:ea typeface="+mn-ea"/>
                  <a:cs typeface="+mn-cs"/>
                </a:rPr>
                <a:t>2020-2023+</a:t>
              </a:r>
              <a:endParaRPr kumimoji="0" lang="en-US" sz="900" b="1" i="0" u="none" strike="noStrike" kern="1200" cap="none" spc="0" normalizeH="0" baseline="0" noProof="0" dirty="0">
                <a:ln>
                  <a:noFill/>
                </a:ln>
                <a:solidFill>
                  <a:srgbClr val="FFFFFF"/>
                </a:solidFill>
                <a:effectLst/>
                <a:uLnTx/>
                <a:uFillTx/>
                <a:ea typeface="+mn-ea"/>
                <a:cs typeface="+mn-cs"/>
              </a:endParaRPr>
            </a:p>
          </p:txBody>
        </p:sp>
        <p:sp>
          <p:nvSpPr>
            <p:cNvPr id="217" name="TextBox 216">
              <a:extLst>
                <a:ext uri="{FF2B5EF4-FFF2-40B4-BE49-F238E27FC236}">
                  <a16:creationId xmlns:a16="http://schemas.microsoft.com/office/drawing/2014/main" id="{69565B2F-F4B9-434B-9856-831758A0C78F}"/>
                </a:ext>
              </a:extLst>
            </p:cNvPr>
            <p:cNvSpPr txBox="1"/>
            <p:nvPr/>
          </p:nvSpPr>
          <p:spPr>
            <a:xfrm>
              <a:off x="4058808" y="3092594"/>
              <a:ext cx="2809961" cy="618631"/>
            </a:xfrm>
            <a:prstGeom prst="rect">
              <a:avLst/>
            </a:prstGeom>
          </p:spPr>
          <p:txBody>
            <a:bodyPr wrap="square">
              <a:spAutoFit/>
            </a:bodyPr>
            <a:lstStyle>
              <a:defPPr>
                <a:defRPr lang="en-US"/>
              </a:defPPr>
              <a:lvl1pPr algn="r" defTabSz="914377">
                <a:lnSpc>
                  <a:spcPct val="95000"/>
                </a:lnSpc>
                <a:defRPr sz="1400" b="1">
                  <a:solidFill>
                    <a:srgbClr val="CC0066"/>
                  </a:solidFill>
                  <a:latin typeface="Arial" panose="020B0604020202020204" pitchFamily="34" charset="0"/>
                  <a:cs typeface="Arial" panose="020B0604020202020204" pitchFamily="34" charset="0"/>
                </a:defRPr>
              </a:lvl1pPr>
            </a:lstStyle>
            <a:p>
              <a:pPr marL="0" marR="0" lvl="0" indent="0" algn="ctr" defTabSz="342892" rtl="0" eaLnBrk="1" fontAlgn="auto" latinLnBrk="0" hangingPunct="1">
                <a:lnSpc>
                  <a:spcPct val="95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0070C0"/>
                  </a:solidFill>
                  <a:effectLst/>
                  <a:uLnTx/>
                  <a:uFillTx/>
                  <a:latin typeface="+mn-lt"/>
                  <a:ea typeface="+mn-ea"/>
                  <a:cs typeface="Arial" panose="020B0604020202020204" pitchFamily="34" charset="0"/>
                </a:rPr>
                <a:t>First and only oral therapy to delay disease progression in a broad </a:t>
              </a:r>
              <a:r>
                <a:rPr kumimoji="0" lang="en-US" sz="1200" b="1" i="0" u="none" strike="noStrike" kern="0" cap="none" spc="0" normalizeH="0" baseline="0" noProof="0" dirty="0" err="1">
                  <a:ln>
                    <a:noFill/>
                  </a:ln>
                  <a:solidFill>
                    <a:srgbClr val="0070C0"/>
                  </a:solidFill>
                  <a:effectLst/>
                  <a:uLnTx/>
                  <a:uFillTx/>
                  <a:latin typeface="+mn-lt"/>
                  <a:ea typeface="+mn-ea"/>
                  <a:cs typeface="Arial" panose="020B0604020202020204" pitchFamily="34" charset="0"/>
                </a:rPr>
                <a:t>SPMS</a:t>
              </a:r>
              <a:r>
                <a:rPr kumimoji="0" lang="en-US" sz="1200" b="1" i="0" u="none" strike="noStrike" kern="0" cap="none" spc="0" normalizeH="0" baseline="30000" noProof="0" dirty="0" err="1">
                  <a:ln>
                    <a:noFill/>
                  </a:ln>
                  <a:solidFill>
                    <a:srgbClr val="0070C0"/>
                  </a:solidFill>
                  <a:effectLst/>
                  <a:uLnTx/>
                  <a:uFillTx/>
                  <a:latin typeface="+mn-lt"/>
                  <a:ea typeface="+mn-ea"/>
                  <a:cs typeface="Arial" panose="020B0604020202020204" pitchFamily="34" charset="0"/>
                </a:rPr>
                <a:t>a</a:t>
              </a:r>
              <a:r>
                <a:rPr kumimoji="0" lang="en-US" sz="1200" b="1" i="0" u="none" strike="noStrike" kern="0" cap="none" spc="0" normalizeH="0" baseline="30000" noProof="0" dirty="0">
                  <a:ln>
                    <a:noFill/>
                  </a:ln>
                  <a:solidFill>
                    <a:srgbClr val="0070C0"/>
                  </a:solidFill>
                  <a:effectLst/>
                  <a:uLnTx/>
                  <a:uFillTx/>
                  <a:latin typeface="+mn-lt"/>
                  <a:ea typeface="+mn-ea"/>
                  <a:cs typeface="Arial" panose="020B0604020202020204" pitchFamily="34" charset="0"/>
                </a:rPr>
                <a:t>  </a:t>
              </a:r>
              <a:r>
                <a:rPr kumimoji="0" lang="en-US" sz="1200" b="1" i="0" u="none" strike="noStrike" kern="0" cap="none" spc="0" normalizeH="0" baseline="0" noProof="0" dirty="0">
                  <a:ln>
                    <a:noFill/>
                  </a:ln>
                  <a:solidFill>
                    <a:srgbClr val="0070C0"/>
                  </a:solidFill>
                  <a:effectLst/>
                  <a:uLnTx/>
                  <a:uFillTx/>
                  <a:latin typeface="+mn-lt"/>
                  <a:ea typeface="+mn-ea"/>
                  <a:cs typeface="Arial" panose="020B0604020202020204" pitchFamily="34" charset="0"/>
                </a:rPr>
                <a:t>population</a:t>
              </a:r>
              <a:r>
                <a:rPr kumimoji="0" lang="en-US" sz="1200" b="1" i="0" u="none" strike="noStrike" kern="0" cap="none" spc="0" normalizeH="0" baseline="30000" noProof="0" dirty="0">
                  <a:ln>
                    <a:noFill/>
                  </a:ln>
                  <a:solidFill>
                    <a:srgbClr val="0070C0"/>
                  </a:solidFill>
                  <a:effectLst/>
                  <a:uLnTx/>
                  <a:uFillTx/>
                  <a:latin typeface="+mn-lt"/>
                  <a:ea typeface="+mn-ea"/>
                  <a:cs typeface="Arial" panose="020B0604020202020204" pitchFamily="34" charset="0"/>
                </a:rPr>
                <a:t>5</a:t>
              </a:r>
            </a:p>
          </p:txBody>
        </p:sp>
        <p:sp>
          <p:nvSpPr>
            <p:cNvPr id="218" name="Rectangle 217">
              <a:extLst>
                <a:ext uri="{FF2B5EF4-FFF2-40B4-BE49-F238E27FC236}">
                  <a16:creationId xmlns:a16="http://schemas.microsoft.com/office/drawing/2014/main" id="{9577F5F9-0C3F-4CA3-B00E-3D45657CB33B}"/>
                </a:ext>
              </a:extLst>
            </p:cNvPr>
            <p:cNvSpPr/>
            <p:nvPr/>
          </p:nvSpPr>
          <p:spPr>
            <a:xfrm>
              <a:off x="1726481" y="4313935"/>
              <a:ext cx="1809434" cy="308189"/>
            </a:xfrm>
            <a:prstGeom prst="rect">
              <a:avLst/>
            </a:prstGeom>
            <a:solidFill>
              <a:schemeClr val="bg1">
                <a:lumMod val="75000"/>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marL="0" marR="0" lvl="0" indent="0" algn="ctr" defTabSz="914378" rtl="0" eaLnBrk="1" fontAlgn="auto" latinLnBrk="0" hangingPunct="1">
                <a:lnSpc>
                  <a:spcPct val="92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23761"/>
                  </a:solidFill>
                  <a:effectLst/>
                  <a:uLnTx/>
                  <a:uFillTx/>
                  <a:ea typeface="+mn-ea"/>
                  <a:cs typeface="+mn-cs"/>
                </a:rPr>
                <a:t>Ofatumumab</a:t>
              </a:r>
            </a:p>
          </p:txBody>
        </p:sp>
        <p:sp>
          <p:nvSpPr>
            <p:cNvPr id="219" name="Rectangle 218">
              <a:extLst>
                <a:ext uri="{FF2B5EF4-FFF2-40B4-BE49-F238E27FC236}">
                  <a16:creationId xmlns:a16="http://schemas.microsoft.com/office/drawing/2014/main" id="{A92A4D3F-A162-4AF5-86E9-3AC7A2D824F2}"/>
                </a:ext>
              </a:extLst>
            </p:cNvPr>
            <p:cNvSpPr/>
            <p:nvPr/>
          </p:nvSpPr>
          <p:spPr>
            <a:xfrm>
              <a:off x="1108451" y="4662731"/>
              <a:ext cx="2916243" cy="618631"/>
            </a:xfrm>
            <a:prstGeom prst="rect">
              <a:avLst/>
            </a:prstGeom>
          </p:spPr>
          <p:txBody>
            <a:bodyPr wrap="square">
              <a:spAutoFit/>
            </a:bodyPr>
            <a:lstStyle/>
            <a:p>
              <a:pPr marL="0" marR="0" lvl="0" indent="0" algn="ctr" defTabSz="514325" rtl="0" eaLnBrk="1" fontAlgn="auto" latinLnBrk="0" hangingPunct="1">
                <a:lnSpc>
                  <a:spcPct val="9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70C0"/>
                  </a:solidFill>
                  <a:effectLst/>
                  <a:uLnTx/>
                  <a:uFillTx/>
                  <a:ea typeface="+mn-ea"/>
                  <a:cs typeface="Arial" panose="020B0604020202020204" pitchFamily="34" charset="0"/>
                </a:rPr>
                <a:t>Subcutaneous anti-CD20 </a:t>
              </a:r>
              <a:br>
                <a:rPr kumimoji="0" lang="en-US" sz="1200" b="1" i="0" u="none" strike="noStrike" kern="1200" cap="none" spc="0" normalizeH="0" baseline="0" noProof="0" dirty="0">
                  <a:ln>
                    <a:noFill/>
                  </a:ln>
                  <a:solidFill>
                    <a:srgbClr val="0070C0"/>
                  </a:solidFill>
                  <a:effectLst/>
                  <a:uLnTx/>
                  <a:uFillTx/>
                  <a:ea typeface="+mn-ea"/>
                  <a:cs typeface="Arial" panose="020B0604020202020204" pitchFamily="34" charset="0"/>
                </a:rPr>
              </a:br>
              <a:r>
                <a:rPr kumimoji="0" lang="en-US" sz="1200" b="1" i="0" u="none" strike="noStrike" kern="1200" cap="none" spc="0" normalizeH="0" baseline="0" noProof="0" dirty="0">
                  <a:ln>
                    <a:noFill/>
                  </a:ln>
                  <a:solidFill>
                    <a:srgbClr val="0070C0"/>
                  </a:solidFill>
                  <a:effectLst/>
                  <a:uLnTx/>
                  <a:uFillTx/>
                  <a:ea typeface="+mn-ea"/>
                  <a:cs typeface="Arial" panose="020B0604020202020204" pitchFamily="34" charset="0"/>
                </a:rPr>
                <a:t>(B-cell targeted) therapy.</a:t>
              </a:r>
            </a:p>
            <a:p>
              <a:pPr marL="0" marR="0" lvl="0" indent="0" algn="ctr" defTabSz="514325" rtl="0" eaLnBrk="1" fontAlgn="auto" latinLnBrk="0" hangingPunct="1">
                <a:lnSpc>
                  <a:spcPct val="9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70C0"/>
                  </a:solidFill>
                  <a:effectLst/>
                  <a:uLnTx/>
                  <a:uFillTx/>
                  <a:ea typeface="+mn-ea"/>
                  <a:cs typeface="Arial" panose="020B0604020202020204" pitchFamily="34" charset="0"/>
                </a:rPr>
                <a:t>Potential 1</a:t>
              </a:r>
              <a:r>
                <a:rPr kumimoji="0" lang="en-US" sz="1200" b="1" i="0" u="none" strike="noStrike" kern="1200" cap="none" spc="0" normalizeH="0" baseline="30000" noProof="0" dirty="0">
                  <a:ln>
                    <a:noFill/>
                  </a:ln>
                  <a:solidFill>
                    <a:srgbClr val="0070C0"/>
                  </a:solidFill>
                  <a:effectLst/>
                  <a:uLnTx/>
                  <a:uFillTx/>
                  <a:ea typeface="+mn-ea"/>
                  <a:cs typeface="Arial" panose="020B0604020202020204" pitchFamily="34" charset="0"/>
                </a:rPr>
                <a:t>st</a:t>
              </a:r>
              <a:r>
                <a:rPr kumimoji="0" lang="en-US" sz="1200" b="1" i="0" u="none" strike="noStrike" kern="1200" cap="none" spc="0" normalizeH="0" baseline="0" noProof="0" dirty="0">
                  <a:ln>
                    <a:noFill/>
                  </a:ln>
                  <a:solidFill>
                    <a:srgbClr val="0070C0"/>
                  </a:solidFill>
                  <a:effectLst/>
                  <a:uLnTx/>
                  <a:uFillTx/>
                  <a:ea typeface="+mn-ea"/>
                  <a:cs typeface="Arial" panose="020B0604020202020204" pitchFamily="34" charset="0"/>
                </a:rPr>
                <a:t> line therapy for RMS</a:t>
              </a:r>
              <a:r>
                <a:rPr kumimoji="0" lang="en-US" sz="1200" b="1" i="0" u="none" strike="noStrike" kern="1200" cap="none" spc="0" normalizeH="0" baseline="30000" noProof="0" dirty="0">
                  <a:ln>
                    <a:noFill/>
                  </a:ln>
                  <a:solidFill>
                    <a:srgbClr val="0070C0"/>
                  </a:solidFill>
                  <a:effectLst/>
                  <a:uLnTx/>
                  <a:uFillTx/>
                  <a:ea typeface="+mn-ea"/>
                  <a:cs typeface="Arial" panose="020B0604020202020204" pitchFamily="34" charset="0"/>
                </a:rPr>
                <a:t>6</a:t>
              </a:r>
            </a:p>
          </p:txBody>
        </p:sp>
        <p:grpSp>
          <p:nvGrpSpPr>
            <p:cNvPr id="220" name="Group 219">
              <a:extLst>
                <a:ext uri="{FF2B5EF4-FFF2-40B4-BE49-F238E27FC236}">
                  <a16:creationId xmlns:a16="http://schemas.microsoft.com/office/drawing/2014/main" id="{E161991D-4C89-453F-980F-5764A5F8849D}"/>
                </a:ext>
              </a:extLst>
            </p:cNvPr>
            <p:cNvGrpSpPr/>
            <p:nvPr/>
          </p:nvGrpSpPr>
          <p:grpSpPr>
            <a:xfrm>
              <a:off x="469502" y="1513861"/>
              <a:ext cx="6715374" cy="1218976"/>
              <a:chOff x="2747806" y="1891025"/>
              <a:chExt cx="8571190" cy="3119421"/>
            </a:xfrm>
          </p:grpSpPr>
          <p:sp>
            <p:nvSpPr>
              <p:cNvPr id="224" name="Rectangle 223">
                <a:extLst>
                  <a:ext uri="{FF2B5EF4-FFF2-40B4-BE49-F238E27FC236}">
                    <a16:creationId xmlns:a16="http://schemas.microsoft.com/office/drawing/2014/main" id="{94403206-1429-420E-B3E8-D33B34CF2627}"/>
                  </a:ext>
                </a:extLst>
              </p:cNvPr>
              <p:cNvSpPr/>
              <p:nvPr/>
            </p:nvSpPr>
            <p:spPr bwMode="ltGray">
              <a:xfrm>
                <a:off x="9102199" y="3687354"/>
                <a:ext cx="2212496" cy="838139"/>
              </a:xfrm>
              <a:prstGeom prst="rect">
                <a:avLst/>
              </a:prstGeom>
              <a:solidFill>
                <a:srgbClr val="023761"/>
              </a:solidFill>
              <a:ln w="12700" cap="sq" cmpd="sng" algn="ctr">
                <a:noFill/>
                <a:prstDash val="solid"/>
              </a:ln>
              <a:effectLst/>
            </p:spPr>
            <p:txBody>
              <a:bodyPr wrap="none" lIns="137160" rtlCol="0" anchor="ctr"/>
              <a:lstStyle/>
              <a:p>
                <a:pPr marL="0" marR="0" lvl="0" indent="0" algn="l" defTabSz="685943" rtl="0" eaLnBrk="1" fontAlgn="auto" latinLnBrk="0" hangingPunct="1">
                  <a:lnSpc>
                    <a:spcPct val="9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FFFFFF"/>
                    </a:solidFill>
                    <a:effectLst>
                      <a:outerShdw blurRad="50800" dist="38100" dir="2700000" algn="tl" rotWithShape="0">
                        <a:prstClr val="black">
                          <a:alpha val="40000"/>
                        </a:prstClr>
                      </a:outerShdw>
                    </a:effectLst>
                    <a:uLnTx/>
                    <a:uFillTx/>
                    <a:ea typeface="ＭＳ Ｐゴシック" pitchFamily="34" charset="-128"/>
                    <a:cs typeface="Arial" panose="020B0604020202020204" pitchFamily="34" charset="0"/>
                  </a:rPr>
                  <a:t>SPMS without </a:t>
                </a:r>
                <a:br>
                  <a:rPr kumimoji="0" lang="en-GB" sz="1000" b="1" i="0" u="none" strike="noStrike" kern="0" cap="none" spc="0" normalizeH="0" baseline="0" noProof="0" dirty="0">
                    <a:ln>
                      <a:noFill/>
                    </a:ln>
                    <a:solidFill>
                      <a:srgbClr val="FFFFFF"/>
                    </a:solidFill>
                    <a:effectLst>
                      <a:outerShdw blurRad="50800" dist="38100" dir="2700000" algn="tl" rotWithShape="0">
                        <a:prstClr val="black">
                          <a:alpha val="40000"/>
                        </a:prstClr>
                      </a:outerShdw>
                    </a:effectLst>
                    <a:uLnTx/>
                    <a:uFillTx/>
                    <a:ea typeface="ＭＳ Ｐゴシック" pitchFamily="34" charset="-128"/>
                    <a:cs typeface="Arial" panose="020B0604020202020204" pitchFamily="34" charset="0"/>
                  </a:rPr>
                </a:br>
                <a:r>
                  <a:rPr kumimoji="0" lang="en-GB" sz="1000" b="1" i="0" u="none" strike="noStrike" kern="0" cap="none" spc="0" normalizeH="0" baseline="0" noProof="0" dirty="0">
                    <a:ln>
                      <a:noFill/>
                    </a:ln>
                    <a:solidFill>
                      <a:srgbClr val="FFFFFF"/>
                    </a:solidFill>
                    <a:effectLst>
                      <a:outerShdw blurRad="50800" dist="38100" dir="2700000" algn="tl" rotWithShape="0">
                        <a:prstClr val="black">
                          <a:alpha val="40000"/>
                        </a:prstClr>
                      </a:outerShdw>
                    </a:effectLst>
                    <a:uLnTx/>
                    <a:uFillTx/>
                    <a:ea typeface="ＭＳ Ｐゴシック" pitchFamily="34" charset="-128"/>
                    <a:cs typeface="Arial" panose="020B0604020202020204" pitchFamily="34" charset="0"/>
                  </a:rPr>
                  <a:t>active disease</a:t>
                </a:r>
              </a:p>
            </p:txBody>
          </p:sp>
          <p:sp>
            <p:nvSpPr>
              <p:cNvPr id="225" name="Rectangle 224">
                <a:extLst>
                  <a:ext uri="{FF2B5EF4-FFF2-40B4-BE49-F238E27FC236}">
                    <a16:creationId xmlns:a16="http://schemas.microsoft.com/office/drawing/2014/main" id="{EAEAA67D-81A6-4BDA-BA63-B83F1B142843}"/>
                  </a:ext>
                </a:extLst>
              </p:cNvPr>
              <p:cNvSpPr/>
              <p:nvPr/>
            </p:nvSpPr>
            <p:spPr bwMode="ltGray">
              <a:xfrm>
                <a:off x="3450813" y="2018506"/>
                <a:ext cx="7863883" cy="1683795"/>
              </a:xfrm>
              <a:prstGeom prst="rect">
                <a:avLst/>
              </a:prstGeom>
              <a:solidFill>
                <a:srgbClr val="C1BEA7">
                  <a:alpha val="50196"/>
                </a:srgbClr>
              </a:solidFill>
              <a:ln w="19050" cap="sq" cmpd="sng" algn="ctr">
                <a:noFill/>
                <a:prstDash val="solid"/>
              </a:ln>
              <a:effectLst/>
            </p:spPr>
            <p:txBody>
              <a:bodyPr rtlCol="0" anchor="ctr"/>
              <a:lstStyle/>
              <a:p>
                <a:pPr marL="0" marR="0" lvl="0" indent="0" algn="ctr" defTabSz="685749"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ea typeface="+mn-ea"/>
                  <a:cs typeface="+mn-cs"/>
                </a:endParaRPr>
              </a:p>
            </p:txBody>
          </p:sp>
          <p:sp>
            <p:nvSpPr>
              <p:cNvPr id="226" name="Rectangle 225">
                <a:extLst>
                  <a:ext uri="{FF2B5EF4-FFF2-40B4-BE49-F238E27FC236}">
                    <a16:creationId xmlns:a16="http://schemas.microsoft.com/office/drawing/2014/main" id="{1893D7B2-3E78-4BF0-B995-29168EE304EA}"/>
                  </a:ext>
                </a:extLst>
              </p:cNvPr>
              <p:cNvSpPr/>
              <p:nvPr/>
            </p:nvSpPr>
            <p:spPr bwMode="ltGray">
              <a:xfrm>
                <a:off x="7831398" y="3687355"/>
                <a:ext cx="1283159" cy="824585"/>
              </a:xfrm>
              <a:prstGeom prst="rect">
                <a:avLst/>
              </a:prstGeom>
              <a:gradFill flip="none" rotWithShape="1">
                <a:gsLst>
                  <a:gs pos="0">
                    <a:schemeClr val="accent1"/>
                  </a:gs>
                  <a:gs pos="100000">
                    <a:srgbClr val="FFFFFF">
                      <a:alpha val="2000"/>
                    </a:srgbClr>
                  </a:gs>
                </a:gsLst>
                <a:lin ang="10800000" scaled="1"/>
                <a:tileRect/>
              </a:gradFill>
              <a:ln w="12700" cap="sq" cmpd="sng" algn="ctr">
                <a:noFill/>
                <a:prstDash val="solid"/>
              </a:ln>
              <a:effectLst/>
            </p:spPr>
            <p:txBody>
              <a:bodyPr wrap="square" rIns="205740" rtlCol="0" anchor="ctr">
                <a:noAutofit/>
              </a:bodyPr>
              <a:lstStyle/>
              <a:p>
                <a:pPr marL="0" marR="0" lvl="0" indent="0" algn="r" defTabSz="685749" rtl="0" eaLnBrk="1" fontAlgn="auto" latinLnBrk="0" hangingPunct="1">
                  <a:lnSpc>
                    <a:spcPct val="100000"/>
                  </a:lnSpc>
                  <a:spcBef>
                    <a:spcPts val="225"/>
                  </a:spcBef>
                  <a:spcAft>
                    <a:spcPts val="0"/>
                  </a:spcAft>
                  <a:buClrTx/>
                  <a:buSzTx/>
                  <a:buFontTx/>
                  <a:buNone/>
                  <a:tabLst/>
                  <a:defRPr/>
                </a:pPr>
                <a:endParaRPr kumimoji="0" lang="en-US" sz="1000" b="1" i="0" u="none" strike="noStrike" kern="0" cap="none" spc="0" normalizeH="0" baseline="0" noProof="0" dirty="0">
                  <a:ln>
                    <a:noFill/>
                  </a:ln>
                  <a:solidFill>
                    <a:srgbClr val="0460A9">
                      <a:lumMod val="95000"/>
                      <a:lumOff val="5000"/>
                    </a:srgbClr>
                  </a:solidFill>
                  <a:effectLst/>
                  <a:uLnTx/>
                  <a:uFillTx/>
                  <a:ea typeface="+mn-ea"/>
                  <a:cs typeface="+mn-cs"/>
                </a:endParaRPr>
              </a:p>
            </p:txBody>
          </p:sp>
          <p:sp>
            <p:nvSpPr>
              <p:cNvPr id="227" name="Rectangle 226">
                <a:extLst>
                  <a:ext uri="{FF2B5EF4-FFF2-40B4-BE49-F238E27FC236}">
                    <a16:creationId xmlns:a16="http://schemas.microsoft.com/office/drawing/2014/main" id="{972C5B3B-BDE4-40A7-8738-E4ABBFBC2C7F}"/>
                  </a:ext>
                </a:extLst>
              </p:cNvPr>
              <p:cNvSpPr/>
              <p:nvPr/>
            </p:nvSpPr>
            <p:spPr bwMode="ltGray">
              <a:xfrm>
                <a:off x="5953088" y="3687354"/>
                <a:ext cx="2934863" cy="788542"/>
              </a:xfrm>
              <a:prstGeom prst="rect">
                <a:avLst/>
              </a:prstGeom>
              <a:gradFill flip="none" rotWithShape="1">
                <a:gsLst>
                  <a:gs pos="0">
                    <a:srgbClr val="E35105">
                      <a:lumMod val="20000"/>
                      <a:lumOff val="80000"/>
                    </a:srgbClr>
                  </a:gs>
                  <a:gs pos="100000">
                    <a:srgbClr val="FFFFFF">
                      <a:alpha val="2000"/>
                    </a:srgbClr>
                  </a:gs>
                </a:gsLst>
                <a:lin ang="0" scaled="1"/>
                <a:tileRect/>
              </a:gradFill>
              <a:ln w="12700" cap="sq" cmpd="sng" algn="ctr">
                <a:noFill/>
                <a:prstDash val="solid"/>
              </a:ln>
              <a:effectLst/>
            </p:spPr>
            <p:txBody>
              <a:bodyPr wrap="none" lIns="137160" rtlCol="0" anchor="ctr">
                <a:noAutofit/>
              </a:bodyPr>
              <a:lstStyle/>
              <a:p>
                <a:pPr marL="0" marR="0" lvl="0" indent="0" algn="l" defTabSz="685943" rtl="0" eaLnBrk="1" fontAlgn="auto" latinLnBrk="0" hangingPunct="1">
                  <a:lnSpc>
                    <a:spcPct val="9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ea typeface="ＭＳ Ｐゴシック" pitchFamily="34" charset="-128"/>
                    <a:cs typeface="Arial" panose="020B0604020202020204" pitchFamily="34" charset="0"/>
                  </a:rPr>
                  <a:t>SPMS with active disease</a:t>
                </a:r>
              </a:p>
            </p:txBody>
          </p:sp>
          <p:sp>
            <p:nvSpPr>
              <p:cNvPr id="228" name="Rectangle 6">
                <a:extLst>
                  <a:ext uri="{FF2B5EF4-FFF2-40B4-BE49-F238E27FC236}">
                    <a16:creationId xmlns:a16="http://schemas.microsoft.com/office/drawing/2014/main" id="{70F60ACD-CF62-4C70-8754-6C728B395CA3}"/>
                  </a:ext>
                </a:extLst>
              </p:cNvPr>
              <p:cNvSpPr>
                <a:spLocks noChangeArrowheads="1"/>
              </p:cNvSpPr>
              <p:nvPr/>
            </p:nvSpPr>
            <p:spPr bwMode="ltGray">
              <a:xfrm>
                <a:off x="6644513" y="2620361"/>
                <a:ext cx="169027" cy="672454"/>
              </a:xfrm>
              <a:prstGeom prst="rect">
                <a:avLst/>
              </a:prstGeom>
              <a:solidFill>
                <a:schemeClr val="accent1"/>
              </a:solidFill>
              <a:ln>
                <a:noFill/>
              </a:ln>
            </p:spPr>
            <p:txBody>
              <a:bodyPr vert="horz" wrap="square" lIns="48252" tIns="24126" rIns="48252" bIns="24126" numCol="1" anchor="t" anchorCtr="0" compatLnSpc="1">
                <a:prstTxWarp prst="textNoShape">
                  <a:avLst/>
                </a:prstTxWarp>
              </a:bodyPr>
              <a:lstStyle/>
              <a:p>
                <a:pPr marL="0" marR="0" lvl="0" indent="0" algn="l" defTabSz="68594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mn-ea"/>
                  <a:cs typeface="Arial" panose="020B0604020202020204" pitchFamily="34" charset="0"/>
                </a:endParaRPr>
              </a:p>
            </p:txBody>
          </p:sp>
          <p:sp>
            <p:nvSpPr>
              <p:cNvPr id="229" name="Rectangle 7">
                <a:extLst>
                  <a:ext uri="{FF2B5EF4-FFF2-40B4-BE49-F238E27FC236}">
                    <a16:creationId xmlns:a16="http://schemas.microsoft.com/office/drawing/2014/main" id="{61434D27-7FC8-4152-8C83-803BEDC8EF34}"/>
                  </a:ext>
                </a:extLst>
              </p:cNvPr>
              <p:cNvSpPr>
                <a:spLocks noChangeArrowheads="1"/>
              </p:cNvSpPr>
              <p:nvPr/>
            </p:nvSpPr>
            <p:spPr bwMode="ltGray">
              <a:xfrm>
                <a:off x="7119255" y="2620361"/>
                <a:ext cx="226348" cy="672454"/>
              </a:xfrm>
              <a:prstGeom prst="rect">
                <a:avLst/>
              </a:prstGeom>
              <a:solidFill>
                <a:schemeClr val="accent1"/>
              </a:solidFill>
              <a:ln>
                <a:noFill/>
              </a:ln>
            </p:spPr>
            <p:txBody>
              <a:bodyPr vert="horz" wrap="square" lIns="48252" tIns="24126" rIns="48252" bIns="24126" numCol="1" anchor="t" anchorCtr="0" compatLnSpc="1">
                <a:prstTxWarp prst="textNoShape">
                  <a:avLst/>
                </a:prstTxWarp>
              </a:bodyPr>
              <a:lstStyle/>
              <a:p>
                <a:pPr marL="0" marR="0" lvl="0" indent="0" algn="l" defTabSz="68594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mn-ea"/>
                  <a:cs typeface="Arial" panose="020B0604020202020204" pitchFamily="34" charset="0"/>
                </a:endParaRPr>
              </a:p>
            </p:txBody>
          </p:sp>
          <p:sp>
            <p:nvSpPr>
              <p:cNvPr id="230" name="Rectangle 8">
                <a:extLst>
                  <a:ext uri="{FF2B5EF4-FFF2-40B4-BE49-F238E27FC236}">
                    <a16:creationId xmlns:a16="http://schemas.microsoft.com/office/drawing/2014/main" id="{71E442A4-D0BB-4B92-B477-1A22FEF0476F}"/>
                  </a:ext>
                </a:extLst>
              </p:cNvPr>
              <p:cNvSpPr>
                <a:spLocks noChangeArrowheads="1"/>
              </p:cNvSpPr>
              <p:nvPr/>
            </p:nvSpPr>
            <p:spPr bwMode="ltGray">
              <a:xfrm>
                <a:off x="5969879" y="2620361"/>
                <a:ext cx="180784" cy="672454"/>
              </a:xfrm>
              <a:prstGeom prst="rect">
                <a:avLst/>
              </a:prstGeom>
              <a:solidFill>
                <a:schemeClr val="accent1"/>
              </a:solidFill>
              <a:ln>
                <a:noFill/>
              </a:ln>
            </p:spPr>
            <p:txBody>
              <a:bodyPr vert="horz" wrap="square" lIns="48252" tIns="24126" rIns="48252" bIns="24126" numCol="1" anchor="t" anchorCtr="0" compatLnSpc="1">
                <a:prstTxWarp prst="textNoShape">
                  <a:avLst/>
                </a:prstTxWarp>
              </a:bodyPr>
              <a:lstStyle/>
              <a:p>
                <a:pPr marL="0" marR="0" lvl="0" indent="0" algn="l" defTabSz="68594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mn-ea"/>
                  <a:cs typeface="Arial" panose="020B0604020202020204" pitchFamily="34" charset="0"/>
                </a:endParaRPr>
              </a:p>
            </p:txBody>
          </p:sp>
          <p:sp>
            <p:nvSpPr>
              <p:cNvPr id="231" name="Rectangle 9">
                <a:extLst>
                  <a:ext uri="{FF2B5EF4-FFF2-40B4-BE49-F238E27FC236}">
                    <a16:creationId xmlns:a16="http://schemas.microsoft.com/office/drawing/2014/main" id="{BBAD0F94-BDF8-4499-BEEC-8E9DDC9166B0}"/>
                  </a:ext>
                </a:extLst>
              </p:cNvPr>
              <p:cNvSpPr>
                <a:spLocks noChangeArrowheads="1"/>
              </p:cNvSpPr>
              <p:nvPr/>
            </p:nvSpPr>
            <p:spPr bwMode="ltGray">
              <a:xfrm>
                <a:off x="4995407" y="2620361"/>
                <a:ext cx="180784" cy="954778"/>
              </a:xfrm>
              <a:prstGeom prst="rect">
                <a:avLst/>
              </a:prstGeom>
              <a:solidFill>
                <a:schemeClr val="accent1"/>
              </a:solidFill>
              <a:ln>
                <a:noFill/>
              </a:ln>
            </p:spPr>
            <p:txBody>
              <a:bodyPr vert="horz" wrap="square" lIns="48252" tIns="24126" rIns="48252" bIns="24126" numCol="1" anchor="t" anchorCtr="0" compatLnSpc="1">
                <a:prstTxWarp prst="textNoShape">
                  <a:avLst/>
                </a:prstTxWarp>
              </a:bodyPr>
              <a:lstStyle/>
              <a:p>
                <a:pPr marL="0" marR="0" lvl="0" indent="0" algn="l" defTabSz="68594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mn-ea"/>
                  <a:cs typeface="Arial" panose="020B0604020202020204" pitchFamily="34" charset="0"/>
                </a:endParaRPr>
              </a:p>
            </p:txBody>
          </p:sp>
          <p:sp>
            <p:nvSpPr>
              <p:cNvPr id="232" name="Rectangle 10">
                <a:extLst>
                  <a:ext uri="{FF2B5EF4-FFF2-40B4-BE49-F238E27FC236}">
                    <a16:creationId xmlns:a16="http://schemas.microsoft.com/office/drawing/2014/main" id="{8C546679-2184-459F-9866-2FCFD696179C}"/>
                  </a:ext>
                </a:extLst>
              </p:cNvPr>
              <p:cNvSpPr>
                <a:spLocks noChangeArrowheads="1"/>
              </p:cNvSpPr>
              <p:nvPr/>
            </p:nvSpPr>
            <p:spPr bwMode="ltGray">
              <a:xfrm>
                <a:off x="4012116" y="2578583"/>
                <a:ext cx="232227" cy="946017"/>
              </a:xfrm>
              <a:prstGeom prst="rect">
                <a:avLst/>
              </a:prstGeom>
              <a:solidFill>
                <a:schemeClr val="accent1"/>
              </a:solidFill>
              <a:ln>
                <a:noFill/>
              </a:ln>
            </p:spPr>
            <p:txBody>
              <a:bodyPr vert="horz" wrap="square" lIns="48252" tIns="24126" rIns="48252" bIns="24126" numCol="1" anchor="t" anchorCtr="0" compatLnSpc="1">
                <a:prstTxWarp prst="textNoShape">
                  <a:avLst/>
                </a:prstTxWarp>
              </a:bodyPr>
              <a:lstStyle/>
              <a:p>
                <a:pPr marL="0" marR="0" lvl="0" indent="0" algn="l" defTabSz="68594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mn-ea"/>
                  <a:cs typeface="Arial" panose="020B0604020202020204" pitchFamily="34" charset="0"/>
                </a:endParaRPr>
              </a:p>
            </p:txBody>
          </p:sp>
          <p:sp>
            <p:nvSpPr>
              <p:cNvPr id="233" name="Freeform 12">
                <a:extLst>
                  <a:ext uri="{FF2B5EF4-FFF2-40B4-BE49-F238E27FC236}">
                    <a16:creationId xmlns:a16="http://schemas.microsoft.com/office/drawing/2014/main" id="{6E3CEDFA-6F61-408C-AD1E-3E75C9C028F5}"/>
                  </a:ext>
                </a:extLst>
              </p:cNvPr>
              <p:cNvSpPr>
                <a:spLocks/>
              </p:cNvSpPr>
              <p:nvPr/>
            </p:nvSpPr>
            <p:spPr bwMode="ltGray">
              <a:xfrm>
                <a:off x="6153510" y="2120401"/>
                <a:ext cx="5161183" cy="1455410"/>
              </a:xfrm>
              <a:custGeom>
                <a:avLst/>
                <a:gdLst>
                  <a:gd name="T0" fmla="*/ 3499 w 3499"/>
                  <a:gd name="T1" fmla="*/ 0 h 1080"/>
                  <a:gd name="T2" fmla="*/ 0 w 3499"/>
                  <a:gd name="T3" fmla="*/ 749 h 1080"/>
                  <a:gd name="T4" fmla="*/ 0 w 3499"/>
                  <a:gd name="T5" fmla="*/ 1080 h 1080"/>
                  <a:gd name="T6" fmla="*/ 3499 w 3499"/>
                  <a:gd name="T7" fmla="*/ 1080 h 1080"/>
                  <a:gd name="T8" fmla="*/ 3499 w 3499"/>
                  <a:gd name="T9" fmla="*/ 0 h 1080"/>
                </a:gdLst>
                <a:ahLst/>
                <a:cxnLst>
                  <a:cxn ang="0">
                    <a:pos x="T0" y="T1"/>
                  </a:cxn>
                  <a:cxn ang="0">
                    <a:pos x="T2" y="T3"/>
                  </a:cxn>
                  <a:cxn ang="0">
                    <a:pos x="T4" y="T5"/>
                  </a:cxn>
                  <a:cxn ang="0">
                    <a:pos x="T6" y="T7"/>
                  </a:cxn>
                  <a:cxn ang="0">
                    <a:pos x="T8" y="T9"/>
                  </a:cxn>
                </a:cxnLst>
                <a:rect l="0" t="0" r="r" b="b"/>
                <a:pathLst>
                  <a:path w="3499" h="1080">
                    <a:moveTo>
                      <a:pt x="3499" y="0"/>
                    </a:moveTo>
                    <a:lnTo>
                      <a:pt x="0" y="749"/>
                    </a:lnTo>
                    <a:lnTo>
                      <a:pt x="0" y="1080"/>
                    </a:lnTo>
                    <a:lnTo>
                      <a:pt x="3499" y="1080"/>
                    </a:lnTo>
                    <a:lnTo>
                      <a:pt x="3499" y="0"/>
                    </a:lnTo>
                    <a:close/>
                  </a:path>
                </a:pathLst>
              </a:custGeom>
              <a:solidFill>
                <a:schemeClr val="accent1"/>
              </a:solidFill>
              <a:ln>
                <a:noFill/>
              </a:ln>
            </p:spPr>
            <p:txBody>
              <a:bodyPr vert="horz" wrap="square" lIns="48252" tIns="24126" rIns="48252" bIns="24126" numCol="1" anchor="t" anchorCtr="0" compatLnSpc="1">
                <a:prstTxWarp prst="textNoShape">
                  <a:avLst/>
                </a:prstTxWarp>
              </a:bodyPr>
              <a:lstStyle/>
              <a:p>
                <a:pPr marL="0" marR="0" lvl="0" indent="0" algn="l" defTabSz="68594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0460A9"/>
                  </a:solidFill>
                  <a:effectLst/>
                  <a:uLnTx/>
                  <a:uFillTx/>
                  <a:ea typeface="+mn-ea"/>
                  <a:cs typeface="Arial" panose="020B0604020202020204" pitchFamily="34" charset="0"/>
                </a:endParaRPr>
              </a:p>
            </p:txBody>
          </p:sp>
          <p:sp>
            <p:nvSpPr>
              <p:cNvPr id="234" name="Rectangle 13">
                <a:extLst>
                  <a:ext uri="{FF2B5EF4-FFF2-40B4-BE49-F238E27FC236}">
                    <a16:creationId xmlns:a16="http://schemas.microsoft.com/office/drawing/2014/main" id="{C82BEF5B-C1F4-4B21-BE3E-71DD2B98648C}"/>
                  </a:ext>
                </a:extLst>
              </p:cNvPr>
              <p:cNvSpPr>
                <a:spLocks noChangeArrowheads="1"/>
              </p:cNvSpPr>
              <p:nvPr/>
            </p:nvSpPr>
            <p:spPr bwMode="ltGray">
              <a:xfrm>
                <a:off x="5085063" y="3123018"/>
                <a:ext cx="1177303" cy="534998"/>
              </a:xfrm>
              <a:prstGeom prst="rect">
                <a:avLst/>
              </a:prstGeom>
              <a:solidFill>
                <a:schemeClr val="accent1"/>
              </a:solidFill>
              <a:ln>
                <a:noFill/>
              </a:ln>
            </p:spPr>
            <p:txBody>
              <a:bodyPr vert="horz" wrap="square" lIns="48252" tIns="24126" rIns="48252" bIns="24126" numCol="1" anchor="t" anchorCtr="0" compatLnSpc="1">
                <a:prstTxWarp prst="textNoShape">
                  <a:avLst/>
                </a:prstTxWarp>
              </a:bodyPr>
              <a:lstStyle/>
              <a:p>
                <a:pPr marL="0" marR="0" lvl="0" indent="0" algn="l" defTabSz="68594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mn-ea"/>
                  <a:cs typeface="Arial" panose="020B0604020202020204" pitchFamily="34" charset="0"/>
                </a:endParaRPr>
              </a:p>
            </p:txBody>
          </p:sp>
          <p:sp>
            <p:nvSpPr>
              <p:cNvPr id="235" name="Rectangle 14">
                <a:extLst>
                  <a:ext uri="{FF2B5EF4-FFF2-40B4-BE49-F238E27FC236}">
                    <a16:creationId xmlns:a16="http://schemas.microsoft.com/office/drawing/2014/main" id="{1A7DB048-AA5D-4084-8770-CD4CE5911C1F}"/>
                  </a:ext>
                </a:extLst>
              </p:cNvPr>
              <p:cNvSpPr>
                <a:spLocks noChangeArrowheads="1"/>
              </p:cNvSpPr>
              <p:nvPr/>
            </p:nvSpPr>
            <p:spPr bwMode="ltGray">
              <a:xfrm>
                <a:off x="4210538" y="3304941"/>
                <a:ext cx="1177303" cy="353072"/>
              </a:xfrm>
              <a:prstGeom prst="rect">
                <a:avLst/>
              </a:prstGeom>
              <a:solidFill>
                <a:schemeClr val="accent1"/>
              </a:solidFill>
              <a:ln>
                <a:noFill/>
              </a:ln>
            </p:spPr>
            <p:txBody>
              <a:bodyPr vert="horz" wrap="square" lIns="48252" tIns="24126" rIns="48252" bIns="24126" numCol="1" anchor="t" anchorCtr="0" compatLnSpc="1">
                <a:prstTxWarp prst="textNoShape">
                  <a:avLst/>
                </a:prstTxWarp>
              </a:bodyPr>
              <a:lstStyle/>
              <a:p>
                <a:pPr marL="0" marR="0" lvl="0" indent="0" algn="l" defTabSz="68594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mn-ea"/>
                  <a:cs typeface="Arial" panose="020B0604020202020204" pitchFamily="34" charset="0"/>
                </a:endParaRPr>
              </a:p>
            </p:txBody>
          </p:sp>
          <p:sp>
            <p:nvSpPr>
              <p:cNvPr id="236" name="TextBox 14">
                <a:extLst>
                  <a:ext uri="{FF2B5EF4-FFF2-40B4-BE49-F238E27FC236}">
                    <a16:creationId xmlns:a16="http://schemas.microsoft.com/office/drawing/2014/main" id="{C53AB288-D8EE-4F1C-B122-F2ECA4DDC1C0}"/>
                  </a:ext>
                </a:extLst>
              </p:cNvPr>
              <p:cNvSpPr txBox="1">
                <a:spLocks noChangeArrowheads="1"/>
              </p:cNvSpPr>
              <p:nvPr/>
            </p:nvSpPr>
            <p:spPr bwMode="ltGray">
              <a:xfrm>
                <a:off x="8071102" y="2955073"/>
                <a:ext cx="3005214" cy="708854"/>
              </a:xfrm>
              <a:prstGeom prst="rect">
                <a:avLst/>
              </a:prstGeom>
              <a:noFill/>
              <a:ln>
                <a:noFill/>
              </a:ln>
            </p:spPr>
            <p:txBody>
              <a:bodyPr wrap="square">
                <a:spAutoFit/>
              </a:bodyPr>
              <a:lstStyle>
                <a:lvl1pPr eaLnBrk="0" hangingPunct="0">
                  <a:defRPr>
                    <a:solidFill>
                      <a:schemeClr val="tx1"/>
                    </a:solidFill>
                    <a:latin typeface="Arial" pitchFamily="34" charset="0"/>
                    <a:ea typeface="ＭＳ Ｐゴシック" pitchFamily="34" charset="-128"/>
                  </a:defRPr>
                </a:lvl1pPr>
                <a:lvl2pPr marL="742950" indent="-285750" eaLnBrk="0" hangingPunct="0">
                  <a:defRPr>
                    <a:solidFill>
                      <a:schemeClr val="tx1"/>
                    </a:solidFill>
                    <a:latin typeface="Arial" pitchFamily="34" charset="0"/>
                    <a:ea typeface="ＭＳ Ｐゴシック" pitchFamily="34" charset="-128"/>
                  </a:defRPr>
                </a:lvl2pPr>
                <a:lvl3pPr marL="1143000" indent="-228600" eaLnBrk="0" hangingPunct="0">
                  <a:defRPr>
                    <a:solidFill>
                      <a:schemeClr val="tx1"/>
                    </a:solidFill>
                    <a:latin typeface="Arial" pitchFamily="34" charset="0"/>
                    <a:ea typeface="ＭＳ Ｐゴシック" pitchFamily="34" charset="-128"/>
                  </a:defRPr>
                </a:lvl3pPr>
                <a:lvl4pPr marL="1600200" indent="-228600" eaLnBrk="0" hangingPunct="0">
                  <a:defRPr>
                    <a:solidFill>
                      <a:schemeClr val="tx1"/>
                    </a:solidFill>
                    <a:latin typeface="Arial" pitchFamily="34" charset="0"/>
                    <a:ea typeface="ＭＳ Ｐゴシック" pitchFamily="34" charset="-128"/>
                  </a:defRPr>
                </a:lvl4pPr>
                <a:lvl5pPr marL="2057400" indent="-228600" eaLnBrk="0" hangingPunct="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marL="0" marR="0" lvl="0" indent="0" algn="r" defTabSz="685943"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srgbClr val="FFFFFF"/>
                    </a:solidFill>
                    <a:effectLst/>
                    <a:uLnTx/>
                    <a:uFillTx/>
                    <a:latin typeface="+mn-lt"/>
                    <a:ea typeface="ＭＳ Ｐゴシック" pitchFamily="34" charset="-128"/>
                    <a:cs typeface="Arial" panose="020B0604020202020204" pitchFamily="34" charset="0"/>
                  </a:rPr>
                  <a:t>Clinical course</a:t>
                </a:r>
                <a:r>
                  <a:rPr kumimoji="0" lang="en-GB" sz="1200" b="0" i="0" u="none" strike="noStrike" kern="0" cap="none" spc="0" normalizeH="0" baseline="30000" noProof="0" dirty="0">
                    <a:ln>
                      <a:noFill/>
                    </a:ln>
                    <a:solidFill>
                      <a:srgbClr val="FFFFFF"/>
                    </a:solidFill>
                    <a:effectLst/>
                    <a:uLnTx/>
                    <a:uFillTx/>
                    <a:latin typeface="+mn-lt"/>
                    <a:ea typeface="ＭＳ Ｐゴシック" pitchFamily="34" charset="-128"/>
                    <a:cs typeface="Arial" panose="020B0604020202020204" pitchFamily="34" charset="0"/>
                  </a:rPr>
                  <a:t>1,2</a:t>
                </a:r>
              </a:p>
            </p:txBody>
          </p:sp>
          <p:sp>
            <p:nvSpPr>
              <p:cNvPr id="237" name="Text Box 17">
                <a:extLst>
                  <a:ext uri="{FF2B5EF4-FFF2-40B4-BE49-F238E27FC236}">
                    <a16:creationId xmlns:a16="http://schemas.microsoft.com/office/drawing/2014/main" id="{B2604658-4E27-4201-9A4D-8D7BCFE49F86}"/>
                  </a:ext>
                </a:extLst>
              </p:cNvPr>
              <p:cNvSpPr txBox="1">
                <a:spLocks noChangeArrowheads="1"/>
              </p:cNvSpPr>
              <p:nvPr/>
            </p:nvSpPr>
            <p:spPr bwMode="ltGray">
              <a:xfrm>
                <a:off x="4299213" y="4498495"/>
                <a:ext cx="1088627" cy="511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ea typeface="ＭＳ Ｐゴシック" pitchFamily="34" charset="-128"/>
                  </a:defRPr>
                </a:lvl1pPr>
                <a:lvl2pPr marL="742950" indent="-285750" eaLnBrk="0" hangingPunct="0">
                  <a:defRPr>
                    <a:solidFill>
                      <a:schemeClr val="tx1"/>
                    </a:solidFill>
                    <a:latin typeface="Arial" pitchFamily="34" charset="0"/>
                    <a:ea typeface="ＭＳ Ｐゴシック" pitchFamily="34" charset="-128"/>
                  </a:defRPr>
                </a:lvl2pPr>
                <a:lvl3pPr marL="1143000" indent="-228600" eaLnBrk="0" hangingPunct="0">
                  <a:defRPr>
                    <a:solidFill>
                      <a:schemeClr val="tx1"/>
                    </a:solidFill>
                    <a:latin typeface="Arial" pitchFamily="34" charset="0"/>
                    <a:ea typeface="ＭＳ Ｐゴシック" pitchFamily="34" charset="-128"/>
                  </a:defRPr>
                </a:lvl3pPr>
                <a:lvl4pPr marL="1600200" indent="-228600" eaLnBrk="0" hangingPunct="0">
                  <a:defRPr>
                    <a:solidFill>
                      <a:schemeClr val="tx1"/>
                    </a:solidFill>
                    <a:latin typeface="Arial" pitchFamily="34" charset="0"/>
                    <a:ea typeface="ＭＳ Ｐゴシック" pitchFamily="34" charset="-128"/>
                  </a:defRPr>
                </a:lvl4pPr>
                <a:lvl5pPr marL="2057400" indent="-228600" eaLnBrk="0" hangingPunct="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marL="0" marR="0" lvl="0" indent="0" algn="l" defTabSz="685943"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solidFill>
                      <a:srgbClr val="0460A9"/>
                    </a:solidFill>
                    <a:effectLst/>
                    <a:uLnTx/>
                    <a:uFillTx/>
                    <a:latin typeface="+mn-lt"/>
                    <a:ea typeface="ＭＳ Ｐゴシック" pitchFamily="34" charset="-128"/>
                    <a:cs typeface="Arial" panose="020B0604020202020204" pitchFamily="34" charset="0"/>
                  </a:rPr>
                  <a:t>YEARS</a:t>
                </a:r>
              </a:p>
            </p:txBody>
          </p:sp>
          <p:sp>
            <p:nvSpPr>
              <p:cNvPr id="238" name="TextBox 237">
                <a:extLst>
                  <a:ext uri="{FF2B5EF4-FFF2-40B4-BE49-F238E27FC236}">
                    <a16:creationId xmlns:a16="http://schemas.microsoft.com/office/drawing/2014/main" id="{6A5439D7-06FC-4120-A825-D35E21EE13CC}"/>
                  </a:ext>
                </a:extLst>
              </p:cNvPr>
              <p:cNvSpPr txBox="1"/>
              <p:nvPr/>
            </p:nvSpPr>
            <p:spPr bwMode="ltGray">
              <a:xfrm rot="16200000">
                <a:off x="1753787" y="2885044"/>
                <a:ext cx="2636210" cy="648172"/>
              </a:xfrm>
              <a:prstGeom prst="rect">
                <a:avLst/>
              </a:prstGeom>
              <a:noFill/>
            </p:spPr>
            <p:txBody>
              <a:bodyPr wrap="square" rtlCol="0">
                <a:spAutoFit/>
              </a:bodyPr>
              <a:lstStyle/>
              <a:p>
                <a:pPr marL="0" marR="0" lvl="0" indent="0" algn="l" defTabSz="685749" rtl="0" eaLnBrk="1" fontAlgn="auto" latinLnBrk="0" hangingPunct="1">
                  <a:lnSpc>
                    <a:spcPct val="9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460A9"/>
                    </a:solidFill>
                    <a:effectLst/>
                    <a:uLnTx/>
                    <a:uFillTx/>
                    <a:ea typeface="+mn-ea"/>
                    <a:cs typeface="Arial" panose="020B0604020202020204" pitchFamily="34" charset="0"/>
                  </a:rPr>
                  <a:t>DISABILITY</a:t>
                </a:r>
                <a:br>
                  <a:rPr kumimoji="0" lang="en-GB" sz="1000" b="1" i="0" u="none" strike="noStrike" kern="0" cap="none" spc="0" normalizeH="0" baseline="0" noProof="0" dirty="0">
                    <a:ln>
                      <a:noFill/>
                    </a:ln>
                    <a:solidFill>
                      <a:srgbClr val="0460A9"/>
                    </a:solidFill>
                    <a:effectLst/>
                    <a:uLnTx/>
                    <a:uFillTx/>
                    <a:ea typeface="+mn-ea"/>
                    <a:cs typeface="Arial" panose="020B0604020202020204" pitchFamily="34" charset="0"/>
                  </a:rPr>
                </a:br>
                <a:r>
                  <a:rPr kumimoji="0" lang="en-GB" sz="1000" b="1" i="0" u="none" strike="noStrike" kern="0" cap="none" spc="0" normalizeH="0" baseline="0" noProof="0" dirty="0">
                    <a:ln>
                      <a:noFill/>
                    </a:ln>
                    <a:solidFill>
                      <a:srgbClr val="0460A9"/>
                    </a:solidFill>
                    <a:effectLst/>
                    <a:uLnTx/>
                    <a:uFillTx/>
                    <a:ea typeface="+mn-ea"/>
                    <a:cs typeface="Arial" panose="020B0604020202020204" pitchFamily="34" charset="0"/>
                  </a:rPr>
                  <a:t>PROGRESSION</a:t>
                </a:r>
                <a:endParaRPr kumimoji="0" lang="en-US" sz="1000" b="1" i="0" u="none" strike="noStrike" kern="0" cap="none" spc="0" normalizeH="0" baseline="0" noProof="0" dirty="0">
                  <a:ln>
                    <a:noFill/>
                  </a:ln>
                  <a:solidFill>
                    <a:srgbClr val="000000"/>
                  </a:solidFill>
                  <a:effectLst/>
                  <a:uLnTx/>
                  <a:uFillTx/>
                  <a:ea typeface="+mn-ea"/>
                </a:endParaRPr>
              </a:p>
            </p:txBody>
          </p:sp>
          <p:cxnSp>
            <p:nvCxnSpPr>
              <p:cNvPr id="239" name="Straight Arrow Connector 238">
                <a:extLst>
                  <a:ext uri="{FF2B5EF4-FFF2-40B4-BE49-F238E27FC236}">
                    <a16:creationId xmlns:a16="http://schemas.microsoft.com/office/drawing/2014/main" id="{D27B1722-A70C-4F10-A863-CADEA581354E}"/>
                  </a:ext>
                </a:extLst>
              </p:cNvPr>
              <p:cNvCxnSpPr>
                <a:cxnSpLocks/>
              </p:cNvCxnSpPr>
              <p:nvPr/>
            </p:nvCxnSpPr>
            <p:spPr bwMode="ltGray">
              <a:xfrm flipV="1">
                <a:off x="3331636" y="3201392"/>
                <a:ext cx="12707" cy="1487766"/>
              </a:xfrm>
              <a:prstGeom prst="straightConnector1">
                <a:avLst/>
              </a:prstGeom>
              <a:noFill/>
              <a:ln w="28575" cap="flat" cmpd="sng" algn="ctr">
                <a:solidFill>
                  <a:srgbClr val="A1A1A1"/>
                </a:solidFill>
                <a:prstDash val="solid"/>
                <a:headEnd type="none" w="med" len="med"/>
                <a:tailEnd type="triangle" w="med" len="med"/>
              </a:ln>
              <a:effectLst/>
            </p:spPr>
          </p:cxnSp>
          <p:cxnSp>
            <p:nvCxnSpPr>
              <p:cNvPr id="240" name="Straight Arrow Connector 239">
                <a:extLst>
                  <a:ext uri="{FF2B5EF4-FFF2-40B4-BE49-F238E27FC236}">
                    <a16:creationId xmlns:a16="http://schemas.microsoft.com/office/drawing/2014/main" id="{93FBE9C3-8E13-466C-946D-E014A8F8AB5C}"/>
                  </a:ext>
                </a:extLst>
              </p:cNvPr>
              <p:cNvCxnSpPr>
                <a:cxnSpLocks/>
              </p:cNvCxnSpPr>
              <p:nvPr/>
            </p:nvCxnSpPr>
            <p:spPr bwMode="ltGray">
              <a:xfrm flipV="1">
                <a:off x="3338653" y="4676098"/>
                <a:ext cx="967403" cy="4265"/>
              </a:xfrm>
              <a:prstGeom prst="straightConnector1">
                <a:avLst/>
              </a:prstGeom>
              <a:noFill/>
              <a:ln w="28575" cap="flat" cmpd="sng" algn="ctr">
                <a:solidFill>
                  <a:srgbClr val="A1A1A1"/>
                </a:solidFill>
                <a:prstDash val="solid"/>
                <a:headEnd type="none" w="med" len="med"/>
                <a:tailEnd type="triangle" w="med" len="med"/>
              </a:ln>
              <a:effectLst/>
            </p:spPr>
          </p:cxnSp>
          <p:sp>
            <p:nvSpPr>
              <p:cNvPr id="241" name="Rectangle 240">
                <a:extLst>
                  <a:ext uri="{FF2B5EF4-FFF2-40B4-BE49-F238E27FC236}">
                    <a16:creationId xmlns:a16="http://schemas.microsoft.com/office/drawing/2014/main" id="{A9F407E5-6E0C-4448-83C5-177376A493B0}"/>
                  </a:ext>
                </a:extLst>
              </p:cNvPr>
              <p:cNvSpPr/>
              <p:nvPr/>
            </p:nvSpPr>
            <p:spPr bwMode="ltGray">
              <a:xfrm>
                <a:off x="9111561" y="4465201"/>
                <a:ext cx="2207435" cy="83212"/>
              </a:xfrm>
              <a:prstGeom prst="rect">
                <a:avLst/>
              </a:prstGeom>
              <a:solidFill>
                <a:srgbClr val="A51890"/>
              </a:solidFill>
              <a:ln w="12700" cap="sq" cmpd="sng" algn="ctr">
                <a:noFill/>
                <a:prstDash val="solid"/>
              </a:ln>
              <a:effectLst/>
            </p:spPr>
            <p:txBody>
              <a:bodyPr rtlCol="0" anchor="ctr"/>
              <a:lstStyle/>
              <a:p>
                <a:pPr marL="0" marR="0" lvl="0" indent="0" algn="ctr" defTabSz="685749"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ea typeface="+mn-ea"/>
                  <a:cs typeface="+mn-cs"/>
                </a:endParaRPr>
              </a:p>
            </p:txBody>
          </p:sp>
          <p:sp>
            <p:nvSpPr>
              <p:cNvPr id="242" name="Rectangle 241">
                <a:extLst>
                  <a:ext uri="{FF2B5EF4-FFF2-40B4-BE49-F238E27FC236}">
                    <a16:creationId xmlns:a16="http://schemas.microsoft.com/office/drawing/2014/main" id="{EDCD25CD-33FC-4B48-B2D3-39D5674B1B83}"/>
                  </a:ext>
                </a:extLst>
              </p:cNvPr>
              <p:cNvSpPr/>
              <p:nvPr/>
            </p:nvSpPr>
            <p:spPr bwMode="ltGray">
              <a:xfrm>
                <a:off x="3451755" y="3687356"/>
                <a:ext cx="2522492" cy="833169"/>
              </a:xfrm>
              <a:prstGeom prst="rect">
                <a:avLst/>
              </a:prstGeom>
              <a:solidFill>
                <a:srgbClr val="E35105">
                  <a:lumMod val="20000"/>
                  <a:lumOff val="80000"/>
                </a:srgbClr>
              </a:solidFill>
              <a:ln w="12700" cap="sq" cmpd="sng" algn="ctr">
                <a:solidFill>
                  <a:srgbClr val="0460A9"/>
                </a:solidFill>
                <a:prstDash val="solid"/>
              </a:ln>
              <a:effectLst/>
            </p:spPr>
            <p:txBody>
              <a:bodyPr wrap="none" lIns="137160" rtlCol="0" anchor="ctr"/>
              <a:lstStyle/>
              <a:p>
                <a:pPr marL="0" marR="0" lvl="0" indent="0" algn="l" defTabSz="685943" rtl="0" eaLnBrk="1" fontAlgn="auto" latinLnBrk="0" hangingPunct="1">
                  <a:lnSpc>
                    <a:spcPct val="9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ea typeface="ＭＳ Ｐゴシック" pitchFamily="34" charset="-128"/>
                    <a:cs typeface="Arial" panose="020B0604020202020204" pitchFamily="34" charset="0"/>
                  </a:rPr>
                  <a:t>RRMS</a:t>
                </a:r>
              </a:p>
            </p:txBody>
          </p:sp>
          <p:sp>
            <p:nvSpPr>
              <p:cNvPr id="243" name="Rectangle 242">
                <a:extLst>
                  <a:ext uri="{FF2B5EF4-FFF2-40B4-BE49-F238E27FC236}">
                    <a16:creationId xmlns:a16="http://schemas.microsoft.com/office/drawing/2014/main" id="{0F5530AC-6266-41C3-840A-A9D3D7CB49A8}"/>
                  </a:ext>
                </a:extLst>
              </p:cNvPr>
              <p:cNvSpPr/>
              <p:nvPr/>
            </p:nvSpPr>
            <p:spPr bwMode="ltGray">
              <a:xfrm>
                <a:off x="3450813" y="4465696"/>
                <a:ext cx="2522492" cy="82718"/>
              </a:xfrm>
              <a:prstGeom prst="rect">
                <a:avLst/>
              </a:prstGeom>
              <a:solidFill>
                <a:srgbClr val="7EBFBB"/>
              </a:solidFill>
              <a:ln w="12700" cap="sq" cmpd="sng" algn="ctr">
                <a:noFill/>
                <a:prstDash val="solid"/>
              </a:ln>
              <a:effectLst/>
            </p:spPr>
            <p:txBody>
              <a:bodyPr rtlCol="0" anchor="ctr"/>
              <a:lstStyle/>
              <a:p>
                <a:pPr marL="0" marR="0" lvl="0" indent="0" algn="ctr" defTabSz="685749"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7EBFBA"/>
                  </a:solidFill>
                  <a:effectLst/>
                  <a:uLnTx/>
                  <a:uFillTx/>
                  <a:ea typeface="+mn-ea"/>
                  <a:cs typeface="+mn-cs"/>
                </a:endParaRPr>
              </a:p>
            </p:txBody>
          </p:sp>
          <p:sp>
            <p:nvSpPr>
              <p:cNvPr id="244" name="Rectangle 11">
                <a:extLst>
                  <a:ext uri="{FF2B5EF4-FFF2-40B4-BE49-F238E27FC236}">
                    <a16:creationId xmlns:a16="http://schemas.microsoft.com/office/drawing/2014/main" id="{A1BEE509-5960-4DEB-A8EC-2AB82F8C5552}"/>
                  </a:ext>
                </a:extLst>
              </p:cNvPr>
              <p:cNvSpPr>
                <a:spLocks noChangeArrowheads="1"/>
              </p:cNvSpPr>
              <p:nvPr/>
            </p:nvSpPr>
            <p:spPr bwMode="ltGray">
              <a:xfrm>
                <a:off x="3450813" y="3492260"/>
                <a:ext cx="7863883" cy="221496"/>
              </a:xfrm>
              <a:prstGeom prst="rect">
                <a:avLst/>
              </a:prstGeom>
              <a:solidFill>
                <a:srgbClr val="0460A9"/>
              </a:solidFill>
              <a:ln>
                <a:noFill/>
              </a:ln>
            </p:spPr>
            <p:txBody>
              <a:bodyPr vert="horz" wrap="square" lIns="48252" tIns="24126" rIns="48252" bIns="24126" numCol="1" anchor="t" anchorCtr="0" compatLnSpc="1">
                <a:prstTxWarp prst="textNoShape">
                  <a:avLst/>
                </a:prstTxWarp>
              </a:bodyPr>
              <a:lstStyle/>
              <a:p>
                <a:pPr marL="0" marR="0" lvl="0" indent="0" algn="l" defTabSz="68594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mn-ea"/>
                  <a:cs typeface="Arial" panose="020B0604020202020204" pitchFamily="34" charset="0"/>
                </a:endParaRPr>
              </a:p>
            </p:txBody>
          </p:sp>
          <p:sp>
            <p:nvSpPr>
              <p:cNvPr id="245" name="Rectangle 244">
                <a:extLst>
                  <a:ext uri="{FF2B5EF4-FFF2-40B4-BE49-F238E27FC236}">
                    <a16:creationId xmlns:a16="http://schemas.microsoft.com/office/drawing/2014/main" id="{63C017AC-1019-4F3B-B9E5-275D2366C80E}"/>
                  </a:ext>
                </a:extLst>
              </p:cNvPr>
              <p:cNvSpPr/>
              <p:nvPr/>
            </p:nvSpPr>
            <p:spPr bwMode="ltGray">
              <a:xfrm>
                <a:off x="5944724" y="4465201"/>
                <a:ext cx="3168461" cy="83212"/>
              </a:xfrm>
              <a:prstGeom prst="rect">
                <a:avLst/>
              </a:prstGeom>
              <a:gradFill>
                <a:gsLst>
                  <a:gs pos="0">
                    <a:srgbClr val="7EBFBB"/>
                  </a:gs>
                  <a:gs pos="100000">
                    <a:srgbClr val="ACBF3B"/>
                  </a:gs>
                </a:gsLst>
                <a:lin ang="0" scaled="1"/>
              </a:gradFill>
              <a:ln w="12700" cap="sq" cmpd="sng" algn="ctr">
                <a:noFill/>
                <a:prstDash val="solid"/>
              </a:ln>
              <a:effectLst/>
            </p:spPr>
            <p:txBody>
              <a:bodyPr rtlCol="0" anchor="ctr"/>
              <a:lstStyle/>
              <a:p>
                <a:pPr marL="0" marR="0" lvl="0" indent="0" algn="ctr" defTabSz="685749"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ea typeface="+mn-ea"/>
                  <a:cs typeface="+mn-cs"/>
                </a:endParaRPr>
              </a:p>
            </p:txBody>
          </p:sp>
        </p:grpSp>
        <p:sp>
          <p:nvSpPr>
            <p:cNvPr id="221" name="Rectangle 220">
              <a:extLst>
                <a:ext uri="{FF2B5EF4-FFF2-40B4-BE49-F238E27FC236}">
                  <a16:creationId xmlns:a16="http://schemas.microsoft.com/office/drawing/2014/main" id="{29F5A76F-D5B8-423B-BA2A-634B6B90FD91}"/>
                </a:ext>
              </a:extLst>
            </p:cNvPr>
            <p:cNvSpPr/>
            <p:nvPr/>
          </p:nvSpPr>
          <p:spPr>
            <a:xfrm>
              <a:off x="4618649" y="2766036"/>
              <a:ext cx="1809434" cy="308189"/>
            </a:xfrm>
            <a:prstGeom prst="rect">
              <a:avLst/>
            </a:prstGeom>
            <a:solidFill>
              <a:schemeClr val="bg1">
                <a:lumMod val="75000"/>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marL="0" marR="0" lvl="0" indent="0" algn="ctr" defTabSz="914378" rtl="0" eaLnBrk="1" fontAlgn="auto" latinLnBrk="0" hangingPunct="1">
                <a:lnSpc>
                  <a:spcPct val="92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023761"/>
                  </a:solidFill>
                  <a:effectLst/>
                  <a:uLnTx/>
                  <a:uFillTx/>
                  <a:ea typeface="+mn-ea"/>
                  <a:cs typeface="+mn-cs"/>
                </a:rPr>
                <a:t>Mayzent</a:t>
              </a:r>
              <a:endParaRPr kumimoji="0" lang="en-US" sz="1200" b="0" i="0" u="none" strike="noStrike" kern="1200" cap="none" spc="0" normalizeH="0" baseline="0" noProof="0" dirty="0">
                <a:ln>
                  <a:noFill/>
                </a:ln>
                <a:solidFill>
                  <a:srgbClr val="023761"/>
                </a:solidFill>
                <a:effectLst/>
                <a:uLnTx/>
                <a:uFillTx/>
                <a:ea typeface="+mn-ea"/>
                <a:cs typeface="+mn-cs"/>
              </a:endParaRPr>
            </a:p>
          </p:txBody>
        </p:sp>
        <p:sp>
          <p:nvSpPr>
            <p:cNvPr id="222" name="Rectangle 221">
              <a:extLst>
                <a:ext uri="{FF2B5EF4-FFF2-40B4-BE49-F238E27FC236}">
                  <a16:creationId xmlns:a16="http://schemas.microsoft.com/office/drawing/2014/main" id="{790B1E3B-6DA8-4F40-BAF0-C38D934AD535}"/>
                </a:ext>
              </a:extLst>
            </p:cNvPr>
            <p:cNvSpPr/>
            <p:nvPr/>
          </p:nvSpPr>
          <p:spPr>
            <a:xfrm>
              <a:off x="4640209" y="4286515"/>
              <a:ext cx="1809434" cy="308189"/>
            </a:xfrm>
            <a:prstGeom prst="rect">
              <a:avLst/>
            </a:prstGeom>
            <a:solidFill>
              <a:schemeClr val="bg1">
                <a:lumMod val="75000"/>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marL="0" marR="0" lvl="0" indent="0" algn="ctr" defTabSz="914378" rtl="0" eaLnBrk="1" fontAlgn="auto" latinLnBrk="0" hangingPunct="1">
                <a:lnSpc>
                  <a:spcPct val="92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023761"/>
                  </a:solidFill>
                  <a:effectLst/>
                  <a:uLnTx/>
                  <a:uFillTx/>
                  <a:ea typeface="+mn-ea"/>
                  <a:cs typeface="+mn-cs"/>
                </a:rPr>
                <a:t>Mayzent</a:t>
              </a:r>
              <a:endParaRPr kumimoji="0" lang="en-US" sz="1200" b="0" i="0" u="none" strike="noStrike" kern="1200" cap="none" spc="0" normalizeH="0" baseline="0" noProof="0" dirty="0">
                <a:ln>
                  <a:noFill/>
                </a:ln>
                <a:solidFill>
                  <a:srgbClr val="023761"/>
                </a:solidFill>
                <a:effectLst/>
                <a:uLnTx/>
                <a:uFillTx/>
                <a:ea typeface="+mn-ea"/>
                <a:cs typeface="+mn-cs"/>
              </a:endParaRPr>
            </a:p>
          </p:txBody>
        </p:sp>
        <p:sp>
          <p:nvSpPr>
            <p:cNvPr id="223" name="Rectangle 222">
              <a:extLst>
                <a:ext uri="{FF2B5EF4-FFF2-40B4-BE49-F238E27FC236}">
                  <a16:creationId xmlns:a16="http://schemas.microsoft.com/office/drawing/2014/main" id="{F370CA2E-F304-4BD7-A446-5291ABB79214}"/>
                </a:ext>
              </a:extLst>
            </p:cNvPr>
            <p:cNvSpPr/>
            <p:nvPr/>
          </p:nvSpPr>
          <p:spPr>
            <a:xfrm>
              <a:off x="1748272" y="2765301"/>
              <a:ext cx="1809434" cy="308189"/>
            </a:xfrm>
            <a:prstGeom prst="rect">
              <a:avLst/>
            </a:prstGeom>
            <a:solidFill>
              <a:schemeClr val="bg1">
                <a:lumMod val="75000"/>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marL="0" marR="0" lvl="0" indent="0" algn="ctr" defTabSz="914378" rtl="0" eaLnBrk="1" fontAlgn="auto" latinLnBrk="0" hangingPunct="1">
                <a:lnSpc>
                  <a:spcPct val="92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023761"/>
                  </a:solidFill>
                  <a:effectLst/>
                  <a:uLnTx/>
                  <a:uFillTx/>
                  <a:ea typeface="+mn-ea"/>
                  <a:cs typeface="+mn-cs"/>
                </a:rPr>
                <a:t>Gilenya</a:t>
              </a:r>
              <a:endParaRPr kumimoji="0" lang="en-US" sz="1200" b="0" i="0" u="none" strike="noStrike" kern="1200" cap="none" spc="0" normalizeH="0" baseline="0" noProof="0" dirty="0">
                <a:ln>
                  <a:noFill/>
                </a:ln>
                <a:solidFill>
                  <a:srgbClr val="023761"/>
                </a:solidFill>
                <a:effectLst/>
                <a:uLnTx/>
                <a:uFillTx/>
                <a:ea typeface="+mn-ea"/>
                <a:cs typeface="+mn-cs"/>
              </a:endParaRPr>
            </a:p>
          </p:txBody>
        </p:sp>
      </p:gr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107005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2133"/>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endParaRPr lang="en-GB" sz="3200"/>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endParaRPr lang="en-GB" sz="3200"/>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accent2"/>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endParaRPr lang="en-GB" sz="32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endParaRPr lang="en-GB" sz="32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endParaRPr lang="en-GB" sz="32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endParaRPr lang="en-GB" sz="32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endParaRPr lang="en-GB" sz="32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endParaRPr lang="en-GB" sz="32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endParaRPr lang="en-GB" sz="3200"/>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32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32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32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32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32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3200"/>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3200"/>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32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32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3200"/>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endParaRPr lang="en-GB" sz="32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endParaRPr lang="en-GB" sz="32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endParaRPr lang="en-GB" sz="32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endParaRPr lang="en-GB" sz="32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endParaRPr lang="en-GB" sz="32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endParaRPr lang="en-GB" sz="32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endParaRPr lang="en-GB" sz="32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endParaRPr lang="en-GB" sz="32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endParaRPr lang="en-GB" sz="32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endParaRPr lang="en-GB" sz="32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endParaRPr lang="en-GB" sz="32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endParaRPr lang="en-GB" sz="32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endParaRPr lang="en-GB" sz="32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endParaRPr lang="en-GB" sz="32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endParaRPr lang="en-GB" sz="32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endParaRPr lang="en-GB" sz="32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endParaRPr lang="en-GB" sz="32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endParaRPr lang="en-GB" sz="32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endParaRPr lang="en-GB" sz="32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endParaRPr lang="en-GB" sz="32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endParaRPr lang="en-GB" sz="32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endParaRPr lang="en-GB" sz="32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endParaRPr lang="en-GB" sz="32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endParaRPr lang="en-GB" sz="32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endParaRPr lang="en-GB" sz="32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endParaRPr lang="en-GB" sz="32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endParaRPr lang="en-GB" sz="32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endParaRPr lang="en-GB" sz="32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endParaRPr lang="en-GB" sz="32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endParaRPr lang="en-GB" sz="32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endParaRPr lang="en-GB" sz="32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endParaRPr lang="en-GB" sz="32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endParaRPr lang="en-GB" sz="3200"/>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1240313"/>
            <a:ext cx="1315452" cy="420756"/>
          </a:xfrm>
          <a:prstGeom prst="rect">
            <a:avLst/>
          </a:prstGeom>
        </p:spPr>
        <p:txBody>
          <a:bodyPr wrap="square">
            <a:spAutoFit/>
          </a:bodyPr>
          <a:lstStyle/>
          <a:p>
            <a:pPr algn="r"/>
            <a:r>
              <a:rPr lang="en-GB" sz="1050" dirty="0">
                <a:solidFill>
                  <a:schemeClr val="accent2"/>
                </a:solidFill>
              </a:rPr>
              <a:t>Novartis heritage in Neuroscience</a:t>
            </a:r>
          </a:p>
        </p:txBody>
      </p:sp>
      <p:sp>
        <p:nvSpPr>
          <p:cNvPr id="89" name="Freeform: Shape 88" descr=" 89">
            <a:extLst>
              <a:ext uri="{FF2B5EF4-FFF2-40B4-BE49-F238E27FC236}">
                <a16:creationId xmlns:a16="http://schemas.microsoft.com/office/drawing/2014/main" id="{27866C31-4C4B-4D62-9F94-43809EBF9E5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0" name="Freeform: Shape 149" descr=" 150">
            <a:extLst>
              <a:ext uri="{FF2B5EF4-FFF2-40B4-BE49-F238E27FC236}">
                <a16:creationId xmlns:a16="http://schemas.microsoft.com/office/drawing/2014/main" id="{DFD4B198-4731-4ADE-81A8-938D894AA15D}"/>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endParaRPr lang="en-GB" sz="3200"/>
          </a:p>
        </p:txBody>
      </p:sp>
      <p:sp>
        <p:nvSpPr>
          <p:cNvPr id="151" name="Freeform: Shape 150" descr=" 151">
            <a:extLst>
              <a:ext uri="{FF2B5EF4-FFF2-40B4-BE49-F238E27FC236}">
                <a16:creationId xmlns:a16="http://schemas.microsoft.com/office/drawing/2014/main" id="{4216C16D-BC88-4577-92FB-871F556FAB6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54" name="Oval 153" descr=" 154">
            <a:hlinkClick r:id="" action="ppaction://hlinkshowjump?jump=nextslide" highlightClick="1"/>
            <a:extLst>
              <a:ext uri="{FF2B5EF4-FFF2-40B4-BE49-F238E27FC236}">
                <a16:creationId xmlns:a16="http://schemas.microsoft.com/office/drawing/2014/main" id="{4B0A0596-9F3C-474B-B785-B21D0F686FF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55" name="Oval 154" descr=" 155">
            <a:hlinkClick r:id="rId3" action="ppaction://hlinksldjump" highlightClick="1"/>
            <a:extLst>
              <a:ext uri="{FF2B5EF4-FFF2-40B4-BE49-F238E27FC236}">
                <a16:creationId xmlns:a16="http://schemas.microsoft.com/office/drawing/2014/main" id="{5A888D69-AE5B-426A-9A65-C25CB198BD9C}"/>
              </a:ext>
            </a:extLst>
          </p:cNvPr>
          <p:cNvSpPr/>
          <p:nvPr/>
        </p:nvSpPr>
        <p:spPr>
          <a:xfrm flipH="1">
            <a:off x="195253" y="6303609"/>
            <a:ext cx="386080" cy="386080"/>
          </a:xfrm>
          <a:prstGeom prst="ellipse">
            <a:avLst/>
          </a:prstGeom>
          <a:solidFill>
            <a:srgbClr val="FFC000">
              <a:alpha val="1176"/>
            </a:srgbClr>
          </a:solidFill>
          <a:ln w="748" cap="flat">
            <a:noFill/>
            <a:prstDash val="solid"/>
            <a:miter/>
          </a:ln>
          <a:effectLst/>
        </p:spPr>
        <p:txBody>
          <a:bodyPr rtlCol="0" anchor="ctr"/>
          <a:lstStyle/>
          <a:p>
            <a:endParaRPr lang="en-GB" sz="3200" dirty="0"/>
          </a:p>
        </p:txBody>
      </p:sp>
      <p:sp>
        <p:nvSpPr>
          <p:cNvPr id="159" name="Oval 158" descr=" 159">
            <a:hlinkClick r:id="rId4" action="ppaction://hlinksldjump" highlightClick="1"/>
            <a:extLst>
              <a:ext uri="{FF2B5EF4-FFF2-40B4-BE49-F238E27FC236}">
                <a16:creationId xmlns:a16="http://schemas.microsoft.com/office/drawing/2014/main" id="{BC260D00-55B8-45E9-9D01-9C5C16C1E5A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endParaRPr lang="en-GB" sz="3200"/>
          </a:p>
        </p:txBody>
      </p:sp>
      <p:sp>
        <p:nvSpPr>
          <p:cNvPr id="170" name="Freeform: Shape 169" descr=" 170">
            <a:hlinkClick r:id="rId5" action="ppaction://hlinksldjump" highlightClick="1"/>
            <a:extLst>
              <a:ext uri="{FF2B5EF4-FFF2-40B4-BE49-F238E27FC236}">
                <a16:creationId xmlns:a16="http://schemas.microsoft.com/office/drawing/2014/main" id="{33A92D10-0223-4C0E-90B1-23FE9F2435D2}"/>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1" name="Freeform: Shape 170" descr=" 171">
            <a:hlinkClick r:id="rId3" action="ppaction://hlinksldjump" highlightClick="1"/>
            <a:extLst>
              <a:ext uri="{FF2B5EF4-FFF2-40B4-BE49-F238E27FC236}">
                <a16:creationId xmlns:a16="http://schemas.microsoft.com/office/drawing/2014/main" id="{64175939-87D7-4053-8C83-BBAB0E4F6B50}"/>
              </a:ext>
            </a:extLst>
          </p:cNvPr>
          <p:cNvSpPr/>
          <p:nvPr/>
        </p:nvSpPr>
        <p:spPr>
          <a:xfrm>
            <a:off x="10287000" y="1070055"/>
            <a:ext cx="1905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2" name="Freeform: Shape 171" descr=" 172">
            <a:hlinkClick r:id="rId6" action="ppaction://hlinksldjump" highlightClick="1"/>
            <a:extLst>
              <a:ext uri="{FF2B5EF4-FFF2-40B4-BE49-F238E27FC236}">
                <a16:creationId xmlns:a16="http://schemas.microsoft.com/office/drawing/2014/main" id="{04FBDE87-2715-493F-9C84-5C5AD98FACD0}"/>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3" name="Freeform: Shape 172" descr=" 173">
            <a:hlinkClick r:id="rId7" action="ppaction://hlinksldjump" highlightClick="1"/>
            <a:extLst>
              <a:ext uri="{FF2B5EF4-FFF2-40B4-BE49-F238E27FC236}">
                <a16:creationId xmlns:a16="http://schemas.microsoft.com/office/drawing/2014/main" id="{EEA18E5B-E81B-4877-8A30-FEAEC626F705}"/>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4" name="Freeform: Shape 173" descr=" 174">
            <a:hlinkClick r:id="rId8" action="ppaction://hlinksldjump" highlightClick="1"/>
            <a:extLst>
              <a:ext uri="{FF2B5EF4-FFF2-40B4-BE49-F238E27FC236}">
                <a16:creationId xmlns:a16="http://schemas.microsoft.com/office/drawing/2014/main" id="{AC029B7C-F0AD-4ED2-B61B-324778406CC0}"/>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5" name="Freeform: Shape 174" descr=" 175">
            <a:hlinkClick r:id="rId9" action="ppaction://hlinksldjump" highlightClick="1"/>
            <a:extLst>
              <a:ext uri="{FF2B5EF4-FFF2-40B4-BE49-F238E27FC236}">
                <a16:creationId xmlns:a16="http://schemas.microsoft.com/office/drawing/2014/main" id="{37C268E2-19A1-4932-8112-7ECA82159B85}"/>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6" name="Freeform: Shape 175" descr=" 176">
            <a:hlinkClick r:id="rId10" action="ppaction://hlinksldjump" highlightClick="1"/>
            <a:extLst>
              <a:ext uri="{FF2B5EF4-FFF2-40B4-BE49-F238E27FC236}">
                <a16:creationId xmlns:a16="http://schemas.microsoft.com/office/drawing/2014/main" id="{E3D31FDD-18F0-4CD2-B7C3-2919C9C23F8C}"/>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7" name="Rectangle 176" descr=" 177">
            <a:extLst>
              <a:ext uri="{FF2B5EF4-FFF2-40B4-BE49-F238E27FC236}">
                <a16:creationId xmlns:a16="http://schemas.microsoft.com/office/drawing/2014/main" id="{1B708CE6-2892-47FB-877E-D4C891A5A4DC}"/>
              </a:ext>
            </a:extLst>
          </p:cNvPr>
          <p:cNvSpPr/>
          <p:nvPr/>
        </p:nvSpPr>
        <p:spPr>
          <a:xfrm>
            <a:off x="294640" y="243536"/>
            <a:ext cx="9319260" cy="892552"/>
          </a:xfrm>
          <a:prstGeom prst="rect">
            <a:avLst/>
          </a:prstGeom>
        </p:spPr>
        <p:txBody>
          <a:bodyPr wrap="square">
            <a:spAutoFit/>
          </a:bodyPr>
          <a:lstStyle/>
          <a:p>
            <a:r>
              <a:rPr lang="en-GB" sz="2600" b="1" dirty="0">
                <a:solidFill>
                  <a:schemeClr val="bg1"/>
                </a:solidFill>
              </a:rPr>
              <a:t>A full range of treatments provides support to patients at every stage of MS</a:t>
            </a:r>
          </a:p>
        </p:txBody>
      </p:sp>
      <p:sp>
        <p:nvSpPr>
          <p:cNvPr id="302" name="REFERENCES" descr=" 302">
            <a:hlinkClick r:id="" action="ppaction://noaction" highlightClick="1"/>
            <a:extLst>
              <a:ext uri="{FF2B5EF4-FFF2-40B4-BE49-F238E27FC236}">
                <a16:creationId xmlns:a16="http://schemas.microsoft.com/office/drawing/2014/main" id="{17C67955-40D7-4E2E-BB5F-7CDA71310BB9}"/>
              </a:ext>
            </a:extLst>
          </p:cNvPr>
          <p:cNvSpPr/>
          <p:nvPr/>
        </p:nvSpPr>
        <p:spPr>
          <a:xfrm>
            <a:off x="1774131"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REFERENCES</a:t>
            </a:r>
            <a:endParaRPr lang="en-GB" sz="1100" dirty="0">
              <a:solidFill>
                <a:srgbClr val="023761"/>
              </a:solidFill>
            </a:endParaRPr>
          </a:p>
        </p:txBody>
      </p:sp>
      <p:sp>
        <p:nvSpPr>
          <p:cNvPr id="208" name="ABBREVIATIONS" descr=" 208">
            <a:extLst>
              <a:ext uri="{FF2B5EF4-FFF2-40B4-BE49-F238E27FC236}">
                <a16:creationId xmlns:a16="http://schemas.microsoft.com/office/drawing/2014/main" id="{559F6655-6EBA-4166-98A6-8061BA5EB45C}"/>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chemeClr val="bg2">
                    <a:lumMod val="60000"/>
                    <a:lumOff val="40000"/>
                  </a:schemeClr>
                </a:solidFill>
              </a:rPr>
              <a:t>ABBREVIATIONS</a:t>
            </a:r>
          </a:p>
        </p:txBody>
      </p:sp>
      <p:grpSp>
        <p:nvGrpSpPr>
          <p:cNvPr id="304" name="Group 303" descr=" 304">
            <a:extLst>
              <a:ext uri="{FF2B5EF4-FFF2-40B4-BE49-F238E27FC236}">
                <a16:creationId xmlns:a16="http://schemas.microsoft.com/office/drawing/2014/main" id="{47F3D85D-3AA3-40C3-B9B6-6A4662DE402C}"/>
              </a:ext>
            </a:extLst>
          </p:cNvPr>
          <p:cNvGrpSpPr/>
          <p:nvPr/>
        </p:nvGrpSpPr>
        <p:grpSpPr>
          <a:xfrm>
            <a:off x="161231" y="2959786"/>
            <a:ext cx="5366859" cy="3729904"/>
            <a:chOff x="146440" y="2219839"/>
            <a:chExt cx="4025144" cy="2797428"/>
          </a:xfrm>
        </p:grpSpPr>
        <p:sp>
          <p:nvSpPr>
            <p:cNvPr id="305" name="Rectangle: Rounded Corners 304">
              <a:extLst>
                <a:ext uri="{FF2B5EF4-FFF2-40B4-BE49-F238E27FC236}">
                  <a16:creationId xmlns:a16="http://schemas.microsoft.com/office/drawing/2014/main" id="{4C827B96-6AE3-4963-881C-7EFD6C999337}"/>
                </a:ext>
              </a:extLst>
            </p:cNvPr>
            <p:cNvSpPr/>
            <p:nvPr/>
          </p:nvSpPr>
          <p:spPr>
            <a:xfrm>
              <a:off x="146440" y="2219839"/>
              <a:ext cx="4025144" cy="2455289"/>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spcBef>
                  <a:spcPts val="400"/>
                </a:spcBef>
                <a:spcAft>
                  <a:spcPts val="400"/>
                </a:spcAft>
              </a:pPr>
              <a:r>
                <a:rPr lang="en-GB" sz="1400" b="1" dirty="0">
                  <a:solidFill>
                    <a:srgbClr val="023761"/>
                  </a:solidFill>
                </a:rPr>
                <a:t>REFERENCES</a:t>
              </a:r>
            </a:p>
            <a:p>
              <a:pPr marL="304792" indent="-304792">
                <a:spcBef>
                  <a:spcPts val="400"/>
                </a:spcBef>
                <a:spcAft>
                  <a:spcPts val="400"/>
                </a:spcAft>
                <a:buAutoNum type="arabicPeriod"/>
              </a:pPr>
              <a:r>
                <a:rPr lang="en-GB" sz="1400" dirty="0">
                  <a:solidFill>
                    <a:srgbClr val="023761"/>
                  </a:solidFill>
                </a:rPr>
                <a:t>Bar-Or A. </a:t>
              </a:r>
              <a:r>
                <a:rPr lang="en-GB" sz="1400" dirty="0" err="1">
                  <a:solidFill>
                    <a:srgbClr val="023761"/>
                  </a:solidFill>
                </a:rPr>
                <a:t>Semin</a:t>
              </a:r>
              <a:r>
                <a:rPr lang="en-GB" sz="1400" dirty="0">
                  <a:solidFill>
                    <a:srgbClr val="023761"/>
                  </a:solidFill>
                </a:rPr>
                <a:t> </a:t>
              </a:r>
              <a:r>
                <a:rPr lang="en-GB" sz="1400" dirty="0" err="1">
                  <a:solidFill>
                    <a:srgbClr val="023761"/>
                  </a:solidFill>
                </a:rPr>
                <a:t>Neurol</a:t>
              </a:r>
              <a:r>
                <a:rPr lang="en-GB" sz="1400" dirty="0">
                  <a:solidFill>
                    <a:srgbClr val="023761"/>
                  </a:solidFill>
                </a:rPr>
                <a:t> 2008; 28(1):29-45</a:t>
              </a:r>
            </a:p>
            <a:p>
              <a:pPr marL="304792" indent="-304792">
                <a:spcBef>
                  <a:spcPts val="400"/>
                </a:spcBef>
                <a:spcAft>
                  <a:spcPts val="400"/>
                </a:spcAft>
                <a:buAutoNum type="arabicPeriod"/>
              </a:pPr>
              <a:r>
                <a:rPr lang="en-GB" sz="1400" dirty="0">
                  <a:solidFill>
                    <a:srgbClr val="023761"/>
                  </a:solidFill>
                </a:rPr>
                <a:t>Lublin FD, et al. Neurology 2014; 83:278-86</a:t>
              </a:r>
            </a:p>
            <a:p>
              <a:pPr marL="304792" indent="-304792">
                <a:spcBef>
                  <a:spcPts val="400"/>
                </a:spcBef>
                <a:spcAft>
                  <a:spcPts val="400"/>
                </a:spcAft>
                <a:buAutoNum type="arabicPeriod"/>
              </a:pPr>
              <a:r>
                <a:rPr lang="en-GB" sz="1400" dirty="0">
                  <a:solidFill>
                    <a:srgbClr val="023761"/>
                  </a:solidFill>
                </a:rPr>
                <a:t>Chitnis T, et al. N </a:t>
              </a:r>
              <a:r>
                <a:rPr lang="en-GB" sz="1400" dirty="0" err="1">
                  <a:solidFill>
                    <a:srgbClr val="023761"/>
                  </a:solidFill>
                </a:rPr>
                <a:t>Engl</a:t>
              </a:r>
              <a:r>
                <a:rPr lang="en-GB" sz="1400" dirty="0">
                  <a:solidFill>
                    <a:srgbClr val="023761"/>
                  </a:solidFill>
                </a:rPr>
                <a:t> J Med 2018; 379:1017–1027</a:t>
              </a:r>
            </a:p>
            <a:p>
              <a:pPr marL="304792" indent="-304792">
                <a:spcBef>
                  <a:spcPts val="400"/>
                </a:spcBef>
                <a:spcAft>
                  <a:spcPts val="400"/>
                </a:spcAft>
                <a:buFontTx/>
                <a:buAutoNum type="arabicPeriod"/>
              </a:pPr>
              <a:r>
                <a:rPr lang="en-GB" sz="1400" dirty="0">
                  <a:solidFill>
                    <a:srgbClr val="023761"/>
                  </a:solidFill>
                </a:rPr>
                <a:t>SmPC </a:t>
              </a:r>
              <a:r>
                <a:rPr lang="en-GB" sz="1400" dirty="0" err="1">
                  <a:solidFill>
                    <a:srgbClr val="023761"/>
                  </a:solidFill>
                </a:rPr>
                <a:t>Gilenya</a:t>
              </a:r>
              <a:r>
                <a:rPr lang="en-GB" sz="1400" dirty="0">
                  <a:solidFill>
                    <a:srgbClr val="023761"/>
                  </a:solidFill>
                </a:rPr>
                <a:t> summary of product characteristics. Available at </a:t>
              </a:r>
              <a:r>
                <a:rPr lang="en-GB" sz="1400" dirty="0">
                  <a:solidFill>
                    <a:srgbClr val="023761"/>
                  </a:solidFill>
                  <a:hlinkClick r:id="rId11"/>
                </a:rPr>
                <a:t>https://www.ema.europa.eu/en/documents/product-information/gilenya-epar-product-information_en.pdf</a:t>
              </a:r>
              <a:r>
                <a:rPr lang="en-GB" sz="1400" dirty="0">
                  <a:solidFill>
                    <a:srgbClr val="023761"/>
                  </a:solidFill>
                </a:rPr>
                <a:t>. Accessed August 2020.</a:t>
              </a:r>
            </a:p>
            <a:p>
              <a:pPr marL="304792" indent="-304792">
                <a:spcBef>
                  <a:spcPts val="400"/>
                </a:spcBef>
                <a:spcAft>
                  <a:spcPts val="400"/>
                </a:spcAft>
                <a:buAutoNum type="arabicPeriod"/>
              </a:pPr>
              <a:r>
                <a:rPr lang="en-GB" sz="1400" dirty="0" err="1">
                  <a:solidFill>
                    <a:srgbClr val="023761"/>
                  </a:solidFill>
                </a:rPr>
                <a:t>Kappos</a:t>
              </a:r>
              <a:r>
                <a:rPr lang="en-GB" sz="1400" dirty="0">
                  <a:solidFill>
                    <a:srgbClr val="023761"/>
                  </a:solidFill>
                </a:rPr>
                <a:t> L, et al. Lancet 2018; 391:1263–1273</a:t>
              </a:r>
            </a:p>
            <a:p>
              <a:pPr marL="304792" indent="-304792">
                <a:spcBef>
                  <a:spcPts val="400"/>
                </a:spcBef>
                <a:spcAft>
                  <a:spcPts val="400"/>
                </a:spcAft>
                <a:buAutoNum type="arabicPeriod"/>
              </a:pPr>
              <a:r>
                <a:rPr lang="en-GB" sz="1400" dirty="0">
                  <a:solidFill>
                    <a:srgbClr val="023761"/>
                  </a:solidFill>
                </a:rPr>
                <a:t>Bar-Or A, et al. Neurology 2018; 90:e1805–e1814</a:t>
              </a:r>
            </a:p>
          </p:txBody>
        </p:sp>
        <p:sp>
          <p:nvSpPr>
            <p:cNvPr id="306" name="Rectangle: Rounded Corners 305">
              <a:extLst>
                <a:ext uri="{FF2B5EF4-FFF2-40B4-BE49-F238E27FC236}">
                  <a16:creationId xmlns:a16="http://schemas.microsoft.com/office/drawing/2014/main" id="{86E0F33C-1FB5-4B1F-8B4E-0524B9515EB2}"/>
                </a:ext>
              </a:extLst>
            </p:cNvPr>
            <p:cNvSpPr/>
            <p:nvPr/>
          </p:nvSpPr>
          <p:spPr>
            <a:xfrm>
              <a:off x="1351401" y="4729267"/>
              <a:ext cx="982800" cy="288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REFERENCES</a:t>
              </a:r>
              <a:endParaRPr lang="en-GB" sz="1100" dirty="0">
                <a:solidFill>
                  <a:srgbClr val="023761"/>
                </a:solidFill>
              </a:endParaRPr>
            </a:p>
          </p:txBody>
        </p:sp>
        <p:sp>
          <p:nvSpPr>
            <p:cNvPr id="307" name="Rectangle: Rounded Corners 306">
              <a:extLst>
                <a:ext uri="{FF2B5EF4-FFF2-40B4-BE49-F238E27FC236}">
                  <a16:creationId xmlns:a16="http://schemas.microsoft.com/office/drawing/2014/main" id="{B2F24076-26EC-4BEB-BDE7-0672116FC838}"/>
                </a:ext>
              </a:extLst>
            </p:cNvPr>
            <p:cNvSpPr/>
            <p:nvPr/>
          </p:nvSpPr>
          <p:spPr>
            <a:xfrm>
              <a:off x="3700409" y="2294439"/>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lgn="ctr">
                <a:spcBef>
                  <a:spcPts val="400"/>
                </a:spcBef>
                <a:spcAft>
                  <a:spcPts val="400"/>
                </a:spcAft>
              </a:pPr>
              <a:r>
                <a:rPr lang="en-GB" sz="2667" dirty="0">
                  <a:solidFill>
                    <a:schemeClr val="bg1"/>
                  </a:solidFill>
                  <a:sym typeface="Wingdings" panose="05000000000000000000" pitchFamily="2" charset="2"/>
                </a:rPr>
                <a:t></a:t>
              </a:r>
              <a:endParaRPr lang="en-GB" sz="2667" dirty="0">
                <a:solidFill>
                  <a:schemeClr val="bg1"/>
                </a:solidFill>
              </a:endParaRPr>
            </a:p>
          </p:txBody>
        </p:sp>
      </p:grpSp>
      <p:pic>
        <p:nvPicPr>
          <p:cNvPr id="204" name="Picture 203" descr=" 13">
            <a:extLst>
              <a:ext uri="{FF2B5EF4-FFF2-40B4-BE49-F238E27FC236}">
                <a16:creationId xmlns:a16="http://schemas.microsoft.com/office/drawing/2014/main" id="{36D37054-6915-40C3-BD45-E28906DA0920}"/>
              </a:ext>
            </a:extLst>
          </p:cNvPr>
          <p:cNvPicPr>
            <a:picLocks noChangeAspect="1"/>
          </p:cNvPicPr>
          <p:nvPr/>
        </p:nvPicPr>
        <p:blipFill>
          <a:blip r:embed="rId12"/>
          <a:stretch>
            <a:fillRect/>
          </a:stretch>
        </p:blipFill>
        <p:spPr>
          <a:xfrm>
            <a:off x="9804263" y="6165848"/>
            <a:ext cx="1847316" cy="337291"/>
          </a:xfrm>
          <a:prstGeom prst="rect">
            <a:avLst/>
          </a:prstGeom>
          <a:solidFill>
            <a:schemeClr val="bg1"/>
          </a:solidFill>
        </p:spPr>
      </p:pic>
      <p:sp>
        <p:nvSpPr>
          <p:cNvPr id="246" name="TextBox 245">
            <a:extLst>
              <a:ext uri="{FF2B5EF4-FFF2-40B4-BE49-F238E27FC236}">
                <a16:creationId xmlns:a16="http://schemas.microsoft.com/office/drawing/2014/main" id="{40D509A0-8671-401A-985B-7E1DF0D00417}"/>
              </a:ext>
            </a:extLst>
          </p:cNvPr>
          <p:cNvSpPr txBox="1"/>
          <p:nvPr/>
        </p:nvSpPr>
        <p:spPr>
          <a:xfrm>
            <a:off x="5858899" y="4670472"/>
            <a:ext cx="2809961" cy="618631"/>
          </a:xfrm>
          <a:prstGeom prst="rect">
            <a:avLst/>
          </a:prstGeom>
        </p:spPr>
        <p:txBody>
          <a:bodyPr wrap="square">
            <a:spAutoFit/>
          </a:bodyPr>
          <a:lstStyle>
            <a:defPPr>
              <a:defRPr lang="en-US"/>
            </a:defPPr>
            <a:lvl1pPr algn="r" defTabSz="914377">
              <a:lnSpc>
                <a:spcPct val="95000"/>
              </a:lnSpc>
              <a:defRPr sz="1400" b="1">
                <a:solidFill>
                  <a:srgbClr val="CC0066"/>
                </a:solidFill>
                <a:latin typeface="Arial" panose="020B0604020202020204" pitchFamily="34" charset="0"/>
                <a:cs typeface="Arial" panose="020B0604020202020204" pitchFamily="34" charset="0"/>
              </a:defRPr>
            </a:lvl1pPr>
          </a:lstStyle>
          <a:p>
            <a:pPr marL="0" marR="0" lvl="0" indent="0" algn="ctr" defTabSz="342892" rtl="0" eaLnBrk="1" fontAlgn="auto" latinLnBrk="0" hangingPunct="1">
              <a:lnSpc>
                <a:spcPct val="95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0070C0"/>
                </a:solidFill>
                <a:effectLst/>
                <a:uLnTx/>
                <a:uFillTx/>
                <a:latin typeface="+mn-lt"/>
                <a:ea typeface="+mn-ea"/>
                <a:cs typeface="Arial" panose="020B0604020202020204" pitchFamily="34" charset="0"/>
              </a:rPr>
              <a:t>First and only oral therapy to delay disease progression in a broad </a:t>
            </a:r>
            <a:r>
              <a:rPr kumimoji="0" lang="en-US" sz="1200" b="1" i="0" u="none" strike="noStrike" kern="0" cap="none" spc="0" normalizeH="0" baseline="0" noProof="0" dirty="0" err="1">
                <a:ln>
                  <a:noFill/>
                </a:ln>
                <a:solidFill>
                  <a:srgbClr val="0070C0"/>
                </a:solidFill>
                <a:effectLst/>
                <a:uLnTx/>
                <a:uFillTx/>
                <a:latin typeface="+mn-lt"/>
                <a:ea typeface="+mn-ea"/>
                <a:cs typeface="Arial" panose="020B0604020202020204" pitchFamily="34" charset="0"/>
              </a:rPr>
              <a:t>SPMS</a:t>
            </a:r>
            <a:r>
              <a:rPr kumimoji="0" lang="en-US" sz="1200" b="1" i="0" u="none" strike="noStrike" kern="0" cap="none" spc="0" normalizeH="0" baseline="30000" noProof="0" dirty="0" err="1">
                <a:ln>
                  <a:noFill/>
                </a:ln>
                <a:solidFill>
                  <a:srgbClr val="0070C0"/>
                </a:solidFill>
                <a:effectLst/>
                <a:uLnTx/>
                <a:uFillTx/>
                <a:latin typeface="+mn-lt"/>
                <a:ea typeface="+mn-ea"/>
                <a:cs typeface="Arial" panose="020B0604020202020204" pitchFamily="34" charset="0"/>
              </a:rPr>
              <a:t>a</a:t>
            </a:r>
            <a:r>
              <a:rPr kumimoji="0" lang="en-US" sz="1200" b="1" i="0" u="none" strike="noStrike" kern="0" cap="none" spc="0" normalizeH="0" baseline="30000" noProof="0" dirty="0">
                <a:ln>
                  <a:noFill/>
                </a:ln>
                <a:solidFill>
                  <a:srgbClr val="0070C0"/>
                </a:solidFill>
                <a:effectLst/>
                <a:uLnTx/>
                <a:uFillTx/>
                <a:latin typeface="+mn-lt"/>
                <a:ea typeface="+mn-ea"/>
                <a:cs typeface="Arial" panose="020B0604020202020204" pitchFamily="34" charset="0"/>
              </a:rPr>
              <a:t>  </a:t>
            </a:r>
            <a:r>
              <a:rPr kumimoji="0" lang="en-US" sz="1200" b="1" i="0" u="none" strike="noStrike" kern="0" cap="none" spc="0" normalizeH="0" baseline="0" noProof="0" dirty="0">
                <a:ln>
                  <a:noFill/>
                </a:ln>
                <a:solidFill>
                  <a:srgbClr val="0070C0"/>
                </a:solidFill>
                <a:effectLst/>
                <a:uLnTx/>
                <a:uFillTx/>
                <a:latin typeface="+mn-lt"/>
                <a:ea typeface="+mn-ea"/>
                <a:cs typeface="Arial" panose="020B0604020202020204" pitchFamily="34" charset="0"/>
              </a:rPr>
              <a:t>population</a:t>
            </a:r>
            <a:r>
              <a:rPr kumimoji="0" lang="en-US" sz="1200" b="1" i="0" u="none" strike="noStrike" kern="0" cap="none" spc="0" normalizeH="0" baseline="30000" noProof="0" dirty="0">
                <a:ln>
                  <a:noFill/>
                </a:ln>
                <a:solidFill>
                  <a:srgbClr val="0070C0"/>
                </a:solidFill>
                <a:effectLst/>
                <a:uLnTx/>
                <a:uFillTx/>
                <a:latin typeface="+mn-lt"/>
                <a:ea typeface="+mn-ea"/>
                <a:cs typeface="Arial" panose="020B0604020202020204" pitchFamily="34" charset="0"/>
              </a:rPr>
              <a:t>5</a:t>
            </a:r>
          </a:p>
        </p:txBody>
      </p:sp>
    </p:spTree>
    <p:extLst>
      <p:ext uri="{BB962C8B-B14F-4D97-AF65-F5344CB8AC3E}">
        <p14:creationId xmlns:p14="http://schemas.microsoft.com/office/powerpoint/2010/main" val="3164076152"/>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showMasterSp="0">
  <p:cSld>
    <p:bg>
      <p:bgPr>
        <a:solidFill>
          <a:srgbClr val="0460A9"/>
        </a:solidFill>
        <a:effectLst/>
      </p:bgPr>
    </p:bg>
    <p:spTree>
      <p:nvGrpSpPr>
        <p:cNvPr id="1" name=""/>
        <p:cNvGrpSpPr/>
        <p:nvPr/>
      </p:nvGrpSpPr>
      <p:grpSpPr>
        <a:xfrm>
          <a:off x="0" y="0"/>
          <a:ext cx="0" cy="0"/>
          <a:chOff x="0" y="0"/>
          <a:chExt cx="0" cy="0"/>
        </a:xfrm>
      </p:grpSpPr>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107005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2133"/>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endParaRPr lang="en-GB" sz="3200"/>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endParaRPr lang="en-GB" sz="3200"/>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accent2"/>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endParaRPr lang="en-GB" sz="32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endParaRPr lang="en-GB" sz="32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endParaRPr lang="en-GB" sz="32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endParaRPr lang="en-GB" sz="32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endParaRPr lang="en-GB" sz="32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endParaRPr lang="en-GB" sz="32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endParaRPr lang="en-GB" sz="3200"/>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32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32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32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32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32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3200"/>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3200"/>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32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32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3200"/>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endParaRPr lang="en-GB" sz="32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endParaRPr lang="en-GB" sz="32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endParaRPr lang="en-GB" sz="32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endParaRPr lang="en-GB" sz="32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endParaRPr lang="en-GB" sz="32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endParaRPr lang="en-GB" sz="32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endParaRPr lang="en-GB" sz="32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endParaRPr lang="en-GB" sz="32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endParaRPr lang="en-GB" sz="32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endParaRPr lang="en-GB" sz="32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endParaRPr lang="en-GB" sz="32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endParaRPr lang="en-GB" sz="32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endParaRPr lang="en-GB" sz="32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endParaRPr lang="en-GB" sz="32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endParaRPr lang="en-GB" sz="32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endParaRPr lang="en-GB" sz="32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endParaRPr lang="en-GB" sz="32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endParaRPr lang="en-GB" sz="32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endParaRPr lang="en-GB" sz="32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endParaRPr lang="en-GB" sz="32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endParaRPr lang="en-GB" sz="32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endParaRPr lang="en-GB" sz="32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endParaRPr lang="en-GB" sz="32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endParaRPr lang="en-GB" sz="32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endParaRPr lang="en-GB" sz="32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endParaRPr lang="en-GB" sz="32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endParaRPr lang="en-GB" sz="32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endParaRPr lang="en-GB" sz="32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endParaRPr lang="en-GB" sz="32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endParaRPr lang="en-GB" sz="32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endParaRPr lang="en-GB" sz="32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endParaRPr lang="en-GB" sz="32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endParaRPr lang="en-GB" sz="3200"/>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1240313"/>
            <a:ext cx="1315452" cy="420756"/>
          </a:xfrm>
          <a:prstGeom prst="rect">
            <a:avLst/>
          </a:prstGeom>
        </p:spPr>
        <p:txBody>
          <a:bodyPr wrap="square">
            <a:spAutoFit/>
          </a:bodyPr>
          <a:lstStyle/>
          <a:p>
            <a:pPr algn="r"/>
            <a:r>
              <a:rPr lang="en-GB" sz="1050" dirty="0">
                <a:solidFill>
                  <a:schemeClr val="accent2"/>
                </a:solidFill>
              </a:rPr>
              <a:t>Novartis heritage in Neuroscience</a:t>
            </a:r>
          </a:p>
        </p:txBody>
      </p:sp>
      <p:sp>
        <p:nvSpPr>
          <p:cNvPr id="89" name="Freeform: Shape 88" descr=" 89">
            <a:extLst>
              <a:ext uri="{FF2B5EF4-FFF2-40B4-BE49-F238E27FC236}">
                <a16:creationId xmlns:a16="http://schemas.microsoft.com/office/drawing/2014/main" id="{27866C31-4C4B-4D62-9F94-43809EBF9E5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0" name="Freeform: Shape 149" descr=" 150">
            <a:extLst>
              <a:ext uri="{FF2B5EF4-FFF2-40B4-BE49-F238E27FC236}">
                <a16:creationId xmlns:a16="http://schemas.microsoft.com/office/drawing/2014/main" id="{DFD4B198-4731-4ADE-81A8-938D894AA15D}"/>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endParaRPr lang="en-GB" sz="3200"/>
          </a:p>
        </p:txBody>
      </p:sp>
      <p:sp>
        <p:nvSpPr>
          <p:cNvPr id="151" name="Freeform: Shape 150" descr=" 151">
            <a:extLst>
              <a:ext uri="{FF2B5EF4-FFF2-40B4-BE49-F238E27FC236}">
                <a16:creationId xmlns:a16="http://schemas.microsoft.com/office/drawing/2014/main" id="{4216C16D-BC88-4577-92FB-871F556FAB6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54" name="Oval 153" descr=" 154">
            <a:hlinkClick r:id="" action="ppaction://hlinkshowjump?jump=nextslide" highlightClick="1"/>
            <a:extLst>
              <a:ext uri="{FF2B5EF4-FFF2-40B4-BE49-F238E27FC236}">
                <a16:creationId xmlns:a16="http://schemas.microsoft.com/office/drawing/2014/main" id="{4B0A0596-9F3C-474B-B785-B21D0F686FF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55" name="Oval 154" descr=" 155">
            <a:hlinkClick r:id="rId3" action="ppaction://hlinksldjump" highlightClick="1"/>
            <a:extLst>
              <a:ext uri="{FF2B5EF4-FFF2-40B4-BE49-F238E27FC236}">
                <a16:creationId xmlns:a16="http://schemas.microsoft.com/office/drawing/2014/main" id="{5A888D69-AE5B-426A-9A65-C25CB198BD9C}"/>
              </a:ext>
            </a:extLst>
          </p:cNvPr>
          <p:cNvSpPr/>
          <p:nvPr/>
        </p:nvSpPr>
        <p:spPr>
          <a:xfrm flipH="1">
            <a:off x="195253" y="6303609"/>
            <a:ext cx="386080" cy="386080"/>
          </a:xfrm>
          <a:prstGeom prst="ellipse">
            <a:avLst/>
          </a:prstGeom>
          <a:solidFill>
            <a:srgbClr val="FFC000">
              <a:alpha val="1176"/>
            </a:srgbClr>
          </a:solidFill>
          <a:ln w="748" cap="flat">
            <a:noFill/>
            <a:prstDash val="solid"/>
            <a:miter/>
          </a:ln>
          <a:effectLst/>
        </p:spPr>
        <p:txBody>
          <a:bodyPr rtlCol="0" anchor="ctr"/>
          <a:lstStyle/>
          <a:p>
            <a:endParaRPr lang="en-GB" sz="3200" dirty="0"/>
          </a:p>
        </p:txBody>
      </p:sp>
      <p:sp>
        <p:nvSpPr>
          <p:cNvPr id="159" name="Oval 158" descr=" 159">
            <a:hlinkClick r:id="rId4" action="ppaction://hlinksldjump" highlightClick="1"/>
            <a:extLst>
              <a:ext uri="{FF2B5EF4-FFF2-40B4-BE49-F238E27FC236}">
                <a16:creationId xmlns:a16="http://schemas.microsoft.com/office/drawing/2014/main" id="{BC260D00-55B8-45E9-9D01-9C5C16C1E5A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endParaRPr lang="en-GB" sz="3200"/>
          </a:p>
        </p:txBody>
      </p:sp>
      <p:sp>
        <p:nvSpPr>
          <p:cNvPr id="170" name="Freeform: Shape 169" descr=" 170">
            <a:hlinkClick r:id="rId5" action="ppaction://hlinksldjump" highlightClick="1"/>
            <a:extLst>
              <a:ext uri="{FF2B5EF4-FFF2-40B4-BE49-F238E27FC236}">
                <a16:creationId xmlns:a16="http://schemas.microsoft.com/office/drawing/2014/main" id="{33A92D10-0223-4C0E-90B1-23FE9F2435D2}"/>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1" name="Freeform: Shape 170" descr=" 171">
            <a:hlinkClick r:id="rId3" action="ppaction://hlinksldjump" highlightClick="1"/>
            <a:extLst>
              <a:ext uri="{FF2B5EF4-FFF2-40B4-BE49-F238E27FC236}">
                <a16:creationId xmlns:a16="http://schemas.microsoft.com/office/drawing/2014/main" id="{64175939-87D7-4053-8C83-BBAB0E4F6B50}"/>
              </a:ext>
            </a:extLst>
          </p:cNvPr>
          <p:cNvSpPr/>
          <p:nvPr/>
        </p:nvSpPr>
        <p:spPr>
          <a:xfrm>
            <a:off x="10287000" y="1070055"/>
            <a:ext cx="1905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2" name="Freeform: Shape 171" descr=" 172">
            <a:hlinkClick r:id="rId6" action="ppaction://hlinksldjump" highlightClick="1"/>
            <a:extLst>
              <a:ext uri="{FF2B5EF4-FFF2-40B4-BE49-F238E27FC236}">
                <a16:creationId xmlns:a16="http://schemas.microsoft.com/office/drawing/2014/main" id="{04FBDE87-2715-493F-9C84-5C5AD98FACD0}"/>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3" name="Freeform: Shape 172" descr=" 173">
            <a:hlinkClick r:id="rId7" action="ppaction://hlinksldjump" highlightClick="1"/>
            <a:extLst>
              <a:ext uri="{FF2B5EF4-FFF2-40B4-BE49-F238E27FC236}">
                <a16:creationId xmlns:a16="http://schemas.microsoft.com/office/drawing/2014/main" id="{EEA18E5B-E81B-4877-8A30-FEAEC626F705}"/>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4" name="Freeform: Shape 173" descr=" 174">
            <a:hlinkClick r:id="rId8" action="ppaction://hlinksldjump" highlightClick="1"/>
            <a:extLst>
              <a:ext uri="{FF2B5EF4-FFF2-40B4-BE49-F238E27FC236}">
                <a16:creationId xmlns:a16="http://schemas.microsoft.com/office/drawing/2014/main" id="{AC029B7C-F0AD-4ED2-B61B-324778406CC0}"/>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5" name="Freeform: Shape 174" descr=" 175">
            <a:hlinkClick r:id="rId9" action="ppaction://hlinksldjump" highlightClick="1"/>
            <a:extLst>
              <a:ext uri="{FF2B5EF4-FFF2-40B4-BE49-F238E27FC236}">
                <a16:creationId xmlns:a16="http://schemas.microsoft.com/office/drawing/2014/main" id="{37C268E2-19A1-4932-8112-7ECA82159B85}"/>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6" name="Freeform: Shape 175" descr=" 176">
            <a:hlinkClick r:id="rId10" action="ppaction://hlinksldjump" highlightClick="1"/>
            <a:extLst>
              <a:ext uri="{FF2B5EF4-FFF2-40B4-BE49-F238E27FC236}">
                <a16:creationId xmlns:a16="http://schemas.microsoft.com/office/drawing/2014/main" id="{E3D31FDD-18F0-4CD2-B7C3-2919C9C23F8C}"/>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77" name="Rectangle 176" descr=" 177">
            <a:extLst>
              <a:ext uri="{FF2B5EF4-FFF2-40B4-BE49-F238E27FC236}">
                <a16:creationId xmlns:a16="http://schemas.microsoft.com/office/drawing/2014/main" id="{1B708CE6-2892-47FB-877E-D4C891A5A4DC}"/>
              </a:ext>
            </a:extLst>
          </p:cNvPr>
          <p:cNvSpPr/>
          <p:nvPr/>
        </p:nvSpPr>
        <p:spPr>
          <a:xfrm>
            <a:off x="294640" y="243536"/>
            <a:ext cx="9319260" cy="892552"/>
          </a:xfrm>
          <a:prstGeom prst="rect">
            <a:avLst/>
          </a:prstGeom>
        </p:spPr>
        <p:txBody>
          <a:bodyPr wrap="square">
            <a:spAutoFit/>
          </a:bodyPr>
          <a:lstStyle/>
          <a:p>
            <a:r>
              <a:rPr lang="en-GB" sz="2600" b="1" dirty="0">
                <a:solidFill>
                  <a:schemeClr val="bg1"/>
                </a:solidFill>
              </a:rPr>
              <a:t>A full range of treatments provides support to patients at every stage of MS</a:t>
            </a:r>
          </a:p>
        </p:txBody>
      </p:sp>
      <p:sp>
        <p:nvSpPr>
          <p:cNvPr id="179" name="Rectangle 178" descr=" 179">
            <a:extLst>
              <a:ext uri="{FF2B5EF4-FFF2-40B4-BE49-F238E27FC236}">
                <a16:creationId xmlns:a16="http://schemas.microsoft.com/office/drawing/2014/main" id="{FAF0FF7C-203E-4A23-AE9F-A03F7928A88A}"/>
              </a:ext>
            </a:extLst>
          </p:cNvPr>
          <p:cNvSpPr/>
          <p:nvPr/>
        </p:nvSpPr>
        <p:spPr>
          <a:xfrm>
            <a:off x="294640" y="5876836"/>
            <a:ext cx="9954260" cy="276999"/>
          </a:xfrm>
          <a:prstGeom prst="rect">
            <a:avLst/>
          </a:prstGeom>
        </p:spPr>
        <p:txBody>
          <a:bodyPr wrap="square" anchor="b" anchorCtr="0">
            <a:spAutoFit/>
          </a:bodyPr>
          <a:lstStyle/>
          <a:p>
            <a:r>
              <a:rPr lang="en-GB" sz="1200" baseline="30000" dirty="0" err="1">
                <a:solidFill>
                  <a:schemeClr val="bg1"/>
                </a:solidFill>
              </a:rPr>
              <a:t>a</a:t>
            </a:r>
            <a:r>
              <a:rPr lang="en-GB" sz="1200" dirty="0" err="1">
                <a:solidFill>
                  <a:schemeClr val="bg1"/>
                </a:solidFill>
              </a:rPr>
              <a:t>Indications</a:t>
            </a:r>
            <a:r>
              <a:rPr lang="en-GB" sz="1200" dirty="0">
                <a:solidFill>
                  <a:schemeClr val="bg1"/>
                </a:solidFill>
              </a:rPr>
              <a:t> may vary – please refer to previous slide for details</a:t>
            </a:r>
          </a:p>
        </p:txBody>
      </p:sp>
      <p:sp>
        <p:nvSpPr>
          <p:cNvPr id="302" name="REFERENCES" descr=" 302">
            <a:hlinkClick r:id="" action="ppaction://noaction" highlightClick="1"/>
            <a:extLst>
              <a:ext uri="{FF2B5EF4-FFF2-40B4-BE49-F238E27FC236}">
                <a16:creationId xmlns:a16="http://schemas.microsoft.com/office/drawing/2014/main" id="{17C67955-40D7-4E2E-BB5F-7CDA71310BB9}"/>
              </a:ext>
            </a:extLst>
          </p:cNvPr>
          <p:cNvSpPr/>
          <p:nvPr/>
        </p:nvSpPr>
        <p:spPr>
          <a:xfrm>
            <a:off x="1768312"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REFERENCES</a:t>
            </a:r>
            <a:endParaRPr lang="en-GB" sz="1100" dirty="0">
              <a:solidFill>
                <a:srgbClr val="023761"/>
              </a:solidFill>
            </a:endParaRPr>
          </a:p>
        </p:txBody>
      </p:sp>
      <p:grpSp>
        <p:nvGrpSpPr>
          <p:cNvPr id="7" name="Group 6" descr=" 7">
            <a:extLst>
              <a:ext uri="{FF2B5EF4-FFF2-40B4-BE49-F238E27FC236}">
                <a16:creationId xmlns:a16="http://schemas.microsoft.com/office/drawing/2014/main" id="{8F8BE30D-BF45-4590-8138-1D8E04B4944C}"/>
              </a:ext>
            </a:extLst>
          </p:cNvPr>
          <p:cNvGrpSpPr/>
          <p:nvPr/>
        </p:nvGrpSpPr>
        <p:grpSpPr>
          <a:xfrm>
            <a:off x="2187792" y="1513861"/>
            <a:ext cx="6800719" cy="3963622"/>
            <a:chOff x="384157" y="1513861"/>
            <a:chExt cx="6800719" cy="3963622"/>
          </a:xfrm>
        </p:grpSpPr>
        <p:sp>
          <p:nvSpPr>
            <p:cNvPr id="163" name="Flowchart: Terminator 162">
              <a:extLst>
                <a:ext uri="{FF2B5EF4-FFF2-40B4-BE49-F238E27FC236}">
                  <a16:creationId xmlns:a16="http://schemas.microsoft.com/office/drawing/2014/main" id="{789DC298-1AF8-4C69-8C50-50EB05EBAD74}"/>
                </a:ext>
              </a:extLst>
            </p:cNvPr>
            <p:cNvSpPr/>
            <p:nvPr/>
          </p:nvSpPr>
          <p:spPr>
            <a:xfrm>
              <a:off x="936878" y="4195379"/>
              <a:ext cx="6244627" cy="1282104"/>
            </a:xfrm>
            <a:prstGeom prst="flowChartTerminator">
              <a:avLst/>
            </a:prstGeom>
            <a:solidFill>
              <a:schemeClr val="bg1"/>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ea typeface="+mn-ea"/>
                <a:cs typeface="+mn-cs"/>
              </a:endParaRPr>
            </a:p>
          </p:txBody>
        </p:sp>
        <p:sp>
          <p:nvSpPr>
            <p:cNvPr id="180" name="Flowchart: Terminator 179">
              <a:extLst>
                <a:ext uri="{FF2B5EF4-FFF2-40B4-BE49-F238E27FC236}">
                  <a16:creationId xmlns:a16="http://schemas.microsoft.com/office/drawing/2014/main" id="{BF6AD52A-8AD2-4C24-B9F0-41576C5201B4}"/>
                </a:ext>
              </a:extLst>
            </p:cNvPr>
            <p:cNvSpPr/>
            <p:nvPr/>
          </p:nvSpPr>
          <p:spPr>
            <a:xfrm>
              <a:off x="946834" y="2710499"/>
              <a:ext cx="6234671" cy="1162952"/>
            </a:xfrm>
            <a:prstGeom prst="flowChartTerminator">
              <a:avLst/>
            </a:prstGeom>
            <a:solidFill>
              <a:schemeClr val="bg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ea typeface="+mn-ea"/>
                <a:cs typeface="+mn-cs"/>
              </a:endParaRPr>
            </a:p>
          </p:txBody>
        </p:sp>
        <p:sp>
          <p:nvSpPr>
            <p:cNvPr id="164" name="Rectangle 163">
              <a:extLst>
                <a:ext uri="{FF2B5EF4-FFF2-40B4-BE49-F238E27FC236}">
                  <a16:creationId xmlns:a16="http://schemas.microsoft.com/office/drawing/2014/main" id="{3C80EB97-FA23-43E8-8CE2-FC21F3AE349E}"/>
                </a:ext>
              </a:extLst>
            </p:cNvPr>
            <p:cNvSpPr/>
            <p:nvPr/>
          </p:nvSpPr>
          <p:spPr>
            <a:xfrm>
              <a:off x="1108452" y="3092594"/>
              <a:ext cx="3099229" cy="443198"/>
            </a:xfrm>
            <a:prstGeom prst="rect">
              <a:avLst/>
            </a:prstGeom>
          </p:spPr>
          <p:txBody>
            <a:bodyPr wrap="square">
              <a:spAutoFit/>
            </a:bodyPr>
            <a:lstStyle/>
            <a:p>
              <a:pPr marL="0" marR="0" lvl="0" indent="0" algn="ctr" defTabSz="514325" rtl="0" eaLnBrk="1" fontAlgn="auto" latinLnBrk="0" hangingPunct="1">
                <a:lnSpc>
                  <a:spcPct val="9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70C0"/>
                  </a:solidFill>
                  <a:effectLst/>
                  <a:uLnTx/>
                  <a:uFillTx/>
                  <a:ea typeface="+mn-ea"/>
                  <a:cs typeface="Arial" panose="020B0604020202020204" pitchFamily="34" charset="0"/>
                </a:rPr>
                <a:t>First oral RRMS therapy for adults and </a:t>
              </a:r>
              <a:br>
                <a:rPr kumimoji="0" lang="en-US" sz="1200" b="1" i="0" u="none" strike="noStrike" kern="1200" cap="none" spc="0" normalizeH="0" baseline="0" noProof="0" dirty="0">
                  <a:ln>
                    <a:noFill/>
                  </a:ln>
                  <a:solidFill>
                    <a:srgbClr val="0070C0"/>
                  </a:solidFill>
                  <a:effectLst/>
                  <a:uLnTx/>
                  <a:uFillTx/>
                  <a:ea typeface="+mn-ea"/>
                  <a:cs typeface="Arial" panose="020B0604020202020204" pitchFamily="34" charset="0"/>
                </a:rPr>
              </a:br>
              <a:r>
                <a:rPr kumimoji="0" lang="en-US" sz="1200" b="1" i="0" u="none" strike="noStrike" kern="1200" cap="none" spc="0" normalizeH="0" baseline="0" noProof="0" dirty="0">
                  <a:ln>
                    <a:noFill/>
                  </a:ln>
                  <a:solidFill>
                    <a:srgbClr val="0070C0"/>
                  </a:solidFill>
                  <a:effectLst/>
                  <a:uLnTx/>
                  <a:uFillTx/>
                  <a:ea typeface="+mn-ea"/>
                  <a:cs typeface="Arial" panose="020B0604020202020204" pitchFamily="34" charset="0"/>
                </a:rPr>
                <a:t>children 10 years of age and older</a:t>
              </a:r>
              <a:r>
                <a:rPr kumimoji="0" lang="en-US" sz="1200" b="1" i="0" u="none" strike="noStrike" kern="1200" cap="none" spc="0" normalizeH="0" baseline="30000" noProof="0" dirty="0">
                  <a:ln>
                    <a:noFill/>
                  </a:ln>
                  <a:solidFill>
                    <a:srgbClr val="0070C0"/>
                  </a:solidFill>
                  <a:effectLst/>
                  <a:uLnTx/>
                  <a:uFillTx/>
                  <a:ea typeface="+mn-ea"/>
                  <a:cs typeface="Arial" panose="020B0604020202020204" pitchFamily="34" charset="0"/>
                </a:rPr>
                <a:t>3,4</a:t>
              </a:r>
            </a:p>
          </p:txBody>
        </p:sp>
        <p:cxnSp>
          <p:nvCxnSpPr>
            <p:cNvPr id="165" name="Straight Arrow Connector 164">
              <a:extLst>
                <a:ext uri="{FF2B5EF4-FFF2-40B4-BE49-F238E27FC236}">
                  <a16:creationId xmlns:a16="http://schemas.microsoft.com/office/drawing/2014/main" id="{BD04EC8F-AD42-4BCE-998F-899F0D24E62B}"/>
                </a:ext>
              </a:extLst>
            </p:cNvPr>
            <p:cNvCxnSpPr>
              <a:cxnSpLocks/>
              <a:stCxn id="166" idx="1"/>
            </p:cNvCxnSpPr>
            <p:nvPr/>
          </p:nvCxnSpPr>
          <p:spPr>
            <a:xfrm flipH="1">
              <a:off x="545632" y="3626573"/>
              <a:ext cx="558" cy="804378"/>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166" name="TextBox 165">
              <a:extLst>
                <a:ext uri="{FF2B5EF4-FFF2-40B4-BE49-F238E27FC236}">
                  <a16:creationId xmlns:a16="http://schemas.microsoft.com/office/drawing/2014/main" id="{7835ACDD-E7F5-4860-9A93-4C5D3F1026CA}"/>
                </a:ext>
              </a:extLst>
            </p:cNvPr>
            <p:cNvSpPr txBox="1"/>
            <p:nvPr/>
          </p:nvSpPr>
          <p:spPr>
            <a:xfrm rot="16200000">
              <a:off x="119412" y="3037763"/>
              <a:ext cx="853555" cy="324065"/>
            </a:xfrm>
            <a:prstGeom prst="rect">
              <a:avLst/>
            </a:prstGeom>
            <a:solidFill>
              <a:schemeClr val="tx1">
                <a:lumMod val="65000"/>
                <a:lumOff val="35000"/>
              </a:schemeClr>
            </a:solidFill>
            <a:ln>
              <a:solidFill>
                <a:srgbClr val="592C83"/>
              </a:solidFill>
            </a:ln>
          </p:spPr>
          <p:style>
            <a:lnRef idx="2">
              <a:schemeClr val="accent1"/>
            </a:lnRef>
            <a:fillRef idx="1">
              <a:schemeClr val="lt1"/>
            </a:fillRef>
            <a:effectRef idx="0">
              <a:schemeClr val="accent1"/>
            </a:effectRef>
            <a:fontRef idx="minor">
              <a:schemeClr val="dk1"/>
            </a:fontRef>
          </p:style>
          <p:txBody>
            <a:bodyPr wrap="square" lIns="68580" tIns="34291" rIns="68580" bIns="34291" rtlCol="0">
              <a:spAutoFit/>
            </a:bodyPr>
            <a:lstStyle/>
            <a:p>
              <a:pPr marL="0" marR="0" lvl="0" indent="0" algn="ctr" defTabSz="914286" rtl="0" eaLnBrk="1" fontAlgn="auto" latinLnBrk="0" hangingPunct="1">
                <a:lnSpc>
                  <a:spcPct val="92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ea typeface="+mn-ea"/>
                  <a:cs typeface="+mn-cs"/>
                </a:rPr>
                <a:t>Short term</a:t>
              </a:r>
              <a:r>
                <a:rPr kumimoji="0" lang="en-US" sz="900" b="1" i="0" u="none" strike="noStrike" kern="1200" cap="none" spc="0" normalizeH="0" baseline="30000" noProof="0" dirty="0">
                  <a:ln>
                    <a:noFill/>
                  </a:ln>
                  <a:solidFill>
                    <a:srgbClr val="FFFFFF"/>
                  </a:solidFill>
                  <a:effectLst/>
                  <a:uLnTx/>
                  <a:uFillTx/>
                  <a:ea typeface="+mn-ea"/>
                  <a:cs typeface="+mn-cs"/>
                </a:rPr>
                <a:t>3,4</a:t>
              </a:r>
            </a:p>
            <a:p>
              <a:pPr marL="0" marR="0" lvl="0" indent="0" algn="ctr" defTabSz="914286" rtl="0" eaLnBrk="1" fontAlgn="auto" latinLnBrk="0" hangingPunct="1">
                <a:lnSpc>
                  <a:spcPct val="92000"/>
                </a:lnSpc>
                <a:spcBef>
                  <a:spcPts val="0"/>
                </a:spcBef>
                <a:spcAft>
                  <a:spcPts val="0"/>
                </a:spcAft>
                <a:buClrTx/>
                <a:buSzTx/>
                <a:buFontTx/>
                <a:buNone/>
                <a:tabLst/>
                <a:defRPr/>
              </a:pPr>
              <a:r>
                <a:rPr kumimoji="0" lang="de-CH" sz="900" b="1" i="0" u="none" strike="noStrike" kern="1200" cap="none" spc="0" normalizeH="0" baseline="0" noProof="0" dirty="0">
                  <a:ln>
                    <a:noFill/>
                  </a:ln>
                  <a:solidFill>
                    <a:srgbClr val="FFFFFF"/>
                  </a:solidFill>
                  <a:effectLst/>
                  <a:uLnTx/>
                  <a:uFillTx/>
                  <a:ea typeface="+mn-ea"/>
                  <a:cs typeface="+mn-cs"/>
                </a:rPr>
                <a:t>2020-2021</a:t>
              </a:r>
              <a:endParaRPr kumimoji="0" lang="en-US" sz="900" b="1" i="0" u="none" strike="noStrike" kern="1200" cap="none" spc="0" normalizeH="0" baseline="0" noProof="0" dirty="0">
                <a:ln>
                  <a:noFill/>
                </a:ln>
                <a:solidFill>
                  <a:srgbClr val="FFFFFF"/>
                </a:solidFill>
                <a:effectLst/>
                <a:uLnTx/>
                <a:uFillTx/>
                <a:ea typeface="+mn-ea"/>
                <a:cs typeface="+mn-cs"/>
              </a:endParaRPr>
            </a:p>
          </p:txBody>
        </p:sp>
        <p:sp>
          <p:nvSpPr>
            <p:cNvPr id="167" name="TextBox 166">
              <a:extLst>
                <a:ext uri="{FF2B5EF4-FFF2-40B4-BE49-F238E27FC236}">
                  <a16:creationId xmlns:a16="http://schemas.microsoft.com/office/drawing/2014/main" id="{274CDD6D-26BE-4C00-9AEB-3EAD1BE8B122}"/>
                </a:ext>
              </a:extLst>
            </p:cNvPr>
            <p:cNvSpPr txBox="1"/>
            <p:nvPr/>
          </p:nvSpPr>
          <p:spPr>
            <a:xfrm rot="16200000">
              <a:off x="166716" y="4670277"/>
              <a:ext cx="780707" cy="324065"/>
            </a:xfrm>
            <a:prstGeom prst="rect">
              <a:avLst/>
            </a:prstGeom>
            <a:solidFill>
              <a:schemeClr val="tx1">
                <a:lumMod val="65000"/>
                <a:lumOff val="35000"/>
              </a:schemeClr>
            </a:solidFill>
            <a:ln>
              <a:solidFill>
                <a:srgbClr val="592C83"/>
              </a:solidFill>
            </a:ln>
          </p:spPr>
          <p:style>
            <a:lnRef idx="2">
              <a:schemeClr val="accent1"/>
            </a:lnRef>
            <a:fillRef idx="1">
              <a:schemeClr val="lt1"/>
            </a:fillRef>
            <a:effectRef idx="0">
              <a:schemeClr val="accent1"/>
            </a:effectRef>
            <a:fontRef idx="minor">
              <a:schemeClr val="dk1"/>
            </a:fontRef>
          </p:style>
          <p:txBody>
            <a:bodyPr wrap="square" lIns="68580" tIns="34291" rIns="68580" bIns="34291" rtlCol="0">
              <a:spAutoFit/>
            </a:bodyPr>
            <a:lstStyle/>
            <a:p>
              <a:pPr marL="0" marR="0" lvl="0" indent="0" algn="ctr" defTabSz="914286" rtl="0" eaLnBrk="1" fontAlgn="auto" latinLnBrk="0" hangingPunct="1">
                <a:lnSpc>
                  <a:spcPct val="92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FFFFFF"/>
                  </a:solidFill>
                  <a:effectLst/>
                  <a:uLnTx/>
                  <a:uFillTx/>
                  <a:ea typeface="+mn-ea"/>
                  <a:cs typeface="+mn-cs"/>
                </a:rPr>
                <a:t>Mid term</a:t>
              </a:r>
              <a:r>
                <a:rPr lang="en-US" sz="900" b="1" baseline="30000" dirty="0">
                  <a:solidFill>
                    <a:srgbClr val="FFFFFF"/>
                  </a:solidFill>
                </a:rPr>
                <a:t>5</a:t>
              </a:r>
              <a:endParaRPr kumimoji="0" lang="en-US" sz="900" b="1" i="0" u="none" strike="noStrike" kern="1200" cap="none" spc="0" normalizeH="0" baseline="30000" noProof="0" dirty="0">
                <a:ln>
                  <a:noFill/>
                </a:ln>
                <a:solidFill>
                  <a:srgbClr val="FFFFFF"/>
                </a:solidFill>
                <a:effectLst/>
                <a:uLnTx/>
                <a:uFillTx/>
                <a:ea typeface="+mn-ea"/>
                <a:cs typeface="+mn-cs"/>
              </a:endParaRPr>
            </a:p>
            <a:p>
              <a:pPr marL="0" marR="0" lvl="0" indent="0" algn="ctr" defTabSz="914286" rtl="0" eaLnBrk="1" fontAlgn="auto" latinLnBrk="0" hangingPunct="1">
                <a:lnSpc>
                  <a:spcPct val="92000"/>
                </a:lnSpc>
                <a:spcBef>
                  <a:spcPts val="0"/>
                </a:spcBef>
                <a:spcAft>
                  <a:spcPts val="0"/>
                </a:spcAft>
                <a:buClrTx/>
                <a:buSzTx/>
                <a:buFontTx/>
                <a:buNone/>
                <a:tabLst/>
                <a:defRPr/>
              </a:pPr>
              <a:r>
                <a:rPr kumimoji="0" lang="de-CH" sz="900" b="1" i="0" u="none" strike="noStrike" kern="1200" cap="none" spc="0" normalizeH="0" baseline="0" noProof="0" dirty="0">
                  <a:ln>
                    <a:noFill/>
                  </a:ln>
                  <a:solidFill>
                    <a:srgbClr val="FFFFFF"/>
                  </a:solidFill>
                  <a:effectLst/>
                  <a:uLnTx/>
                  <a:uFillTx/>
                  <a:ea typeface="+mn-ea"/>
                  <a:cs typeface="+mn-cs"/>
                </a:rPr>
                <a:t>2020-2023+</a:t>
              </a:r>
              <a:endParaRPr kumimoji="0" lang="en-US" sz="900" b="1" i="0" u="none" strike="noStrike" kern="1200" cap="none" spc="0" normalizeH="0" baseline="0" noProof="0" dirty="0">
                <a:ln>
                  <a:noFill/>
                </a:ln>
                <a:solidFill>
                  <a:srgbClr val="FFFFFF"/>
                </a:solidFill>
                <a:effectLst/>
                <a:uLnTx/>
                <a:uFillTx/>
                <a:ea typeface="+mn-ea"/>
                <a:cs typeface="+mn-cs"/>
              </a:endParaRPr>
            </a:p>
          </p:txBody>
        </p:sp>
        <p:sp>
          <p:nvSpPr>
            <p:cNvPr id="168" name="TextBox 167">
              <a:extLst>
                <a:ext uri="{FF2B5EF4-FFF2-40B4-BE49-F238E27FC236}">
                  <a16:creationId xmlns:a16="http://schemas.microsoft.com/office/drawing/2014/main" id="{B2D54849-57A6-44D6-800A-0F0EABF10643}"/>
                </a:ext>
              </a:extLst>
            </p:cNvPr>
            <p:cNvSpPr txBox="1"/>
            <p:nvPr/>
          </p:nvSpPr>
          <p:spPr>
            <a:xfrm>
              <a:off x="4058808" y="3092594"/>
              <a:ext cx="2809961" cy="618631"/>
            </a:xfrm>
            <a:prstGeom prst="rect">
              <a:avLst/>
            </a:prstGeom>
          </p:spPr>
          <p:txBody>
            <a:bodyPr wrap="square">
              <a:spAutoFit/>
            </a:bodyPr>
            <a:lstStyle>
              <a:defPPr>
                <a:defRPr lang="en-US"/>
              </a:defPPr>
              <a:lvl1pPr algn="r" defTabSz="914377">
                <a:lnSpc>
                  <a:spcPct val="95000"/>
                </a:lnSpc>
                <a:defRPr sz="1400" b="1">
                  <a:solidFill>
                    <a:srgbClr val="CC0066"/>
                  </a:solidFill>
                  <a:latin typeface="Arial" panose="020B0604020202020204" pitchFamily="34" charset="0"/>
                  <a:cs typeface="Arial" panose="020B0604020202020204" pitchFamily="34" charset="0"/>
                </a:defRPr>
              </a:lvl1pPr>
            </a:lstStyle>
            <a:p>
              <a:pPr marL="0" marR="0" lvl="0" indent="0" algn="ctr" defTabSz="342892" rtl="0" eaLnBrk="1" fontAlgn="auto" latinLnBrk="0" hangingPunct="1">
                <a:lnSpc>
                  <a:spcPct val="95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0070C0"/>
                  </a:solidFill>
                  <a:effectLst/>
                  <a:uLnTx/>
                  <a:uFillTx/>
                  <a:latin typeface="+mn-lt"/>
                  <a:ea typeface="+mn-ea"/>
                  <a:cs typeface="Arial" panose="020B0604020202020204" pitchFamily="34" charset="0"/>
                </a:rPr>
                <a:t>First and only oral therapy to delay disease progression in a broad </a:t>
              </a:r>
              <a:r>
                <a:rPr kumimoji="0" lang="en-US" sz="1200" b="1" i="0" u="none" strike="noStrike" kern="0" cap="none" spc="0" normalizeH="0" baseline="0" noProof="0" dirty="0" err="1">
                  <a:ln>
                    <a:noFill/>
                  </a:ln>
                  <a:solidFill>
                    <a:srgbClr val="0070C0"/>
                  </a:solidFill>
                  <a:effectLst/>
                  <a:uLnTx/>
                  <a:uFillTx/>
                  <a:latin typeface="+mn-lt"/>
                  <a:ea typeface="+mn-ea"/>
                  <a:cs typeface="Arial" panose="020B0604020202020204" pitchFamily="34" charset="0"/>
                </a:rPr>
                <a:t>SPMS</a:t>
              </a:r>
              <a:r>
                <a:rPr kumimoji="0" lang="en-US" sz="1200" b="1" i="0" u="none" strike="noStrike" kern="0" cap="none" spc="0" normalizeH="0" baseline="30000" noProof="0" dirty="0" err="1">
                  <a:ln>
                    <a:noFill/>
                  </a:ln>
                  <a:solidFill>
                    <a:srgbClr val="0070C0"/>
                  </a:solidFill>
                  <a:effectLst/>
                  <a:uLnTx/>
                  <a:uFillTx/>
                  <a:latin typeface="+mn-lt"/>
                  <a:ea typeface="+mn-ea"/>
                  <a:cs typeface="Arial" panose="020B0604020202020204" pitchFamily="34" charset="0"/>
                </a:rPr>
                <a:t>a</a:t>
              </a:r>
              <a:r>
                <a:rPr kumimoji="0" lang="en-US" sz="1200" b="1" i="0" u="none" strike="noStrike" kern="0" cap="none" spc="0" normalizeH="0" baseline="30000" noProof="0" dirty="0">
                  <a:ln>
                    <a:noFill/>
                  </a:ln>
                  <a:solidFill>
                    <a:srgbClr val="0070C0"/>
                  </a:solidFill>
                  <a:effectLst/>
                  <a:uLnTx/>
                  <a:uFillTx/>
                  <a:latin typeface="+mn-lt"/>
                  <a:ea typeface="+mn-ea"/>
                  <a:cs typeface="Arial" panose="020B0604020202020204" pitchFamily="34" charset="0"/>
                </a:rPr>
                <a:t>  </a:t>
              </a:r>
              <a:r>
                <a:rPr kumimoji="0" lang="en-US" sz="1200" b="1" i="0" u="none" strike="noStrike" kern="0" cap="none" spc="0" normalizeH="0" baseline="0" noProof="0" dirty="0">
                  <a:ln>
                    <a:noFill/>
                  </a:ln>
                  <a:solidFill>
                    <a:srgbClr val="0070C0"/>
                  </a:solidFill>
                  <a:effectLst/>
                  <a:uLnTx/>
                  <a:uFillTx/>
                  <a:latin typeface="+mn-lt"/>
                  <a:ea typeface="+mn-ea"/>
                  <a:cs typeface="Arial" panose="020B0604020202020204" pitchFamily="34" charset="0"/>
                </a:rPr>
                <a:t>population</a:t>
              </a:r>
              <a:r>
                <a:rPr kumimoji="0" lang="en-US" sz="1200" b="1" i="0" u="none" strike="noStrike" kern="0" cap="none" spc="0" normalizeH="0" baseline="30000" noProof="0" dirty="0">
                  <a:ln>
                    <a:noFill/>
                  </a:ln>
                  <a:solidFill>
                    <a:srgbClr val="0070C0"/>
                  </a:solidFill>
                  <a:effectLst/>
                  <a:uLnTx/>
                  <a:uFillTx/>
                  <a:latin typeface="+mn-lt"/>
                  <a:ea typeface="+mn-ea"/>
                  <a:cs typeface="Arial" panose="020B0604020202020204" pitchFamily="34" charset="0"/>
                </a:rPr>
                <a:t>5</a:t>
              </a:r>
            </a:p>
          </p:txBody>
        </p:sp>
        <p:sp>
          <p:nvSpPr>
            <p:cNvPr id="169" name="Rectangle 168">
              <a:extLst>
                <a:ext uri="{FF2B5EF4-FFF2-40B4-BE49-F238E27FC236}">
                  <a16:creationId xmlns:a16="http://schemas.microsoft.com/office/drawing/2014/main" id="{02E4EBA4-3CD4-41F9-B85C-B76174E59FA0}"/>
                </a:ext>
              </a:extLst>
            </p:cNvPr>
            <p:cNvSpPr/>
            <p:nvPr/>
          </p:nvSpPr>
          <p:spPr>
            <a:xfrm>
              <a:off x="1726481" y="4313935"/>
              <a:ext cx="1809434" cy="308189"/>
            </a:xfrm>
            <a:prstGeom prst="rect">
              <a:avLst/>
            </a:prstGeom>
            <a:solidFill>
              <a:schemeClr val="bg1">
                <a:lumMod val="75000"/>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marL="0" marR="0" lvl="0" indent="0" algn="ctr" defTabSz="914378" rtl="0" eaLnBrk="1" fontAlgn="auto" latinLnBrk="0" hangingPunct="1">
                <a:lnSpc>
                  <a:spcPct val="92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23761"/>
                  </a:solidFill>
                  <a:effectLst/>
                  <a:uLnTx/>
                  <a:uFillTx/>
                  <a:ea typeface="+mn-ea"/>
                  <a:cs typeface="+mn-cs"/>
                </a:rPr>
                <a:t>Ofatumumab</a:t>
              </a:r>
            </a:p>
          </p:txBody>
        </p:sp>
        <p:sp>
          <p:nvSpPr>
            <p:cNvPr id="178" name="Rectangle 177">
              <a:extLst>
                <a:ext uri="{FF2B5EF4-FFF2-40B4-BE49-F238E27FC236}">
                  <a16:creationId xmlns:a16="http://schemas.microsoft.com/office/drawing/2014/main" id="{2A80DC6B-581C-4397-9EB3-2A3F3B17972D}"/>
                </a:ext>
              </a:extLst>
            </p:cNvPr>
            <p:cNvSpPr/>
            <p:nvPr/>
          </p:nvSpPr>
          <p:spPr>
            <a:xfrm>
              <a:off x="1108451" y="4662731"/>
              <a:ext cx="2916243" cy="618631"/>
            </a:xfrm>
            <a:prstGeom prst="rect">
              <a:avLst/>
            </a:prstGeom>
          </p:spPr>
          <p:txBody>
            <a:bodyPr wrap="square">
              <a:spAutoFit/>
            </a:bodyPr>
            <a:lstStyle/>
            <a:p>
              <a:pPr marL="0" marR="0" lvl="0" indent="0" algn="ctr" defTabSz="514325" rtl="0" eaLnBrk="1" fontAlgn="auto" latinLnBrk="0" hangingPunct="1">
                <a:lnSpc>
                  <a:spcPct val="9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70C0"/>
                  </a:solidFill>
                  <a:effectLst/>
                  <a:uLnTx/>
                  <a:uFillTx/>
                  <a:ea typeface="+mn-ea"/>
                  <a:cs typeface="Arial" panose="020B0604020202020204" pitchFamily="34" charset="0"/>
                </a:rPr>
                <a:t>Subcutaneous anti-CD20 </a:t>
              </a:r>
              <a:br>
                <a:rPr kumimoji="0" lang="en-US" sz="1200" b="1" i="0" u="none" strike="noStrike" kern="1200" cap="none" spc="0" normalizeH="0" baseline="0" noProof="0" dirty="0">
                  <a:ln>
                    <a:noFill/>
                  </a:ln>
                  <a:solidFill>
                    <a:srgbClr val="0070C0"/>
                  </a:solidFill>
                  <a:effectLst/>
                  <a:uLnTx/>
                  <a:uFillTx/>
                  <a:ea typeface="+mn-ea"/>
                  <a:cs typeface="Arial" panose="020B0604020202020204" pitchFamily="34" charset="0"/>
                </a:rPr>
              </a:br>
              <a:r>
                <a:rPr kumimoji="0" lang="en-US" sz="1200" b="1" i="0" u="none" strike="noStrike" kern="1200" cap="none" spc="0" normalizeH="0" baseline="0" noProof="0" dirty="0">
                  <a:ln>
                    <a:noFill/>
                  </a:ln>
                  <a:solidFill>
                    <a:srgbClr val="0070C0"/>
                  </a:solidFill>
                  <a:effectLst/>
                  <a:uLnTx/>
                  <a:uFillTx/>
                  <a:ea typeface="+mn-ea"/>
                  <a:cs typeface="Arial" panose="020B0604020202020204" pitchFamily="34" charset="0"/>
                </a:rPr>
                <a:t>(B-cell targeted) therapy.</a:t>
              </a:r>
            </a:p>
            <a:p>
              <a:pPr marL="0" marR="0" lvl="0" indent="0" algn="ctr" defTabSz="514325" rtl="0" eaLnBrk="1" fontAlgn="auto" latinLnBrk="0" hangingPunct="1">
                <a:lnSpc>
                  <a:spcPct val="95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70C0"/>
                  </a:solidFill>
                  <a:effectLst/>
                  <a:uLnTx/>
                  <a:uFillTx/>
                  <a:ea typeface="+mn-ea"/>
                  <a:cs typeface="Arial" panose="020B0604020202020204" pitchFamily="34" charset="0"/>
                </a:rPr>
                <a:t>Potential 1</a:t>
              </a:r>
              <a:r>
                <a:rPr kumimoji="0" lang="en-US" sz="1200" b="1" i="0" u="none" strike="noStrike" kern="1200" cap="none" spc="0" normalizeH="0" baseline="30000" noProof="0" dirty="0">
                  <a:ln>
                    <a:noFill/>
                  </a:ln>
                  <a:solidFill>
                    <a:srgbClr val="0070C0"/>
                  </a:solidFill>
                  <a:effectLst/>
                  <a:uLnTx/>
                  <a:uFillTx/>
                  <a:ea typeface="+mn-ea"/>
                  <a:cs typeface="Arial" panose="020B0604020202020204" pitchFamily="34" charset="0"/>
                </a:rPr>
                <a:t>st</a:t>
              </a:r>
              <a:r>
                <a:rPr kumimoji="0" lang="en-US" sz="1200" b="1" i="0" u="none" strike="noStrike" kern="1200" cap="none" spc="0" normalizeH="0" baseline="0" noProof="0" dirty="0">
                  <a:ln>
                    <a:noFill/>
                  </a:ln>
                  <a:solidFill>
                    <a:srgbClr val="0070C0"/>
                  </a:solidFill>
                  <a:effectLst/>
                  <a:uLnTx/>
                  <a:uFillTx/>
                  <a:ea typeface="+mn-ea"/>
                  <a:cs typeface="Arial" panose="020B0604020202020204" pitchFamily="34" charset="0"/>
                </a:rPr>
                <a:t> line therapy for RMS</a:t>
              </a:r>
              <a:r>
                <a:rPr kumimoji="0" lang="en-US" sz="1200" b="1" i="0" u="none" strike="noStrike" kern="1200" cap="none" spc="0" normalizeH="0" baseline="30000" noProof="0" dirty="0">
                  <a:ln>
                    <a:noFill/>
                  </a:ln>
                  <a:solidFill>
                    <a:srgbClr val="0070C0"/>
                  </a:solidFill>
                  <a:effectLst/>
                  <a:uLnTx/>
                  <a:uFillTx/>
                  <a:ea typeface="+mn-ea"/>
                  <a:cs typeface="Arial" panose="020B0604020202020204" pitchFamily="34" charset="0"/>
                </a:rPr>
                <a:t>6</a:t>
              </a:r>
            </a:p>
          </p:txBody>
        </p:sp>
        <p:grpSp>
          <p:nvGrpSpPr>
            <p:cNvPr id="181" name="Group 180">
              <a:extLst>
                <a:ext uri="{FF2B5EF4-FFF2-40B4-BE49-F238E27FC236}">
                  <a16:creationId xmlns:a16="http://schemas.microsoft.com/office/drawing/2014/main" id="{8CDEAE8A-C9FA-4AFB-B3E6-0B8845036CFE}"/>
                </a:ext>
              </a:extLst>
            </p:cNvPr>
            <p:cNvGrpSpPr/>
            <p:nvPr/>
          </p:nvGrpSpPr>
          <p:grpSpPr>
            <a:xfrm>
              <a:off x="469502" y="1513861"/>
              <a:ext cx="6715374" cy="1218976"/>
              <a:chOff x="2747806" y="1891025"/>
              <a:chExt cx="8571190" cy="3119421"/>
            </a:xfrm>
          </p:grpSpPr>
          <p:sp>
            <p:nvSpPr>
              <p:cNvPr id="182" name="Rectangle 181">
                <a:extLst>
                  <a:ext uri="{FF2B5EF4-FFF2-40B4-BE49-F238E27FC236}">
                    <a16:creationId xmlns:a16="http://schemas.microsoft.com/office/drawing/2014/main" id="{44D7A693-D12F-4695-81E6-E3574F1AC942}"/>
                  </a:ext>
                </a:extLst>
              </p:cNvPr>
              <p:cNvSpPr/>
              <p:nvPr/>
            </p:nvSpPr>
            <p:spPr bwMode="ltGray">
              <a:xfrm>
                <a:off x="9102199" y="3687354"/>
                <a:ext cx="2212496" cy="838139"/>
              </a:xfrm>
              <a:prstGeom prst="rect">
                <a:avLst/>
              </a:prstGeom>
              <a:solidFill>
                <a:srgbClr val="023761"/>
              </a:solidFill>
              <a:ln w="12700" cap="sq" cmpd="sng" algn="ctr">
                <a:noFill/>
                <a:prstDash val="solid"/>
              </a:ln>
              <a:effectLst/>
            </p:spPr>
            <p:txBody>
              <a:bodyPr wrap="none" lIns="137160" rtlCol="0" anchor="ctr"/>
              <a:lstStyle/>
              <a:p>
                <a:pPr marL="0" marR="0" lvl="0" indent="0" algn="l" defTabSz="685943" rtl="0" eaLnBrk="1" fontAlgn="auto" latinLnBrk="0" hangingPunct="1">
                  <a:lnSpc>
                    <a:spcPct val="9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FFFFFF"/>
                    </a:solidFill>
                    <a:effectLst>
                      <a:outerShdw blurRad="50800" dist="38100" dir="2700000" algn="tl" rotWithShape="0">
                        <a:prstClr val="black">
                          <a:alpha val="40000"/>
                        </a:prstClr>
                      </a:outerShdw>
                    </a:effectLst>
                    <a:uLnTx/>
                    <a:uFillTx/>
                    <a:ea typeface="ＭＳ Ｐゴシック" pitchFamily="34" charset="-128"/>
                    <a:cs typeface="Arial" panose="020B0604020202020204" pitchFamily="34" charset="0"/>
                  </a:rPr>
                  <a:t>SPMS without </a:t>
                </a:r>
                <a:br>
                  <a:rPr kumimoji="0" lang="en-GB" sz="1000" b="1" i="0" u="none" strike="noStrike" kern="0" cap="none" spc="0" normalizeH="0" baseline="0" noProof="0" dirty="0">
                    <a:ln>
                      <a:noFill/>
                    </a:ln>
                    <a:solidFill>
                      <a:srgbClr val="FFFFFF"/>
                    </a:solidFill>
                    <a:effectLst>
                      <a:outerShdw blurRad="50800" dist="38100" dir="2700000" algn="tl" rotWithShape="0">
                        <a:prstClr val="black">
                          <a:alpha val="40000"/>
                        </a:prstClr>
                      </a:outerShdw>
                    </a:effectLst>
                    <a:uLnTx/>
                    <a:uFillTx/>
                    <a:ea typeface="ＭＳ Ｐゴシック" pitchFamily="34" charset="-128"/>
                    <a:cs typeface="Arial" panose="020B0604020202020204" pitchFamily="34" charset="0"/>
                  </a:rPr>
                </a:br>
                <a:r>
                  <a:rPr kumimoji="0" lang="en-GB" sz="1000" b="1" i="0" u="none" strike="noStrike" kern="0" cap="none" spc="0" normalizeH="0" baseline="0" noProof="0" dirty="0">
                    <a:ln>
                      <a:noFill/>
                    </a:ln>
                    <a:solidFill>
                      <a:srgbClr val="FFFFFF"/>
                    </a:solidFill>
                    <a:effectLst>
                      <a:outerShdw blurRad="50800" dist="38100" dir="2700000" algn="tl" rotWithShape="0">
                        <a:prstClr val="black">
                          <a:alpha val="40000"/>
                        </a:prstClr>
                      </a:outerShdw>
                    </a:effectLst>
                    <a:uLnTx/>
                    <a:uFillTx/>
                    <a:ea typeface="ＭＳ Ｐゴシック" pitchFamily="34" charset="-128"/>
                    <a:cs typeface="Arial" panose="020B0604020202020204" pitchFamily="34" charset="0"/>
                  </a:rPr>
                  <a:t>active disease</a:t>
                </a:r>
              </a:p>
            </p:txBody>
          </p:sp>
          <p:sp>
            <p:nvSpPr>
              <p:cNvPr id="183" name="Rectangle 182">
                <a:extLst>
                  <a:ext uri="{FF2B5EF4-FFF2-40B4-BE49-F238E27FC236}">
                    <a16:creationId xmlns:a16="http://schemas.microsoft.com/office/drawing/2014/main" id="{101AD4E7-57B6-4596-9AB9-A738BAE6734B}"/>
                  </a:ext>
                </a:extLst>
              </p:cNvPr>
              <p:cNvSpPr/>
              <p:nvPr/>
            </p:nvSpPr>
            <p:spPr bwMode="ltGray">
              <a:xfrm>
                <a:off x="3450813" y="2018506"/>
                <a:ext cx="7863883" cy="1683795"/>
              </a:xfrm>
              <a:prstGeom prst="rect">
                <a:avLst/>
              </a:prstGeom>
              <a:solidFill>
                <a:srgbClr val="C1BEA7">
                  <a:alpha val="50196"/>
                </a:srgbClr>
              </a:solidFill>
              <a:ln w="19050" cap="sq" cmpd="sng" algn="ctr">
                <a:noFill/>
                <a:prstDash val="solid"/>
              </a:ln>
              <a:effectLst/>
            </p:spPr>
            <p:txBody>
              <a:bodyPr rtlCol="0" anchor="ctr"/>
              <a:lstStyle/>
              <a:p>
                <a:pPr marL="0" marR="0" lvl="0" indent="0" algn="ctr" defTabSz="685749"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ea typeface="+mn-ea"/>
                  <a:cs typeface="+mn-cs"/>
                </a:endParaRPr>
              </a:p>
            </p:txBody>
          </p:sp>
          <p:sp>
            <p:nvSpPr>
              <p:cNvPr id="184" name="Rectangle 183">
                <a:extLst>
                  <a:ext uri="{FF2B5EF4-FFF2-40B4-BE49-F238E27FC236}">
                    <a16:creationId xmlns:a16="http://schemas.microsoft.com/office/drawing/2014/main" id="{2FFCF683-DA55-4840-BB2C-D393C116B104}"/>
                  </a:ext>
                </a:extLst>
              </p:cNvPr>
              <p:cNvSpPr/>
              <p:nvPr/>
            </p:nvSpPr>
            <p:spPr bwMode="ltGray">
              <a:xfrm>
                <a:off x="7831398" y="3687355"/>
                <a:ext cx="1283159" cy="824585"/>
              </a:xfrm>
              <a:prstGeom prst="rect">
                <a:avLst/>
              </a:prstGeom>
              <a:gradFill flip="none" rotWithShape="1">
                <a:gsLst>
                  <a:gs pos="0">
                    <a:schemeClr val="accent1"/>
                  </a:gs>
                  <a:gs pos="100000">
                    <a:srgbClr val="FFFFFF">
                      <a:alpha val="2000"/>
                    </a:srgbClr>
                  </a:gs>
                </a:gsLst>
                <a:lin ang="10800000" scaled="1"/>
                <a:tileRect/>
              </a:gradFill>
              <a:ln w="12700" cap="sq" cmpd="sng" algn="ctr">
                <a:noFill/>
                <a:prstDash val="solid"/>
              </a:ln>
              <a:effectLst/>
            </p:spPr>
            <p:txBody>
              <a:bodyPr wrap="square" rIns="205740" rtlCol="0" anchor="ctr">
                <a:noAutofit/>
              </a:bodyPr>
              <a:lstStyle/>
              <a:p>
                <a:pPr marL="0" marR="0" lvl="0" indent="0" algn="r" defTabSz="685749" rtl="0" eaLnBrk="1" fontAlgn="auto" latinLnBrk="0" hangingPunct="1">
                  <a:lnSpc>
                    <a:spcPct val="100000"/>
                  </a:lnSpc>
                  <a:spcBef>
                    <a:spcPts val="225"/>
                  </a:spcBef>
                  <a:spcAft>
                    <a:spcPts val="0"/>
                  </a:spcAft>
                  <a:buClrTx/>
                  <a:buSzTx/>
                  <a:buFontTx/>
                  <a:buNone/>
                  <a:tabLst/>
                  <a:defRPr/>
                </a:pPr>
                <a:endParaRPr kumimoji="0" lang="en-US" sz="1000" b="1" i="0" u="none" strike="noStrike" kern="0" cap="none" spc="0" normalizeH="0" baseline="0" noProof="0" dirty="0">
                  <a:ln>
                    <a:noFill/>
                  </a:ln>
                  <a:solidFill>
                    <a:srgbClr val="0460A9">
                      <a:lumMod val="95000"/>
                      <a:lumOff val="5000"/>
                    </a:srgbClr>
                  </a:solidFill>
                  <a:effectLst/>
                  <a:uLnTx/>
                  <a:uFillTx/>
                  <a:ea typeface="+mn-ea"/>
                  <a:cs typeface="+mn-cs"/>
                </a:endParaRPr>
              </a:p>
            </p:txBody>
          </p:sp>
          <p:sp>
            <p:nvSpPr>
              <p:cNvPr id="185" name="Rectangle 184">
                <a:extLst>
                  <a:ext uri="{FF2B5EF4-FFF2-40B4-BE49-F238E27FC236}">
                    <a16:creationId xmlns:a16="http://schemas.microsoft.com/office/drawing/2014/main" id="{BFA51CC5-F9D5-490B-9509-D64A759E514E}"/>
                  </a:ext>
                </a:extLst>
              </p:cNvPr>
              <p:cNvSpPr/>
              <p:nvPr/>
            </p:nvSpPr>
            <p:spPr bwMode="ltGray">
              <a:xfrm>
                <a:off x="5953088" y="3687354"/>
                <a:ext cx="2934863" cy="788542"/>
              </a:xfrm>
              <a:prstGeom prst="rect">
                <a:avLst/>
              </a:prstGeom>
              <a:gradFill flip="none" rotWithShape="1">
                <a:gsLst>
                  <a:gs pos="0">
                    <a:srgbClr val="E35105">
                      <a:lumMod val="20000"/>
                      <a:lumOff val="80000"/>
                    </a:srgbClr>
                  </a:gs>
                  <a:gs pos="100000">
                    <a:srgbClr val="FFFFFF">
                      <a:alpha val="2000"/>
                    </a:srgbClr>
                  </a:gs>
                </a:gsLst>
                <a:lin ang="0" scaled="1"/>
                <a:tileRect/>
              </a:gradFill>
              <a:ln w="12700" cap="sq" cmpd="sng" algn="ctr">
                <a:noFill/>
                <a:prstDash val="solid"/>
              </a:ln>
              <a:effectLst/>
            </p:spPr>
            <p:txBody>
              <a:bodyPr wrap="none" lIns="137160" rtlCol="0" anchor="ctr">
                <a:noAutofit/>
              </a:bodyPr>
              <a:lstStyle/>
              <a:p>
                <a:pPr marL="0" marR="0" lvl="0" indent="0" algn="l" defTabSz="685943" rtl="0" eaLnBrk="1" fontAlgn="auto" latinLnBrk="0" hangingPunct="1">
                  <a:lnSpc>
                    <a:spcPct val="9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ea typeface="ＭＳ Ｐゴシック" pitchFamily="34" charset="-128"/>
                    <a:cs typeface="Arial" panose="020B0604020202020204" pitchFamily="34" charset="0"/>
                  </a:rPr>
                  <a:t>SPMS with active disease</a:t>
                </a:r>
              </a:p>
            </p:txBody>
          </p:sp>
          <p:sp>
            <p:nvSpPr>
              <p:cNvPr id="186" name="Rectangle 6">
                <a:extLst>
                  <a:ext uri="{FF2B5EF4-FFF2-40B4-BE49-F238E27FC236}">
                    <a16:creationId xmlns:a16="http://schemas.microsoft.com/office/drawing/2014/main" id="{D9D69F41-618E-47BB-BE28-3E827F3FC608}"/>
                  </a:ext>
                </a:extLst>
              </p:cNvPr>
              <p:cNvSpPr>
                <a:spLocks noChangeArrowheads="1"/>
              </p:cNvSpPr>
              <p:nvPr/>
            </p:nvSpPr>
            <p:spPr bwMode="ltGray">
              <a:xfrm>
                <a:off x="6644513" y="2620361"/>
                <a:ext cx="169027" cy="672454"/>
              </a:xfrm>
              <a:prstGeom prst="rect">
                <a:avLst/>
              </a:prstGeom>
              <a:solidFill>
                <a:schemeClr val="accent1"/>
              </a:solidFill>
              <a:ln>
                <a:noFill/>
              </a:ln>
            </p:spPr>
            <p:txBody>
              <a:bodyPr vert="horz" wrap="square" lIns="48252" tIns="24126" rIns="48252" bIns="24126" numCol="1" anchor="t" anchorCtr="0" compatLnSpc="1">
                <a:prstTxWarp prst="textNoShape">
                  <a:avLst/>
                </a:prstTxWarp>
              </a:bodyPr>
              <a:lstStyle/>
              <a:p>
                <a:pPr marL="0" marR="0" lvl="0" indent="0" algn="l" defTabSz="68594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mn-ea"/>
                  <a:cs typeface="Arial" panose="020B0604020202020204" pitchFamily="34" charset="0"/>
                </a:endParaRPr>
              </a:p>
            </p:txBody>
          </p:sp>
          <p:sp>
            <p:nvSpPr>
              <p:cNvPr id="187" name="Rectangle 7">
                <a:extLst>
                  <a:ext uri="{FF2B5EF4-FFF2-40B4-BE49-F238E27FC236}">
                    <a16:creationId xmlns:a16="http://schemas.microsoft.com/office/drawing/2014/main" id="{6C01778D-6A2D-460A-802F-9A3D7514B61C}"/>
                  </a:ext>
                </a:extLst>
              </p:cNvPr>
              <p:cNvSpPr>
                <a:spLocks noChangeArrowheads="1"/>
              </p:cNvSpPr>
              <p:nvPr/>
            </p:nvSpPr>
            <p:spPr bwMode="ltGray">
              <a:xfrm>
                <a:off x="7119255" y="2620361"/>
                <a:ext cx="226348" cy="672454"/>
              </a:xfrm>
              <a:prstGeom prst="rect">
                <a:avLst/>
              </a:prstGeom>
              <a:solidFill>
                <a:schemeClr val="accent1"/>
              </a:solidFill>
              <a:ln>
                <a:noFill/>
              </a:ln>
            </p:spPr>
            <p:txBody>
              <a:bodyPr vert="horz" wrap="square" lIns="48252" tIns="24126" rIns="48252" bIns="24126" numCol="1" anchor="t" anchorCtr="0" compatLnSpc="1">
                <a:prstTxWarp prst="textNoShape">
                  <a:avLst/>
                </a:prstTxWarp>
              </a:bodyPr>
              <a:lstStyle/>
              <a:p>
                <a:pPr marL="0" marR="0" lvl="0" indent="0" algn="l" defTabSz="68594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mn-ea"/>
                  <a:cs typeface="Arial" panose="020B0604020202020204" pitchFamily="34" charset="0"/>
                </a:endParaRPr>
              </a:p>
            </p:txBody>
          </p:sp>
          <p:sp>
            <p:nvSpPr>
              <p:cNvPr id="188" name="Rectangle 8">
                <a:extLst>
                  <a:ext uri="{FF2B5EF4-FFF2-40B4-BE49-F238E27FC236}">
                    <a16:creationId xmlns:a16="http://schemas.microsoft.com/office/drawing/2014/main" id="{2D636E70-42B1-4C53-BDB5-16A24813B053}"/>
                  </a:ext>
                </a:extLst>
              </p:cNvPr>
              <p:cNvSpPr>
                <a:spLocks noChangeArrowheads="1"/>
              </p:cNvSpPr>
              <p:nvPr/>
            </p:nvSpPr>
            <p:spPr bwMode="ltGray">
              <a:xfrm>
                <a:off x="5969879" y="2620361"/>
                <a:ext cx="180784" cy="672454"/>
              </a:xfrm>
              <a:prstGeom prst="rect">
                <a:avLst/>
              </a:prstGeom>
              <a:solidFill>
                <a:schemeClr val="accent1"/>
              </a:solidFill>
              <a:ln>
                <a:noFill/>
              </a:ln>
            </p:spPr>
            <p:txBody>
              <a:bodyPr vert="horz" wrap="square" lIns="48252" tIns="24126" rIns="48252" bIns="24126" numCol="1" anchor="t" anchorCtr="0" compatLnSpc="1">
                <a:prstTxWarp prst="textNoShape">
                  <a:avLst/>
                </a:prstTxWarp>
              </a:bodyPr>
              <a:lstStyle/>
              <a:p>
                <a:pPr marL="0" marR="0" lvl="0" indent="0" algn="l" defTabSz="68594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mn-ea"/>
                  <a:cs typeface="Arial" panose="020B0604020202020204" pitchFamily="34" charset="0"/>
                </a:endParaRPr>
              </a:p>
            </p:txBody>
          </p:sp>
          <p:sp>
            <p:nvSpPr>
              <p:cNvPr id="189" name="Rectangle 9">
                <a:extLst>
                  <a:ext uri="{FF2B5EF4-FFF2-40B4-BE49-F238E27FC236}">
                    <a16:creationId xmlns:a16="http://schemas.microsoft.com/office/drawing/2014/main" id="{CF388B40-ED57-40D4-BFAB-3AB0A09C0F0B}"/>
                  </a:ext>
                </a:extLst>
              </p:cNvPr>
              <p:cNvSpPr>
                <a:spLocks noChangeArrowheads="1"/>
              </p:cNvSpPr>
              <p:nvPr/>
            </p:nvSpPr>
            <p:spPr bwMode="ltGray">
              <a:xfrm>
                <a:off x="4995407" y="2620361"/>
                <a:ext cx="180784" cy="954778"/>
              </a:xfrm>
              <a:prstGeom prst="rect">
                <a:avLst/>
              </a:prstGeom>
              <a:solidFill>
                <a:schemeClr val="accent1"/>
              </a:solidFill>
              <a:ln>
                <a:noFill/>
              </a:ln>
            </p:spPr>
            <p:txBody>
              <a:bodyPr vert="horz" wrap="square" lIns="48252" tIns="24126" rIns="48252" bIns="24126" numCol="1" anchor="t" anchorCtr="0" compatLnSpc="1">
                <a:prstTxWarp prst="textNoShape">
                  <a:avLst/>
                </a:prstTxWarp>
              </a:bodyPr>
              <a:lstStyle/>
              <a:p>
                <a:pPr marL="0" marR="0" lvl="0" indent="0" algn="l" defTabSz="68594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mn-ea"/>
                  <a:cs typeface="Arial" panose="020B0604020202020204" pitchFamily="34" charset="0"/>
                </a:endParaRPr>
              </a:p>
            </p:txBody>
          </p:sp>
          <p:sp>
            <p:nvSpPr>
              <p:cNvPr id="190" name="Rectangle 10">
                <a:extLst>
                  <a:ext uri="{FF2B5EF4-FFF2-40B4-BE49-F238E27FC236}">
                    <a16:creationId xmlns:a16="http://schemas.microsoft.com/office/drawing/2014/main" id="{6FB0F018-8C67-4076-95C5-28DCEE690965}"/>
                  </a:ext>
                </a:extLst>
              </p:cNvPr>
              <p:cNvSpPr>
                <a:spLocks noChangeArrowheads="1"/>
              </p:cNvSpPr>
              <p:nvPr/>
            </p:nvSpPr>
            <p:spPr bwMode="ltGray">
              <a:xfrm>
                <a:off x="4012116" y="2578583"/>
                <a:ext cx="232227" cy="946017"/>
              </a:xfrm>
              <a:prstGeom prst="rect">
                <a:avLst/>
              </a:prstGeom>
              <a:solidFill>
                <a:schemeClr val="accent1"/>
              </a:solidFill>
              <a:ln>
                <a:noFill/>
              </a:ln>
            </p:spPr>
            <p:txBody>
              <a:bodyPr vert="horz" wrap="square" lIns="48252" tIns="24126" rIns="48252" bIns="24126" numCol="1" anchor="t" anchorCtr="0" compatLnSpc="1">
                <a:prstTxWarp prst="textNoShape">
                  <a:avLst/>
                </a:prstTxWarp>
              </a:bodyPr>
              <a:lstStyle/>
              <a:p>
                <a:pPr marL="0" marR="0" lvl="0" indent="0" algn="l" defTabSz="68594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mn-ea"/>
                  <a:cs typeface="Arial" panose="020B0604020202020204" pitchFamily="34" charset="0"/>
                </a:endParaRPr>
              </a:p>
            </p:txBody>
          </p:sp>
          <p:sp>
            <p:nvSpPr>
              <p:cNvPr id="191" name="Freeform 12">
                <a:extLst>
                  <a:ext uri="{FF2B5EF4-FFF2-40B4-BE49-F238E27FC236}">
                    <a16:creationId xmlns:a16="http://schemas.microsoft.com/office/drawing/2014/main" id="{B83EB024-F6CC-4B98-8D60-C33A6D69CDE4}"/>
                  </a:ext>
                </a:extLst>
              </p:cNvPr>
              <p:cNvSpPr>
                <a:spLocks/>
              </p:cNvSpPr>
              <p:nvPr/>
            </p:nvSpPr>
            <p:spPr bwMode="ltGray">
              <a:xfrm>
                <a:off x="6153510" y="2120401"/>
                <a:ext cx="5161183" cy="1455410"/>
              </a:xfrm>
              <a:custGeom>
                <a:avLst/>
                <a:gdLst>
                  <a:gd name="T0" fmla="*/ 3499 w 3499"/>
                  <a:gd name="T1" fmla="*/ 0 h 1080"/>
                  <a:gd name="T2" fmla="*/ 0 w 3499"/>
                  <a:gd name="T3" fmla="*/ 749 h 1080"/>
                  <a:gd name="T4" fmla="*/ 0 w 3499"/>
                  <a:gd name="T5" fmla="*/ 1080 h 1080"/>
                  <a:gd name="T6" fmla="*/ 3499 w 3499"/>
                  <a:gd name="T7" fmla="*/ 1080 h 1080"/>
                  <a:gd name="T8" fmla="*/ 3499 w 3499"/>
                  <a:gd name="T9" fmla="*/ 0 h 1080"/>
                </a:gdLst>
                <a:ahLst/>
                <a:cxnLst>
                  <a:cxn ang="0">
                    <a:pos x="T0" y="T1"/>
                  </a:cxn>
                  <a:cxn ang="0">
                    <a:pos x="T2" y="T3"/>
                  </a:cxn>
                  <a:cxn ang="0">
                    <a:pos x="T4" y="T5"/>
                  </a:cxn>
                  <a:cxn ang="0">
                    <a:pos x="T6" y="T7"/>
                  </a:cxn>
                  <a:cxn ang="0">
                    <a:pos x="T8" y="T9"/>
                  </a:cxn>
                </a:cxnLst>
                <a:rect l="0" t="0" r="r" b="b"/>
                <a:pathLst>
                  <a:path w="3499" h="1080">
                    <a:moveTo>
                      <a:pt x="3499" y="0"/>
                    </a:moveTo>
                    <a:lnTo>
                      <a:pt x="0" y="749"/>
                    </a:lnTo>
                    <a:lnTo>
                      <a:pt x="0" y="1080"/>
                    </a:lnTo>
                    <a:lnTo>
                      <a:pt x="3499" y="1080"/>
                    </a:lnTo>
                    <a:lnTo>
                      <a:pt x="3499" y="0"/>
                    </a:lnTo>
                    <a:close/>
                  </a:path>
                </a:pathLst>
              </a:custGeom>
              <a:solidFill>
                <a:schemeClr val="accent1"/>
              </a:solidFill>
              <a:ln>
                <a:noFill/>
              </a:ln>
            </p:spPr>
            <p:txBody>
              <a:bodyPr vert="horz" wrap="square" lIns="48252" tIns="24126" rIns="48252" bIns="24126" numCol="1" anchor="t" anchorCtr="0" compatLnSpc="1">
                <a:prstTxWarp prst="textNoShape">
                  <a:avLst/>
                </a:prstTxWarp>
              </a:bodyPr>
              <a:lstStyle/>
              <a:p>
                <a:pPr marL="0" marR="0" lvl="0" indent="0" algn="l" defTabSz="68594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0460A9"/>
                  </a:solidFill>
                  <a:effectLst/>
                  <a:uLnTx/>
                  <a:uFillTx/>
                  <a:ea typeface="+mn-ea"/>
                  <a:cs typeface="Arial" panose="020B0604020202020204" pitchFamily="34" charset="0"/>
                </a:endParaRPr>
              </a:p>
            </p:txBody>
          </p:sp>
          <p:sp>
            <p:nvSpPr>
              <p:cNvPr id="192" name="Rectangle 13">
                <a:extLst>
                  <a:ext uri="{FF2B5EF4-FFF2-40B4-BE49-F238E27FC236}">
                    <a16:creationId xmlns:a16="http://schemas.microsoft.com/office/drawing/2014/main" id="{6BA50BF9-ACC5-4CED-8E5C-49DFA8E26D5E}"/>
                  </a:ext>
                </a:extLst>
              </p:cNvPr>
              <p:cNvSpPr>
                <a:spLocks noChangeArrowheads="1"/>
              </p:cNvSpPr>
              <p:nvPr/>
            </p:nvSpPr>
            <p:spPr bwMode="ltGray">
              <a:xfrm>
                <a:off x="5085063" y="3123018"/>
                <a:ext cx="1177303" cy="534998"/>
              </a:xfrm>
              <a:prstGeom prst="rect">
                <a:avLst/>
              </a:prstGeom>
              <a:solidFill>
                <a:schemeClr val="accent1"/>
              </a:solidFill>
              <a:ln>
                <a:noFill/>
              </a:ln>
            </p:spPr>
            <p:txBody>
              <a:bodyPr vert="horz" wrap="square" lIns="48252" tIns="24126" rIns="48252" bIns="24126" numCol="1" anchor="t" anchorCtr="0" compatLnSpc="1">
                <a:prstTxWarp prst="textNoShape">
                  <a:avLst/>
                </a:prstTxWarp>
              </a:bodyPr>
              <a:lstStyle/>
              <a:p>
                <a:pPr marL="0" marR="0" lvl="0" indent="0" algn="l" defTabSz="68594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mn-ea"/>
                  <a:cs typeface="Arial" panose="020B0604020202020204" pitchFamily="34" charset="0"/>
                </a:endParaRPr>
              </a:p>
            </p:txBody>
          </p:sp>
          <p:sp>
            <p:nvSpPr>
              <p:cNvPr id="193" name="Rectangle 14">
                <a:extLst>
                  <a:ext uri="{FF2B5EF4-FFF2-40B4-BE49-F238E27FC236}">
                    <a16:creationId xmlns:a16="http://schemas.microsoft.com/office/drawing/2014/main" id="{9E959328-A570-499B-9D12-AE2BD70D33AB}"/>
                  </a:ext>
                </a:extLst>
              </p:cNvPr>
              <p:cNvSpPr>
                <a:spLocks noChangeArrowheads="1"/>
              </p:cNvSpPr>
              <p:nvPr/>
            </p:nvSpPr>
            <p:spPr bwMode="ltGray">
              <a:xfrm>
                <a:off x="4210538" y="3304941"/>
                <a:ext cx="1177303" cy="353072"/>
              </a:xfrm>
              <a:prstGeom prst="rect">
                <a:avLst/>
              </a:prstGeom>
              <a:solidFill>
                <a:schemeClr val="accent1"/>
              </a:solidFill>
              <a:ln>
                <a:noFill/>
              </a:ln>
            </p:spPr>
            <p:txBody>
              <a:bodyPr vert="horz" wrap="square" lIns="48252" tIns="24126" rIns="48252" bIns="24126" numCol="1" anchor="t" anchorCtr="0" compatLnSpc="1">
                <a:prstTxWarp prst="textNoShape">
                  <a:avLst/>
                </a:prstTxWarp>
              </a:bodyPr>
              <a:lstStyle/>
              <a:p>
                <a:pPr marL="0" marR="0" lvl="0" indent="0" algn="l" defTabSz="68594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mn-ea"/>
                  <a:cs typeface="Arial" panose="020B0604020202020204" pitchFamily="34" charset="0"/>
                </a:endParaRPr>
              </a:p>
            </p:txBody>
          </p:sp>
          <p:sp>
            <p:nvSpPr>
              <p:cNvPr id="194" name="TextBox 14">
                <a:extLst>
                  <a:ext uri="{FF2B5EF4-FFF2-40B4-BE49-F238E27FC236}">
                    <a16:creationId xmlns:a16="http://schemas.microsoft.com/office/drawing/2014/main" id="{9E26E5D8-9FBA-4DA2-82D0-B2C05A24B18D}"/>
                  </a:ext>
                </a:extLst>
              </p:cNvPr>
              <p:cNvSpPr txBox="1">
                <a:spLocks noChangeArrowheads="1"/>
              </p:cNvSpPr>
              <p:nvPr/>
            </p:nvSpPr>
            <p:spPr bwMode="ltGray">
              <a:xfrm>
                <a:off x="8071102" y="2955073"/>
                <a:ext cx="3005214" cy="708854"/>
              </a:xfrm>
              <a:prstGeom prst="rect">
                <a:avLst/>
              </a:prstGeom>
              <a:noFill/>
              <a:ln>
                <a:noFill/>
              </a:ln>
            </p:spPr>
            <p:txBody>
              <a:bodyPr wrap="square">
                <a:spAutoFit/>
              </a:bodyPr>
              <a:lstStyle>
                <a:lvl1pPr eaLnBrk="0" hangingPunct="0">
                  <a:defRPr>
                    <a:solidFill>
                      <a:schemeClr val="tx1"/>
                    </a:solidFill>
                    <a:latin typeface="Arial" pitchFamily="34" charset="0"/>
                    <a:ea typeface="ＭＳ Ｐゴシック" pitchFamily="34" charset="-128"/>
                  </a:defRPr>
                </a:lvl1pPr>
                <a:lvl2pPr marL="742950" indent="-285750" eaLnBrk="0" hangingPunct="0">
                  <a:defRPr>
                    <a:solidFill>
                      <a:schemeClr val="tx1"/>
                    </a:solidFill>
                    <a:latin typeface="Arial" pitchFamily="34" charset="0"/>
                    <a:ea typeface="ＭＳ Ｐゴシック" pitchFamily="34" charset="-128"/>
                  </a:defRPr>
                </a:lvl2pPr>
                <a:lvl3pPr marL="1143000" indent="-228600" eaLnBrk="0" hangingPunct="0">
                  <a:defRPr>
                    <a:solidFill>
                      <a:schemeClr val="tx1"/>
                    </a:solidFill>
                    <a:latin typeface="Arial" pitchFamily="34" charset="0"/>
                    <a:ea typeface="ＭＳ Ｐゴシック" pitchFamily="34" charset="-128"/>
                  </a:defRPr>
                </a:lvl3pPr>
                <a:lvl4pPr marL="1600200" indent="-228600" eaLnBrk="0" hangingPunct="0">
                  <a:defRPr>
                    <a:solidFill>
                      <a:schemeClr val="tx1"/>
                    </a:solidFill>
                    <a:latin typeface="Arial" pitchFamily="34" charset="0"/>
                    <a:ea typeface="ＭＳ Ｐゴシック" pitchFamily="34" charset="-128"/>
                  </a:defRPr>
                </a:lvl4pPr>
                <a:lvl5pPr marL="2057400" indent="-228600" eaLnBrk="0" hangingPunct="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marL="0" marR="0" lvl="0" indent="0" algn="r" defTabSz="685943"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dirty="0">
                    <a:ln>
                      <a:noFill/>
                    </a:ln>
                    <a:solidFill>
                      <a:srgbClr val="FFFFFF"/>
                    </a:solidFill>
                    <a:effectLst/>
                    <a:uLnTx/>
                    <a:uFillTx/>
                    <a:latin typeface="+mn-lt"/>
                    <a:ea typeface="ＭＳ Ｐゴシック" pitchFamily="34" charset="-128"/>
                    <a:cs typeface="Arial" panose="020B0604020202020204" pitchFamily="34" charset="0"/>
                  </a:rPr>
                  <a:t>Clinical course</a:t>
                </a:r>
                <a:r>
                  <a:rPr kumimoji="0" lang="en-GB" sz="1200" b="0" i="0" u="none" strike="noStrike" kern="0" cap="none" spc="0" normalizeH="0" baseline="30000" noProof="0" dirty="0">
                    <a:ln>
                      <a:noFill/>
                    </a:ln>
                    <a:solidFill>
                      <a:srgbClr val="FFFFFF"/>
                    </a:solidFill>
                    <a:effectLst/>
                    <a:uLnTx/>
                    <a:uFillTx/>
                    <a:latin typeface="+mn-lt"/>
                    <a:ea typeface="ＭＳ Ｐゴシック" pitchFamily="34" charset="-128"/>
                    <a:cs typeface="Arial" panose="020B0604020202020204" pitchFamily="34" charset="0"/>
                  </a:rPr>
                  <a:t>1,2</a:t>
                </a:r>
              </a:p>
            </p:txBody>
          </p:sp>
          <p:sp>
            <p:nvSpPr>
              <p:cNvPr id="195" name="Text Box 17">
                <a:extLst>
                  <a:ext uri="{FF2B5EF4-FFF2-40B4-BE49-F238E27FC236}">
                    <a16:creationId xmlns:a16="http://schemas.microsoft.com/office/drawing/2014/main" id="{194DFBEE-93C3-4865-A169-C102E6C55DE3}"/>
                  </a:ext>
                </a:extLst>
              </p:cNvPr>
              <p:cNvSpPr txBox="1">
                <a:spLocks noChangeArrowheads="1"/>
              </p:cNvSpPr>
              <p:nvPr/>
            </p:nvSpPr>
            <p:spPr bwMode="ltGray">
              <a:xfrm>
                <a:off x="4299213" y="4498495"/>
                <a:ext cx="1088627" cy="511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ea typeface="ＭＳ Ｐゴシック" pitchFamily="34" charset="-128"/>
                  </a:defRPr>
                </a:lvl1pPr>
                <a:lvl2pPr marL="742950" indent="-285750" eaLnBrk="0" hangingPunct="0">
                  <a:defRPr>
                    <a:solidFill>
                      <a:schemeClr val="tx1"/>
                    </a:solidFill>
                    <a:latin typeface="Arial" pitchFamily="34" charset="0"/>
                    <a:ea typeface="ＭＳ Ｐゴシック" pitchFamily="34" charset="-128"/>
                  </a:defRPr>
                </a:lvl2pPr>
                <a:lvl3pPr marL="1143000" indent="-228600" eaLnBrk="0" hangingPunct="0">
                  <a:defRPr>
                    <a:solidFill>
                      <a:schemeClr val="tx1"/>
                    </a:solidFill>
                    <a:latin typeface="Arial" pitchFamily="34" charset="0"/>
                    <a:ea typeface="ＭＳ Ｐゴシック" pitchFamily="34" charset="-128"/>
                  </a:defRPr>
                </a:lvl3pPr>
                <a:lvl4pPr marL="1600200" indent="-228600" eaLnBrk="0" hangingPunct="0">
                  <a:defRPr>
                    <a:solidFill>
                      <a:schemeClr val="tx1"/>
                    </a:solidFill>
                    <a:latin typeface="Arial" pitchFamily="34" charset="0"/>
                    <a:ea typeface="ＭＳ Ｐゴシック" pitchFamily="34" charset="-128"/>
                  </a:defRPr>
                </a:lvl4pPr>
                <a:lvl5pPr marL="2057400" indent="-228600" eaLnBrk="0" hangingPunct="0">
                  <a:defRPr>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a:solidFill>
                      <a:schemeClr val="tx1"/>
                    </a:solidFill>
                    <a:latin typeface="Arial" pitchFamily="34" charset="0"/>
                    <a:ea typeface="ＭＳ Ｐゴシック" pitchFamily="34" charset="-128"/>
                  </a:defRPr>
                </a:lvl9pPr>
              </a:lstStyle>
              <a:p>
                <a:pPr marL="0" marR="0" lvl="0" indent="0" algn="l" defTabSz="685943"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solidFill>
                      <a:srgbClr val="0460A9"/>
                    </a:solidFill>
                    <a:effectLst/>
                    <a:uLnTx/>
                    <a:uFillTx/>
                    <a:latin typeface="+mn-lt"/>
                    <a:ea typeface="ＭＳ Ｐゴシック" pitchFamily="34" charset="-128"/>
                    <a:cs typeface="Arial" panose="020B0604020202020204" pitchFamily="34" charset="0"/>
                  </a:rPr>
                  <a:t>YEARS</a:t>
                </a:r>
              </a:p>
            </p:txBody>
          </p:sp>
          <p:sp>
            <p:nvSpPr>
              <p:cNvPr id="196" name="TextBox 195">
                <a:extLst>
                  <a:ext uri="{FF2B5EF4-FFF2-40B4-BE49-F238E27FC236}">
                    <a16:creationId xmlns:a16="http://schemas.microsoft.com/office/drawing/2014/main" id="{78721632-0AAC-4C44-A598-497429503CB6}"/>
                  </a:ext>
                </a:extLst>
              </p:cNvPr>
              <p:cNvSpPr txBox="1"/>
              <p:nvPr/>
            </p:nvSpPr>
            <p:spPr bwMode="ltGray">
              <a:xfrm rot="16200000">
                <a:off x="1753787" y="2885044"/>
                <a:ext cx="2636210" cy="648172"/>
              </a:xfrm>
              <a:prstGeom prst="rect">
                <a:avLst/>
              </a:prstGeom>
              <a:noFill/>
            </p:spPr>
            <p:txBody>
              <a:bodyPr wrap="square" rtlCol="0">
                <a:spAutoFit/>
              </a:bodyPr>
              <a:lstStyle/>
              <a:p>
                <a:pPr marL="0" marR="0" lvl="0" indent="0" algn="l" defTabSz="685749" rtl="0" eaLnBrk="1" fontAlgn="auto" latinLnBrk="0" hangingPunct="1">
                  <a:lnSpc>
                    <a:spcPct val="9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460A9"/>
                    </a:solidFill>
                    <a:effectLst/>
                    <a:uLnTx/>
                    <a:uFillTx/>
                    <a:ea typeface="+mn-ea"/>
                    <a:cs typeface="Arial" panose="020B0604020202020204" pitchFamily="34" charset="0"/>
                  </a:rPr>
                  <a:t>DISABILITY</a:t>
                </a:r>
                <a:br>
                  <a:rPr kumimoji="0" lang="en-GB" sz="1000" b="1" i="0" u="none" strike="noStrike" kern="0" cap="none" spc="0" normalizeH="0" baseline="0" noProof="0" dirty="0">
                    <a:ln>
                      <a:noFill/>
                    </a:ln>
                    <a:solidFill>
                      <a:srgbClr val="0460A9"/>
                    </a:solidFill>
                    <a:effectLst/>
                    <a:uLnTx/>
                    <a:uFillTx/>
                    <a:ea typeface="+mn-ea"/>
                    <a:cs typeface="Arial" panose="020B0604020202020204" pitchFamily="34" charset="0"/>
                  </a:rPr>
                </a:br>
                <a:r>
                  <a:rPr kumimoji="0" lang="en-GB" sz="1000" b="1" i="0" u="none" strike="noStrike" kern="0" cap="none" spc="0" normalizeH="0" baseline="0" noProof="0" dirty="0">
                    <a:ln>
                      <a:noFill/>
                    </a:ln>
                    <a:solidFill>
                      <a:srgbClr val="0460A9"/>
                    </a:solidFill>
                    <a:effectLst/>
                    <a:uLnTx/>
                    <a:uFillTx/>
                    <a:ea typeface="+mn-ea"/>
                    <a:cs typeface="Arial" panose="020B0604020202020204" pitchFamily="34" charset="0"/>
                  </a:rPr>
                  <a:t>PROGRESSION</a:t>
                </a:r>
                <a:endParaRPr kumimoji="0" lang="en-US" sz="1000" b="1" i="0" u="none" strike="noStrike" kern="0" cap="none" spc="0" normalizeH="0" baseline="0" noProof="0" dirty="0">
                  <a:ln>
                    <a:noFill/>
                  </a:ln>
                  <a:solidFill>
                    <a:srgbClr val="000000"/>
                  </a:solidFill>
                  <a:effectLst/>
                  <a:uLnTx/>
                  <a:uFillTx/>
                  <a:ea typeface="+mn-ea"/>
                </a:endParaRPr>
              </a:p>
            </p:txBody>
          </p:sp>
          <p:cxnSp>
            <p:nvCxnSpPr>
              <p:cNvPr id="197" name="Straight Arrow Connector 196">
                <a:extLst>
                  <a:ext uri="{FF2B5EF4-FFF2-40B4-BE49-F238E27FC236}">
                    <a16:creationId xmlns:a16="http://schemas.microsoft.com/office/drawing/2014/main" id="{89787134-8A9D-440D-B756-8591FA6B7CCE}"/>
                  </a:ext>
                </a:extLst>
              </p:cNvPr>
              <p:cNvCxnSpPr>
                <a:cxnSpLocks/>
              </p:cNvCxnSpPr>
              <p:nvPr/>
            </p:nvCxnSpPr>
            <p:spPr bwMode="ltGray">
              <a:xfrm flipV="1">
                <a:off x="3331636" y="3201392"/>
                <a:ext cx="12707" cy="1487766"/>
              </a:xfrm>
              <a:prstGeom prst="straightConnector1">
                <a:avLst/>
              </a:prstGeom>
              <a:noFill/>
              <a:ln w="28575" cap="flat" cmpd="sng" algn="ctr">
                <a:solidFill>
                  <a:srgbClr val="A1A1A1"/>
                </a:solidFill>
                <a:prstDash val="solid"/>
                <a:headEnd type="none" w="med" len="med"/>
                <a:tailEnd type="triangle" w="med" len="med"/>
              </a:ln>
              <a:effectLst/>
            </p:spPr>
          </p:cxnSp>
          <p:cxnSp>
            <p:nvCxnSpPr>
              <p:cNvPr id="198" name="Straight Arrow Connector 197">
                <a:extLst>
                  <a:ext uri="{FF2B5EF4-FFF2-40B4-BE49-F238E27FC236}">
                    <a16:creationId xmlns:a16="http://schemas.microsoft.com/office/drawing/2014/main" id="{02A5073A-9D62-411D-884C-E7506591AD85}"/>
                  </a:ext>
                </a:extLst>
              </p:cNvPr>
              <p:cNvCxnSpPr>
                <a:cxnSpLocks/>
              </p:cNvCxnSpPr>
              <p:nvPr/>
            </p:nvCxnSpPr>
            <p:spPr bwMode="ltGray">
              <a:xfrm flipV="1">
                <a:off x="3338653" y="4676098"/>
                <a:ext cx="967403" cy="4265"/>
              </a:xfrm>
              <a:prstGeom prst="straightConnector1">
                <a:avLst/>
              </a:prstGeom>
              <a:noFill/>
              <a:ln w="28575" cap="flat" cmpd="sng" algn="ctr">
                <a:solidFill>
                  <a:srgbClr val="A1A1A1"/>
                </a:solidFill>
                <a:prstDash val="solid"/>
                <a:headEnd type="none" w="med" len="med"/>
                <a:tailEnd type="triangle" w="med" len="med"/>
              </a:ln>
              <a:effectLst/>
            </p:spPr>
          </p:cxnSp>
          <p:sp>
            <p:nvSpPr>
              <p:cNvPr id="199" name="Rectangle 198">
                <a:extLst>
                  <a:ext uri="{FF2B5EF4-FFF2-40B4-BE49-F238E27FC236}">
                    <a16:creationId xmlns:a16="http://schemas.microsoft.com/office/drawing/2014/main" id="{CD5F1D4F-34F5-48E2-B27B-2EF5F078EF47}"/>
                  </a:ext>
                </a:extLst>
              </p:cNvPr>
              <p:cNvSpPr/>
              <p:nvPr/>
            </p:nvSpPr>
            <p:spPr bwMode="ltGray">
              <a:xfrm>
                <a:off x="9111561" y="4465201"/>
                <a:ext cx="2207435" cy="83212"/>
              </a:xfrm>
              <a:prstGeom prst="rect">
                <a:avLst/>
              </a:prstGeom>
              <a:solidFill>
                <a:srgbClr val="A51890"/>
              </a:solidFill>
              <a:ln w="12700" cap="sq" cmpd="sng" algn="ctr">
                <a:noFill/>
                <a:prstDash val="solid"/>
              </a:ln>
              <a:effectLst/>
            </p:spPr>
            <p:txBody>
              <a:bodyPr rtlCol="0" anchor="ctr"/>
              <a:lstStyle/>
              <a:p>
                <a:pPr marL="0" marR="0" lvl="0" indent="0" algn="ctr" defTabSz="685749"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ea typeface="+mn-ea"/>
                  <a:cs typeface="+mn-cs"/>
                </a:endParaRPr>
              </a:p>
            </p:txBody>
          </p:sp>
          <p:sp>
            <p:nvSpPr>
              <p:cNvPr id="200" name="Rectangle 199">
                <a:extLst>
                  <a:ext uri="{FF2B5EF4-FFF2-40B4-BE49-F238E27FC236}">
                    <a16:creationId xmlns:a16="http://schemas.microsoft.com/office/drawing/2014/main" id="{E00F0ABB-F537-4305-B3FB-B4A9128C0D79}"/>
                  </a:ext>
                </a:extLst>
              </p:cNvPr>
              <p:cNvSpPr/>
              <p:nvPr/>
            </p:nvSpPr>
            <p:spPr bwMode="ltGray">
              <a:xfrm>
                <a:off x="3451755" y="3687356"/>
                <a:ext cx="2522492" cy="833169"/>
              </a:xfrm>
              <a:prstGeom prst="rect">
                <a:avLst/>
              </a:prstGeom>
              <a:solidFill>
                <a:srgbClr val="E35105">
                  <a:lumMod val="20000"/>
                  <a:lumOff val="80000"/>
                </a:srgbClr>
              </a:solidFill>
              <a:ln w="12700" cap="sq" cmpd="sng" algn="ctr">
                <a:solidFill>
                  <a:srgbClr val="0460A9"/>
                </a:solidFill>
                <a:prstDash val="solid"/>
              </a:ln>
              <a:effectLst/>
            </p:spPr>
            <p:txBody>
              <a:bodyPr wrap="none" lIns="137160" rtlCol="0" anchor="ctr"/>
              <a:lstStyle/>
              <a:p>
                <a:pPr marL="0" marR="0" lvl="0" indent="0" algn="l" defTabSz="685943" rtl="0" eaLnBrk="1" fontAlgn="auto" latinLnBrk="0" hangingPunct="1">
                  <a:lnSpc>
                    <a:spcPct val="9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ea typeface="ＭＳ Ｐゴシック" pitchFamily="34" charset="-128"/>
                    <a:cs typeface="Arial" panose="020B0604020202020204" pitchFamily="34" charset="0"/>
                  </a:rPr>
                  <a:t>RRMS</a:t>
                </a:r>
              </a:p>
            </p:txBody>
          </p:sp>
          <p:sp>
            <p:nvSpPr>
              <p:cNvPr id="201" name="Rectangle 200">
                <a:extLst>
                  <a:ext uri="{FF2B5EF4-FFF2-40B4-BE49-F238E27FC236}">
                    <a16:creationId xmlns:a16="http://schemas.microsoft.com/office/drawing/2014/main" id="{B2F9AD1F-BBAC-439C-BCBB-4B07E9662A24}"/>
                  </a:ext>
                </a:extLst>
              </p:cNvPr>
              <p:cNvSpPr/>
              <p:nvPr/>
            </p:nvSpPr>
            <p:spPr bwMode="ltGray">
              <a:xfrm>
                <a:off x="3450813" y="4465696"/>
                <a:ext cx="2522492" cy="82718"/>
              </a:xfrm>
              <a:prstGeom prst="rect">
                <a:avLst/>
              </a:prstGeom>
              <a:solidFill>
                <a:srgbClr val="7EBFBB"/>
              </a:solidFill>
              <a:ln w="12700" cap="sq" cmpd="sng" algn="ctr">
                <a:noFill/>
                <a:prstDash val="solid"/>
              </a:ln>
              <a:effectLst/>
            </p:spPr>
            <p:txBody>
              <a:bodyPr rtlCol="0" anchor="ctr"/>
              <a:lstStyle/>
              <a:p>
                <a:pPr marL="0" marR="0" lvl="0" indent="0" algn="ctr" defTabSz="685749"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7EBFBA"/>
                  </a:solidFill>
                  <a:effectLst/>
                  <a:uLnTx/>
                  <a:uFillTx/>
                  <a:ea typeface="+mn-ea"/>
                  <a:cs typeface="+mn-cs"/>
                </a:endParaRPr>
              </a:p>
            </p:txBody>
          </p:sp>
          <p:sp>
            <p:nvSpPr>
              <p:cNvPr id="202" name="Rectangle 11">
                <a:extLst>
                  <a:ext uri="{FF2B5EF4-FFF2-40B4-BE49-F238E27FC236}">
                    <a16:creationId xmlns:a16="http://schemas.microsoft.com/office/drawing/2014/main" id="{D6C285B8-11EA-455F-B4CE-10779EB1E4D9}"/>
                  </a:ext>
                </a:extLst>
              </p:cNvPr>
              <p:cNvSpPr>
                <a:spLocks noChangeArrowheads="1"/>
              </p:cNvSpPr>
              <p:nvPr/>
            </p:nvSpPr>
            <p:spPr bwMode="ltGray">
              <a:xfrm>
                <a:off x="3450813" y="3492260"/>
                <a:ext cx="7863883" cy="221496"/>
              </a:xfrm>
              <a:prstGeom prst="rect">
                <a:avLst/>
              </a:prstGeom>
              <a:solidFill>
                <a:srgbClr val="0460A9"/>
              </a:solidFill>
              <a:ln>
                <a:noFill/>
              </a:ln>
            </p:spPr>
            <p:txBody>
              <a:bodyPr vert="horz" wrap="square" lIns="48252" tIns="24126" rIns="48252" bIns="24126" numCol="1" anchor="t" anchorCtr="0" compatLnSpc="1">
                <a:prstTxWarp prst="textNoShape">
                  <a:avLst/>
                </a:prstTxWarp>
              </a:bodyPr>
              <a:lstStyle/>
              <a:p>
                <a:pPr marL="0" marR="0" lvl="0" indent="0" algn="l" defTabSz="685943"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prstClr val="black"/>
                  </a:solidFill>
                  <a:effectLst/>
                  <a:uLnTx/>
                  <a:uFillTx/>
                  <a:ea typeface="+mn-ea"/>
                  <a:cs typeface="Arial" panose="020B0604020202020204" pitchFamily="34" charset="0"/>
                </a:endParaRPr>
              </a:p>
            </p:txBody>
          </p:sp>
          <p:sp>
            <p:nvSpPr>
              <p:cNvPr id="203" name="Rectangle 202">
                <a:extLst>
                  <a:ext uri="{FF2B5EF4-FFF2-40B4-BE49-F238E27FC236}">
                    <a16:creationId xmlns:a16="http://schemas.microsoft.com/office/drawing/2014/main" id="{9B4E5B0A-5568-4F65-AD0D-BAE593E907AD}"/>
                  </a:ext>
                </a:extLst>
              </p:cNvPr>
              <p:cNvSpPr/>
              <p:nvPr/>
            </p:nvSpPr>
            <p:spPr bwMode="ltGray">
              <a:xfrm>
                <a:off x="5944724" y="4465201"/>
                <a:ext cx="3168461" cy="83212"/>
              </a:xfrm>
              <a:prstGeom prst="rect">
                <a:avLst/>
              </a:prstGeom>
              <a:gradFill>
                <a:gsLst>
                  <a:gs pos="0">
                    <a:srgbClr val="7EBFBB"/>
                  </a:gs>
                  <a:gs pos="100000">
                    <a:srgbClr val="ACBF3B"/>
                  </a:gs>
                </a:gsLst>
                <a:lin ang="0" scaled="1"/>
              </a:gradFill>
              <a:ln w="12700" cap="sq" cmpd="sng" algn="ctr">
                <a:noFill/>
                <a:prstDash val="solid"/>
              </a:ln>
              <a:effectLst/>
            </p:spPr>
            <p:txBody>
              <a:bodyPr rtlCol="0" anchor="ctr"/>
              <a:lstStyle/>
              <a:p>
                <a:pPr marL="0" marR="0" lvl="0" indent="0" algn="ctr" defTabSz="685749"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ea typeface="+mn-ea"/>
                  <a:cs typeface="+mn-cs"/>
                </a:endParaRPr>
              </a:p>
            </p:txBody>
          </p:sp>
        </p:grpSp>
        <p:sp>
          <p:nvSpPr>
            <p:cNvPr id="205" name="Rectangle 204">
              <a:extLst>
                <a:ext uri="{FF2B5EF4-FFF2-40B4-BE49-F238E27FC236}">
                  <a16:creationId xmlns:a16="http://schemas.microsoft.com/office/drawing/2014/main" id="{A4D101CD-5B14-4488-AF52-14FDA647E3F2}"/>
                </a:ext>
              </a:extLst>
            </p:cNvPr>
            <p:cNvSpPr/>
            <p:nvPr/>
          </p:nvSpPr>
          <p:spPr>
            <a:xfrm>
              <a:off x="4618649" y="2766036"/>
              <a:ext cx="1809434" cy="308189"/>
            </a:xfrm>
            <a:prstGeom prst="rect">
              <a:avLst/>
            </a:prstGeom>
            <a:solidFill>
              <a:schemeClr val="bg1">
                <a:lumMod val="75000"/>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marL="0" marR="0" lvl="0" indent="0" algn="ctr" defTabSz="914378" rtl="0" eaLnBrk="1" fontAlgn="auto" latinLnBrk="0" hangingPunct="1">
                <a:lnSpc>
                  <a:spcPct val="92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023761"/>
                  </a:solidFill>
                  <a:effectLst/>
                  <a:uLnTx/>
                  <a:uFillTx/>
                  <a:ea typeface="+mn-ea"/>
                  <a:cs typeface="+mn-cs"/>
                </a:rPr>
                <a:t>Mayzent</a:t>
              </a:r>
              <a:endParaRPr kumimoji="0" lang="en-US" sz="1200" b="0" i="0" u="none" strike="noStrike" kern="1200" cap="none" spc="0" normalizeH="0" baseline="0" noProof="0" dirty="0">
                <a:ln>
                  <a:noFill/>
                </a:ln>
                <a:solidFill>
                  <a:srgbClr val="023761"/>
                </a:solidFill>
                <a:effectLst/>
                <a:uLnTx/>
                <a:uFillTx/>
                <a:ea typeface="+mn-ea"/>
                <a:cs typeface="+mn-cs"/>
              </a:endParaRPr>
            </a:p>
          </p:txBody>
        </p:sp>
        <p:sp>
          <p:nvSpPr>
            <p:cNvPr id="206" name="Rectangle 205">
              <a:extLst>
                <a:ext uri="{FF2B5EF4-FFF2-40B4-BE49-F238E27FC236}">
                  <a16:creationId xmlns:a16="http://schemas.microsoft.com/office/drawing/2014/main" id="{78E4B2BA-A607-48DA-9885-0A31CDBE78A0}"/>
                </a:ext>
              </a:extLst>
            </p:cNvPr>
            <p:cNvSpPr/>
            <p:nvPr/>
          </p:nvSpPr>
          <p:spPr>
            <a:xfrm>
              <a:off x="4640209" y="4286515"/>
              <a:ext cx="1809434" cy="308189"/>
            </a:xfrm>
            <a:prstGeom prst="rect">
              <a:avLst/>
            </a:prstGeom>
            <a:solidFill>
              <a:schemeClr val="bg1">
                <a:lumMod val="75000"/>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marL="0" marR="0" lvl="0" indent="0" algn="ctr" defTabSz="914378" rtl="0" eaLnBrk="1" fontAlgn="auto" latinLnBrk="0" hangingPunct="1">
                <a:lnSpc>
                  <a:spcPct val="92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023761"/>
                  </a:solidFill>
                  <a:effectLst/>
                  <a:uLnTx/>
                  <a:uFillTx/>
                  <a:ea typeface="+mn-ea"/>
                  <a:cs typeface="+mn-cs"/>
                </a:rPr>
                <a:t>Mayzent</a:t>
              </a:r>
              <a:endParaRPr kumimoji="0" lang="en-US" sz="1200" b="0" i="0" u="none" strike="noStrike" kern="1200" cap="none" spc="0" normalizeH="0" baseline="0" noProof="0" dirty="0">
                <a:ln>
                  <a:noFill/>
                </a:ln>
                <a:solidFill>
                  <a:srgbClr val="023761"/>
                </a:solidFill>
                <a:effectLst/>
                <a:uLnTx/>
                <a:uFillTx/>
                <a:ea typeface="+mn-ea"/>
                <a:cs typeface="+mn-cs"/>
              </a:endParaRPr>
            </a:p>
          </p:txBody>
        </p:sp>
        <p:sp>
          <p:nvSpPr>
            <p:cNvPr id="207" name="Rectangle 206">
              <a:extLst>
                <a:ext uri="{FF2B5EF4-FFF2-40B4-BE49-F238E27FC236}">
                  <a16:creationId xmlns:a16="http://schemas.microsoft.com/office/drawing/2014/main" id="{E72C6360-2A94-4895-BAB7-721A1AD92A37}"/>
                </a:ext>
              </a:extLst>
            </p:cNvPr>
            <p:cNvSpPr/>
            <p:nvPr/>
          </p:nvSpPr>
          <p:spPr>
            <a:xfrm>
              <a:off x="1748272" y="2765301"/>
              <a:ext cx="1809434" cy="308189"/>
            </a:xfrm>
            <a:prstGeom prst="rect">
              <a:avLst/>
            </a:prstGeom>
            <a:solidFill>
              <a:schemeClr val="bg1">
                <a:lumMod val="75000"/>
                <a:alpha val="4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1435" tIns="25718" rIns="51435" bIns="25718" rtlCol="0" anchor="ctr"/>
            <a:lstStyle/>
            <a:p>
              <a:pPr marL="0" marR="0" lvl="0" indent="0" algn="ctr" defTabSz="914378" rtl="0" eaLnBrk="1" fontAlgn="auto" latinLnBrk="0" hangingPunct="1">
                <a:lnSpc>
                  <a:spcPct val="92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023761"/>
                  </a:solidFill>
                  <a:effectLst/>
                  <a:uLnTx/>
                  <a:uFillTx/>
                  <a:ea typeface="+mn-ea"/>
                  <a:cs typeface="+mn-cs"/>
                </a:rPr>
                <a:t>Gilenya</a:t>
              </a:r>
              <a:endParaRPr kumimoji="0" lang="en-US" sz="1200" b="0" i="0" u="none" strike="noStrike" kern="1200" cap="none" spc="0" normalizeH="0" baseline="0" noProof="0" dirty="0">
                <a:ln>
                  <a:noFill/>
                </a:ln>
                <a:solidFill>
                  <a:srgbClr val="023761"/>
                </a:solidFill>
                <a:effectLst/>
                <a:uLnTx/>
                <a:uFillTx/>
                <a:ea typeface="+mn-ea"/>
                <a:cs typeface="+mn-cs"/>
              </a:endParaRPr>
            </a:p>
          </p:txBody>
        </p:sp>
      </p:grpSp>
      <p:sp>
        <p:nvSpPr>
          <p:cNvPr id="208" name="ABBREVIATIONS" descr=" 208">
            <a:extLst>
              <a:ext uri="{FF2B5EF4-FFF2-40B4-BE49-F238E27FC236}">
                <a16:creationId xmlns:a16="http://schemas.microsoft.com/office/drawing/2014/main" id="{559F6655-6EBA-4166-98A6-8061BA5EB45C}"/>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chemeClr val="bg2">
                    <a:lumMod val="60000"/>
                    <a:lumOff val="40000"/>
                  </a:schemeClr>
                </a:solidFill>
              </a:rPr>
              <a:t>ABBREVIATIONS</a:t>
            </a:r>
          </a:p>
        </p:txBody>
      </p:sp>
      <p:sp>
        <p:nvSpPr>
          <p:cNvPr id="209" name="TextBox 208">
            <a:extLst>
              <a:ext uri="{FF2B5EF4-FFF2-40B4-BE49-F238E27FC236}">
                <a16:creationId xmlns:a16="http://schemas.microsoft.com/office/drawing/2014/main" id="{A0058BD4-3582-43F9-A1F6-81C904E88C3C}"/>
              </a:ext>
            </a:extLst>
          </p:cNvPr>
          <p:cNvSpPr txBox="1"/>
          <p:nvPr/>
        </p:nvSpPr>
        <p:spPr>
          <a:xfrm>
            <a:off x="5858899" y="4670472"/>
            <a:ext cx="2809961" cy="618631"/>
          </a:xfrm>
          <a:prstGeom prst="rect">
            <a:avLst/>
          </a:prstGeom>
        </p:spPr>
        <p:txBody>
          <a:bodyPr wrap="square">
            <a:spAutoFit/>
          </a:bodyPr>
          <a:lstStyle>
            <a:defPPr>
              <a:defRPr lang="en-US"/>
            </a:defPPr>
            <a:lvl1pPr algn="r" defTabSz="914377">
              <a:lnSpc>
                <a:spcPct val="95000"/>
              </a:lnSpc>
              <a:defRPr sz="1400" b="1">
                <a:solidFill>
                  <a:srgbClr val="CC0066"/>
                </a:solidFill>
                <a:latin typeface="Arial" panose="020B0604020202020204" pitchFamily="34" charset="0"/>
                <a:cs typeface="Arial" panose="020B0604020202020204" pitchFamily="34" charset="0"/>
              </a:defRPr>
            </a:lvl1pPr>
          </a:lstStyle>
          <a:p>
            <a:pPr marL="0" marR="0" lvl="0" indent="0" algn="ctr" defTabSz="342892" rtl="0" eaLnBrk="1" fontAlgn="auto" latinLnBrk="0" hangingPunct="1">
              <a:lnSpc>
                <a:spcPct val="95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0070C0"/>
                </a:solidFill>
                <a:effectLst/>
                <a:uLnTx/>
                <a:uFillTx/>
                <a:latin typeface="+mn-lt"/>
                <a:ea typeface="+mn-ea"/>
                <a:cs typeface="Arial" panose="020B0604020202020204" pitchFamily="34" charset="0"/>
              </a:rPr>
              <a:t>First and only oral therapy to delay disease progression in a broad </a:t>
            </a:r>
            <a:r>
              <a:rPr kumimoji="0" lang="en-US" sz="1200" b="1" i="0" u="none" strike="noStrike" kern="0" cap="none" spc="0" normalizeH="0" baseline="0" noProof="0" dirty="0" err="1">
                <a:ln>
                  <a:noFill/>
                </a:ln>
                <a:solidFill>
                  <a:srgbClr val="0070C0"/>
                </a:solidFill>
                <a:effectLst/>
                <a:uLnTx/>
                <a:uFillTx/>
                <a:latin typeface="+mn-lt"/>
                <a:ea typeface="+mn-ea"/>
                <a:cs typeface="Arial" panose="020B0604020202020204" pitchFamily="34" charset="0"/>
              </a:rPr>
              <a:t>SPMS</a:t>
            </a:r>
            <a:r>
              <a:rPr kumimoji="0" lang="en-US" sz="1200" b="1" i="0" u="none" strike="noStrike" kern="0" cap="none" spc="0" normalizeH="0" baseline="30000" noProof="0" dirty="0" err="1">
                <a:ln>
                  <a:noFill/>
                </a:ln>
                <a:solidFill>
                  <a:srgbClr val="0070C0"/>
                </a:solidFill>
                <a:effectLst/>
                <a:uLnTx/>
                <a:uFillTx/>
                <a:latin typeface="+mn-lt"/>
                <a:ea typeface="+mn-ea"/>
                <a:cs typeface="Arial" panose="020B0604020202020204" pitchFamily="34" charset="0"/>
              </a:rPr>
              <a:t>a</a:t>
            </a:r>
            <a:r>
              <a:rPr kumimoji="0" lang="en-US" sz="1200" b="1" i="0" u="none" strike="noStrike" kern="0" cap="none" spc="0" normalizeH="0" baseline="30000" noProof="0" dirty="0">
                <a:ln>
                  <a:noFill/>
                </a:ln>
                <a:solidFill>
                  <a:srgbClr val="0070C0"/>
                </a:solidFill>
                <a:effectLst/>
                <a:uLnTx/>
                <a:uFillTx/>
                <a:latin typeface="+mn-lt"/>
                <a:ea typeface="+mn-ea"/>
                <a:cs typeface="Arial" panose="020B0604020202020204" pitchFamily="34" charset="0"/>
              </a:rPr>
              <a:t>  </a:t>
            </a:r>
            <a:r>
              <a:rPr kumimoji="0" lang="en-US" sz="1200" b="1" i="0" u="none" strike="noStrike" kern="0" cap="none" spc="0" normalizeH="0" baseline="0" noProof="0" dirty="0">
                <a:ln>
                  <a:noFill/>
                </a:ln>
                <a:solidFill>
                  <a:srgbClr val="0070C0"/>
                </a:solidFill>
                <a:effectLst/>
                <a:uLnTx/>
                <a:uFillTx/>
                <a:latin typeface="+mn-lt"/>
                <a:ea typeface="+mn-ea"/>
                <a:cs typeface="Arial" panose="020B0604020202020204" pitchFamily="34" charset="0"/>
              </a:rPr>
              <a:t>population</a:t>
            </a:r>
            <a:r>
              <a:rPr kumimoji="0" lang="en-US" sz="1200" b="1" i="0" u="none" strike="noStrike" kern="0" cap="none" spc="0" normalizeH="0" baseline="30000" noProof="0" dirty="0">
                <a:ln>
                  <a:noFill/>
                </a:ln>
                <a:solidFill>
                  <a:srgbClr val="0070C0"/>
                </a:solidFill>
                <a:effectLst/>
                <a:uLnTx/>
                <a:uFillTx/>
                <a:latin typeface="+mn-lt"/>
                <a:ea typeface="+mn-ea"/>
                <a:cs typeface="Arial" panose="020B0604020202020204" pitchFamily="34" charset="0"/>
              </a:rPr>
              <a:t>5</a:t>
            </a:r>
          </a:p>
        </p:txBody>
      </p:sp>
      <p:pic>
        <p:nvPicPr>
          <p:cNvPr id="210" name="Picture 209" descr=" 13">
            <a:extLst>
              <a:ext uri="{FF2B5EF4-FFF2-40B4-BE49-F238E27FC236}">
                <a16:creationId xmlns:a16="http://schemas.microsoft.com/office/drawing/2014/main" id="{36D37054-6915-40C3-BD45-E28906DA0920}"/>
              </a:ext>
            </a:extLst>
          </p:cNvPr>
          <p:cNvPicPr>
            <a:picLocks noChangeAspect="1"/>
          </p:cNvPicPr>
          <p:nvPr/>
        </p:nvPicPr>
        <p:blipFill>
          <a:blip r:embed="rId11"/>
          <a:stretch>
            <a:fillRect/>
          </a:stretch>
        </p:blipFill>
        <p:spPr>
          <a:xfrm>
            <a:off x="9804263" y="6165848"/>
            <a:ext cx="1847316" cy="337291"/>
          </a:xfrm>
          <a:prstGeom prst="rect">
            <a:avLst/>
          </a:prstGeom>
          <a:solidFill>
            <a:schemeClr val="bg1"/>
          </a:solidFill>
        </p:spPr>
      </p:pic>
      <p:grpSp>
        <p:nvGrpSpPr>
          <p:cNvPr id="152" name="Group 151" descr=" 308">
            <a:extLst>
              <a:ext uri="{FF2B5EF4-FFF2-40B4-BE49-F238E27FC236}">
                <a16:creationId xmlns:a16="http://schemas.microsoft.com/office/drawing/2014/main" id="{0EF7EAF5-B2F4-45AF-8AD7-FA77B729CD7E}"/>
              </a:ext>
            </a:extLst>
          </p:cNvPr>
          <p:cNvGrpSpPr/>
          <p:nvPr/>
        </p:nvGrpSpPr>
        <p:grpSpPr>
          <a:xfrm>
            <a:off x="3180920" y="3546448"/>
            <a:ext cx="5770784" cy="3143241"/>
            <a:chOff x="3180920" y="3546448"/>
            <a:chExt cx="5770784" cy="3143241"/>
          </a:xfrm>
        </p:grpSpPr>
        <p:sp>
          <p:nvSpPr>
            <p:cNvPr id="153" name="ABBREVIATIONS">
              <a:extLst>
                <a:ext uri="{FF2B5EF4-FFF2-40B4-BE49-F238E27FC236}">
                  <a16:creationId xmlns:a16="http://schemas.microsoft.com/office/drawing/2014/main" id="{BFFD046D-EC24-49E7-87E7-657B7DD9F1F9}"/>
                </a:ext>
              </a:extLst>
            </p:cNvPr>
            <p:cNvSpPr/>
            <p:nvPr/>
          </p:nvSpPr>
          <p:spPr>
            <a:xfrm>
              <a:off x="3180920" y="6305689"/>
              <a:ext cx="1310869" cy="384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grpSp>
          <p:nvGrpSpPr>
            <p:cNvPr id="156" name="Group 155">
              <a:extLst>
                <a:ext uri="{FF2B5EF4-FFF2-40B4-BE49-F238E27FC236}">
                  <a16:creationId xmlns:a16="http://schemas.microsoft.com/office/drawing/2014/main" id="{D5942CAE-A6E0-4C23-9E20-0F19AA4F132E}"/>
                </a:ext>
              </a:extLst>
            </p:cNvPr>
            <p:cNvGrpSpPr/>
            <p:nvPr/>
          </p:nvGrpSpPr>
          <p:grpSpPr>
            <a:xfrm>
              <a:off x="3180920" y="3546448"/>
              <a:ext cx="5770784" cy="2687056"/>
              <a:chOff x="146440" y="2659836"/>
              <a:chExt cx="4328088" cy="2015292"/>
            </a:xfrm>
          </p:grpSpPr>
          <p:sp>
            <p:nvSpPr>
              <p:cNvPr id="157" name="Rectangle: Rounded Corners 156">
                <a:extLst>
                  <a:ext uri="{FF2B5EF4-FFF2-40B4-BE49-F238E27FC236}">
                    <a16:creationId xmlns:a16="http://schemas.microsoft.com/office/drawing/2014/main" id="{3D8DD6A7-5A14-4CA7-AD95-C7E7A931C188}"/>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spcBef>
                    <a:spcPts val="400"/>
                  </a:spcBef>
                  <a:spcAft>
                    <a:spcPts val="400"/>
                  </a:spcAft>
                </a:pPr>
                <a:r>
                  <a:rPr lang="en-GB" sz="1400" b="1" dirty="0">
                    <a:solidFill>
                      <a:srgbClr val="023761"/>
                    </a:solidFill>
                  </a:rPr>
                  <a:t>ABBREVIATIONS</a:t>
                </a:r>
              </a:p>
              <a:p>
                <a:pPr lvl="0">
                  <a:spcBef>
                    <a:spcPts val="400"/>
                  </a:spcBef>
                  <a:spcAft>
                    <a:spcPts val="400"/>
                  </a:spcAft>
                </a:pPr>
                <a:r>
                  <a:rPr lang="en-GB" sz="1400" dirty="0">
                    <a:solidFill>
                      <a:srgbClr val="023761"/>
                    </a:solidFill>
                  </a:rPr>
                  <a:t>RMS, relapsing multiple sclerosis</a:t>
                </a:r>
              </a:p>
              <a:p>
                <a:pPr lvl="0">
                  <a:spcBef>
                    <a:spcPts val="400"/>
                  </a:spcBef>
                  <a:spcAft>
                    <a:spcPts val="400"/>
                  </a:spcAft>
                </a:pPr>
                <a:r>
                  <a:rPr lang="en-GB" sz="1400" dirty="0">
                    <a:solidFill>
                      <a:srgbClr val="023761"/>
                    </a:solidFill>
                  </a:rPr>
                  <a:t>RRMS, relapsing-remitting multiple sclerosis</a:t>
                </a:r>
              </a:p>
              <a:p>
                <a:pPr lvl="0">
                  <a:spcBef>
                    <a:spcPts val="400"/>
                  </a:spcBef>
                  <a:spcAft>
                    <a:spcPts val="400"/>
                  </a:spcAft>
                </a:pPr>
                <a:r>
                  <a:rPr lang="en-GB" sz="1400" dirty="0">
                    <a:solidFill>
                      <a:srgbClr val="023761"/>
                    </a:solidFill>
                  </a:rPr>
                  <a:t>SPMS, secondary progressive multiple sclerosis </a:t>
                </a:r>
              </a:p>
            </p:txBody>
          </p:sp>
          <p:sp>
            <p:nvSpPr>
              <p:cNvPr id="158" name="Rectangle: Rounded Corners 157">
                <a:extLst>
                  <a:ext uri="{FF2B5EF4-FFF2-40B4-BE49-F238E27FC236}">
                    <a16:creationId xmlns:a16="http://schemas.microsoft.com/office/drawing/2014/main" id="{0F5A9827-B56B-4296-A623-4C7D81F54B9C}"/>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lgn="ctr">
                  <a:spcBef>
                    <a:spcPts val="400"/>
                  </a:spcBef>
                  <a:spcAft>
                    <a:spcPts val="400"/>
                  </a:spcAft>
                </a:pPr>
                <a:r>
                  <a:rPr lang="en-GB" sz="2667" dirty="0">
                    <a:solidFill>
                      <a:schemeClr val="bg1"/>
                    </a:solidFill>
                    <a:sym typeface="Wingdings" panose="05000000000000000000" pitchFamily="2" charset="2"/>
                  </a:rPr>
                  <a:t></a:t>
                </a:r>
                <a:endParaRPr lang="en-GB" sz="2667" dirty="0">
                  <a:solidFill>
                    <a:schemeClr val="bg1"/>
                  </a:solidFill>
                </a:endParaRPr>
              </a:p>
            </p:txBody>
          </p:sp>
        </p:grpSp>
      </p:grpSp>
    </p:spTree>
    <p:extLst>
      <p:ext uri="{BB962C8B-B14F-4D97-AF65-F5344CB8AC3E}">
        <p14:creationId xmlns:p14="http://schemas.microsoft.com/office/powerpoint/2010/main" val="1393024834"/>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showMasterSp="0">
  <p:cSld>
    <p:bg>
      <p:bgPr>
        <a:solidFill>
          <a:srgbClr val="0460A9"/>
        </a:solidFill>
        <a:effectLst/>
      </p:bgPr>
    </p:bg>
    <p:spTree>
      <p:nvGrpSpPr>
        <p:cNvPr id="1" name=""/>
        <p:cNvGrpSpPr/>
        <p:nvPr/>
      </p:nvGrpSpPr>
      <p:grpSpPr>
        <a:xfrm>
          <a:off x="0" y="0"/>
          <a:ext cx="0" cy="0"/>
          <a:chOff x="0" y="0"/>
          <a:chExt cx="0" cy="0"/>
        </a:xfrm>
      </p:grpSpPr>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107005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accent2"/>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1240313"/>
            <a:ext cx="1315452"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0460A9"/>
                </a:solidFill>
                <a:effectLst/>
                <a:uLnTx/>
                <a:uFillTx/>
                <a:latin typeface="Arial" panose="020B0604020202020204"/>
                <a:ea typeface="+mn-ea"/>
                <a:cs typeface="+mn-cs"/>
              </a:rPr>
              <a:t>Novartis heritage in Neuroscience</a:t>
            </a:r>
          </a:p>
        </p:txBody>
      </p:sp>
      <p:sp>
        <p:nvSpPr>
          <p:cNvPr id="89" name="Freeform: Shape 88" descr=" 89">
            <a:extLst>
              <a:ext uri="{FF2B5EF4-FFF2-40B4-BE49-F238E27FC236}">
                <a16:creationId xmlns:a16="http://schemas.microsoft.com/office/drawing/2014/main" id="{27866C31-4C4B-4D62-9F94-43809EBF9E5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 name="Freeform: Shape 149" descr=" 150">
            <a:extLst>
              <a:ext uri="{FF2B5EF4-FFF2-40B4-BE49-F238E27FC236}">
                <a16:creationId xmlns:a16="http://schemas.microsoft.com/office/drawing/2014/main" id="{DFD4B198-4731-4ADE-81A8-938D894AA15D}"/>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 name="Freeform: Shape 150" descr=" 151">
            <a:extLst>
              <a:ext uri="{FF2B5EF4-FFF2-40B4-BE49-F238E27FC236}">
                <a16:creationId xmlns:a16="http://schemas.microsoft.com/office/drawing/2014/main" id="{4216C16D-BC88-4577-92FB-871F556FAB6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4" name="Oval 153" descr=" 154">
            <a:hlinkClick r:id="" action="ppaction://hlinkshowjump?jump=nextslide" highlightClick="1"/>
            <a:extLst>
              <a:ext uri="{FF2B5EF4-FFF2-40B4-BE49-F238E27FC236}">
                <a16:creationId xmlns:a16="http://schemas.microsoft.com/office/drawing/2014/main" id="{4B0A0596-9F3C-474B-B785-B21D0F686FF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5" name="Oval 154" descr=" 155">
            <a:hlinkClick r:id="rId3" action="ppaction://hlinksldjump" highlightClick="1"/>
            <a:extLst>
              <a:ext uri="{FF2B5EF4-FFF2-40B4-BE49-F238E27FC236}">
                <a16:creationId xmlns:a16="http://schemas.microsoft.com/office/drawing/2014/main" id="{5A888D69-AE5B-426A-9A65-C25CB198BD9C}"/>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59" name="Oval 158" descr=" 159">
            <a:hlinkClick r:id="rId4" action="ppaction://hlinksldjump" highlightClick="1"/>
            <a:extLst>
              <a:ext uri="{FF2B5EF4-FFF2-40B4-BE49-F238E27FC236}">
                <a16:creationId xmlns:a16="http://schemas.microsoft.com/office/drawing/2014/main" id="{BC260D00-55B8-45E9-9D01-9C5C16C1E5A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0" name="Freeform: Shape 169" descr=" 170">
            <a:hlinkClick r:id="rId5" action="ppaction://hlinksldjump" highlightClick="1"/>
            <a:extLst>
              <a:ext uri="{FF2B5EF4-FFF2-40B4-BE49-F238E27FC236}">
                <a16:creationId xmlns:a16="http://schemas.microsoft.com/office/drawing/2014/main" id="{33A92D10-0223-4C0E-90B1-23FE9F2435D2}"/>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1" name="Freeform: Shape 170" descr=" 171">
            <a:hlinkClick r:id="rId3" action="ppaction://hlinksldjump" highlightClick="1"/>
            <a:extLst>
              <a:ext uri="{FF2B5EF4-FFF2-40B4-BE49-F238E27FC236}">
                <a16:creationId xmlns:a16="http://schemas.microsoft.com/office/drawing/2014/main" id="{64175939-87D7-4053-8C83-BBAB0E4F6B50}"/>
              </a:ext>
            </a:extLst>
          </p:cNvPr>
          <p:cNvSpPr/>
          <p:nvPr/>
        </p:nvSpPr>
        <p:spPr>
          <a:xfrm>
            <a:off x="10287000" y="1070055"/>
            <a:ext cx="1905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2" name="Freeform: Shape 171" descr=" 172">
            <a:hlinkClick r:id="rId6" action="ppaction://hlinksldjump" highlightClick="1"/>
            <a:extLst>
              <a:ext uri="{FF2B5EF4-FFF2-40B4-BE49-F238E27FC236}">
                <a16:creationId xmlns:a16="http://schemas.microsoft.com/office/drawing/2014/main" id="{04FBDE87-2715-493F-9C84-5C5AD98FACD0}"/>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3" name="Freeform: Shape 172" descr=" 173">
            <a:hlinkClick r:id="rId7" action="ppaction://hlinksldjump" highlightClick="1"/>
            <a:extLst>
              <a:ext uri="{FF2B5EF4-FFF2-40B4-BE49-F238E27FC236}">
                <a16:creationId xmlns:a16="http://schemas.microsoft.com/office/drawing/2014/main" id="{EEA18E5B-E81B-4877-8A30-FEAEC626F705}"/>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4" name="Freeform: Shape 173" descr=" 174">
            <a:hlinkClick r:id="rId8" action="ppaction://hlinksldjump" highlightClick="1"/>
            <a:extLst>
              <a:ext uri="{FF2B5EF4-FFF2-40B4-BE49-F238E27FC236}">
                <a16:creationId xmlns:a16="http://schemas.microsoft.com/office/drawing/2014/main" id="{AC029B7C-F0AD-4ED2-B61B-324778406CC0}"/>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5" name="Freeform: Shape 174" descr=" 175">
            <a:hlinkClick r:id="rId9" action="ppaction://hlinksldjump" highlightClick="1"/>
            <a:extLst>
              <a:ext uri="{FF2B5EF4-FFF2-40B4-BE49-F238E27FC236}">
                <a16:creationId xmlns:a16="http://schemas.microsoft.com/office/drawing/2014/main" id="{37C268E2-19A1-4932-8112-7ECA82159B85}"/>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6" name="Freeform: Shape 175" descr=" 176">
            <a:hlinkClick r:id="rId10" action="ppaction://hlinksldjump" highlightClick="1"/>
            <a:extLst>
              <a:ext uri="{FF2B5EF4-FFF2-40B4-BE49-F238E27FC236}">
                <a16:creationId xmlns:a16="http://schemas.microsoft.com/office/drawing/2014/main" id="{E3D31FDD-18F0-4CD2-B7C3-2919C9C23F8C}"/>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7" name="Rectangle 176" descr=" 177">
            <a:extLst>
              <a:ext uri="{FF2B5EF4-FFF2-40B4-BE49-F238E27FC236}">
                <a16:creationId xmlns:a16="http://schemas.microsoft.com/office/drawing/2014/main" id="{1B708CE6-2892-47FB-877E-D4C891A5A4DC}"/>
              </a:ext>
            </a:extLst>
          </p:cNvPr>
          <p:cNvSpPr/>
          <p:nvPr/>
        </p:nvSpPr>
        <p:spPr>
          <a:xfrm>
            <a:off x="294640" y="243536"/>
            <a:ext cx="9319260" cy="492443"/>
          </a:xfrm>
          <a:prstGeom prst="rect">
            <a:avLst/>
          </a:prstGeom>
        </p:spPr>
        <p:txBody>
          <a:bodyPr wrap="square">
            <a:spAutoFit/>
          </a:bodyPr>
          <a:lstStyle/>
          <a:p>
            <a:pPr lvl="0"/>
            <a:r>
              <a:rPr lang="en-GB" sz="2600" b="1" dirty="0">
                <a:solidFill>
                  <a:srgbClr val="FFFFFF"/>
                </a:solidFill>
              </a:rPr>
              <a:t>Transforming patients’ lives by preventing migraine </a:t>
            </a:r>
            <a:endParaRPr kumimoji="0" lang="en-GB" sz="26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9" name="Rectangle 178" descr=" 179">
            <a:extLst>
              <a:ext uri="{FF2B5EF4-FFF2-40B4-BE49-F238E27FC236}">
                <a16:creationId xmlns:a16="http://schemas.microsoft.com/office/drawing/2014/main" id="{FAF0FF7C-203E-4A23-AE9F-A03F7928A88A}"/>
              </a:ext>
            </a:extLst>
          </p:cNvPr>
          <p:cNvSpPr/>
          <p:nvPr/>
        </p:nvSpPr>
        <p:spPr>
          <a:xfrm>
            <a:off x="294640" y="5876836"/>
            <a:ext cx="9954260" cy="276999"/>
          </a:xfrm>
          <a:prstGeom prst="rect">
            <a:avLst/>
          </a:prstGeom>
        </p:spPr>
        <p:txBody>
          <a:bodyPr wrap="square" anchor="b" anchorCtr="0">
            <a:spAutoFit/>
          </a:bodyPr>
          <a:lstStyle/>
          <a:p>
            <a:pPr lvl="0"/>
            <a:r>
              <a:rPr lang="en-GB" sz="1200" baseline="30000" dirty="0" err="1">
                <a:solidFill>
                  <a:schemeClr val="bg1"/>
                </a:solidFill>
              </a:rPr>
              <a:t>a</a:t>
            </a:r>
            <a:r>
              <a:rPr lang="en-GB" sz="1200" dirty="0" err="1">
                <a:solidFill>
                  <a:schemeClr val="bg1"/>
                </a:solidFill>
              </a:rPr>
              <a:t>Co</a:t>
            </a:r>
            <a:r>
              <a:rPr lang="en-GB" sz="1200" dirty="0">
                <a:solidFill>
                  <a:schemeClr val="bg1"/>
                </a:solidFill>
              </a:rPr>
              <a:t>-developed and co-marketed by a joint collaboration of Amgen and Novartis</a:t>
            </a:r>
            <a:endPar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302" name="REFERENCES" descr=" 302">
            <a:hlinkClick r:id="" action="ppaction://noaction" highlightClick="1"/>
            <a:extLst>
              <a:ext uri="{FF2B5EF4-FFF2-40B4-BE49-F238E27FC236}">
                <a16:creationId xmlns:a16="http://schemas.microsoft.com/office/drawing/2014/main" id="{17C67955-40D7-4E2E-BB5F-7CDA71310BB9}"/>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314" name="Oval 313" descr=" 314">
            <a:extLst>
              <a:ext uri="{FF2B5EF4-FFF2-40B4-BE49-F238E27FC236}">
                <a16:creationId xmlns:a16="http://schemas.microsoft.com/office/drawing/2014/main" id="{6E8F8BE8-AAD6-4BF3-88F4-BFB56CD166BC}"/>
              </a:ext>
            </a:extLst>
          </p:cNvPr>
          <p:cNvSpPr/>
          <p:nvPr/>
        </p:nvSpPr>
        <p:spPr>
          <a:xfrm>
            <a:off x="548698" y="2043998"/>
            <a:ext cx="2766001" cy="27660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 name="Rectangle: Rounded Corners 1" descr=" 2">
            <a:extLst>
              <a:ext uri="{FF2B5EF4-FFF2-40B4-BE49-F238E27FC236}">
                <a16:creationId xmlns:a16="http://schemas.microsoft.com/office/drawing/2014/main" id="{D382B5B0-9523-48E9-945C-6C285F190BA8}"/>
              </a:ext>
            </a:extLst>
          </p:cNvPr>
          <p:cNvSpPr/>
          <p:nvPr/>
        </p:nvSpPr>
        <p:spPr>
          <a:xfrm>
            <a:off x="3606800" y="1070055"/>
            <a:ext cx="6418942"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r>
              <a:rPr lang="en-GB" sz="1600" dirty="0">
                <a:solidFill>
                  <a:schemeClr val="accent1"/>
                </a:solidFill>
              </a:rPr>
              <a:t>First calcitonin gene-related peptide receptor inhibitor for migraine prevention (</a:t>
            </a:r>
            <a:r>
              <a:rPr lang="en-GB" sz="1600" dirty="0" err="1">
                <a:solidFill>
                  <a:schemeClr val="accent1"/>
                </a:solidFill>
              </a:rPr>
              <a:t>Aimovig</a:t>
            </a:r>
            <a:r>
              <a:rPr lang="en-GB" sz="1600" dirty="0">
                <a:solidFill>
                  <a:schemeClr val="accent1"/>
                </a:solidFill>
              </a:rPr>
              <a:t>)</a:t>
            </a:r>
            <a:r>
              <a:rPr lang="en-GB" sz="1600" baseline="30000" dirty="0">
                <a:solidFill>
                  <a:schemeClr val="accent1"/>
                </a:solidFill>
              </a:rPr>
              <a:t>1,a</a:t>
            </a:r>
          </a:p>
        </p:txBody>
      </p:sp>
      <p:sp>
        <p:nvSpPr>
          <p:cNvPr id="317" name="Rectangle: Rounded Corners 316" descr=" 317">
            <a:extLst>
              <a:ext uri="{FF2B5EF4-FFF2-40B4-BE49-F238E27FC236}">
                <a16:creationId xmlns:a16="http://schemas.microsoft.com/office/drawing/2014/main" id="{EC63B712-8DF8-4CF6-A999-0874E1D37BC5}"/>
              </a:ext>
            </a:extLst>
          </p:cNvPr>
          <p:cNvSpPr/>
          <p:nvPr/>
        </p:nvSpPr>
        <p:spPr>
          <a:xfrm>
            <a:off x="3606800" y="2026277"/>
            <a:ext cx="6418942"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r>
              <a:rPr lang="en-GB" sz="1600" dirty="0" err="1">
                <a:solidFill>
                  <a:schemeClr val="accent1"/>
                </a:solidFill>
              </a:rPr>
              <a:t>Aimovig</a:t>
            </a:r>
            <a:r>
              <a:rPr lang="en-GB" sz="1600" dirty="0">
                <a:solidFill>
                  <a:schemeClr val="accent1"/>
                </a:solidFill>
              </a:rPr>
              <a:t> significantly reduces migraine frequency</a:t>
            </a:r>
            <a:r>
              <a:rPr lang="en-GB" sz="1600" baseline="30000" dirty="0">
                <a:solidFill>
                  <a:schemeClr val="accent1"/>
                </a:solidFill>
              </a:rPr>
              <a:t>2</a:t>
            </a:r>
            <a:r>
              <a:rPr lang="en-GB" sz="1600" dirty="0">
                <a:solidFill>
                  <a:schemeClr val="accent1"/>
                </a:solidFill>
              </a:rPr>
              <a:t> and severity</a:t>
            </a:r>
            <a:r>
              <a:rPr lang="en-GB" sz="1600" baseline="30000" dirty="0">
                <a:solidFill>
                  <a:schemeClr val="accent1"/>
                </a:solidFill>
              </a:rPr>
              <a:t>3</a:t>
            </a:r>
          </a:p>
        </p:txBody>
      </p:sp>
      <p:sp>
        <p:nvSpPr>
          <p:cNvPr id="318" name="Rectangle: Rounded Corners 317" descr=" 318">
            <a:extLst>
              <a:ext uri="{FF2B5EF4-FFF2-40B4-BE49-F238E27FC236}">
                <a16:creationId xmlns:a16="http://schemas.microsoft.com/office/drawing/2014/main" id="{F1B45409-4056-4E08-8D79-99417BA5BACA}"/>
              </a:ext>
            </a:extLst>
          </p:cNvPr>
          <p:cNvSpPr/>
          <p:nvPr/>
        </p:nvSpPr>
        <p:spPr>
          <a:xfrm>
            <a:off x="3606800" y="2982499"/>
            <a:ext cx="6418942" cy="947724"/>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r>
              <a:rPr lang="en-GB" sz="1600" dirty="0">
                <a:solidFill>
                  <a:schemeClr val="accent1"/>
                </a:solidFill>
              </a:rPr>
              <a:t> For some patients, </a:t>
            </a:r>
            <a:r>
              <a:rPr lang="en-GB" sz="1600" dirty="0" err="1">
                <a:solidFill>
                  <a:schemeClr val="accent1"/>
                </a:solidFill>
              </a:rPr>
              <a:t>Aimovig</a:t>
            </a:r>
            <a:r>
              <a:rPr lang="en-GB" sz="1600" dirty="0">
                <a:solidFill>
                  <a:schemeClr val="accent1"/>
                </a:solidFill>
              </a:rPr>
              <a:t> cut monthly migraine days in half</a:t>
            </a:r>
            <a:br>
              <a:rPr lang="en-GB" sz="1600" dirty="0">
                <a:solidFill>
                  <a:schemeClr val="accent1"/>
                </a:solidFill>
              </a:rPr>
            </a:br>
            <a:r>
              <a:rPr lang="en-GB" sz="1600" dirty="0">
                <a:solidFill>
                  <a:schemeClr val="accent1"/>
                </a:solidFill>
              </a:rPr>
              <a:t> compared with placebo</a:t>
            </a:r>
          </a:p>
          <a:p>
            <a:pPr marL="735013" lvl="2" indent="-285750">
              <a:buFont typeface="Arial" panose="020B0604020202020204" pitchFamily="34" charset="0"/>
              <a:buChar char="–"/>
            </a:pPr>
            <a:r>
              <a:rPr lang="en-GB" sz="1400" i="1" dirty="0">
                <a:solidFill>
                  <a:schemeClr val="accent1"/>
                </a:solidFill>
              </a:rPr>
              <a:t>Half of patients at 6 months,</a:t>
            </a:r>
            <a:r>
              <a:rPr lang="en-GB" sz="1400" i="1" baseline="30000" dirty="0">
                <a:solidFill>
                  <a:schemeClr val="accent1"/>
                </a:solidFill>
              </a:rPr>
              <a:t>2</a:t>
            </a:r>
            <a:r>
              <a:rPr lang="en-GB" sz="1400" i="1" dirty="0">
                <a:solidFill>
                  <a:schemeClr val="accent1"/>
                </a:solidFill>
              </a:rPr>
              <a:t> nearly two thirds at 1 year,</a:t>
            </a:r>
            <a:r>
              <a:rPr lang="en-GB" sz="1400" i="1" baseline="30000" dirty="0">
                <a:solidFill>
                  <a:schemeClr val="accent1"/>
                </a:solidFill>
              </a:rPr>
              <a:t>4</a:t>
            </a:r>
            <a:r>
              <a:rPr lang="en-GB" sz="1400" i="1" dirty="0">
                <a:solidFill>
                  <a:schemeClr val="accent1"/>
                </a:solidFill>
              </a:rPr>
              <a:t> and over three quarters at 4.5 years</a:t>
            </a:r>
            <a:r>
              <a:rPr lang="en-GB" sz="1400" i="1" baseline="30000" dirty="0">
                <a:solidFill>
                  <a:schemeClr val="accent1"/>
                </a:solidFill>
              </a:rPr>
              <a:t>5</a:t>
            </a:r>
          </a:p>
        </p:txBody>
      </p:sp>
      <p:sp>
        <p:nvSpPr>
          <p:cNvPr id="319" name="Rectangle: Rounded Corners 318" descr=" 319">
            <a:extLst>
              <a:ext uri="{FF2B5EF4-FFF2-40B4-BE49-F238E27FC236}">
                <a16:creationId xmlns:a16="http://schemas.microsoft.com/office/drawing/2014/main" id="{D5BE49CF-6CC5-4884-B73F-9E2B7AB7D24A}"/>
              </a:ext>
            </a:extLst>
          </p:cNvPr>
          <p:cNvSpPr/>
          <p:nvPr/>
        </p:nvSpPr>
        <p:spPr>
          <a:xfrm>
            <a:off x="3606799" y="3997444"/>
            <a:ext cx="6418941"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r>
              <a:rPr lang="en-GB" sz="1600" dirty="0">
                <a:solidFill>
                  <a:schemeClr val="accent1"/>
                </a:solidFill>
              </a:rPr>
              <a:t>Safety and tolerability was comparable with placebo</a:t>
            </a:r>
            <a:r>
              <a:rPr lang="en-GB" sz="1600" baseline="30000" dirty="0">
                <a:solidFill>
                  <a:schemeClr val="accent1"/>
                </a:solidFill>
              </a:rPr>
              <a:t>4–6</a:t>
            </a:r>
          </a:p>
        </p:txBody>
      </p:sp>
      <p:sp>
        <p:nvSpPr>
          <p:cNvPr id="152" name="ABBREVIATIONS" descr=" 152">
            <a:extLst>
              <a:ext uri="{FF2B5EF4-FFF2-40B4-BE49-F238E27FC236}">
                <a16:creationId xmlns:a16="http://schemas.microsoft.com/office/drawing/2014/main" id="{9312E3C7-F7DA-49CE-B3B8-796748B88A4E}"/>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chemeClr val="bg2">
                    <a:lumMod val="60000"/>
                    <a:lumOff val="40000"/>
                  </a:schemeClr>
                </a:solidFill>
              </a:rPr>
              <a:t>ABBREVIATIONS</a:t>
            </a:r>
          </a:p>
        </p:txBody>
      </p:sp>
      <p:grpSp>
        <p:nvGrpSpPr>
          <p:cNvPr id="153" name="Group 152" descr=" 153">
            <a:extLst>
              <a:ext uri="{FF2B5EF4-FFF2-40B4-BE49-F238E27FC236}">
                <a16:creationId xmlns:a16="http://schemas.microsoft.com/office/drawing/2014/main" id="{1A544588-BA7C-40D9-A1FF-165F6DAFDED5}"/>
              </a:ext>
            </a:extLst>
          </p:cNvPr>
          <p:cNvGrpSpPr/>
          <p:nvPr/>
        </p:nvGrpSpPr>
        <p:grpSpPr>
          <a:xfrm>
            <a:off x="987386" y="2488177"/>
            <a:ext cx="1888624" cy="1830847"/>
            <a:chOff x="5124546" y="2120693"/>
            <a:chExt cx="1050762" cy="1018617"/>
          </a:xfrm>
          <a:solidFill>
            <a:srgbClr val="9ABFDC"/>
          </a:solidFill>
        </p:grpSpPr>
        <p:sp>
          <p:nvSpPr>
            <p:cNvPr id="156" name="Freeform: Shape 155">
              <a:extLst>
                <a:ext uri="{FF2B5EF4-FFF2-40B4-BE49-F238E27FC236}">
                  <a16:creationId xmlns:a16="http://schemas.microsoft.com/office/drawing/2014/main" id="{92110071-B54C-4AEB-9A7F-17AA6847BC91}"/>
                </a:ext>
              </a:extLst>
            </p:cNvPr>
            <p:cNvSpPr/>
            <p:nvPr/>
          </p:nvSpPr>
          <p:spPr>
            <a:xfrm flipH="1">
              <a:off x="5256403" y="2169990"/>
              <a:ext cx="839597" cy="969320"/>
            </a:xfrm>
            <a:custGeom>
              <a:avLst/>
              <a:gdLst>
                <a:gd name="connsiteX0" fmla="*/ 153795 w 1259674"/>
                <a:gd name="connsiteY0" fmla="*/ 921566 h 1474506"/>
                <a:gd name="connsiteX1" fmla="*/ 153795 w 1259674"/>
                <a:gd name="connsiteY1" fmla="*/ 1113559 h 1474506"/>
                <a:gd name="connsiteX2" fmla="*/ 276670 w 1259674"/>
                <a:gd name="connsiteY2" fmla="*/ 1236435 h 1474506"/>
                <a:gd name="connsiteX3" fmla="*/ 403539 w 1259674"/>
                <a:gd name="connsiteY3" fmla="*/ 1236435 h 1474506"/>
                <a:gd name="connsiteX4" fmla="*/ 464977 w 1259674"/>
                <a:gd name="connsiteY4" fmla="*/ 1297873 h 1474506"/>
                <a:gd name="connsiteX5" fmla="*/ 464977 w 1259674"/>
                <a:gd name="connsiteY5" fmla="*/ 1474506 h 1474506"/>
                <a:gd name="connsiteX6" fmla="*/ 1071982 w 1259674"/>
                <a:gd name="connsiteY6" fmla="*/ 1474506 h 1474506"/>
                <a:gd name="connsiteX7" fmla="*/ 1071982 w 1259674"/>
                <a:gd name="connsiteY7" fmla="*/ 967338 h 1474506"/>
                <a:gd name="connsiteX8" fmla="*/ 1259675 w 1259674"/>
                <a:gd name="connsiteY8" fmla="*/ 552940 h 1474506"/>
                <a:gd name="connsiteX9" fmla="*/ 706735 w 1259674"/>
                <a:gd name="connsiteY9" fmla="*/ 0 h 1474506"/>
                <a:gd name="connsiteX10" fmla="*/ 153795 w 1259674"/>
                <a:gd name="connsiteY10" fmla="*/ 552940 h 1474506"/>
                <a:gd name="connsiteX11" fmla="*/ 8801 w 1259674"/>
                <a:gd name="connsiteY11" fmla="*/ 794390 h 1474506"/>
                <a:gd name="connsiteX12" fmla="*/ 41978 w 1259674"/>
                <a:gd name="connsiteY12" fmla="*/ 884397 h 1474506"/>
                <a:gd name="connsiteX13" fmla="*/ 153795 w 1259674"/>
                <a:gd name="connsiteY13" fmla="*/ 921566 h 1474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59674" h="1474506">
                  <a:moveTo>
                    <a:pt x="153795" y="921566"/>
                  </a:moveTo>
                  <a:lnTo>
                    <a:pt x="153795" y="1113559"/>
                  </a:lnTo>
                  <a:cubicBezTo>
                    <a:pt x="153795" y="1181141"/>
                    <a:pt x="209089" y="1236435"/>
                    <a:pt x="276670" y="1236435"/>
                  </a:cubicBezTo>
                  <a:lnTo>
                    <a:pt x="403539" y="1236435"/>
                  </a:lnTo>
                  <a:cubicBezTo>
                    <a:pt x="437330" y="1236435"/>
                    <a:pt x="464977" y="1264082"/>
                    <a:pt x="464977" y="1297873"/>
                  </a:cubicBezTo>
                  <a:lnTo>
                    <a:pt x="464977" y="1474506"/>
                  </a:lnTo>
                  <a:lnTo>
                    <a:pt x="1071982" y="1474506"/>
                  </a:lnTo>
                  <a:lnTo>
                    <a:pt x="1071982" y="967338"/>
                  </a:lnTo>
                  <a:cubicBezTo>
                    <a:pt x="1186871" y="866272"/>
                    <a:pt x="1259675" y="718207"/>
                    <a:pt x="1259675" y="552940"/>
                  </a:cubicBezTo>
                  <a:cubicBezTo>
                    <a:pt x="1259675" y="247594"/>
                    <a:pt x="1012080" y="0"/>
                    <a:pt x="706735" y="0"/>
                  </a:cubicBezTo>
                  <a:cubicBezTo>
                    <a:pt x="401389" y="0"/>
                    <a:pt x="153795" y="247594"/>
                    <a:pt x="153795" y="552940"/>
                  </a:cubicBezTo>
                  <a:lnTo>
                    <a:pt x="8801" y="794390"/>
                  </a:lnTo>
                  <a:cubicBezTo>
                    <a:pt x="-11473" y="828181"/>
                    <a:pt x="4808" y="871802"/>
                    <a:pt x="41978" y="884397"/>
                  </a:cubicBezTo>
                  <a:lnTo>
                    <a:pt x="153795" y="921566"/>
                  </a:lnTo>
                  <a:close/>
                </a:path>
              </a:pathLst>
            </a:custGeom>
            <a:grpFill/>
            <a:ln w="28575" cap="rnd">
              <a:solidFill>
                <a:schemeClr val="bg1"/>
              </a:solidFill>
              <a:prstDash val="solid"/>
              <a:round/>
            </a:ln>
          </p:spPr>
          <p:txBody>
            <a:bodyPr rtlCol="0" anchor="ctr"/>
            <a:lstStyle/>
            <a:p>
              <a:endParaRPr lang="en-GB"/>
            </a:p>
          </p:txBody>
        </p:sp>
        <p:grpSp>
          <p:nvGrpSpPr>
            <p:cNvPr id="157" name="Group 156">
              <a:extLst>
                <a:ext uri="{FF2B5EF4-FFF2-40B4-BE49-F238E27FC236}">
                  <a16:creationId xmlns:a16="http://schemas.microsoft.com/office/drawing/2014/main" id="{EAA1113A-9810-4B72-8D04-57F64D6ABD9A}"/>
                </a:ext>
              </a:extLst>
            </p:cNvPr>
            <p:cNvGrpSpPr/>
            <p:nvPr/>
          </p:nvGrpSpPr>
          <p:grpSpPr>
            <a:xfrm>
              <a:off x="5124546" y="2120693"/>
              <a:ext cx="361075" cy="502926"/>
              <a:chOff x="5069627" y="1088740"/>
              <a:chExt cx="361075" cy="502926"/>
            </a:xfrm>
            <a:grpFill/>
          </p:grpSpPr>
          <p:sp>
            <p:nvSpPr>
              <p:cNvPr id="163" name="Freeform: Shape 162">
                <a:extLst>
                  <a:ext uri="{FF2B5EF4-FFF2-40B4-BE49-F238E27FC236}">
                    <a16:creationId xmlns:a16="http://schemas.microsoft.com/office/drawing/2014/main" id="{C73C2755-A610-44EA-9799-160D84575E0F}"/>
                  </a:ext>
                </a:extLst>
              </p:cNvPr>
              <p:cNvSpPr/>
              <p:nvPr/>
            </p:nvSpPr>
            <p:spPr>
              <a:xfrm>
                <a:off x="5069627" y="1088740"/>
                <a:ext cx="361075" cy="502926"/>
              </a:xfrm>
              <a:custGeom>
                <a:avLst/>
                <a:gdLst>
                  <a:gd name="connsiteX0" fmla="*/ 0 w 355600"/>
                  <a:gd name="connsiteY0" fmla="*/ 44450 h 495300"/>
                  <a:gd name="connsiteX1" fmla="*/ 196850 w 355600"/>
                  <a:gd name="connsiteY1" fmla="*/ 0 h 495300"/>
                  <a:gd name="connsiteX2" fmla="*/ 323850 w 355600"/>
                  <a:gd name="connsiteY2" fmla="*/ 241300 h 495300"/>
                  <a:gd name="connsiteX3" fmla="*/ 209550 w 355600"/>
                  <a:gd name="connsiteY3" fmla="*/ 266700 h 495300"/>
                  <a:gd name="connsiteX4" fmla="*/ 355600 w 355600"/>
                  <a:gd name="connsiteY4" fmla="*/ 495300 h 495300"/>
                  <a:gd name="connsiteX5" fmla="*/ 38100 w 355600"/>
                  <a:gd name="connsiteY5" fmla="*/ 228600 h 495300"/>
                  <a:gd name="connsiteX6" fmla="*/ 152400 w 355600"/>
                  <a:gd name="connsiteY6" fmla="*/ 196850 h 495300"/>
                  <a:gd name="connsiteX7" fmla="*/ 0 w 355600"/>
                  <a:gd name="connsiteY7" fmla="*/ 4445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5600" h="495300">
                    <a:moveTo>
                      <a:pt x="0" y="44450"/>
                    </a:moveTo>
                    <a:lnTo>
                      <a:pt x="196850" y="0"/>
                    </a:lnTo>
                    <a:lnTo>
                      <a:pt x="323850" y="241300"/>
                    </a:lnTo>
                    <a:lnTo>
                      <a:pt x="209550" y="266700"/>
                    </a:lnTo>
                    <a:lnTo>
                      <a:pt x="355600" y="495300"/>
                    </a:lnTo>
                    <a:lnTo>
                      <a:pt x="38100" y="228600"/>
                    </a:lnTo>
                    <a:lnTo>
                      <a:pt x="152400" y="196850"/>
                    </a:lnTo>
                    <a:lnTo>
                      <a:pt x="0" y="44450"/>
                    </a:lnTo>
                    <a:close/>
                  </a:path>
                </a:pathLst>
              </a:custGeom>
              <a:grpFill/>
              <a:ln w="762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dirty="0"/>
              </a:p>
            </p:txBody>
          </p:sp>
          <p:sp>
            <p:nvSpPr>
              <p:cNvPr id="164" name="Freeform: Shape 163">
                <a:extLst>
                  <a:ext uri="{FF2B5EF4-FFF2-40B4-BE49-F238E27FC236}">
                    <a16:creationId xmlns:a16="http://schemas.microsoft.com/office/drawing/2014/main" id="{12143AA4-ABBD-4D8D-8A22-76DA16BE0AD9}"/>
                  </a:ext>
                </a:extLst>
              </p:cNvPr>
              <p:cNvSpPr/>
              <p:nvPr/>
            </p:nvSpPr>
            <p:spPr>
              <a:xfrm>
                <a:off x="5069627" y="1088740"/>
                <a:ext cx="361075" cy="502926"/>
              </a:xfrm>
              <a:custGeom>
                <a:avLst/>
                <a:gdLst>
                  <a:gd name="connsiteX0" fmla="*/ 0 w 355600"/>
                  <a:gd name="connsiteY0" fmla="*/ 44450 h 495300"/>
                  <a:gd name="connsiteX1" fmla="*/ 196850 w 355600"/>
                  <a:gd name="connsiteY1" fmla="*/ 0 h 495300"/>
                  <a:gd name="connsiteX2" fmla="*/ 323850 w 355600"/>
                  <a:gd name="connsiteY2" fmla="*/ 241300 h 495300"/>
                  <a:gd name="connsiteX3" fmla="*/ 209550 w 355600"/>
                  <a:gd name="connsiteY3" fmla="*/ 266700 h 495300"/>
                  <a:gd name="connsiteX4" fmla="*/ 355600 w 355600"/>
                  <a:gd name="connsiteY4" fmla="*/ 495300 h 495300"/>
                  <a:gd name="connsiteX5" fmla="*/ 38100 w 355600"/>
                  <a:gd name="connsiteY5" fmla="*/ 228600 h 495300"/>
                  <a:gd name="connsiteX6" fmla="*/ 152400 w 355600"/>
                  <a:gd name="connsiteY6" fmla="*/ 196850 h 495300"/>
                  <a:gd name="connsiteX7" fmla="*/ 0 w 355600"/>
                  <a:gd name="connsiteY7" fmla="*/ 4445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5600" h="495300">
                    <a:moveTo>
                      <a:pt x="0" y="44450"/>
                    </a:moveTo>
                    <a:lnTo>
                      <a:pt x="196850" y="0"/>
                    </a:lnTo>
                    <a:lnTo>
                      <a:pt x="323850" y="241300"/>
                    </a:lnTo>
                    <a:lnTo>
                      <a:pt x="209550" y="266700"/>
                    </a:lnTo>
                    <a:lnTo>
                      <a:pt x="355600" y="495300"/>
                    </a:lnTo>
                    <a:lnTo>
                      <a:pt x="38100" y="228600"/>
                    </a:lnTo>
                    <a:lnTo>
                      <a:pt x="152400" y="196850"/>
                    </a:lnTo>
                    <a:lnTo>
                      <a:pt x="0" y="44450"/>
                    </a:lnTo>
                    <a:close/>
                  </a:path>
                </a:pathLst>
              </a:custGeom>
              <a:grp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dirty="0"/>
              </a:p>
            </p:txBody>
          </p:sp>
        </p:grpSp>
        <p:grpSp>
          <p:nvGrpSpPr>
            <p:cNvPr id="158" name="Group 157">
              <a:extLst>
                <a:ext uri="{FF2B5EF4-FFF2-40B4-BE49-F238E27FC236}">
                  <a16:creationId xmlns:a16="http://schemas.microsoft.com/office/drawing/2014/main" id="{CC60300D-FB8E-4862-8185-C2F0C943383D}"/>
                </a:ext>
              </a:extLst>
            </p:cNvPr>
            <p:cNvGrpSpPr/>
            <p:nvPr/>
          </p:nvGrpSpPr>
          <p:grpSpPr>
            <a:xfrm>
              <a:off x="5873818" y="2169990"/>
              <a:ext cx="301490" cy="419933"/>
              <a:chOff x="6002024" y="1080980"/>
              <a:chExt cx="301490" cy="419933"/>
            </a:xfrm>
            <a:grpFill/>
          </p:grpSpPr>
          <p:sp>
            <p:nvSpPr>
              <p:cNvPr id="161" name="Freeform: Shape 160">
                <a:extLst>
                  <a:ext uri="{FF2B5EF4-FFF2-40B4-BE49-F238E27FC236}">
                    <a16:creationId xmlns:a16="http://schemas.microsoft.com/office/drawing/2014/main" id="{21779950-4CC3-4831-9D0B-F94062545AAF}"/>
                  </a:ext>
                </a:extLst>
              </p:cNvPr>
              <p:cNvSpPr/>
              <p:nvPr/>
            </p:nvSpPr>
            <p:spPr>
              <a:xfrm rot="971029" flipH="1">
                <a:off x="6002024" y="1080980"/>
                <a:ext cx="301490" cy="419933"/>
              </a:xfrm>
              <a:custGeom>
                <a:avLst/>
                <a:gdLst>
                  <a:gd name="connsiteX0" fmla="*/ 0 w 355600"/>
                  <a:gd name="connsiteY0" fmla="*/ 44450 h 495300"/>
                  <a:gd name="connsiteX1" fmla="*/ 196850 w 355600"/>
                  <a:gd name="connsiteY1" fmla="*/ 0 h 495300"/>
                  <a:gd name="connsiteX2" fmla="*/ 323850 w 355600"/>
                  <a:gd name="connsiteY2" fmla="*/ 241300 h 495300"/>
                  <a:gd name="connsiteX3" fmla="*/ 209550 w 355600"/>
                  <a:gd name="connsiteY3" fmla="*/ 266700 h 495300"/>
                  <a:gd name="connsiteX4" fmla="*/ 355600 w 355600"/>
                  <a:gd name="connsiteY4" fmla="*/ 495300 h 495300"/>
                  <a:gd name="connsiteX5" fmla="*/ 38100 w 355600"/>
                  <a:gd name="connsiteY5" fmla="*/ 228600 h 495300"/>
                  <a:gd name="connsiteX6" fmla="*/ 152400 w 355600"/>
                  <a:gd name="connsiteY6" fmla="*/ 196850 h 495300"/>
                  <a:gd name="connsiteX7" fmla="*/ 0 w 355600"/>
                  <a:gd name="connsiteY7" fmla="*/ 4445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5600" h="495300">
                    <a:moveTo>
                      <a:pt x="0" y="44450"/>
                    </a:moveTo>
                    <a:lnTo>
                      <a:pt x="196850" y="0"/>
                    </a:lnTo>
                    <a:lnTo>
                      <a:pt x="323850" y="241300"/>
                    </a:lnTo>
                    <a:lnTo>
                      <a:pt x="209550" y="266700"/>
                    </a:lnTo>
                    <a:lnTo>
                      <a:pt x="355600" y="495300"/>
                    </a:lnTo>
                    <a:lnTo>
                      <a:pt x="38100" y="228600"/>
                    </a:lnTo>
                    <a:lnTo>
                      <a:pt x="152400" y="196850"/>
                    </a:lnTo>
                    <a:lnTo>
                      <a:pt x="0" y="44450"/>
                    </a:lnTo>
                    <a:close/>
                  </a:path>
                </a:pathLst>
              </a:custGeom>
              <a:grpFill/>
              <a:ln w="762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dirty="0"/>
              </a:p>
            </p:txBody>
          </p:sp>
          <p:sp>
            <p:nvSpPr>
              <p:cNvPr id="162" name="Freeform: Shape 161">
                <a:extLst>
                  <a:ext uri="{FF2B5EF4-FFF2-40B4-BE49-F238E27FC236}">
                    <a16:creationId xmlns:a16="http://schemas.microsoft.com/office/drawing/2014/main" id="{E5A63B8E-6319-46F4-A71A-F575527C9DAF}"/>
                  </a:ext>
                </a:extLst>
              </p:cNvPr>
              <p:cNvSpPr/>
              <p:nvPr/>
            </p:nvSpPr>
            <p:spPr>
              <a:xfrm rot="971029" flipH="1">
                <a:off x="6002024" y="1080980"/>
                <a:ext cx="301490" cy="419933"/>
              </a:xfrm>
              <a:custGeom>
                <a:avLst/>
                <a:gdLst>
                  <a:gd name="connsiteX0" fmla="*/ 0 w 355600"/>
                  <a:gd name="connsiteY0" fmla="*/ 44450 h 495300"/>
                  <a:gd name="connsiteX1" fmla="*/ 196850 w 355600"/>
                  <a:gd name="connsiteY1" fmla="*/ 0 h 495300"/>
                  <a:gd name="connsiteX2" fmla="*/ 323850 w 355600"/>
                  <a:gd name="connsiteY2" fmla="*/ 241300 h 495300"/>
                  <a:gd name="connsiteX3" fmla="*/ 209550 w 355600"/>
                  <a:gd name="connsiteY3" fmla="*/ 266700 h 495300"/>
                  <a:gd name="connsiteX4" fmla="*/ 355600 w 355600"/>
                  <a:gd name="connsiteY4" fmla="*/ 495300 h 495300"/>
                  <a:gd name="connsiteX5" fmla="*/ 38100 w 355600"/>
                  <a:gd name="connsiteY5" fmla="*/ 228600 h 495300"/>
                  <a:gd name="connsiteX6" fmla="*/ 152400 w 355600"/>
                  <a:gd name="connsiteY6" fmla="*/ 196850 h 495300"/>
                  <a:gd name="connsiteX7" fmla="*/ 0 w 355600"/>
                  <a:gd name="connsiteY7" fmla="*/ 4445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5600" h="495300">
                    <a:moveTo>
                      <a:pt x="0" y="44450"/>
                    </a:moveTo>
                    <a:lnTo>
                      <a:pt x="196850" y="0"/>
                    </a:lnTo>
                    <a:lnTo>
                      <a:pt x="323850" y="241300"/>
                    </a:lnTo>
                    <a:lnTo>
                      <a:pt x="209550" y="266700"/>
                    </a:lnTo>
                    <a:lnTo>
                      <a:pt x="355600" y="495300"/>
                    </a:lnTo>
                    <a:lnTo>
                      <a:pt x="38100" y="228600"/>
                    </a:lnTo>
                    <a:lnTo>
                      <a:pt x="152400" y="196850"/>
                    </a:lnTo>
                    <a:lnTo>
                      <a:pt x="0" y="44450"/>
                    </a:lnTo>
                    <a:close/>
                  </a:path>
                </a:pathLst>
              </a:custGeom>
              <a:grp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dirty="0"/>
              </a:p>
            </p:txBody>
          </p:sp>
        </p:grpSp>
      </p:grpSp>
      <p:sp>
        <p:nvSpPr>
          <p:cNvPr id="165" name="Rectangle: Rounded Corners 164" descr=" 165">
            <a:extLst>
              <a:ext uri="{FF2B5EF4-FFF2-40B4-BE49-F238E27FC236}">
                <a16:creationId xmlns:a16="http://schemas.microsoft.com/office/drawing/2014/main" id="{2A1FCAA0-7179-4773-9FEB-40CD842ECF0C}"/>
              </a:ext>
            </a:extLst>
          </p:cNvPr>
          <p:cNvSpPr/>
          <p:nvPr/>
        </p:nvSpPr>
        <p:spPr>
          <a:xfrm>
            <a:off x="3606799" y="4953665"/>
            <a:ext cx="6418943"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r>
              <a:rPr lang="en-GB" sz="1600" dirty="0">
                <a:solidFill>
                  <a:schemeClr val="accent1"/>
                </a:solidFill>
              </a:rPr>
              <a:t>Awarded TIME Top 50 Best Inventions of 2018</a:t>
            </a:r>
            <a:r>
              <a:rPr lang="en-GB" sz="1600" baseline="30000" dirty="0">
                <a:solidFill>
                  <a:schemeClr val="accent1"/>
                </a:solidFill>
              </a:rPr>
              <a:t>7</a:t>
            </a:r>
            <a:r>
              <a:rPr lang="en-GB" sz="1600" dirty="0">
                <a:solidFill>
                  <a:schemeClr val="accent1"/>
                </a:solidFill>
              </a:rPr>
              <a:t/>
            </a:r>
            <a:br>
              <a:rPr lang="en-GB" sz="1600" dirty="0">
                <a:solidFill>
                  <a:schemeClr val="accent1"/>
                </a:solidFill>
              </a:rPr>
            </a:br>
            <a:r>
              <a:rPr lang="en-GB" sz="1600" dirty="0" err="1">
                <a:solidFill>
                  <a:schemeClr val="accent1"/>
                </a:solidFill>
              </a:rPr>
              <a:t>Insider.com’s</a:t>
            </a:r>
            <a:r>
              <a:rPr lang="en-GB" sz="1600" dirty="0">
                <a:solidFill>
                  <a:schemeClr val="accent1"/>
                </a:solidFill>
              </a:rPr>
              <a:t> Top 10 Most Important Medical Discoveries of 2018</a:t>
            </a:r>
            <a:r>
              <a:rPr lang="en-GB" sz="1600" baseline="30000" dirty="0">
                <a:solidFill>
                  <a:schemeClr val="accent1"/>
                </a:solidFill>
              </a:rPr>
              <a:t>8</a:t>
            </a:r>
          </a:p>
        </p:txBody>
      </p:sp>
      <p:pic>
        <p:nvPicPr>
          <p:cNvPr id="167" name="Picture 166" descr=" 13">
            <a:extLst>
              <a:ext uri="{FF2B5EF4-FFF2-40B4-BE49-F238E27FC236}">
                <a16:creationId xmlns:a16="http://schemas.microsoft.com/office/drawing/2014/main" id="{36D37054-6915-40C3-BD45-E28906DA0920}"/>
              </a:ext>
            </a:extLst>
          </p:cNvPr>
          <p:cNvPicPr>
            <a:picLocks noChangeAspect="1"/>
          </p:cNvPicPr>
          <p:nvPr/>
        </p:nvPicPr>
        <p:blipFill>
          <a:blip r:embed="rId11"/>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3179192537"/>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showMasterSp="0">
  <p:cSld>
    <p:bg>
      <p:bgPr>
        <a:solidFill>
          <a:srgbClr val="0460A9"/>
        </a:solidFill>
        <a:effectLst/>
      </p:bgPr>
    </p:bg>
    <p:spTree>
      <p:nvGrpSpPr>
        <p:cNvPr id="1" name=""/>
        <p:cNvGrpSpPr/>
        <p:nvPr/>
      </p:nvGrpSpPr>
      <p:grpSpPr>
        <a:xfrm>
          <a:off x="0" y="0"/>
          <a:ext cx="0" cy="0"/>
          <a:chOff x="0" y="0"/>
          <a:chExt cx="0" cy="0"/>
        </a:xfrm>
      </p:grpSpPr>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107005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accent2"/>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1240313"/>
            <a:ext cx="1315452"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0460A9"/>
                </a:solidFill>
                <a:effectLst/>
                <a:uLnTx/>
                <a:uFillTx/>
                <a:latin typeface="Arial" panose="020B0604020202020204"/>
                <a:ea typeface="+mn-ea"/>
                <a:cs typeface="+mn-cs"/>
              </a:rPr>
              <a:t>Novartis heritage in Neuroscience</a:t>
            </a:r>
          </a:p>
        </p:txBody>
      </p:sp>
      <p:sp>
        <p:nvSpPr>
          <p:cNvPr id="89" name="Freeform: Shape 88" descr=" 89">
            <a:extLst>
              <a:ext uri="{FF2B5EF4-FFF2-40B4-BE49-F238E27FC236}">
                <a16:creationId xmlns:a16="http://schemas.microsoft.com/office/drawing/2014/main" id="{27866C31-4C4B-4D62-9F94-43809EBF9E5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 name="Freeform: Shape 149" descr=" 150">
            <a:extLst>
              <a:ext uri="{FF2B5EF4-FFF2-40B4-BE49-F238E27FC236}">
                <a16:creationId xmlns:a16="http://schemas.microsoft.com/office/drawing/2014/main" id="{DFD4B198-4731-4ADE-81A8-938D894AA15D}"/>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 name="Freeform: Shape 150" descr=" 151">
            <a:extLst>
              <a:ext uri="{FF2B5EF4-FFF2-40B4-BE49-F238E27FC236}">
                <a16:creationId xmlns:a16="http://schemas.microsoft.com/office/drawing/2014/main" id="{4216C16D-BC88-4577-92FB-871F556FAB6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4" name="Oval 153" descr=" 154">
            <a:hlinkClick r:id="" action="ppaction://hlinkshowjump?jump=nextslide" highlightClick="1"/>
            <a:extLst>
              <a:ext uri="{FF2B5EF4-FFF2-40B4-BE49-F238E27FC236}">
                <a16:creationId xmlns:a16="http://schemas.microsoft.com/office/drawing/2014/main" id="{4B0A0596-9F3C-474B-B785-B21D0F686FF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5" name="Oval 154" descr=" 155">
            <a:hlinkClick r:id="rId3" action="ppaction://hlinksldjump" highlightClick="1"/>
            <a:extLst>
              <a:ext uri="{FF2B5EF4-FFF2-40B4-BE49-F238E27FC236}">
                <a16:creationId xmlns:a16="http://schemas.microsoft.com/office/drawing/2014/main" id="{5A888D69-AE5B-426A-9A65-C25CB198BD9C}"/>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59" name="Oval 158" descr=" 159">
            <a:hlinkClick r:id="rId4" action="ppaction://hlinksldjump" highlightClick="1"/>
            <a:extLst>
              <a:ext uri="{FF2B5EF4-FFF2-40B4-BE49-F238E27FC236}">
                <a16:creationId xmlns:a16="http://schemas.microsoft.com/office/drawing/2014/main" id="{BC260D00-55B8-45E9-9D01-9C5C16C1E5A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0" name="Freeform: Shape 169" descr=" 170">
            <a:hlinkClick r:id="rId5" action="ppaction://hlinksldjump" highlightClick="1"/>
            <a:extLst>
              <a:ext uri="{FF2B5EF4-FFF2-40B4-BE49-F238E27FC236}">
                <a16:creationId xmlns:a16="http://schemas.microsoft.com/office/drawing/2014/main" id="{33A92D10-0223-4C0E-90B1-23FE9F2435D2}"/>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1" name="Freeform: Shape 170" descr=" 171">
            <a:hlinkClick r:id="rId3" action="ppaction://hlinksldjump" highlightClick="1"/>
            <a:extLst>
              <a:ext uri="{FF2B5EF4-FFF2-40B4-BE49-F238E27FC236}">
                <a16:creationId xmlns:a16="http://schemas.microsoft.com/office/drawing/2014/main" id="{64175939-87D7-4053-8C83-BBAB0E4F6B50}"/>
              </a:ext>
            </a:extLst>
          </p:cNvPr>
          <p:cNvSpPr/>
          <p:nvPr/>
        </p:nvSpPr>
        <p:spPr>
          <a:xfrm>
            <a:off x="10287000" y="1070055"/>
            <a:ext cx="1905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2" name="Freeform: Shape 171" descr=" 172">
            <a:hlinkClick r:id="rId6" action="ppaction://hlinksldjump" highlightClick="1"/>
            <a:extLst>
              <a:ext uri="{FF2B5EF4-FFF2-40B4-BE49-F238E27FC236}">
                <a16:creationId xmlns:a16="http://schemas.microsoft.com/office/drawing/2014/main" id="{04FBDE87-2715-493F-9C84-5C5AD98FACD0}"/>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3" name="Freeform: Shape 172" descr=" 173">
            <a:hlinkClick r:id="rId7" action="ppaction://hlinksldjump" highlightClick="1"/>
            <a:extLst>
              <a:ext uri="{FF2B5EF4-FFF2-40B4-BE49-F238E27FC236}">
                <a16:creationId xmlns:a16="http://schemas.microsoft.com/office/drawing/2014/main" id="{EEA18E5B-E81B-4877-8A30-FEAEC626F705}"/>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4" name="Freeform: Shape 173" descr=" 174">
            <a:hlinkClick r:id="rId8" action="ppaction://hlinksldjump" highlightClick="1"/>
            <a:extLst>
              <a:ext uri="{FF2B5EF4-FFF2-40B4-BE49-F238E27FC236}">
                <a16:creationId xmlns:a16="http://schemas.microsoft.com/office/drawing/2014/main" id="{AC029B7C-F0AD-4ED2-B61B-324778406CC0}"/>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5" name="Freeform: Shape 174" descr=" 175">
            <a:hlinkClick r:id="rId9" action="ppaction://hlinksldjump" highlightClick="1"/>
            <a:extLst>
              <a:ext uri="{FF2B5EF4-FFF2-40B4-BE49-F238E27FC236}">
                <a16:creationId xmlns:a16="http://schemas.microsoft.com/office/drawing/2014/main" id="{37C268E2-19A1-4932-8112-7ECA82159B85}"/>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6" name="Freeform: Shape 175" descr=" 176">
            <a:hlinkClick r:id="rId10" action="ppaction://hlinksldjump" highlightClick="1"/>
            <a:extLst>
              <a:ext uri="{FF2B5EF4-FFF2-40B4-BE49-F238E27FC236}">
                <a16:creationId xmlns:a16="http://schemas.microsoft.com/office/drawing/2014/main" id="{E3D31FDD-18F0-4CD2-B7C3-2919C9C23F8C}"/>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7" name="Rectangle 176" descr=" 177">
            <a:extLst>
              <a:ext uri="{FF2B5EF4-FFF2-40B4-BE49-F238E27FC236}">
                <a16:creationId xmlns:a16="http://schemas.microsoft.com/office/drawing/2014/main" id="{1B708CE6-2892-47FB-877E-D4C891A5A4DC}"/>
              </a:ext>
            </a:extLst>
          </p:cNvPr>
          <p:cNvSpPr/>
          <p:nvPr/>
        </p:nvSpPr>
        <p:spPr>
          <a:xfrm>
            <a:off x="294640" y="243536"/>
            <a:ext cx="9319260" cy="492443"/>
          </a:xfrm>
          <a:prstGeom prst="rect">
            <a:avLst/>
          </a:prstGeom>
        </p:spPr>
        <p:txBody>
          <a:bodyPr wrap="square">
            <a:spAutoFit/>
          </a:bodyPr>
          <a:lstStyle/>
          <a:p>
            <a:pPr lvl="0"/>
            <a:r>
              <a:rPr lang="en-GB" sz="2600" b="1" dirty="0">
                <a:solidFill>
                  <a:srgbClr val="FFFFFF"/>
                </a:solidFill>
              </a:rPr>
              <a:t>Transforming patients’ lives by preventing migraine </a:t>
            </a:r>
            <a:endParaRPr kumimoji="0" lang="en-GB" sz="26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9" name="Rectangle 178" descr=" 179">
            <a:extLst>
              <a:ext uri="{FF2B5EF4-FFF2-40B4-BE49-F238E27FC236}">
                <a16:creationId xmlns:a16="http://schemas.microsoft.com/office/drawing/2014/main" id="{FAF0FF7C-203E-4A23-AE9F-A03F7928A88A}"/>
              </a:ext>
            </a:extLst>
          </p:cNvPr>
          <p:cNvSpPr/>
          <p:nvPr/>
        </p:nvSpPr>
        <p:spPr>
          <a:xfrm>
            <a:off x="294640" y="5876836"/>
            <a:ext cx="9954260" cy="276999"/>
          </a:xfrm>
          <a:prstGeom prst="rect">
            <a:avLst/>
          </a:prstGeom>
        </p:spPr>
        <p:txBody>
          <a:bodyPr wrap="square" anchor="b" anchorCtr="0">
            <a:spAutoFit/>
          </a:bodyPr>
          <a:lstStyle/>
          <a:p>
            <a:pPr lvl="0"/>
            <a:r>
              <a:rPr lang="en-GB" sz="1200" baseline="30000" dirty="0" err="1">
                <a:solidFill>
                  <a:schemeClr val="bg1"/>
                </a:solidFill>
              </a:rPr>
              <a:t>a</a:t>
            </a:r>
            <a:r>
              <a:rPr lang="en-GB" sz="1200" dirty="0" err="1">
                <a:solidFill>
                  <a:schemeClr val="bg1"/>
                </a:solidFill>
              </a:rPr>
              <a:t>Co</a:t>
            </a:r>
            <a:r>
              <a:rPr lang="en-GB" sz="1200" dirty="0">
                <a:solidFill>
                  <a:schemeClr val="bg1"/>
                </a:solidFill>
              </a:rPr>
              <a:t>-developed and co-marketed by a joint collaboration of Amgen and Novartis</a:t>
            </a:r>
            <a:endPar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302" name="REFERENCES" descr=" 302">
            <a:hlinkClick r:id="" action="ppaction://noaction" highlightClick="1"/>
            <a:extLst>
              <a:ext uri="{FF2B5EF4-FFF2-40B4-BE49-F238E27FC236}">
                <a16:creationId xmlns:a16="http://schemas.microsoft.com/office/drawing/2014/main" id="{17C67955-40D7-4E2E-BB5F-7CDA71310BB9}"/>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314" name="Oval 313" descr=" 314">
            <a:extLst>
              <a:ext uri="{FF2B5EF4-FFF2-40B4-BE49-F238E27FC236}">
                <a16:creationId xmlns:a16="http://schemas.microsoft.com/office/drawing/2014/main" id="{6E8F8BE8-AAD6-4BF3-88F4-BFB56CD166BC}"/>
              </a:ext>
            </a:extLst>
          </p:cNvPr>
          <p:cNvSpPr/>
          <p:nvPr/>
        </p:nvSpPr>
        <p:spPr>
          <a:xfrm>
            <a:off x="548698" y="2043998"/>
            <a:ext cx="2766001" cy="27660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2" name="ABBREVIATIONS" descr=" 152">
            <a:extLst>
              <a:ext uri="{FF2B5EF4-FFF2-40B4-BE49-F238E27FC236}">
                <a16:creationId xmlns:a16="http://schemas.microsoft.com/office/drawing/2014/main" id="{9312E3C7-F7DA-49CE-B3B8-796748B88A4E}"/>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chemeClr val="bg2">
                    <a:lumMod val="60000"/>
                    <a:lumOff val="40000"/>
                  </a:schemeClr>
                </a:solidFill>
              </a:rPr>
              <a:t>ABBREVIATIONS</a:t>
            </a:r>
          </a:p>
        </p:txBody>
      </p:sp>
      <p:grpSp>
        <p:nvGrpSpPr>
          <p:cNvPr id="153" name="Group 152" descr=" 153">
            <a:extLst>
              <a:ext uri="{FF2B5EF4-FFF2-40B4-BE49-F238E27FC236}">
                <a16:creationId xmlns:a16="http://schemas.microsoft.com/office/drawing/2014/main" id="{1A544588-BA7C-40D9-A1FF-165F6DAFDED5}"/>
              </a:ext>
            </a:extLst>
          </p:cNvPr>
          <p:cNvGrpSpPr/>
          <p:nvPr/>
        </p:nvGrpSpPr>
        <p:grpSpPr>
          <a:xfrm>
            <a:off x="987386" y="2488177"/>
            <a:ext cx="1888624" cy="1830847"/>
            <a:chOff x="5124546" y="2120693"/>
            <a:chExt cx="1050762" cy="1018617"/>
          </a:xfrm>
          <a:solidFill>
            <a:srgbClr val="9ABFDC"/>
          </a:solidFill>
        </p:grpSpPr>
        <p:sp>
          <p:nvSpPr>
            <p:cNvPr id="156" name="Freeform: Shape 155">
              <a:extLst>
                <a:ext uri="{FF2B5EF4-FFF2-40B4-BE49-F238E27FC236}">
                  <a16:creationId xmlns:a16="http://schemas.microsoft.com/office/drawing/2014/main" id="{92110071-B54C-4AEB-9A7F-17AA6847BC91}"/>
                </a:ext>
              </a:extLst>
            </p:cNvPr>
            <p:cNvSpPr/>
            <p:nvPr/>
          </p:nvSpPr>
          <p:spPr>
            <a:xfrm flipH="1">
              <a:off x="5256403" y="2169990"/>
              <a:ext cx="839597" cy="969320"/>
            </a:xfrm>
            <a:custGeom>
              <a:avLst/>
              <a:gdLst>
                <a:gd name="connsiteX0" fmla="*/ 153795 w 1259674"/>
                <a:gd name="connsiteY0" fmla="*/ 921566 h 1474506"/>
                <a:gd name="connsiteX1" fmla="*/ 153795 w 1259674"/>
                <a:gd name="connsiteY1" fmla="*/ 1113559 h 1474506"/>
                <a:gd name="connsiteX2" fmla="*/ 276670 w 1259674"/>
                <a:gd name="connsiteY2" fmla="*/ 1236435 h 1474506"/>
                <a:gd name="connsiteX3" fmla="*/ 403539 w 1259674"/>
                <a:gd name="connsiteY3" fmla="*/ 1236435 h 1474506"/>
                <a:gd name="connsiteX4" fmla="*/ 464977 w 1259674"/>
                <a:gd name="connsiteY4" fmla="*/ 1297873 h 1474506"/>
                <a:gd name="connsiteX5" fmla="*/ 464977 w 1259674"/>
                <a:gd name="connsiteY5" fmla="*/ 1474506 h 1474506"/>
                <a:gd name="connsiteX6" fmla="*/ 1071982 w 1259674"/>
                <a:gd name="connsiteY6" fmla="*/ 1474506 h 1474506"/>
                <a:gd name="connsiteX7" fmla="*/ 1071982 w 1259674"/>
                <a:gd name="connsiteY7" fmla="*/ 967338 h 1474506"/>
                <a:gd name="connsiteX8" fmla="*/ 1259675 w 1259674"/>
                <a:gd name="connsiteY8" fmla="*/ 552940 h 1474506"/>
                <a:gd name="connsiteX9" fmla="*/ 706735 w 1259674"/>
                <a:gd name="connsiteY9" fmla="*/ 0 h 1474506"/>
                <a:gd name="connsiteX10" fmla="*/ 153795 w 1259674"/>
                <a:gd name="connsiteY10" fmla="*/ 552940 h 1474506"/>
                <a:gd name="connsiteX11" fmla="*/ 8801 w 1259674"/>
                <a:gd name="connsiteY11" fmla="*/ 794390 h 1474506"/>
                <a:gd name="connsiteX12" fmla="*/ 41978 w 1259674"/>
                <a:gd name="connsiteY12" fmla="*/ 884397 h 1474506"/>
                <a:gd name="connsiteX13" fmla="*/ 153795 w 1259674"/>
                <a:gd name="connsiteY13" fmla="*/ 921566 h 1474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59674" h="1474506">
                  <a:moveTo>
                    <a:pt x="153795" y="921566"/>
                  </a:moveTo>
                  <a:lnTo>
                    <a:pt x="153795" y="1113559"/>
                  </a:lnTo>
                  <a:cubicBezTo>
                    <a:pt x="153795" y="1181141"/>
                    <a:pt x="209089" y="1236435"/>
                    <a:pt x="276670" y="1236435"/>
                  </a:cubicBezTo>
                  <a:lnTo>
                    <a:pt x="403539" y="1236435"/>
                  </a:lnTo>
                  <a:cubicBezTo>
                    <a:pt x="437330" y="1236435"/>
                    <a:pt x="464977" y="1264082"/>
                    <a:pt x="464977" y="1297873"/>
                  </a:cubicBezTo>
                  <a:lnTo>
                    <a:pt x="464977" y="1474506"/>
                  </a:lnTo>
                  <a:lnTo>
                    <a:pt x="1071982" y="1474506"/>
                  </a:lnTo>
                  <a:lnTo>
                    <a:pt x="1071982" y="967338"/>
                  </a:lnTo>
                  <a:cubicBezTo>
                    <a:pt x="1186871" y="866272"/>
                    <a:pt x="1259675" y="718207"/>
                    <a:pt x="1259675" y="552940"/>
                  </a:cubicBezTo>
                  <a:cubicBezTo>
                    <a:pt x="1259675" y="247594"/>
                    <a:pt x="1012080" y="0"/>
                    <a:pt x="706735" y="0"/>
                  </a:cubicBezTo>
                  <a:cubicBezTo>
                    <a:pt x="401389" y="0"/>
                    <a:pt x="153795" y="247594"/>
                    <a:pt x="153795" y="552940"/>
                  </a:cubicBezTo>
                  <a:lnTo>
                    <a:pt x="8801" y="794390"/>
                  </a:lnTo>
                  <a:cubicBezTo>
                    <a:pt x="-11473" y="828181"/>
                    <a:pt x="4808" y="871802"/>
                    <a:pt x="41978" y="884397"/>
                  </a:cubicBezTo>
                  <a:lnTo>
                    <a:pt x="153795" y="921566"/>
                  </a:lnTo>
                  <a:close/>
                </a:path>
              </a:pathLst>
            </a:custGeom>
            <a:grpFill/>
            <a:ln w="28575" cap="rnd">
              <a:solidFill>
                <a:schemeClr val="bg1"/>
              </a:solidFill>
              <a:prstDash val="solid"/>
              <a:round/>
            </a:ln>
          </p:spPr>
          <p:txBody>
            <a:bodyPr rtlCol="0" anchor="ctr"/>
            <a:lstStyle/>
            <a:p>
              <a:endParaRPr lang="en-GB"/>
            </a:p>
          </p:txBody>
        </p:sp>
        <p:grpSp>
          <p:nvGrpSpPr>
            <p:cNvPr id="157" name="Group 156">
              <a:extLst>
                <a:ext uri="{FF2B5EF4-FFF2-40B4-BE49-F238E27FC236}">
                  <a16:creationId xmlns:a16="http://schemas.microsoft.com/office/drawing/2014/main" id="{EAA1113A-9810-4B72-8D04-57F64D6ABD9A}"/>
                </a:ext>
              </a:extLst>
            </p:cNvPr>
            <p:cNvGrpSpPr/>
            <p:nvPr/>
          </p:nvGrpSpPr>
          <p:grpSpPr>
            <a:xfrm>
              <a:off x="5124546" y="2120693"/>
              <a:ext cx="361075" cy="502926"/>
              <a:chOff x="5069627" y="1088740"/>
              <a:chExt cx="361075" cy="502926"/>
            </a:xfrm>
            <a:grpFill/>
          </p:grpSpPr>
          <p:sp>
            <p:nvSpPr>
              <p:cNvPr id="163" name="Freeform: Shape 162">
                <a:extLst>
                  <a:ext uri="{FF2B5EF4-FFF2-40B4-BE49-F238E27FC236}">
                    <a16:creationId xmlns:a16="http://schemas.microsoft.com/office/drawing/2014/main" id="{C73C2755-A610-44EA-9799-160D84575E0F}"/>
                  </a:ext>
                </a:extLst>
              </p:cNvPr>
              <p:cNvSpPr/>
              <p:nvPr/>
            </p:nvSpPr>
            <p:spPr>
              <a:xfrm>
                <a:off x="5069627" y="1088740"/>
                <a:ext cx="361075" cy="502926"/>
              </a:xfrm>
              <a:custGeom>
                <a:avLst/>
                <a:gdLst>
                  <a:gd name="connsiteX0" fmla="*/ 0 w 355600"/>
                  <a:gd name="connsiteY0" fmla="*/ 44450 h 495300"/>
                  <a:gd name="connsiteX1" fmla="*/ 196850 w 355600"/>
                  <a:gd name="connsiteY1" fmla="*/ 0 h 495300"/>
                  <a:gd name="connsiteX2" fmla="*/ 323850 w 355600"/>
                  <a:gd name="connsiteY2" fmla="*/ 241300 h 495300"/>
                  <a:gd name="connsiteX3" fmla="*/ 209550 w 355600"/>
                  <a:gd name="connsiteY3" fmla="*/ 266700 h 495300"/>
                  <a:gd name="connsiteX4" fmla="*/ 355600 w 355600"/>
                  <a:gd name="connsiteY4" fmla="*/ 495300 h 495300"/>
                  <a:gd name="connsiteX5" fmla="*/ 38100 w 355600"/>
                  <a:gd name="connsiteY5" fmla="*/ 228600 h 495300"/>
                  <a:gd name="connsiteX6" fmla="*/ 152400 w 355600"/>
                  <a:gd name="connsiteY6" fmla="*/ 196850 h 495300"/>
                  <a:gd name="connsiteX7" fmla="*/ 0 w 355600"/>
                  <a:gd name="connsiteY7" fmla="*/ 4445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5600" h="495300">
                    <a:moveTo>
                      <a:pt x="0" y="44450"/>
                    </a:moveTo>
                    <a:lnTo>
                      <a:pt x="196850" y="0"/>
                    </a:lnTo>
                    <a:lnTo>
                      <a:pt x="323850" y="241300"/>
                    </a:lnTo>
                    <a:lnTo>
                      <a:pt x="209550" y="266700"/>
                    </a:lnTo>
                    <a:lnTo>
                      <a:pt x="355600" y="495300"/>
                    </a:lnTo>
                    <a:lnTo>
                      <a:pt x="38100" y="228600"/>
                    </a:lnTo>
                    <a:lnTo>
                      <a:pt x="152400" y="196850"/>
                    </a:lnTo>
                    <a:lnTo>
                      <a:pt x="0" y="44450"/>
                    </a:lnTo>
                    <a:close/>
                  </a:path>
                </a:pathLst>
              </a:custGeom>
              <a:grpFill/>
              <a:ln w="762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dirty="0"/>
              </a:p>
            </p:txBody>
          </p:sp>
          <p:sp>
            <p:nvSpPr>
              <p:cNvPr id="164" name="Freeform: Shape 163">
                <a:extLst>
                  <a:ext uri="{FF2B5EF4-FFF2-40B4-BE49-F238E27FC236}">
                    <a16:creationId xmlns:a16="http://schemas.microsoft.com/office/drawing/2014/main" id="{12143AA4-ABBD-4D8D-8A22-76DA16BE0AD9}"/>
                  </a:ext>
                </a:extLst>
              </p:cNvPr>
              <p:cNvSpPr/>
              <p:nvPr/>
            </p:nvSpPr>
            <p:spPr>
              <a:xfrm>
                <a:off x="5069627" y="1088740"/>
                <a:ext cx="361075" cy="502926"/>
              </a:xfrm>
              <a:custGeom>
                <a:avLst/>
                <a:gdLst>
                  <a:gd name="connsiteX0" fmla="*/ 0 w 355600"/>
                  <a:gd name="connsiteY0" fmla="*/ 44450 h 495300"/>
                  <a:gd name="connsiteX1" fmla="*/ 196850 w 355600"/>
                  <a:gd name="connsiteY1" fmla="*/ 0 h 495300"/>
                  <a:gd name="connsiteX2" fmla="*/ 323850 w 355600"/>
                  <a:gd name="connsiteY2" fmla="*/ 241300 h 495300"/>
                  <a:gd name="connsiteX3" fmla="*/ 209550 w 355600"/>
                  <a:gd name="connsiteY3" fmla="*/ 266700 h 495300"/>
                  <a:gd name="connsiteX4" fmla="*/ 355600 w 355600"/>
                  <a:gd name="connsiteY4" fmla="*/ 495300 h 495300"/>
                  <a:gd name="connsiteX5" fmla="*/ 38100 w 355600"/>
                  <a:gd name="connsiteY5" fmla="*/ 228600 h 495300"/>
                  <a:gd name="connsiteX6" fmla="*/ 152400 w 355600"/>
                  <a:gd name="connsiteY6" fmla="*/ 196850 h 495300"/>
                  <a:gd name="connsiteX7" fmla="*/ 0 w 355600"/>
                  <a:gd name="connsiteY7" fmla="*/ 4445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5600" h="495300">
                    <a:moveTo>
                      <a:pt x="0" y="44450"/>
                    </a:moveTo>
                    <a:lnTo>
                      <a:pt x="196850" y="0"/>
                    </a:lnTo>
                    <a:lnTo>
                      <a:pt x="323850" y="241300"/>
                    </a:lnTo>
                    <a:lnTo>
                      <a:pt x="209550" y="266700"/>
                    </a:lnTo>
                    <a:lnTo>
                      <a:pt x="355600" y="495300"/>
                    </a:lnTo>
                    <a:lnTo>
                      <a:pt x="38100" y="228600"/>
                    </a:lnTo>
                    <a:lnTo>
                      <a:pt x="152400" y="196850"/>
                    </a:lnTo>
                    <a:lnTo>
                      <a:pt x="0" y="44450"/>
                    </a:lnTo>
                    <a:close/>
                  </a:path>
                </a:pathLst>
              </a:custGeom>
              <a:grp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dirty="0"/>
              </a:p>
            </p:txBody>
          </p:sp>
        </p:grpSp>
        <p:grpSp>
          <p:nvGrpSpPr>
            <p:cNvPr id="158" name="Group 157">
              <a:extLst>
                <a:ext uri="{FF2B5EF4-FFF2-40B4-BE49-F238E27FC236}">
                  <a16:creationId xmlns:a16="http://schemas.microsoft.com/office/drawing/2014/main" id="{CC60300D-FB8E-4862-8185-C2F0C943383D}"/>
                </a:ext>
              </a:extLst>
            </p:cNvPr>
            <p:cNvGrpSpPr/>
            <p:nvPr/>
          </p:nvGrpSpPr>
          <p:grpSpPr>
            <a:xfrm>
              <a:off x="5873818" y="2169990"/>
              <a:ext cx="301490" cy="419933"/>
              <a:chOff x="6002024" y="1080980"/>
              <a:chExt cx="301490" cy="419933"/>
            </a:xfrm>
            <a:grpFill/>
          </p:grpSpPr>
          <p:sp>
            <p:nvSpPr>
              <p:cNvPr id="161" name="Freeform: Shape 160">
                <a:extLst>
                  <a:ext uri="{FF2B5EF4-FFF2-40B4-BE49-F238E27FC236}">
                    <a16:creationId xmlns:a16="http://schemas.microsoft.com/office/drawing/2014/main" id="{21779950-4CC3-4831-9D0B-F94062545AAF}"/>
                  </a:ext>
                </a:extLst>
              </p:cNvPr>
              <p:cNvSpPr/>
              <p:nvPr/>
            </p:nvSpPr>
            <p:spPr>
              <a:xfrm rot="971029" flipH="1">
                <a:off x="6002024" y="1080980"/>
                <a:ext cx="301490" cy="419933"/>
              </a:xfrm>
              <a:custGeom>
                <a:avLst/>
                <a:gdLst>
                  <a:gd name="connsiteX0" fmla="*/ 0 w 355600"/>
                  <a:gd name="connsiteY0" fmla="*/ 44450 h 495300"/>
                  <a:gd name="connsiteX1" fmla="*/ 196850 w 355600"/>
                  <a:gd name="connsiteY1" fmla="*/ 0 h 495300"/>
                  <a:gd name="connsiteX2" fmla="*/ 323850 w 355600"/>
                  <a:gd name="connsiteY2" fmla="*/ 241300 h 495300"/>
                  <a:gd name="connsiteX3" fmla="*/ 209550 w 355600"/>
                  <a:gd name="connsiteY3" fmla="*/ 266700 h 495300"/>
                  <a:gd name="connsiteX4" fmla="*/ 355600 w 355600"/>
                  <a:gd name="connsiteY4" fmla="*/ 495300 h 495300"/>
                  <a:gd name="connsiteX5" fmla="*/ 38100 w 355600"/>
                  <a:gd name="connsiteY5" fmla="*/ 228600 h 495300"/>
                  <a:gd name="connsiteX6" fmla="*/ 152400 w 355600"/>
                  <a:gd name="connsiteY6" fmla="*/ 196850 h 495300"/>
                  <a:gd name="connsiteX7" fmla="*/ 0 w 355600"/>
                  <a:gd name="connsiteY7" fmla="*/ 4445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5600" h="495300">
                    <a:moveTo>
                      <a:pt x="0" y="44450"/>
                    </a:moveTo>
                    <a:lnTo>
                      <a:pt x="196850" y="0"/>
                    </a:lnTo>
                    <a:lnTo>
                      <a:pt x="323850" y="241300"/>
                    </a:lnTo>
                    <a:lnTo>
                      <a:pt x="209550" y="266700"/>
                    </a:lnTo>
                    <a:lnTo>
                      <a:pt x="355600" y="495300"/>
                    </a:lnTo>
                    <a:lnTo>
                      <a:pt x="38100" y="228600"/>
                    </a:lnTo>
                    <a:lnTo>
                      <a:pt x="152400" y="196850"/>
                    </a:lnTo>
                    <a:lnTo>
                      <a:pt x="0" y="44450"/>
                    </a:lnTo>
                    <a:close/>
                  </a:path>
                </a:pathLst>
              </a:custGeom>
              <a:grpFill/>
              <a:ln w="762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dirty="0"/>
              </a:p>
            </p:txBody>
          </p:sp>
          <p:sp>
            <p:nvSpPr>
              <p:cNvPr id="162" name="Freeform: Shape 161">
                <a:extLst>
                  <a:ext uri="{FF2B5EF4-FFF2-40B4-BE49-F238E27FC236}">
                    <a16:creationId xmlns:a16="http://schemas.microsoft.com/office/drawing/2014/main" id="{E5A63B8E-6319-46F4-A71A-F575527C9DAF}"/>
                  </a:ext>
                </a:extLst>
              </p:cNvPr>
              <p:cNvSpPr/>
              <p:nvPr/>
            </p:nvSpPr>
            <p:spPr>
              <a:xfrm rot="971029" flipH="1">
                <a:off x="6002024" y="1080980"/>
                <a:ext cx="301490" cy="419933"/>
              </a:xfrm>
              <a:custGeom>
                <a:avLst/>
                <a:gdLst>
                  <a:gd name="connsiteX0" fmla="*/ 0 w 355600"/>
                  <a:gd name="connsiteY0" fmla="*/ 44450 h 495300"/>
                  <a:gd name="connsiteX1" fmla="*/ 196850 w 355600"/>
                  <a:gd name="connsiteY1" fmla="*/ 0 h 495300"/>
                  <a:gd name="connsiteX2" fmla="*/ 323850 w 355600"/>
                  <a:gd name="connsiteY2" fmla="*/ 241300 h 495300"/>
                  <a:gd name="connsiteX3" fmla="*/ 209550 w 355600"/>
                  <a:gd name="connsiteY3" fmla="*/ 266700 h 495300"/>
                  <a:gd name="connsiteX4" fmla="*/ 355600 w 355600"/>
                  <a:gd name="connsiteY4" fmla="*/ 495300 h 495300"/>
                  <a:gd name="connsiteX5" fmla="*/ 38100 w 355600"/>
                  <a:gd name="connsiteY5" fmla="*/ 228600 h 495300"/>
                  <a:gd name="connsiteX6" fmla="*/ 152400 w 355600"/>
                  <a:gd name="connsiteY6" fmla="*/ 196850 h 495300"/>
                  <a:gd name="connsiteX7" fmla="*/ 0 w 355600"/>
                  <a:gd name="connsiteY7" fmla="*/ 4445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5600" h="495300">
                    <a:moveTo>
                      <a:pt x="0" y="44450"/>
                    </a:moveTo>
                    <a:lnTo>
                      <a:pt x="196850" y="0"/>
                    </a:lnTo>
                    <a:lnTo>
                      <a:pt x="323850" y="241300"/>
                    </a:lnTo>
                    <a:lnTo>
                      <a:pt x="209550" y="266700"/>
                    </a:lnTo>
                    <a:lnTo>
                      <a:pt x="355600" y="495300"/>
                    </a:lnTo>
                    <a:lnTo>
                      <a:pt x="38100" y="228600"/>
                    </a:lnTo>
                    <a:lnTo>
                      <a:pt x="152400" y="196850"/>
                    </a:lnTo>
                    <a:lnTo>
                      <a:pt x="0" y="44450"/>
                    </a:lnTo>
                    <a:close/>
                  </a:path>
                </a:pathLst>
              </a:custGeom>
              <a:grp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dirty="0"/>
              </a:p>
            </p:txBody>
          </p:sp>
        </p:grpSp>
      </p:grpSp>
      <p:sp>
        <p:nvSpPr>
          <p:cNvPr id="166" name="Rectangle: Rounded Corners 165" descr=" 318">
            <a:extLst>
              <a:ext uri="{FF2B5EF4-FFF2-40B4-BE49-F238E27FC236}">
                <a16:creationId xmlns:a16="http://schemas.microsoft.com/office/drawing/2014/main" id="{F38EE721-5D42-4BF5-BC6E-940767E3B678}"/>
              </a:ext>
            </a:extLst>
          </p:cNvPr>
          <p:cNvSpPr/>
          <p:nvPr/>
        </p:nvSpPr>
        <p:spPr>
          <a:xfrm>
            <a:off x="3606800" y="2982499"/>
            <a:ext cx="6418942" cy="947724"/>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r>
              <a:rPr lang="en-GB" sz="1600" dirty="0">
                <a:solidFill>
                  <a:schemeClr val="accent1"/>
                </a:solidFill>
              </a:rPr>
              <a:t> For some patients, </a:t>
            </a:r>
            <a:r>
              <a:rPr lang="en-GB" sz="1600" dirty="0" err="1">
                <a:solidFill>
                  <a:schemeClr val="accent1"/>
                </a:solidFill>
              </a:rPr>
              <a:t>Aimovig</a:t>
            </a:r>
            <a:r>
              <a:rPr lang="en-GB" sz="1600" dirty="0">
                <a:solidFill>
                  <a:schemeClr val="accent1"/>
                </a:solidFill>
              </a:rPr>
              <a:t> cut monthly migraine days in half</a:t>
            </a:r>
            <a:br>
              <a:rPr lang="en-GB" sz="1600" dirty="0">
                <a:solidFill>
                  <a:schemeClr val="accent1"/>
                </a:solidFill>
              </a:rPr>
            </a:br>
            <a:r>
              <a:rPr lang="en-GB" sz="1600" dirty="0">
                <a:solidFill>
                  <a:schemeClr val="accent1"/>
                </a:solidFill>
              </a:rPr>
              <a:t> compared with placebo</a:t>
            </a:r>
          </a:p>
          <a:p>
            <a:pPr marL="735013" lvl="2" indent="-285750">
              <a:buFont typeface="Arial" panose="020B0604020202020204" pitchFamily="34" charset="0"/>
              <a:buChar char="–"/>
            </a:pPr>
            <a:r>
              <a:rPr lang="en-GB" sz="1400" i="1" dirty="0">
                <a:solidFill>
                  <a:schemeClr val="accent1"/>
                </a:solidFill>
              </a:rPr>
              <a:t>Half of patients at 6 months,</a:t>
            </a:r>
            <a:r>
              <a:rPr lang="en-GB" sz="1400" i="1" baseline="30000" dirty="0">
                <a:solidFill>
                  <a:schemeClr val="accent1"/>
                </a:solidFill>
              </a:rPr>
              <a:t>2</a:t>
            </a:r>
            <a:r>
              <a:rPr lang="en-GB" sz="1400" i="1" dirty="0">
                <a:solidFill>
                  <a:schemeClr val="accent1"/>
                </a:solidFill>
              </a:rPr>
              <a:t> nearly two thirds at 1 year,</a:t>
            </a:r>
            <a:r>
              <a:rPr lang="en-GB" sz="1400" i="1" baseline="30000" dirty="0">
                <a:solidFill>
                  <a:schemeClr val="accent1"/>
                </a:solidFill>
              </a:rPr>
              <a:t>4</a:t>
            </a:r>
            <a:r>
              <a:rPr lang="en-GB" sz="1400" i="1" dirty="0">
                <a:solidFill>
                  <a:schemeClr val="accent1"/>
                </a:solidFill>
              </a:rPr>
              <a:t> and over three quarters at 4.5 years</a:t>
            </a:r>
            <a:r>
              <a:rPr lang="en-GB" sz="1400" i="1" baseline="30000" dirty="0">
                <a:solidFill>
                  <a:schemeClr val="accent1"/>
                </a:solidFill>
              </a:rPr>
              <a:t>5</a:t>
            </a:r>
          </a:p>
        </p:txBody>
      </p:sp>
      <p:sp>
        <p:nvSpPr>
          <p:cNvPr id="178" name="Rectangle: Rounded Corners 177" descr=" 2">
            <a:extLst>
              <a:ext uri="{FF2B5EF4-FFF2-40B4-BE49-F238E27FC236}">
                <a16:creationId xmlns:a16="http://schemas.microsoft.com/office/drawing/2014/main" id="{9809933C-9346-4124-BFE2-8AFE40BCFE9A}"/>
              </a:ext>
            </a:extLst>
          </p:cNvPr>
          <p:cNvSpPr/>
          <p:nvPr/>
        </p:nvSpPr>
        <p:spPr>
          <a:xfrm>
            <a:off x="3606800" y="1070055"/>
            <a:ext cx="6418942"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r>
              <a:rPr lang="en-GB" sz="1600" dirty="0">
                <a:solidFill>
                  <a:schemeClr val="accent1"/>
                </a:solidFill>
              </a:rPr>
              <a:t>First calcitonin gene-related peptide receptor inhibitor for migraine prevention (</a:t>
            </a:r>
            <a:r>
              <a:rPr lang="en-GB" sz="1600" dirty="0" err="1">
                <a:solidFill>
                  <a:schemeClr val="accent1"/>
                </a:solidFill>
              </a:rPr>
              <a:t>Aimovig</a:t>
            </a:r>
            <a:r>
              <a:rPr lang="en-GB" sz="1600" dirty="0">
                <a:solidFill>
                  <a:schemeClr val="accent1"/>
                </a:solidFill>
              </a:rPr>
              <a:t>)</a:t>
            </a:r>
            <a:r>
              <a:rPr lang="en-GB" sz="1600" baseline="30000" dirty="0">
                <a:solidFill>
                  <a:schemeClr val="accent1"/>
                </a:solidFill>
              </a:rPr>
              <a:t>1,a</a:t>
            </a:r>
          </a:p>
        </p:txBody>
      </p:sp>
      <p:sp>
        <p:nvSpPr>
          <p:cNvPr id="180" name="Rectangle: Rounded Corners 179" descr=" 317">
            <a:extLst>
              <a:ext uri="{FF2B5EF4-FFF2-40B4-BE49-F238E27FC236}">
                <a16:creationId xmlns:a16="http://schemas.microsoft.com/office/drawing/2014/main" id="{B3D037B4-7053-4410-BEDA-4A7DCDB3F43F}"/>
              </a:ext>
            </a:extLst>
          </p:cNvPr>
          <p:cNvSpPr/>
          <p:nvPr/>
        </p:nvSpPr>
        <p:spPr>
          <a:xfrm>
            <a:off x="3606800" y="2026277"/>
            <a:ext cx="6418942"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r>
              <a:rPr lang="en-GB" sz="1600" dirty="0" err="1">
                <a:solidFill>
                  <a:schemeClr val="accent1"/>
                </a:solidFill>
              </a:rPr>
              <a:t>Aimovig</a:t>
            </a:r>
            <a:r>
              <a:rPr lang="en-GB" sz="1600" dirty="0">
                <a:solidFill>
                  <a:schemeClr val="accent1"/>
                </a:solidFill>
              </a:rPr>
              <a:t> significantly reduces migraine frequency</a:t>
            </a:r>
            <a:r>
              <a:rPr lang="en-GB" sz="1600" baseline="30000" dirty="0">
                <a:solidFill>
                  <a:schemeClr val="accent1"/>
                </a:solidFill>
              </a:rPr>
              <a:t>2</a:t>
            </a:r>
            <a:r>
              <a:rPr lang="en-GB" sz="1600" dirty="0">
                <a:solidFill>
                  <a:schemeClr val="accent1"/>
                </a:solidFill>
              </a:rPr>
              <a:t> and severity</a:t>
            </a:r>
            <a:r>
              <a:rPr lang="en-GB" sz="1600" baseline="30000" dirty="0">
                <a:solidFill>
                  <a:schemeClr val="accent1"/>
                </a:solidFill>
              </a:rPr>
              <a:t>3</a:t>
            </a:r>
          </a:p>
        </p:txBody>
      </p:sp>
      <p:sp>
        <p:nvSpPr>
          <p:cNvPr id="168" name="Rectangle: Rounded Corners 167" descr=" 319">
            <a:extLst>
              <a:ext uri="{FF2B5EF4-FFF2-40B4-BE49-F238E27FC236}">
                <a16:creationId xmlns:a16="http://schemas.microsoft.com/office/drawing/2014/main" id="{A31116ED-E658-469C-A9C3-31528C2F2858}"/>
              </a:ext>
            </a:extLst>
          </p:cNvPr>
          <p:cNvSpPr/>
          <p:nvPr/>
        </p:nvSpPr>
        <p:spPr>
          <a:xfrm>
            <a:off x="3606799" y="3997444"/>
            <a:ext cx="6418941"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r>
              <a:rPr lang="en-GB" sz="1600" dirty="0">
                <a:solidFill>
                  <a:schemeClr val="accent1"/>
                </a:solidFill>
              </a:rPr>
              <a:t>Safety and tolerability was comparable with placebo</a:t>
            </a:r>
            <a:r>
              <a:rPr lang="en-GB" sz="1600" baseline="30000" dirty="0">
                <a:solidFill>
                  <a:schemeClr val="accent1"/>
                </a:solidFill>
              </a:rPr>
              <a:t>4–6</a:t>
            </a:r>
          </a:p>
        </p:txBody>
      </p:sp>
      <p:sp>
        <p:nvSpPr>
          <p:cNvPr id="169" name="Rectangle: Rounded Corners 168" descr=" 165">
            <a:extLst>
              <a:ext uri="{FF2B5EF4-FFF2-40B4-BE49-F238E27FC236}">
                <a16:creationId xmlns:a16="http://schemas.microsoft.com/office/drawing/2014/main" id="{F53DDC8B-E30E-4D45-8167-76A847F01233}"/>
              </a:ext>
            </a:extLst>
          </p:cNvPr>
          <p:cNvSpPr/>
          <p:nvPr/>
        </p:nvSpPr>
        <p:spPr>
          <a:xfrm>
            <a:off x="3606799" y="4953665"/>
            <a:ext cx="6418943"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r>
              <a:rPr lang="en-GB" sz="1600" dirty="0">
                <a:solidFill>
                  <a:schemeClr val="accent1"/>
                </a:solidFill>
              </a:rPr>
              <a:t>Awarded TIME Top 50 Best Inventions of 2018</a:t>
            </a:r>
            <a:r>
              <a:rPr lang="en-GB" sz="1600" baseline="30000" dirty="0">
                <a:solidFill>
                  <a:schemeClr val="accent1"/>
                </a:solidFill>
              </a:rPr>
              <a:t>7</a:t>
            </a:r>
            <a:r>
              <a:rPr lang="en-GB" sz="1600" dirty="0">
                <a:solidFill>
                  <a:schemeClr val="accent1"/>
                </a:solidFill>
              </a:rPr>
              <a:t/>
            </a:r>
            <a:br>
              <a:rPr lang="en-GB" sz="1600" dirty="0">
                <a:solidFill>
                  <a:schemeClr val="accent1"/>
                </a:solidFill>
              </a:rPr>
            </a:br>
            <a:r>
              <a:rPr lang="en-GB" sz="1600" dirty="0" err="1">
                <a:solidFill>
                  <a:schemeClr val="accent1"/>
                </a:solidFill>
              </a:rPr>
              <a:t>Insider.com’s</a:t>
            </a:r>
            <a:r>
              <a:rPr lang="en-GB" sz="1600" dirty="0">
                <a:solidFill>
                  <a:schemeClr val="accent1"/>
                </a:solidFill>
              </a:rPr>
              <a:t> Top 10 Most Important Medical Discoveries of 2018</a:t>
            </a:r>
            <a:r>
              <a:rPr lang="en-GB" sz="1600" baseline="30000" dirty="0">
                <a:solidFill>
                  <a:schemeClr val="accent1"/>
                </a:solidFill>
              </a:rPr>
              <a:t>8</a:t>
            </a:r>
          </a:p>
        </p:txBody>
      </p:sp>
      <p:grpSp>
        <p:nvGrpSpPr>
          <p:cNvPr id="304" name="Group 303" descr=" 304">
            <a:extLst>
              <a:ext uri="{FF2B5EF4-FFF2-40B4-BE49-F238E27FC236}">
                <a16:creationId xmlns:a16="http://schemas.microsoft.com/office/drawing/2014/main" id="{47F3D85D-3AA3-40C3-B9B6-6A4662DE402C}"/>
              </a:ext>
            </a:extLst>
          </p:cNvPr>
          <p:cNvGrpSpPr/>
          <p:nvPr/>
        </p:nvGrpSpPr>
        <p:grpSpPr>
          <a:xfrm>
            <a:off x="195253" y="1380461"/>
            <a:ext cx="6952971" cy="5309231"/>
            <a:chOff x="146440" y="2333365"/>
            <a:chExt cx="5214728" cy="2683903"/>
          </a:xfrm>
        </p:grpSpPr>
        <p:sp>
          <p:nvSpPr>
            <p:cNvPr id="305" name="Rectangle: Rounded Corners 304">
              <a:extLst>
                <a:ext uri="{FF2B5EF4-FFF2-40B4-BE49-F238E27FC236}">
                  <a16:creationId xmlns:a16="http://schemas.microsoft.com/office/drawing/2014/main" id="{4C827B96-6AE3-4963-881C-7EFD6C999337}"/>
                </a:ext>
              </a:extLst>
            </p:cNvPr>
            <p:cNvSpPr/>
            <p:nvPr/>
          </p:nvSpPr>
          <p:spPr>
            <a:xfrm>
              <a:off x="146440" y="2333365"/>
              <a:ext cx="5214728" cy="2341763"/>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en-GB" sz="14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p>
            <a:p>
              <a:pPr marL="304792" lvl="0" indent="-304792">
                <a:spcBef>
                  <a:spcPts val="200"/>
                </a:spcBef>
                <a:spcAft>
                  <a:spcPts val="200"/>
                </a:spcAft>
                <a:buFontTx/>
                <a:buAutoNum type="arabicPeriod"/>
              </a:pPr>
              <a:r>
                <a:rPr lang="en-GB" sz="1400" dirty="0">
                  <a:solidFill>
                    <a:srgbClr val="023761"/>
                  </a:solidFill>
                </a:rPr>
                <a:t>Novartis press release; May 18, 2018. Available at </a:t>
              </a:r>
              <a:r>
                <a:rPr lang="en-GB" sz="1400" dirty="0">
                  <a:solidFill>
                    <a:srgbClr val="023761"/>
                  </a:solidFill>
                  <a:hlinkClick r:id="rId11"/>
                </a:rPr>
                <a:t>https://www.novartis.com/news/media-releases/novartis-and-amgen-announce-fda-approval-aimovigtm-erenumab-novel-treatment-developed-specifically-migraine-prevention</a:t>
              </a:r>
              <a:r>
                <a:rPr lang="en-GB" sz="1400" dirty="0">
                  <a:solidFill>
                    <a:srgbClr val="023761"/>
                  </a:solidFill>
                </a:rPr>
                <a:t>. Accessed August 2020.</a:t>
              </a:r>
            </a:p>
            <a:p>
              <a:pPr marL="304792" lvl="0" indent="-304792">
                <a:spcBef>
                  <a:spcPts val="200"/>
                </a:spcBef>
                <a:spcAft>
                  <a:spcPts val="200"/>
                </a:spcAft>
                <a:buFontTx/>
                <a:buAutoNum type="arabicPeriod"/>
              </a:pPr>
              <a:r>
                <a:rPr lang="en-GB" sz="1400" dirty="0" err="1">
                  <a:solidFill>
                    <a:srgbClr val="023761"/>
                  </a:solidFill>
                </a:rPr>
                <a:t>Goadsby</a:t>
              </a:r>
              <a:r>
                <a:rPr lang="en-GB" sz="1400" dirty="0">
                  <a:solidFill>
                    <a:srgbClr val="023761"/>
                  </a:solidFill>
                </a:rPr>
                <a:t> PJ, et al. N </a:t>
              </a:r>
              <a:r>
                <a:rPr lang="en-GB" sz="1400" dirty="0" err="1">
                  <a:solidFill>
                    <a:srgbClr val="023761"/>
                  </a:solidFill>
                </a:rPr>
                <a:t>Engl</a:t>
              </a:r>
              <a:r>
                <a:rPr lang="en-GB" sz="1400" dirty="0">
                  <a:solidFill>
                    <a:srgbClr val="023761"/>
                  </a:solidFill>
                </a:rPr>
                <a:t> J Med 2017; 377:2123–2132</a:t>
              </a:r>
            </a:p>
            <a:p>
              <a:pPr marL="304792" lvl="0" indent="-304792">
                <a:spcBef>
                  <a:spcPts val="200"/>
                </a:spcBef>
                <a:spcAft>
                  <a:spcPts val="200"/>
                </a:spcAft>
                <a:buFontTx/>
                <a:buAutoNum type="arabicPeriod"/>
              </a:pPr>
              <a:r>
                <a:rPr lang="en-GB" sz="1400" dirty="0" err="1">
                  <a:solidFill>
                    <a:srgbClr val="023761"/>
                  </a:solidFill>
                </a:rPr>
                <a:t>Dodick</a:t>
              </a:r>
              <a:r>
                <a:rPr lang="en-GB" sz="1400" dirty="0">
                  <a:solidFill>
                    <a:srgbClr val="023761"/>
                  </a:solidFill>
                </a:rPr>
                <a:t> DW, et al. </a:t>
              </a:r>
              <a:r>
                <a:rPr lang="en-GB" sz="1400" dirty="0" err="1">
                  <a:solidFill>
                    <a:srgbClr val="023761"/>
                  </a:solidFill>
                </a:rPr>
                <a:t>Cephalagia</a:t>
              </a:r>
              <a:r>
                <a:rPr lang="en-GB" sz="1400" dirty="0">
                  <a:solidFill>
                    <a:srgbClr val="023761"/>
                  </a:solidFill>
                </a:rPr>
                <a:t> 2018; 38:1026–1037</a:t>
              </a:r>
            </a:p>
            <a:p>
              <a:pPr marL="304792" lvl="0" indent="-304792">
                <a:spcBef>
                  <a:spcPts val="200"/>
                </a:spcBef>
                <a:spcAft>
                  <a:spcPts val="200"/>
                </a:spcAft>
                <a:buFontTx/>
                <a:buAutoNum type="arabicPeriod"/>
              </a:pPr>
              <a:r>
                <a:rPr lang="en-GB" sz="1400" dirty="0" err="1">
                  <a:solidFill>
                    <a:srgbClr val="023761"/>
                  </a:solidFill>
                </a:rPr>
                <a:t>Goadsby</a:t>
              </a:r>
              <a:r>
                <a:rPr lang="en-GB" sz="1400" dirty="0">
                  <a:solidFill>
                    <a:srgbClr val="023761"/>
                  </a:solidFill>
                </a:rPr>
                <a:t> PJ, et al. Neurology 2020; DOI: 10.1212/WNL.0000000000010019 </a:t>
              </a:r>
            </a:p>
            <a:p>
              <a:pPr marL="304792" lvl="0" indent="-304792">
                <a:spcBef>
                  <a:spcPts val="200"/>
                </a:spcBef>
                <a:spcAft>
                  <a:spcPts val="200"/>
                </a:spcAft>
                <a:buFontTx/>
                <a:buAutoNum type="arabicPeriod"/>
              </a:pPr>
              <a:r>
                <a:rPr lang="en-GB" sz="1400" dirty="0" err="1">
                  <a:solidFill>
                    <a:srgbClr val="023761"/>
                  </a:solidFill>
                </a:rPr>
                <a:t>Ashina</a:t>
              </a:r>
              <a:r>
                <a:rPr lang="en-GB" sz="1400" dirty="0">
                  <a:solidFill>
                    <a:srgbClr val="023761"/>
                  </a:solidFill>
                </a:rPr>
                <a:t> M, et al. Oral presentation at: American Headache Society, 61st Annual Scientific Meeting; July 11–14, 2019; Philadelphia, PA</a:t>
              </a:r>
            </a:p>
            <a:p>
              <a:pPr marL="304792" lvl="0" indent="-304792">
                <a:spcBef>
                  <a:spcPts val="200"/>
                </a:spcBef>
                <a:spcAft>
                  <a:spcPts val="200"/>
                </a:spcAft>
                <a:buFontTx/>
                <a:buAutoNum type="arabicPeriod"/>
              </a:pPr>
              <a:r>
                <a:rPr lang="en-GB" sz="1400" dirty="0" err="1">
                  <a:solidFill>
                    <a:srgbClr val="023761"/>
                  </a:solidFill>
                </a:rPr>
                <a:t>Aimovig</a:t>
              </a:r>
              <a:r>
                <a:rPr lang="en-GB" sz="1400" dirty="0">
                  <a:solidFill>
                    <a:srgbClr val="023761"/>
                  </a:solidFill>
                </a:rPr>
                <a:t> Prescribing Information. April 2020. Available at </a:t>
              </a:r>
              <a:r>
                <a:rPr lang="en-GB" sz="1400" dirty="0">
                  <a:solidFill>
                    <a:srgbClr val="023761"/>
                  </a:solidFill>
                  <a:hlinkClick r:id="rId12"/>
                </a:rPr>
                <a:t>https://www.accessdata.fda.gov/drugsatfda_docs/label/2020/761077s007lbl.pdf</a:t>
              </a:r>
              <a:r>
                <a:rPr lang="en-GB" sz="1400" dirty="0">
                  <a:solidFill>
                    <a:srgbClr val="023761"/>
                  </a:solidFill>
                </a:rPr>
                <a:t>. Accessed August 2020.</a:t>
              </a:r>
            </a:p>
            <a:p>
              <a:pPr marL="304792" lvl="0" indent="-304792">
                <a:spcBef>
                  <a:spcPts val="200"/>
                </a:spcBef>
                <a:spcAft>
                  <a:spcPts val="200"/>
                </a:spcAft>
                <a:buFontTx/>
                <a:buAutoNum type="arabicPeriod"/>
              </a:pPr>
              <a:r>
                <a:rPr lang="en-GB" sz="1400" dirty="0">
                  <a:solidFill>
                    <a:srgbClr val="023761"/>
                  </a:solidFill>
                </a:rPr>
                <a:t>TIME, list of Top 50 Best Inventions of 2018. Available at </a:t>
              </a:r>
              <a:r>
                <a:rPr lang="en-GB" sz="1400" dirty="0">
                  <a:solidFill>
                    <a:srgbClr val="023761"/>
                  </a:solidFill>
                  <a:hlinkClick r:id="rId13"/>
                </a:rPr>
                <a:t>https://time.com/collection/best-inventions-2018/</a:t>
              </a:r>
              <a:r>
                <a:rPr lang="en-GB" sz="1400" dirty="0">
                  <a:solidFill>
                    <a:srgbClr val="023761"/>
                  </a:solidFill>
                </a:rPr>
                <a:t>. Accessed August 2020. </a:t>
              </a:r>
            </a:p>
            <a:p>
              <a:pPr marL="304792" lvl="0" indent="-304792">
                <a:spcBef>
                  <a:spcPts val="200"/>
                </a:spcBef>
                <a:spcAft>
                  <a:spcPts val="200"/>
                </a:spcAft>
                <a:buFontTx/>
                <a:buAutoNum type="arabicPeriod"/>
              </a:pPr>
              <a:r>
                <a:rPr lang="en-GB" sz="1400" dirty="0">
                  <a:solidFill>
                    <a:srgbClr val="023761"/>
                  </a:solidFill>
                </a:rPr>
                <a:t>Insider, 10 of the most important medical discoveries of 2018. Dec 2018. Available at </a:t>
              </a:r>
              <a:r>
                <a:rPr lang="en-GB" sz="1400" dirty="0">
                  <a:solidFill>
                    <a:srgbClr val="023761"/>
                  </a:solidFill>
                  <a:hlinkClick r:id="rId14"/>
                </a:rPr>
                <a:t>https://www.insider.com/important-medical-discoveries-of-the-year-2018-12#researchers-created-an-injection-that-might-prevent-migraines-4</a:t>
              </a:r>
              <a:r>
                <a:rPr lang="en-GB" sz="1400" dirty="0">
                  <a:solidFill>
                    <a:srgbClr val="023761"/>
                  </a:solidFill>
                </a:rPr>
                <a:t>. Accessed August 2020. </a:t>
              </a:r>
              <a:endPar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306" name="Rectangle: Rounded Corners 305">
              <a:extLst>
                <a:ext uri="{FF2B5EF4-FFF2-40B4-BE49-F238E27FC236}">
                  <a16:creationId xmlns:a16="http://schemas.microsoft.com/office/drawing/2014/main" id="{86E0F33C-1FB5-4B1F-8B4E-0524B9515EB2}"/>
                </a:ext>
              </a:extLst>
            </p:cNvPr>
            <p:cNvSpPr/>
            <p:nvPr/>
          </p:nvSpPr>
          <p:spPr>
            <a:xfrm>
              <a:off x="1357693" y="4822097"/>
              <a:ext cx="982800" cy="195171"/>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307" name="Rectangle: Rounded Corners 306">
              <a:extLst>
                <a:ext uri="{FF2B5EF4-FFF2-40B4-BE49-F238E27FC236}">
                  <a16:creationId xmlns:a16="http://schemas.microsoft.com/office/drawing/2014/main" id="{B2F24076-26EC-4BEB-BDE7-0672116FC838}"/>
                </a:ext>
              </a:extLst>
            </p:cNvPr>
            <p:cNvSpPr/>
            <p:nvPr/>
          </p:nvSpPr>
          <p:spPr>
            <a:xfrm>
              <a:off x="4849400" y="2384848"/>
              <a:ext cx="262802" cy="180738"/>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400"/>
                </a:spcBef>
                <a:spcAft>
                  <a:spcPts val="400"/>
                </a:spcAft>
                <a:buClrTx/>
                <a:buSzTx/>
                <a:buFontTx/>
                <a:buNone/>
                <a:tabLst/>
                <a:defRPr/>
              </a:pPr>
              <a:r>
                <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sym typeface="Wingdings" panose="05000000000000000000" pitchFamily="2" charset="2"/>
                </a:rPr>
                <a:t></a:t>
              </a:r>
              <a:endPar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pic>
        <p:nvPicPr>
          <p:cNvPr id="167" name="Picture 166" descr=" 13">
            <a:extLst>
              <a:ext uri="{FF2B5EF4-FFF2-40B4-BE49-F238E27FC236}">
                <a16:creationId xmlns:a16="http://schemas.microsoft.com/office/drawing/2014/main" id="{36D37054-6915-40C3-BD45-E28906DA0920}"/>
              </a:ext>
            </a:extLst>
          </p:cNvPr>
          <p:cNvPicPr>
            <a:picLocks noChangeAspect="1"/>
          </p:cNvPicPr>
          <p:nvPr/>
        </p:nvPicPr>
        <p:blipFill>
          <a:blip r:embed="rId15"/>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2700647568"/>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showMasterSp="0">
  <p:cSld>
    <p:bg>
      <p:bgPr>
        <a:solidFill>
          <a:srgbClr val="0460A9"/>
        </a:solidFill>
        <a:effectLst/>
      </p:bgPr>
    </p:bg>
    <p:spTree>
      <p:nvGrpSpPr>
        <p:cNvPr id="1" name=""/>
        <p:cNvGrpSpPr/>
        <p:nvPr/>
      </p:nvGrpSpPr>
      <p:grpSpPr>
        <a:xfrm>
          <a:off x="0" y="0"/>
          <a:ext cx="0" cy="0"/>
          <a:chOff x="0" y="0"/>
          <a:chExt cx="0" cy="0"/>
        </a:xfrm>
      </p:grpSpPr>
      <p:grpSp>
        <p:nvGrpSpPr>
          <p:cNvPr id="9" name="Group 8" descr=" 9">
            <a:extLst>
              <a:ext uri="{FF2B5EF4-FFF2-40B4-BE49-F238E27FC236}">
                <a16:creationId xmlns:a16="http://schemas.microsoft.com/office/drawing/2014/main" id="{BE7A4A0A-12BF-4D97-BD85-B648E06FFA25}"/>
              </a:ext>
            </a:extLst>
          </p:cNvPr>
          <p:cNvGrpSpPr/>
          <p:nvPr/>
        </p:nvGrpSpPr>
        <p:grpSpPr>
          <a:xfrm>
            <a:off x="7410450" y="2064085"/>
            <a:ext cx="3610969" cy="3572817"/>
            <a:chOff x="7410450" y="2064085"/>
            <a:chExt cx="3610969" cy="3572817"/>
          </a:xfrm>
        </p:grpSpPr>
        <p:pic>
          <p:nvPicPr>
            <p:cNvPr id="3" name="Picture 2" descr="A person standing in a kitchen&#10;&#10;Description automatically generated">
              <a:extLst>
                <a:ext uri="{FF2B5EF4-FFF2-40B4-BE49-F238E27FC236}">
                  <a16:creationId xmlns:a16="http://schemas.microsoft.com/office/drawing/2014/main" id="{CE4BBB0F-649D-4529-9A19-03F8377DF883}"/>
                </a:ext>
              </a:extLst>
            </p:cNvPr>
            <p:cNvPicPr>
              <a:picLocks noChangeAspect="1"/>
            </p:cNvPicPr>
            <p:nvPr/>
          </p:nvPicPr>
          <p:blipFill rotWithShape="1">
            <a:blip r:embed="rId3"/>
            <a:srcRect l="42867" t="10023" r="13269"/>
            <a:stretch/>
          </p:blipFill>
          <p:spPr>
            <a:xfrm>
              <a:off x="7410450" y="2066925"/>
              <a:ext cx="3294000" cy="3294000"/>
            </a:xfrm>
            <a:prstGeom prst="ellipse">
              <a:avLst/>
            </a:prstGeom>
          </p:spPr>
        </p:pic>
        <p:grpSp>
          <p:nvGrpSpPr>
            <p:cNvPr id="152" name="Group 151">
              <a:extLst>
                <a:ext uri="{FF2B5EF4-FFF2-40B4-BE49-F238E27FC236}">
                  <a16:creationId xmlns:a16="http://schemas.microsoft.com/office/drawing/2014/main" id="{9BE06C4C-29E8-4DEB-8F8F-975ACA2F58EA}"/>
                </a:ext>
              </a:extLst>
            </p:cNvPr>
            <p:cNvGrpSpPr/>
            <p:nvPr/>
          </p:nvGrpSpPr>
          <p:grpSpPr>
            <a:xfrm>
              <a:off x="7412069" y="2064085"/>
              <a:ext cx="3609350" cy="3572817"/>
              <a:chOff x="1914525" y="2457700"/>
              <a:chExt cx="3609350" cy="3572817"/>
            </a:xfrm>
          </p:grpSpPr>
          <p:sp>
            <p:nvSpPr>
              <p:cNvPr id="153" name="Oval 152">
                <a:extLst>
                  <a:ext uri="{FF2B5EF4-FFF2-40B4-BE49-F238E27FC236}">
                    <a16:creationId xmlns:a16="http://schemas.microsoft.com/office/drawing/2014/main" id="{3A463538-9D46-4F02-95AA-F42BB40766CE}"/>
                  </a:ext>
                </a:extLst>
              </p:cNvPr>
              <p:cNvSpPr/>
              <p:nvPr/>
            </p:nvSpPr>
            <p:spPr>
              <a:xfrm>
                <a:off x="1914525" y="2457700"/>
                <a:ext cx="3292546" cy="3292546"/>
              </a:xfrm>
              <a:prstGeom prst="ellipse">
                <a:avLst/>
              </a:prstGeom>
              <a:solidFill>
                <a:srgbClr val="9ABFDC">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56" name="Group 155">
                <a:extLst>
                  <a:ext uri="{FF2B5EF4-FFF2-40B4-BE49-F238E27FC236}">
                    <a16:creationId xmlns:a16="http://schemas.microsoft.com/office/drawing/2014/main" id="{D22BC185-23CD-419C-9964-2C366FAE1D47}"/>
                  </a:ext>
                </a:extLst>
              </p:cNvPr>
              <p:cNvGrpSpPr/>
              <p:nvPr/>
            </p:nvGrpSpPr>
            <p:grpSpPr>
              <a:xfrm>
                <a:off x="2087599" y="2640414"/>
                <a:ext cx="3436276" cy="3390103"/>
                <a:chOff x="2087599" y="2618192"/>
                <a:chExt cx="3436276" cy="3390103"/>
              </a:xfrm>
            </p:grpSpPr>
            <p:sp>
              <p:nvSpPr>
                <p:cNvPr id="157" name="TextBox 156">
                  <a:extLst>
                    <a:ext uri="{FF2B5EF4-FFF2-40B4-BE49-F238E27FC236}">
                      <a16:creationId xmlns:a16="http://schemas.microsoft.com/office/drawing/2014/main" id="{00BAD490-0B52-47FE-AC0E-A26BC26A8846}"/>
                    </a:ext>
                  </a:extLst>
                </p:cNvPr>
                <p:cNvSpPr txBox="1"/>
                <p:nvPr/>
              </p:nvSpPr>
              <p:spPr>
                <a:xfrm>
                  <a:off x="2087599" y="3733577"/>
                  <a:ext cx="2946399" cy="1015663"/>
                </a:xfrm>
                <a:prstGeom prst="rect">
                  <a:avLst/>
                </a:prstGeom>
                <a:noFill/>
              </p:spPr>
              <p:txBody>
                <a:bodyPr wrap="square" rtlCol="0">
                  <a:spAutoFit/>
                </a:bodyPr>
                <a:lstStyle/>
                <a:p>
                  <a:pPr lvl="0" algn="ctr">
                    <a:defRPr/>
                  </a:pPr>
                  <a:r>
                    <a:rPr lang="en-GB" sz="2000" dirty="0">
                      <a:solidFill>
                        <a:srgbClr val="023761"/>
                      </a:solidFill>
                    </a:rPr>
                    <a:t>My </a:t>
                  </a:r>
                  <a:r>
                    <a:rPr lang="en-GB" sz="2000" dirty="0" err="1">
                      <a:solidFill>
                        <a:srgbClr val="023761"/>
                      </a:solidFill>
                    </a:rPr>
                    <a:t>Aimovig</a:t>
                  </a:r>
                  <a:r>
                    <a:rPr lang="en-GB" sz="2000" dirty="0">
                      <a:solidFill>
                        <a:srgbClr val="023761"/>
                      </a:solidFill>
                    </a:rPr>
                    <a:t> just arrived and I can’t wait to see how well it works!</a:t>
                  </a:r>
                  <a:r>
                    <a:rPr lang="en-GB" sz="2000" baseline="30000" dirty="0">
                      <a:solidFill>
                        <a:srgbClr val="023761"/>
                      </a:solidFill>
                    </a:rPr>
                    <a:t>4</a:t>
                  </a:r>
                </a:p>
              </p:txBody>
            </p:sp>
            <p:sp>
              <p:nvSpPr>
                <p:cNvPr id="158" name="Rectangle 157">
                  <a:extLst>
                    <a:ext uri="{FF2B5EF4-FFF2-40B4-BE49-F238E27FC236}">
                      <a16:creationId xmlns:a16="http://schemas.microsoft.com/office/drawing/2014/main" id="{133A8958-26F2-4A55-8275-99003D998354}"/>
                    </a:ext>
                  </a:extLst>
                </p:cNvPr>
                <p:cNvSpPr/>
                <p:nvPr/>
              </p:nvSpPr>
              <p:spPr>
                <a:xfrm>
                  <a:off x="4544119" y="5638963"/>
                  <a:ext cx="979756" cy="369332"/>
                </a:xfrm>
                <a:prstGeom prst="rect">
                  <a:avLst/>
                </a:prstGeom>
              </p:spPr>
              <p:txBody>
                <a:bodyPr wrap="none">
                  <a:spAutoFit/>
                </a:bodyPr>
                <a:lstStyle/>
                <a:p>
                  <a:pPr lvl="0" algn="ctr">
                    <a:defRPr/>
                  </a:pPr>
                  <a:r>
                    <a:rPr lang="en-GB" sz="1800" b="1" dirty="0">
                      <a:solidFill>
                        <a:srgbClr val="FFFFFF"/>
                      </a:solidFill>
                    </a:rPr>
                    <a:t>Kendra</a:t>
                  </a:r>
                  <a:endParaRPr kumimoji="0" lang="en-GB" sz="18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1" name="Freeform: Shape 160">
                  <a:extLst>
                    <a:ext uri="{FF2B5EF4-FFF2-40B4-BE49-F238E27FC236}">
                      <a16:creationId xmlns:a16="http://schemas.microsoft.com/office/drawing/2014/main" id="{C4F4FBA4-A251-4F1D-92F9-8F963654491F}"/>
                    </a:ext>
                  </a:extLst>
                </p:cNvPr>
                <p:cNvSpPr/>
                <p:nvPr/>
              </p:nvSpPr>
              <p:spPr>
                <a:xfrm rot="10800000" flipH="1">
                  <a:off x="4187789" y="5191115"/>
                  <a:ext cx="591502" cy="394335"/>
                </a:xfrm>
                <a:custGeom>
                  <a:avLst/>
                  <a:gdLst>
                    <a:gd name="connsiteX0" fmla="*/ 130788 w 591502"/>
                    <a:gd name="connsiteY0" fmla="*/ 131445 h 394335"/>
                    <a:gd name="connsiteX1" fmla="*/ 0 w 591502"/>
                    <a:gd name="connsiteY1" fmla="*/ 262890 h 394335"/>
                    <a:gd name="connsiteX2" fmla="*/ 131445 w 591502"/>
                    <a:gd name="connsiteY2" fmla="*/ 394335 h 394335"/>
                    <a:gd name="connsiteX3" fmla="*/ 262890 w 591502"/>
                    <a:gd name="connsiteY3" fmla="*/ 262890 h 394335"/>
                    <a:gd name="connsiteX4" fmla="*/ 0 w 591502"/>
                    <a:gd name="connsiteY4" fmla="*/ 0 h 394335"/>
                    <a:gd name="connsiteX5" fmla="*/ 130788 w 591502"/>
                    <a:gd name="connsiteY5" fmla="*/ 131445 h 394335"/>
                    <a:gd name="connsiteX6" fmla="*/ 328613 w 591502"/>
                    <a:gd name="connsiteY6" fmla="*/ 262890 h 394335"/>
                    <a:gd name="connsiteX7" fmla="*/ 460058 w 591502"/>
                    <a:gd name="connsiteY7" fmla="*/ 394335 h 394335"/>
                    <a:gd name="connsiteX8" fmla="*/ 591503 w 591502"/>
                    <a:gd name="connsiteY8" fmla="*/ 262890 h 394335"/>
                    <a:gd name="connsiteX9" fmla="*/ 591503 w 591502"/>
                    <a:gd name="connsiteY9" fmla="*/ 262890 h 394335"/>
                    <a:gd name="connsiteX10" fmla="*/ 328613 w 591502"/>
                    <a:gd name="connsiteY10" fmla="*/ 0 h 394335"/>
                    <a:gd name="connsiteX11" fmla="*/ 459400 w 591502"/>
                    <a:gd name="connsiteY11" fmla="*/ 131445 h 394335"/>
                    <a:gd name="connsiteX12" fmla="*/ 328613 w 591502"/>
                    <a:gd name="connsiteY12" fmla="*/ 262890 h 39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1502" h="394335">
                      <a:moveTo>
                        <a:pt x="130788" y="131445"/>
                      </a:moveTo>
                      <a:cubicBezTo>
                        <a:pt x="58493" y="131445"/>
                        <a:pt x="0" y="190595"/>
                        <a:pt x="0" y="262890"/>
                      </a:cubicBezTo>
                      <a:cubicBezTo>
                        <a:pt x="0" y="335185"/>
                        <a:pt x="59150" y="394335"/>
                        <a:pt x="131445" y="394335"/>
                      </a:cubicBezTo>
                      <a:cubicBezTo>
                        <a:pt x="203740" y="394335"/>
                        <a:pt x="262890" y="335185"/>
                        <a:pt x="262890" y="262890"/>
                      </a:cubicBezTo>
                      <a:cubicBezTo>
                        <a:pt x="262890" y="117643"/>
                        <a:pt x="145247" y="0"/>
                        <a:pt x="0" y="0"/>
                      </a:cubicBezTo>
                      <a:cubicBezTo>
                        <a:pt x="0" y="0"/>
                        <a:pt x="86096" y="32204"/>
                        <a:pt x="130788" y="131445"/>
                      </a:cubicBezTo>
                      <a:close/>
                      <a:moveTo>
                        <a:pt x="328613" y="262890"/>
                      </a:moveTo>
                      <a:cubicBezTo>
                        <a:pt x="328613" y="335185"/>
                        <a:pt x="387763" y="394335"/>
                        <a:pt x="460058" y="394335"/>
                      </a:cubicBezTo>
                      <a:cubicBezTo>
                        <a:pt x="532352" y="394335"/>
                        <a:pt x="591503" y="335185"/>
                        <a:pt x="591503" y="262890"/>
                      </a:cubicBezTo>
                      <a:lnTo>
                        <a:pt x="591503" y="262890"/>
                      </a:lnTo>
                      <a:cubicBezTo>
                        <a:pt x="591503" y="117643"/>
                        <a:pt x="473859" y="0"/>
                        <a:pt x="328613" y="0"/>
                      </a:cubicBezTo>
                      <a:cubicBezTo>
                        <a:pt x="328613" y="0"/>
                        <a:pt x="414709" y="32204"/>
                        <a:pt x="459400" y="131445"/>
                      </a:cubicBezTo>
                      <a:cubicBezTo>
                        <a:pt x="387106" y="131445"/>
                        <a:pt x="328613" y="190595"/>
                        <a:pt x="328613" y="262890"/>
                      </a:cubicBezTo>
                      <a:close/>
                    </a:path>
                  </a:pathLst>
                </a:custGeom>
                <a:solidFill>
                  <a:schemeClr val="accent3"/>
                </a:solidFill>
                <a:ln w="657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2" name="Freeform: Shape 161">
                  <a:extLst>
                    <a:ext uri="{FF2B5EF4-FFF2-40B4-BE49-F238E27FC236}">
                      <a16:creationId xmlns:a16="http://schemas.microsoft.com/office/drawing/2014/main" id="{C53A4CDB-8FB3-4A30-9C45-32B2F472D385}"/>
                    </a:ext>
                  </a:extLst>
                </p:cNvPr>
                <p:cNvSpPr/>
                <p:nvPr/>
              </p:nvSpPr>
              <p:spPr>
                <a:xfrm rot="10800000">
                  <a:off x="2395977" y="2618192"/>
                  <a:ext cx="591502" cy="394335"/>
                </a:xfrm>
                <a:custGeom>
                  <a:avLst/>
                  <a:gdLst>
                    <a:gd name="connsiteX0" fmla="*/ 130788 w 591502"/>
                    <a:gd name="connsiteY0" fmla="*/ 131445 h 394335"/>
                    <a:gd name="connsiteX1" fmla="*/ 0 w 591502"/>
                    <a:gd name="connsiteY1" fmla="*/ 262890 h 394335"/>
                    <a:gd name="connsiteX2" fmla="*/ 131445 w 591502"/>
                    <a:gd name="connsiteY2" fmla="*/ 394335 h 394335"/>
                    <a:gd name="connsiteX3" fmla="*/ 262890 w 591502"/>
                    <a:gd name="connsiteY3" fmla="*/ 262890 h 394335"/>
                    <a:gd name="connsiteX4" fmla="*/ 0 w 591502"/>
                    <a:gd name="connsiteY4" fmla="*/ 0 h 394335"/>
                    <a:gd name="connsiteX5" fmla="*/ 130788 w 591502"/>
                    <a:gd name="connsiteY5" fmla="*/ 131445 h 394335"/>
                    <a:gd name="connsiteX6" fmla="*/ 328613 w 591502"/>
                    <a:gd name="connsiteY6" fmla="*/ 262890 h 394335"/>
                    <a:gd name="connsiteX7" fmla="*/ 460058 w 591502"/>
                    <a:gd name="connsiteY7" fmla="*/ 394335 h 394335"/>
                    <a:gd name="connsiteX8" fmla="*/ 591503 w 591502"/>
                    <a:gd name="connsiteY8" fmla="*/ 262890 h 394335"/>
                    <a:gd name="connsiteX9" fmla="*/ 591503 w 591502"/>
                    <a:gd name="connsiteY9" fmla="*/ 262890 h 394335"/>
                    <a:gd name="connsiteX10" fmla="*/ 328613 w 591502"/>
                    <a:gd name="connsiteY10" fmla="*/ 0 h 394335"/>
                    <a:gd name="connsiteX11" fmla="*/ 459400 w 591502"/>
                    <a:gd name="connsiteY11" fmla="*/ 131445 h 394335"/>
                    <a:gd name="connsiteX12" fmla="*/ 328613 w 591502"/>
                    <a:gd name="connsiteY12" fmla="*/ 262890 h 39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1502" h="394335">
                      <a:moveTo>
                        <a:pt x="130788" y="131445"/>
                      </a:moveTo>
                      <a:cubicBezTo>
                        <a:pt x="58493" y="131445"/>
                        <a:pt x="0" y="190595"/>
                        <a:pt x="0" y="262890"/>
                      </a:cubicBezTo>
                      <a:cubicBezTo>
                        <a:pt x="0" y="335185"/>
                        <a:pt x="59150" y="394335"/>
                        <a:pt x="131445" y="394335"/>
                      </a:cubicBezTo>
                      <a:cubicBezTo>
                        <a:pt x="203740" y="394335"/>
                        <a:pt x="262890" y="335185"/>
                        <a:pt x="262890" y="262890"/>
                      </a:cubicBezTo>
                      <a:cubicBezTo>
                        <a:pt x="262890" y="117643"/>
                        <a:pt x="145247" y="0"/>
                        <a:pt x="0" y="0"/>
                      </a:cubicBezTo>
                      <a:cubicBezTo>
                        <a:pt x="0" y="0"/>
                        <a:pt x="86096" y="32204"/>
                        <a:pt x="130788" y="131445"/>
                      </a:cubicBezTo>
                      <a:close/>
                      <a:moveTo>
                        <a:pt x="328613" y="262890"/>
                      </a:moveTo>
                      <a:cubicBezTo>
                        <a:pt x="328613" y="335185"/>
                        <a:pt x="387763" y="394335"/>
                        <a:pt x="460058" y="394335"/>
                      </a:cubicBezTo>
                      <a:cubicBezTo>
                        <a:pt x="532352" y="394335"/>
                        <a:pt x="591503" y="335185"/>
                        <a:pt x="591503" y="262890"/>
                      </a:cubicBezTo>
                      <a:lnTo>
                        <a:pt x="591503" y="262890"/>
                      </a:lnTo>
                      <a:cubicBezTo>
                        <a:pt x="591503" y="117643"/>
                        <a:pt x="473859" y="0"/>
                        <a:pt x="328613" y="0"/>
                      </a:cubicBezTo>
                      <a:cubicBezTo>
                        <a:pt x="328613" y="0"/>
                        <a:pt x="414709" y="32204"/>
                        <a:pt x="459400" y="131445"/>
                      </a:cubicBezTo>
                      <a:cubicBezTo>
                        <a:pt x="387106" y="131445"/>
                        <a:pt x="328613" y="190595"/>
                        <a:pt x="328613" y="262890"/>
                      </a:cubicBezTo>
                      <a:close/>
                    </a:path>
                  </a:pathLst>
                </a:custGeom>
                <a:solidFill>
                  <a:schemeClr val="accent3"/>
                </a:solidFill>
                <a:ln w="657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gr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107005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accent2"/>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1240313"/>
            <a:ext cx="1315452"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0460A9"/>
                </a:solidFill>
                <a:effectLst/>
                <a:uLnTx/>
                <a:uFillTx/>
                <a:latin typeface="Arial" panose="020B0604020202020204"/>
                <a:ea typeface="+mn-ea"/>
                <a:cs typeface="+mn-cs"/>
              </a:rPr>
              <a:t>Novartis heritage in Neuroscience</a:t>
            </a:r>
          </a:p>
        </p:txBody>
      </p:sp>
      <p:sp>
        <p:nvSpPr>
          <p:cNvPr id="89" name="Freeform: Shape 88" descr=" 89">
            <a:extLst>
              <a:ext uri="{FF2B5EF4-FFF2-40B4-BE49-F238E27FC236}">
                <a16:creationId xmlns:a16="http://schemas.microsoft.com/office/drawing/2014/main" id="{27866C31-4C4B-4D62-9F94-43809EBF9E5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 name="Freeform: Shape 149" descr=" 150">
            <a:extLst>
              <a:ext uri="{FF2B5EF4-FFF2-40B4-BE49-F238E27FC236}">
                <a16:creationId xmlns:a16="http://schemas.microsoft.com/office/drawing/2014/main" id="{DFD4B198-4731-4ADE-81A8-938D894AA15D}"/>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 name="Freeform: Shape 150" descr=" 151">
            <a:extLst>
              <a:ext uri="{FF2B5EF4-FFF2-40B4-BE49-F238E27FC236}">
                <a16:creationId xmlns:a16="http://schemas.microsoft.com/office/drawing/2014/main" id="{4216C16D-BC88-4577-92FB-871F556FAB6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4" name="Oval 153" descr=" 154">
            <a:hlinkClick r:id="" action="ppaction://hlinkshowjump?jump=nextslide" highlightClick="1"/>
            <a:extLst>
              <a:ext uri="{FF2B5EF4-FFF2-40B4-BE49-F238E27FC236}">
                <a16:creationId xmlns:a16="http://schemas.microsoft.com/office/drawing/2014/main" id="{4B0A0596-9F3C-474B-B785-B21D0F686FF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5" name="Oval 154" descr=" 155">
            <a:hlinkClick r:id="rId4" action="ppaction://hlinksldjump" highlightClick="1"/>
            <a:extLst>
              <a:ext uri="{FF2B5EF4-FFF2-40B4-BE49-F238E27FC236}">
                <a16:creationId xmlns:a16="http://schemas.microsoft.com/office/drawing/2014/main" id="{5A888D69-AE5B-426A-9A65-C25CB198BD9C}"/>
              </a:ext>
            </a:extLst>
          </p:cNvPr>
          <p:cNvSpPr/>
          <p:nvPr/>
        </p:nvSpPr>
        <p:spPr>
          <a:xfrm flipH="1">
            <a:off x="195253" y="6303609"/>
            <a:ext cx="386080" cy="386080"/>
          </a:xfrm>
          <a:prstGeom prst="ellipse">
            <a:avLst/>
          </a:prstGeom>
          <a:solidFill>
            <a:srgbClr val="FFC000">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59" name="Oval 158" descr=" 159">
            <a:hlinkClick r:id="rId5" action="ppaction://hlinksldjump" highlightClick="1"/>
            <a:extLst>
              <a:ext uri="{FF2B5EF4-FFF2-40B4-BE49-F238E27FC236}">
                <a16:creationId xmlns:a16="http://schemas.microsoft.com/office/drawing/2014/main" id="{BC260D00-55B8-45E9-9D01-9C5C16C1E5A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0" name="Freeform: Shape 169" descr=" 170">
            <a:hlinkClick r:id="rId6" action="ppaction://hlinksldjump" highlightClick="1"/>
            <a:extLst>
              <a:ext uri="{FF2B5EF4-FFF2-40B4-BE49-F238E27FC236}">
                <a16:creationId xmlns:a16="http://schemas.microsoft.com/office/drawing/2014/main" id="{33A92D10-0223-4C0E-90B1-23FE9F2435D2}"/>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1" name="Freeform: Shape 170" descr=" 171">
            <a:hlinkClick r:id="rId4" action="ppaction://hlinksldjump" highlightClick="1"/>
            <a:extLst>
              <a:ext uri="{FF2B5EF4-FFF2-40B4-BE49-F238E27FC236}">
                <a16:creationId xmlns:a16="http://schemas.microsoft.com/office/drawing/2014/main" id="{64175939-87D7-4053-8C83-BBAB0E4F6B50}"/>
              </a:ext>
            </a:extLst>
          </p:cNvPr>
          <p:cNvSpPr/>
          <p:nvPr/>
        </p:nvSpPr>
        <p:spPr>
          <a:xfrm>
            <a:off x="10287000" y="1070055"/>
            <a:ext cx="1905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2" name="Freeform: Shape 171" descr=" 172">
            <a:hlinkClick r:id="rId7" action="ppaction://hlinksldjump" highlightClick="1"/>
            <a:extLst>
              <a:ext uri="{FF2B5EF4-FFF2-40B4-BE49-F238E27FC236}">
                <a16:creationId xmlns:a16="http://schemas.microsoft.com/office/drawing/2014/main" id="{04FBDE87-2715-493F-9C84-5C5AD98FACD0}"/>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3" name="Freeform: Shape 172" descr=" 173">
            <a:hlinkClick r:id="rId8" action="ppaction://hlinksldjump" highlightClick="1"/>
            <a:extLst>
              <a:ext uri="{FF2B5EF4-FFF2-40B4-BE49-F238E27FC236}">
                <a16:creationId xmlns:a16="http://schemas.microsoft.com/office/drawing/2014/main" id="{EEA18E5B-E81B-4877-8A30-FEAEC626F705}"/>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4" name="Freeform: Shape 173" descr=" 174">
            <a:hlinkClick r:id="rId9" action="ppaction://hlinksldjump" highlightClick="1"/>
            <a:extLst>
              <a:ext uri="{FF2B5EF4-FFF2-40B4-BE49-F238E27FC236}">
                <a16:creationId xmlns:a16="http://schemas.microsoft.com/office/drawing/2014/main" id="{AC029B7C-F0AD-4ED2-B61B-324778406CC0}"/>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5" name="Freeform: Shape 174" descr=" 175">
            <a:hlinkClick r:id="rId10" action="ppaction://hlinksldjump" highlightClick="1"/>
            <a:extLst>
              <a:ext uri="{FF2B5EF4-FFF2-40B4-BE49-F238E27FC236}">
                <a16:creationId xmlns:a16="http://schemas.microsoft.com/office/drawing/2014/main" id="{37C268E2-19A1-4932-8112-7ECA82159B85}"/>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6" name="Freeform: Shape 175" descr=" 176">
            <a:hlinkClick r:id="rId11" action="ppaction://hlinksldjump" highlightClick="1"/>
            <a:extLst>
              <a:ext uri="{FF2B5EF4-FFF2-40B4-BE49-F238E27FC236}">
                <a16:creationId xmlns:a16="http://schemas.microsoft.com/office/drawing/2014/main" id="{E3D31FDD-18F0-4CD2-B7C3-2919C9C23F8C}"/>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7" name="Rectangle 176" descr=" 177">
            <a:extLst>
              <a:ext uri="{FF2B5EF4-FFF2-40B4-BE49-F238E27FC236}">
                <a16:creationId xmlns:a16="http://schemas.microsoft.com/office/drawing/2014/main" id="{1B708CE6-2892-47FB-877E-D4C891A5A4DC}"/>
              </a:ext>
            </a:extLst>
          </p:cNvPr>
          <p:cNvSpPr/>
          <p:nvPr/>
        </p:nvSpPr>
        <p:spPr>
          <a:xfrm>
            <a:off x="294640" y="243536"/>
            <a:ext cx="9319260" cy="892552"/>
          </a:xfrm>
          <a:prstGeom prst="rect">
            <a:avLst/>
          </a:prstGeom>
        </p:spPr>
        <p:txBody>
          <a:bodyPr wrap="square">
            <a:spAutoFit/>
          </a:bodyPr>
          <a:lstStyle/>
          <a:p>
            <a:pPr lvl="0"/>
            <a:r>
              <a:rPr lang="en-GB" sz="2600" b="1" dirty="0">
                <a:solidFill>
                  <a:srgbClr val="FFFFFF"/>
                </a:solidFill>
              </a:rPr>
              <a:t>Patients can reimagine their expectations of treatment across the migraine spectrum</a:t>
            </a:r>
            <a:endParaRPr kumimoji="0" lang="en-GB" sz="26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302" name="REFERENCES" descr=" 302">
            <a:hlinkClick r:id="" action="ppaction://noaction" highlightClick="1"/>
            <a:extLst>
              <a:ext uri="{FF2B5EF4-FFF2-40B4-BE49-F238E27FC236}">
                <a16:creationId xmlns:a16="http://schemas.microsoft.com/office/drawing/2014/main" id="{17C67955-40D7-4E2E-BB5F-7CDA71310BB9}"/>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208" name="ABBREVIATIONS" descr=" 208">
            <a:extLst>
              <a:ext uri="{FF2B5EF4-FFF2-40B4-BE49-F238E27FC236}">
                <a16:creationId xmlns:a16="http://schemas.microsoft.com/office/drawing/2014/main" id="{559F6655-6EBA-4166-98A6-8061BA5EB45C}"/>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grpSp>
        <p:nvGrpSpPr>
          <p:cNvPr id="8" name="Group 7" descr=" 8">
            <a:extLst>
              <a:ext uri="{FF2B5EF4-FFF2-40B4-BE49-F238E27FC236}">
                <a16:creationId xmlns:a16="http://schemas.microsoft.com/office/drawing/2014/main" id="{EA8D6872-4148-4DDC-8762-16FD8FE741E0}"/>
              </a:ext>
            </a:extLst>
          </p:cNvPr>
          <p:cNvGrpSpPr/>
          <p:nvPr/>
        </p:nvGrpSpPr>
        <p:grpSpPr>
          <a:xfrm>
            <a:off x="544713" y="1446404"/>
            <a:ext cx="6494513" cy="3756247"/>
            <a:chOff x="544713" y="1446404"/>
            <a:chExt cx="6494513" cy="3756247"/>
          </a:xfrm>
        </p:grpSpPr>
        <p:pic>
          <p:nvPicPr>
            <p:cNvPr id="210" name="Picture Placeholder 38">
              <a:extLst>
                <a:ext uri="{FF2B5EF4-FFF2-40B4-BE49-F238E27FC236}">
                  <a16:creationId xmlns:a16="http://schemas.microsoft.com/office/drawing/2014/main" id="{D1614573-3E26-448B-A407-C9C36939EFCB}"/>
                </a:ext>
              </a:extLst>
            </p:cNvPr>
            <p:cNvPicPr>
              <a:picLocks noChangeAspect="1"/>
            </p:cNvPicPr>
            <p:nvPr/>
          </p:nvPicPr>
          <p:blipFill>
            <a:blip r:embed="rId12" cstate="print">
              <a:extLst>
                <a:ext uri="{28A0092B-C50C-407E-A947-70E740481C1C}">
                  <a14:useLocalDpi xmlns:a14="http://schemas.microsoft.com/office/drawing/2010/main"/>
                </a:ext>
              </a:extLst>
            </a:blip>
            <a:srcRect/>
            <a:stretch/>
          </p:blipFill>
          <p:spPr>
            <a:xfrm>
              <a:off x="544713" y="1446404"/>
              <a:ext cx="6494513" cy="3756247"/>
            </a:xfrm>
            <a:prstGeom prst="flowChartTerminator">
              <a:avLst/>
            </a:prstGeom>
          </p:spPr>
        </p:pic>
        <p:sp>
          <p:nvSpPr>
            <p:cNvPr id="211" name="Rectangle 210">
              <a:extLst>
                <a:ext uri="{FF2B5EF4-FFF2-40B4-BE49-F238E27FC236}">
                  <a16:creationId xmlns:a16="http://schemas.microsoft.com/office/drawing/2014/main" id="{D21C044E-5F02-4DB6-93B7-D0FB40A2CAB4}"/>
                </a:ext>
              </a:extLst>
            </p:cNvPr>
            <p:cNvSpPr/>
            <p:nvPr/>
          </p:nvSpPr>
          <p:spPr>
            <a:xfrm>
              <a:off x="743969" y="1851962"/>
              <a:ext cx="6096000" cy="830997"/>
            </a:xfrm>
            <a:prstGeom prst="rect">
              <a:avLst/>
            </a:prstGeom>
          </p:spPr>
          <p:txBody>
            <a:bodyPr>
              <a:spAutoFit/>
            </a:bodyPr>
            <a:lstStyle/>
            <a:p>
              <a:pPr marL="0" marR="0" lvl="0" indent="0" algn="ctr" defTabSz="1219170" rtl="0" eaLnBrk="1" fontAlgn="auto" latinLnBrk="0" hangingPunct="1">
                <a:spcBef>
                  <a:spcPts val="0"/>
                </a:spcBef>
                <a:spcAft>
                  <a:spcPts val="0"/>
                </a:spcAft>
                <a:buClrTx/>
                <a:buSzTx/>
                <a:buFontTx/>
                <a:buNone/>
                <a:tabLst/>
                <a:defRPr/>
              </a:pPr>
              <a:r>
                <a:rPr kumimoji="0" lang="en-GB" b="1" i="0" u="none" strike="noStrike" kern="1200" cap="none" spc="0" normalizeH="0" baseline="0" noProof="0" dirty="0" err="1">
                  <a:ln>
                    <a:noFill/>
                  </a:ln>
                  <a:solidFill>
                    <a:srgbClr val="0460A9"/>
                  </a:solidFill>
                  <a:effectLst/>
                  <a:uLnTx/>
                  <a:uFillTx/>
                  <a:latin typeface="Arial" charset="0"/>
                  <a:ea typeface="+mn-ea"/>
                  <a:cs typeface="+mn-cs"/>
                </a:rPr>
                <a:t>Aimovig</a:t>
              </a:r>
              <a:r>
                <a:rPr kumimoji="0" lang="en-GB" b="1" i="0" u="none" strike="noStrike" kern="1200" cap="none" spc="0" normalizeH="0" baseline="0" noProof="0" dirty="0">
                  <a:ln>
                    <a:noFill/>
                  </a:ln>
                  <a:solidFill>
                    <a:srgbClr val="0460A9"/>
                  </a:solidFill>
                  <a:effectLst/>
                  <a:uLnTx/>
                  <a:uFillTx/>
                  <a:latin typeface="Arial" charset="0"/>
                  <a:ea typeface="+mn-ea"/>
                  <a:cs typeface="+mn-cs"/>
                </a:rPr>
                <a:t> is meeting clinical trial endpoints for migraine prevention</a:t>
              </a:r>
              <a:r>
                <a:rPr kumimoji="0" lang="en-GB" b="1" i="0" u="none" strike="noStrike" kern="1200" cap="none" spc="0" normalizeH="0" baseline="30000" noProof="0" dirty="0">
                  <a:ln>
                    <a:noFill/>
                  </a:ln>
                  <a:solidFill>
                    <a:srgbClr val="0460A9"/>
                  </a:solidFill>
                  <a:effectLst/>
                  <a:uLnTx/>
                  <a:uFillTx/>
                  <a:latin typeface="Arial" charset="0"/>
                  <a:ea typeface="+mn-ea"/>
                  <a:cs typeface="+mn-cs"/>
                </a:rPr>
                <a:t>1,2</a:t>
              </a:r>
            </a:p>
          </p:txBody>
        </p:sp>
        <p:sp>
          <p:nvSpPr>
            <p:cNvPr id="212" name="Rectangle 211">
              <a:extLst>
                <a:ext uri="{FF2B5EF4-FFF2-40B4-BE49-F238E27FC236}">
                  <a16:creationId xmlns:a16="http://schemas.microsoft.com/office/drawing/2014/main" id="{AB60E8AC-46A3-43F9-9DC3-1E0AD3B646D1}"/>
                </a:ext>
              </a:extLst>
            </p:cNvPr>
            <p:cNvSpPr/>
            <p:nvPr/>
          </p:nvSpPr>
          <p:spPr>
            <a:xfrm>
              <a:off x="3570514" y="2862943"/>
              <a:ext cx="3145097" cy="2277547"/>
            </a:xfrm>
            <a:prstGeom prst="rect">
              <a:avLst/>
            </a:prstGeom>
          </p:spPr>
          <p:txBody>
            <a:bodyPr wrap="square">
              <a:spAutoFit/>
            </a:bodyPr>
            <a:lstStyle/>
            <a:p>
              <a:pPr marL="0" marR="0" lvl="1" indent="0" algn="ctr" defTabSz="1219170" rtl="0" eaLnBrk="1" fontAlgn="auto" latinLnBrk="0" hangingPunct="1">
                <a:lnSpc>
                  <a:spcPct val="100000"/>
                </a:lnSpc>
                <a:spcBef>
                  <a:spcPts val="0"/>
                </a:spcBef>
                <a:spcAft>
                  <a:spcPts val="600"/>
                </a:spcAft>
                <a:buClrTx/>
                <a:buSzTx/>
                <a:buFontTx/>
                <a:buNone/>
                <a:tabLst/>
                <a:defRPr/>
              </a:pPr>
              <a:r>
                <a:rPr kumimoji="0" lang="en-GB" sz="2000" b="1" i="0" u="none" strike="noStrike" kern="1200" cap="none" spc="0" normalizeH="0" baseline="0" noProof="0" dirty="0">
                  <a:ln>
                    <a:noFill/>
                  </a:ln>
                  <a:solidFill>
                    <a:srgbClr val="0460A9"/>
                  </a:solidFill>
                  <a:effectLst/>
                  <a:uLnTx/>
                  <a:uFillTx/>
                  <a:latin typeface="Arial" panose="020B0604020202020204"/>
                  <a:ea typeface="+mn-ea"/>
                  <a:cs typeface="+mn-cs"/>
                </a:rPr>
                <a:t>STRIVE: </a:t>
              </a:r>
            </a:p>
            <a:p>
              <a:pPr marL="0" marR="0" lvl="2" indent="0" algn="ctr" defTabSz="1219170" rtl="0" eaLnBrk="1" fontAlgn="auto" latinLnBrk="0" hangingPunct="1">
                <a:lnSpc>
                  <a:spcPct val="100000"/>
                </a:lnSpc>
                <a:spcBef>
                  <a:spcPts val="0"/>
                </a:spcBef>
                <a:spcAft>
                  <a:spcPts val="600"/>
                </a:spcAft>
                <a:buClrTx/>
                <a:buSzTx/>
                <a:buFontTx/>
                <a:buNone/>
                <a:tabLst/>
                <a:defRPr/>
              </a:pPr>
              <a:r>
                <a:rPr kumimoji="0" lang="en-GB" sz="1400" b="1" i="0" u="none" strike="noStrike" kern="1200" cap="none" spc="0" normalizeH="0" baseline="0" noProof="0" dirty="0">
                  <a:ln>
                    <a:noFill/>
                  </a:ln>
                  <a:solidFill>
                    <a:srgbClr val="0460A9"/>
                  </a:solidFill>
                  <a:effectLst/>
                  <a:uLnTx/>
                  <a:uFillTx/>
                  <a:latin typeface="Arial" panose="020B0604020202020204"/>
                  <a:ea typeface="+mn-ea"/>
                  <a:cs typeface="+mn-cs"/>
                </a:rPr>
                <a:t>Significant improvements in physical impairment </a:t>
              </a: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t>and everyday activities scores vs placebo</a:t>
              </a:r>
              <a:b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t>(</a:t>
              </a:r>
              <a:r>
                <a:rPr kumimoji="0" lang="en-GB" sz="1400" b="0" i="1" u="none" strike="noStrike" kern="1200" cap="none" spc="0" normalizeH="0" baseline="0" noProof="0" dirty="0">
                  <a:ln>
                    <a:noFill/>
                  </a:ln>
                  <a:solidFill>
                    <a:srgbClr val="000000"/>
                  </a:solidFill>
                  <a:effectLst/>
                  <a:uLnTx/>
                  <a:uFillTx/>
                  <a:latin typeface="Arial" panose="020B0604020202020204"/>
                  <a:ea typeface="+mn-ea"/>
                  <a:cs typeface="+mn-cs"/>
                </a:rPr>
                <a:t>P</a:t>
              </a: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t> &lt; 0.001)</a:t>
              </a:r>
              <a:r>
                <a:rPr kumimoji="0" lang="en-GB" sz="1400" b="0" i="0" u="none" strike="noStrike" kern="1200" cap="none" spc="0" normalizeH="0" baseline="30000" noProof="0" dirty="0">
                  <a:ln>
                    <a:noFill/>
                  </a:ln>
                  <a:solidFill>
                    <a:srgbClr val="000000"/>
                  </a:solidFill>
                  <a:effectLst/>
                  <a:uLnTx/>
                  <a:uFillTx/>
                  <a:latin typeface="Arial" panose="020B0604020202020204"/>
                  <a:ea typeface="+mn-ea"/>
                  <a:cs typeface="+mn-cs"/>
                </a:rPr>
                <a:t>2</a:t>
              </a:r>
            </a:p>
            <a:p>
              <a:pPr marL="0" lvl="2" algn="ctr">
                <a:spcAft>
                  <a:spcPts val="600"/>
                </a:spcAft>
                <a:defRPr/>
              </a:pPr>
              <a:r>
                <a:rPr lang="en-GB" sz="1400" b="1" dirty="0">
                  <a:solidFill>
                    <a:srgbClr val="0460A9"/>
                  </a:solidFill>
                  <a:latin typeface="Arial" panose="020B0604020202020204"/>
                </a:rPr>
                <a:t>Sustained &gt;50% reduction</a:t>
              </a:r>
              <a:r>
                <a:rPr kumimoji="0" lang="en-GB" sz="1400" b="1" i="0" u="none" strike="noStrike" kern="1200" cap="none" spc="0" normalizeH="0" baseline="0" noProof="0" dirty="0">
                  <a:ln>
                    <a:noFill/>
                  </a:ln>
                  <a:solidFill>
                    <a:srgbClr val="0460A9"/>
                  </a:solidFill>
                  <a:effectLst/>
                  <a:uLnTx/>
                  <a:uFillTx/>
                  <a:latin typeface="Arial" panose="020B0604020202020204"/>
                  <a:ea typeface="+mn-ea"/>
                  <a:cs typeface="+mn-cs"/>
                </a:rPr>
                <a:t> </a:t>
              </a: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t>in the number of days using </a:t>
              </a:r>
              <a:r>
                <a:rPr lang="en-GB" sz="1400" b="1" dirty="0">
                  <a:solidFill>
                    <a:srgbClr val="0460A9"/>
                  </a:solidFill>
                </a:rPr>
                <a:t>acute migraine-specific medications</a:t>
              </a: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t> </a:t>
              </a:r>
              <a:b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t>per month</a:t>
              </a:r>
              <a:r>
                <a:rPr kumimoji="0" lang="en-GB" sz="1400" b="0" i="0" u="none" strike="noStrike" kern="1200" cap="none" spc="0" normalizeH="0" baseline="30000" noProof="0" dirty="0">
                  <a:ln>
                    <a:noFill/>
                  </a:ln>
                  <a:solidFill>
                    <a:srgbClr val="000000"/>
                  </a:solidFill>
                  <a:effectLst/>
                  <a:uLnTx/>
                  <a:uFillTx/>
                  <a:latin typeface="Arial" panose="020B0604020202020204"/>
                  <a:ea typeface="+mn-ea"/>
                  <a:cs typeface="+mn-cs"/>
                </a:rPr>
                <a:t>3</a:t>
              </a:r>
              <a:endPar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213" name="Rectangle 212">
              <a:extLst>
                <a:ext uri="{FF2B5EF4-FFF2-40B4-BE49-F238E27FC236}">
                  <a16:creationId xmlns:a16="http://schemas.microsoft.com/office/drawing/2014/main" id="{17A3B89B-6038-475F-8C8F-903196D41CEC}"/>
                </a:ext>
              </a:extLst>
            </p:cNvPr>
            <p:cNvSpPr/>
            <p:nvPr/>
          </p:nvSpPr>
          <p:spPr>
            <a:xfrm>
              <a:off x="919736" y="2862943"/>
              <a:ext cx="2711224" cy="1338828"/>
            </a:xfrm>
            <a:prstGeom prst="rect">
              <a:avLst/>
            </a:prstGeom>
          </p:spPr>
          <p:txBody>
            <a:bodyPr wrap="square">
              <a:spAutoFit/>
            </a:bodyPr>
            <a:lstStyle/>
            <a:p>
              <a:pPr marL="0" marR="0" lvl="1" indent="0" algn="ctr" defTabSz="1219170" rtl="0" eaLnBrk="1" fontAlgn="auto" latinLnBrk="0" hangingPunct="1">
                <a:lnSpc>
                  <a:spcPct val="100000"/>
                </a:lnSpc>
                <a:spcBef>
                  <a:spcPts val="0"/>
                </a:spcBef>
                <a:spcAft>
                  <a:spcPts val="600"/>
                </a:spcAft>
                <a:buClrTx/>
                <a:buSzTx/>
                <a:buFontTx/>
                <a:buNone/>
                <a:tabLst/>
                <a:defRPr/>
              </a:pPr>
              <a:r>
                <a:rPr kumimoji="0" lang="en-GB" sz="2000" b="1" i="0" u="none" strike="noStrike" kern="1200" cap="none" spc="0" normalizeH="0" baseline="0" noProof="0" dirty="0">
                  <a:ln>
                    <a:noFill/>
                  </a:ln>
                  <a:solidFill>
                    <a:srgbClr val="0460A9"/>
                  </a:solidFill>
                  <a:effectLst/>
                  <a:uLnTx/>
                  <a:uFillTx/>
                  <a:latin typeface="Arial" panose="020B0604020202020204"/>
                  <a:ea typeface="+mn-ea"/>
                  <a:cs typeface="+mn-cs"/>
                </a:rPr>
                <a:t>ARISE: </a:t>
              </a:r>
            </a:p>
            <a:p>
              <a:pPr marL="0" marR="0" lvl="2" indent="0" algn="ctr" defTabSz="1219170" rtl="0" eaLnBrk="1" fontAlgn="auto" latinLnBrk="0" hangingPunct="1">
                <a:lnSpc>
                  <a:spcPct val="100000"/>
                </a:lnSpc>
                <a:spcBef>
                  <a:spcPts val="0"/>
                </a:spcBef>
                <a:spcAft>
                  <a:spcPts val="600"/>
                </a:spcAft>
                <a:buClrTx/>
                <a:buSzTx/>
                <a:buFontTx/>
                <a:buNone/>
                <a:tabLst/>
                <a:defRPr/>
              </a:pPr>
              <a:r>
                <a:rPr kumimoji="0" lang="en-GB" sz="1400" b="1" i="0" u="none" strike="noStrike" kern="1200" cap="none" spc="0" normalizeH="0" baseline="0" noProof="0" dirty="0" err="1">
                  <a:ln>
                    <a:noFill/>
                  </a:ln>
                  <a:solidFill>
                    <a:srgbClr val="0460A9"/>
                  </a:solidFill>
                  <a:effectLst/>
                  <a:uLnTx/>
                  <a:uFillTx/>
                  <a:latin typeface="Arial" panose="020B0604020202020204"/>
                  <a:ea typeface="+mn-ea"/>
                  <a:cs typeface="+mn-cs"/>
                </a:rPr>
                <a:t>Aimovig</a:t>
              </a:r>
              <a:r>
                <a:rPr kumimoji="0" lang="en-GB" sz="1400" b="1" i="0" u="none" strike="noStrike" kern="1200" cap="none" spc="0" normalizeH="0" baseline="0" noProof="0" dirty="0">
                  <a:ln>
                    <a:noFill/>
                  </a:ln>
                  <a:solidFill>
                    <a:srgbClr val="0460A9"/>
                  </a:solidFill>
                  <a:effectLst/>
                  <a:uLnTx/>
                  <a:uFillTx/>
                  <a:latin typeface="Arial" panose="020B0604020202020204"/>
                  <a:ea typeface="+mn-ea"/>
                  <a:cs typeface="+mn-cs"/>
                </a:rPr>
                <a:t> significantly </a:t>
              </a:r>
              <a:br>
                <a:rPr kumimoji="0" lang="en-GB" sz="1400" b="1" i="0" u="none" strike="noStrike" kern="1200" cap="none" spc="0" normalizeH="0" baseline="0" noProof="0" dirty="0">
                  <a:ln>
                    <a:noFill/>
                  </a:ln>
                  <a:solidFill>
                    <a:srgbClr val="0460A9"/>
                  </a:solidFill>
                  <a:effectLst/>
                  <a:uLnTx/>
                  <a:uFillTx/>
                  <a:latin typeface="Arial" panose="020B0604020202020204"/>
                  <a:ea typeface="+mn-ea"/>
                  <a:cs typeface="+mn-cs"/>
                </a:rPr>
              </a:br>
              <a:r>
                <a:rPr kumimoji="0" lang="en-GB" sz="1400" b="1" i="0" u="none" strike="noStrike" kern="1200" cap="none" spc="0" normalizeH="0" baseline="0" noProof="0" dirty="0">
                  <a:ln>
                    <a:noFill/>
                  </a:ln>
                  <a:solidFill>
                    <a:srgbClr val="0460A9"/>
                  </a:solidFill>
                  <a:effectLst/>
                  <a:uLnTx/>
                  <a:uFillTx/>
                  <a:latin typeface="Arial" panose="020B0604020202020204"/>
                  <a:ea typeface="+mn-ea"/>
                  <a:cs typeface="+mn-cs"/>
                </a:rPr>
                <a:t>reduced migraine frequency</a:t>
              </a: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t/>
              </a:r>
              <a:b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t>and acute migraine-specific</a:t>
              </a:r>
              <a:b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t> medication usage</a:t>
              </a:r>
              <a:r>
                <a:rPr kumimoji="0" lang="en-GB" sz="1400" b="0" i="0" u="none" strike="noStrike" kern="1200" cap="none" spc="0" normalizeH="0" baseline="30000" noProof="0" dirty="0">
                  <a:ln>
                    <a:noFill/>
                  </a:ln>
                  <a:solidFill>
                    <a:srgbClr val="000000"/>
                  </a:solidFill>
                  <a:effectLst/>
                  <a:uLnTx/>
                  <a:uFillTx/>
                  <a:latin typeface="Arial" panose="020B0604020202020204"/>
                  <a:ea typeface="+mn-ea"/>
                  <a:cs typeface="+mn-cs"/>
                </a:rPr>
                <a:t>1</a:t>
              </a:r>
            </a:p>
          </p:txBody>
        </p:sp>
      </p:grpSp>
      <p:pic>
        <p:nvPicPr>
          <p:cNvPr id="164" name="Picture 163" descr=" 13">
            <a:extLst>
              <a:ext uri="{FF2B5EF4-FFF2-40B4-BE49-F238E27FC236}">
                <a16:creationId xmlns:a16="http://schemas.microsoft.com/office/drawing/2014/main" id="{36D37054-6915-40C3-BD45-E28906DA0920}"/>
              </a:ext>
            </a:extLst>
          </p:cNvPr>
          <p:cNvPicPr>
            <a:picLocks noChangeAspect="1"/>
          </p:cNvPicPr>
          <p:nvPr/>
        </p:nvPicPr>
        <p:blipFill>
          <a:blip r:embed="rId13"/>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4017371758"/>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showMasterSp="0">
  <p:cSld>
    <p:bg>
      <p:bgPr>
        <a:solidFill>
          <a:srgbClr val="0460A9"/>
        </a:solidFill>
        <a:effectLst/>
      </p:bgPr>
    </p:bg>
    <p:spTree>
      <p:nvGrpSpPr>
        <p:cNvPr id="1" name=""/>
        <p:cNvGrpSpPr/>
        <p:nvPr/>
      </p:nvGrpSpPr>
      <p:grpSpPr>
        <a:xfrm>
          <a:off x="0" y="0"/>
          <a:ext cx="0" cy="0"/>
          <a:chOff x="0" y="0"/>
          <a:chExt cx="0" cy="0"/>
        </a:xfrm>
      </p:grpSpPr>
      <p:grpSp>
        <p:nvGrpSpPr>
          <p:cNvPr id="9" name="Group 8" descr=" 9">
            <a:extLst>
              <a:ext uri="{FF2B5EF4-FFF2-40B4-BE49-F238E27FC236}">
                <a16:creationId xmlns:a16="http://schemas.microsoft.com/office/drawing/2014/main" id="{BE7A4A0A-12BF-4D97-BD85-B648E06FFA25}"/>
              </a:ext>
            </a:extLst>
          </p:cNvPr>
          <p:cNvGrpSpPr/>
          <p:nvPr/>
        </p:nvGrpSpPr>
        <p:grpSpPr>
          <a:xfrm>
            <a:off x="7410450" y="2064085"/>
            <a:ext cx="3610969" cy="3572817"/>
            <a:chOff x="7410450" y="2064085"/>
            <a:chExt cx="3610969" cy="3572817"/>
          </a:xfrm>
        </p:grpSpPr>
        <p:pic>
          <p:nvPicPr>
            <p:cNvPr id="3" name="Picture 2" descr="A person standing in a kitchen&#10;&#10;Description automatically generated">
              <a:extLst>
                <a:ext uri="{FF2B5EF4-FFF2-40B4-BE49-F238E27FC236}">
                  <a16:creationId xmlns:a16="http://schemas.microsoft.com/office/drawing/2014/main" id="{CE4BBB0F-649D-4529-9A19-03F8377DF883}"/>
                </a:ext>
              </a:extLst>
            </p:cNvPr>
            <p:cNvPicPr>
              <a:picLocks noChangeAspect="1"/>
            </p:cNvPicPr>
            <p:nvPr/>
          </p:nvPicPr>
          <p:blipFill rotWithShape="1">
            <a:blip r:embed="rId3"/>
            <a:srcRect l="42867" t="10023" r="13269"/>
            <a:stretch/>
          </p:blipFill>
          <p:spPr>
            <a:xfrm>
              <a:off x="7410450" y="2066925"/>
              <a:ext cx="3294000" cy="3294000"/>
            </a:xfrm>
            <a:prstGeom prst="ellipse">
              <a:avLst/>
            </a:prstGeom>
          </p:spPr>
        </p:pic>
        <p:grpSp>
          <p:nvGrpSpPr>
            <p:cNvPr id="152" name="Group 151">
              <a:extLst>
                <a:ext uri="{FF2B5EF4-FFF2-40B4-BE49-F238E27FC236}">
                  <a16:creationId xmlns:a16="http://schemas.microsoft.com/office/drawing/2014/main" id="{9BE06C4C-29E8-4DEB-8F8F-975ACA2F58EA}"/>
                </a:ext>
              </a:extLst>
            </p:cNvPr>
            <p:cNvGrpSpPr/>
            <p:nvPr/>
          </p:nvGrpSpPr>
          <p:grpSpPr>
            <a:xfrm>
              <a:off x="7412069" y="2064085"/>
              <a:ext cx="3609350" cy="3572817"/>
              <a:chOff x="1914525" y="2457700"/>
              <a:chExt cx="3609350" cy="3572817"/>
            </a:xfrm>
          </p:grpSpPr>
          <p:sp>
            <p:nvSpPr>
              <p:cNvPr id="153" name="Oval 152">
                <a:extLst>
                  <a:ext uri="{FF2B5EF4-FFF2-40B4-BE49-F238E27FC236}">
                    <a16:creationId xmlns:a16="http://schemas.microsoft.com/office/drawing/2014/main" id="{3A463538-9D46-4F02-95AA-F42BB40766CE}"/>
                  </a:ext>
                </a:extLst>
              </p:cNvPr>
              <p:cNvSpPr/>
              <p:nvPr/>
            </p:nvSpPr>
            <p:spPr>
              <a:xfrm>
                <a:off x="1914525" y="2457700"/>
                <a:ext cx="3292546" cy="3292546"/>
              </a:xfrm>
              <a:prstGeom prst="ellipse">
                <a:avLst/>
              </a:prstGeom>
              <a:solidFill>
                <a:srgbClr val="9ABFDC">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56" name="Group 155">
                <a:extLst>
                  <a:ext uri="{FF2B5EF4-FFF2-40B4-BE49-F238E27FC236}">
                    <a16:creationId xmlns:a16="http://schemas.microsoft.com/office/drawing/2014/main" id="{D22BC185-23CD-419C-9964-2C366FAE1D47}"/>
                  </a:ext>
                </a:extLst>
              </p:cNvPr>
              <p:cNvGrpSpPr/>
              <p:nvPr/>
            </p:nvGrpSpPr>
            <p:grpSpPr>
              <a:xfrm>
                <a:off x="2087599" y="2640414"/>
                <a:ext cx="3436276" cy="3390103"/>
                <a:chOff x="2087599" y="2618192"/>
                <a:chExt cx="3436276" cy="3390103"/>
              </a:xfrm>
            </p:grpSpPr>
            <p:sp>
              <p:nvSpPr>
                <p:cNvPr id="157" name="TextBox 156">
                  <a:extLst>
                    <a:ext uri="{FF2B5EF4-FFF2-40B4-BE49-F238E27FC236}">
                      <a16:creationId xmlns:a16="http://schemas.microsoft.com/office/drawing/2014/main" id="{00BAD490-0B52-47FE-AC0E-A26BC26A8846}"/>
                    </a:ext>
                  </a:extLst>
                </p:cNvPr>
                <p:cNvSpPr txBox="1"/>
                <p:nvPr/>
              </p:nvSpPr>
              <p:spPr>
                <a:xfrm>
                  <a:off x="2087599" y="3733577"/>
                  <a:ext cx="2946399" cy="1015663"/>
                </a:xfrm>
                <a:prstGeom prst="rect">
                  <a:avLst/>
                </a:prstGeom>
                <a:noFill/>
              </p:spPr>
              <p:txBody>
                <a:bodyPr wrap="square" rtlCol="0">
                  <a:spAutoFit/>
                </a:bodyPr>
                <a:lstStyle/>
                <a:p>
                  <a:pPr lvl="0" algn="ctr">
                    <a:defRPr/>
                  </a:pPr>
                  <a:r>
                    <a:rPr lang="en-GB" sz="2000" dirty="0">
                      <a:solidFill>
                        <a:srgbClr val="023761"/>
                      </a:solidFill>
                    </a:rPr>
                    <a:t>My </a:t>
                  </a:r>
                  <a:r>
                    <a:rPr lang="en-GB" sz="2000" dirty="0" err="1">
                      <a:solidFill>
                        <a:srgbClr val="023761"/>
                      </a:solidFill>
                    </a:rPr>
                    <a:t>Aimovig</a:t>
                  </a:r>
                  <a:r>
                    <a:rPr lang="en-GB" sz="2000" dirty="0">
                      <a:solidFill>
                        <a:srgbClr val="023761"/>
                      </a:solidFill>
                    </a:rPr>
                    <a:t> just arrived and I can’t wait to see how well it works!</a:t>
                  </a:r>
                  <a:r>
                    <a:rPr lang="en-GB" sz="2000" baseline="30000" dirty="0">
                      <a:solidFill>
                        <a:srgbClr val="023761"/>
                      </a:solidFill>
                    </a:rPr>
                    <a:t>4</a:t>
                  </a:r>
                </a:p>
              </p:txBody>
            </p:sp>
            <p:sp>
              <p:nvSpPr>
                <p:cNvPr id="158" name="Rectangle 157">
                  <a:extLst>
                    <a:ext uri="{FF2B5EF4-FFF2-40B4-BE49-F238E27FC236}">
                      <a16:creationId xmlns:a16="http://schemas.microsoft.com/office/drawing/2014/main" id="{133A8958-26F2-4A55-8275-99003D998354}"/>
                    </a:ext>
                  </a:extLst>
                </p:cNvPr>
                <p:cNvSpPr/>
                <p:nvPr/>
              </p:nvSpPr>
              <p:spPr>
                <a:xfrm>
                  <a:off x="4544119" y="5638963"/>
                  <a:ext cx="979756" cy="369332"/>
                </a:xfrm>
                <a:prstGeom prst="rect">
                  <a:avLst/>
                </a:prstGeom>
              </p:spPr>
              <p:txBody>
                <a:bodyPr wrap="none">
                  <a:spAutoFit/>
                </a:bodyPr>
                <a:lstStyle/>
                <a:p>
                  <a:pPr lvl="0" algn="ctr">
                    <a:defRPr/>
                  </a:pPr>
                  <a:r>
                    <a:rPr lang="en-GB" sz="1800" b="1" dirty="0">
                      <a:solidFill>
                        <a:srgbClr val="FFFFFF"/>
                      </a:solidFill>
                    </a:rPr>
                    <a:t>Kendra</a:t>
                  </a:r>
                  <a:endParaRPr kumimoji="0" lang="en-GB" sz="18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1" name="Freeform: Shape 160">
                  <a:extLst>
                    <a:ext uri="{FF2B5EF4-FFF2-40B4-BE49-F238E27FC236}">
                      <a16:creationId xmlns:a16="http://schemas.microsoft.com/office/drawing/2014/main" id="{C4F4FBA4-A251-4F1D-92F9-8F963654491F}"/>
                    </a:ext>
                  </a:extLst>
                </p:cNvPr>
                <p:cNvSpPr/>
                <p:nvPr/>
              </p:nvSpPr>
              <p:spPr>
                <a:xfrm rot="10800000" flipH="1">
                  <a:off x="4187789" y="5191115"/>
                  <a:ext cx="591502" cy="394335"/>
                </a:xfrm>
                <a:custGeom>
                  <a:avLst/>
                  <a:gdLst>
                    <a:gd name="connsiteX0" fmla="*/ 130788 w 591502"/>
                    <a:gd name="connsiteY0" fmla="*/ 131445 h 394335"/>
                    <a:gd name="connsiteX1" fmla="*/ 0 w 591502"/>
                    <a:gd name="connsiteY1" fmla="*/ 262890 h 394335"/>
                    <a:gd name="connsiteX2" fmla="*/ 131445 w 591502"/>
                    <a:gd name="connsiteY2" fmla="*/ 394335 h 394335"/>
                    <a:gd name="connsiteX3" fmla="*/ 262890 w 591502"/>
                    <a:gd name="connsiteY3" fmla="*/ 262890 h 394335"/>
                    <a:gd name="connsiteX4" fmla="*/ 0 w 591502"/>
                    <a:gd name="connsiteY4" fmla="*/ 0 h 394335"/>
                    <a:gd name="connsiteX5" fmla="*/ 130788 w 591502"/>
                    <a:gd name="connsiteY5" fmla="*/ 131445 h 394335"/>
                    <a:gd name="connsiteX6" fmla="*/ 328613 w 591502"/>
                    <a:gd name="connsiteY6" fmla="*/ 262890 h 394335"/>
                    <a:gd name="connsiteX7" fmla="*/ 460058 w 591502"/>
                    <a:gd name="connsiteY7" fmla="*/ 394335 h 394335"/>
                    <a:gd name="connsiteX8" fmla="*/ 591503 w 591502"/>
                    <a:gd name="connsiteY8" fmla="*/ 262890 h 394335"/>
                    <a:gd name="connsiteX9" fmla="*/ 591503 w 591502"/>
                    <a:gd name="connsiteY9" fmla="*/ 262890 h 394335"/>
                    <a:gd name="connsiteX10" fmla="*/ 328613 w 591502"/>
                    <a:gd name="connsiteY10" fmla="*/ 0 h 394335"/>
                    <a:gd name="connsiteX11" fmla="*/ 459400 w 591502"/>
                    <a:gd name="connsiteY11" fmla="*/ 131445 h 394335"/>
                    <a:gd name="connsiteX12" fmla="*/ 328613 w 591502"/>
                    <a:gd name="connsiteY12" fmla="*/ 262890 h 39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1502" h="394335">
                      <a:moveTo>
                        <a:pt x="130788" y="131445"/>
                      </a:moveTo>
                      <a:cubicBezTo>
                        <a:pt x="58493" y="131445"/>
                        <a:pt x="0" y="190595"/>
                        <a:pt x="0" y="262890"/>
                      </a:cubicBezTo>
                      <a:cubicBezTo>
                        <a:pt x="0" y="335185"/>
                        <a:pt x="59150" y="394335"/>
                        <a:pt x="131445" y="394335"/>
                      </a:cubicBezTo>
                      <a:cubicBezTo>
                        <a:pt x="203740" y="394335"/>
                        <a:pt x="262890" y="335185"/>
                        <a:pt x="262890" y="262890"/>
                      </a:cubicBezTo>
                      <a:cubicBezTo>
                        <a:pt x="262890" y="117643"/>
                        <a:pt x="145247" y="0"/>
                        <a:pt x="0" y="0"/>
                      </a:cubicBezTo>
                      <a:cubicBezTo>
                        <a:pt x="0" y="0"/>
                        <a:pt x="86096" y="32204"/>
                        <a:pt x="130788" y="131445"/>
                      </a:cubicBezTo>
                      <a:close/>
                      <a:moveTo>
                        <a:pt x="328613" y="262890"/>
                      </a:moveTo>
                      <a:cubicBezTo>
                        <a:pt x="328613" y="335185"/>
                        <a:pt x="387763" y="394335"/>
                        <a:pt x="460058" y="394335"/>
                      </a:cubicBezTo>
                      <a:cubicBezTo>
                        <a:pt x="532352" y="394335"/>
                        <a:pt x="591503" y="335185"/>
                        <a:pt x="591503" y="262890"/>
                      </a:cubicBezTo>
                      <a:lnTo>
                        <a:pt x="591503" y="262890"/>
                      </a:lnTo>
                      <a:cubicBezTo>
                        <a:pt x="591503" y="117643"/>
                        <a:pt x="473859" y="0"/>
                        <a:pt x="328613" y="0"/>
                      </a:cubicBezTo>
                      <a:cubicBezTo>
                        <a:pt x="328613" y="0"/>
                        <a:pt x="414709" y="32204"/>
                        <a:pt x="459400" y="131445"/>
                      </a:cubicBezTo>
                      <a:cubicBezTo>
                        <a:pt x="387106" y="131445"/>
                        <a:pt x="328613" y="190595"/>
                        <a:pt x="328613" y="262890"/>
                      </a:cubicBezTo>
                      <a:close/>
                    </a:path>
                  </a:pathLst>
                </a:custGeom>
                <a:solidFill>
                  <a:schemeClr val="accent3"/>
                </a:solidFill>
                <a:ln w="657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2" name="Freeform: Shape 161">
                  <a:extLst>
                    <a:ext uri="{FF2B5EF4-FFF2-40B4-BE49-F238E27FC236}">
                      <a16:creationId xmlns:a16="http://schemas.microsoft.com/office/drawing/2014/main" id="{C53A4CDB-8FB3-4A30-9C45-32B2F472D385}"/>
                    </a:ext>
                  </a:extLst>
                </p:cNvPr>
                <p:cNvSpPr/>
                <p:nvPr/>
              </p:nvSpPr>
              <p:spPr>
                <a:xfrm rot="10800000">
                  <a:off x="2395977" y="2618192"/>
                  <a:ext cx="591502" cy="394335"/>
                </a:xfrm>
                <a:custGeom>
                  <a:avLst/>
                  <a:gdLst>
                    <a:gd name="connsiteX0" fmla="*/ 130788 w 591502"/>
                    <a:gd name="connsiteY0" fmla="*/ 131445 h 394335"/>
                    <a:gd name="connsiteX1" fmla="*/ 0 w 591502"/>
                    <a:gd name="connsiteY1" fmla="*/ 262890 h 394335"/>
                    <a:gd name="connsiteX2" fmla="*/ 131445 w 591502"/>
                    <a:gd name="connsiteY2" fmla="*/ 394335 h 394335"/>
                    <a:gd name="connsiteX3" fmla="*/ 262890 w 591502"/>
                    <a:gd name="connsiteY3" fmla="*/ 262890 h 394335"/>
                    <a:gd name="connsiteX4" fmla="*/ 0 w 591502"/>
                    <a:gd name="connsiteY4" fmla="*/ 0 h 394335"/>
                    <a:gd name="connsiteX5" fmla="*/ 130788 w 591502"/>
                    <a:gd name="connsiteY5" fmla="*/ 131445 h 394335"/>
                    <a:gd name="connsiteX6" fmla="*/ 328613 w 591502"/>
                    <a:gd name="connsiteY6" fmla="*/ 262890 h 394335"/>
                    <a:gd name="connsiteX7" fmla="*/ 460058 w 591502"/>
                    <a:gd name="connsiteY7" fmla="*/ 394335 h 394335"/>
                    <a:gd name="connsiteX8" fmla="*/ 591503 w 591502"/>
                    <a:gd name="connsiteY8" fmla="*/ 262890 h 394335"/>
                    <a:gd name="connsiteX9" fmla="*/ 591503 w 591502"/>
                    <a:gd name="connsiteY9" fmla="*/ 262890 h 394335"/>
                    <a:gd name="connsiteX10" fmla="*/ 328613 w 591502"/>
                    <a:gd name="connsiteY10" fmla="*/ 0 h 394335"/>
                    <a:gd name="connsiteX11" fmla="*/ 459400 w 591502"/>
                    <a:gd name="connsiteY11" fmla="*/ 131445 h 394335"/>
                    <a:gd name="connsiteX12" fmla="*/ 328613 w 591502"/>
                    <a:gd name="connsiteY12" fmla="*/ 262890 h 39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1502" h="394335">
                      <a:moveTo>
                        <a:pt x="130788" y="131445"/>
                      </a:moveTo>
                      <a:cubicBezTo>
                        <a:pt x="58493" y="131445"/>
                        <a:pt x="0" y="190595"/>
                        <a:pt x="0" y="262890"/>
                      </a:cubicBezTo>
                      <a:cubicBezTo>
                        <a:pt x="0" y="335185"/>
                        <a:pt x="59150" y="394335"/>
                        <a:pt x="131445" y="394335"/>
                      </a:cubicBezTo>
                      <a:cubicBezTo>
                        <a:pt x="203740" y="394335"/>
                        <a:pt x="262890" y="335185"/>
                        <a:pt x="262890" y="262890"/>
                      </a:cubicBezTo>
                      <a:cubicBezTo>
                        <a:pt x="262890" y="117643"/>
                        <a:pt x="145247" y="0"/>
                        <a:pt x="0" y="0"/>
                      </a:cubicBezTo>
                      <a:cubicBezTo>
                        <a:pt x="0" y="0"/>
                        <a:pt x="86096" y="32204"/>
                        <a:pt x="130788" y="131445"/>
                      </a:cubicBezTo>
                      <a:close/>
                      <a:moveTo>
                        <a:pt x="328613" y="262890"/>
                      </a:moveTo>
                      <a:cubicBezTo>
                        <a:pt x="328613" y="335185"/>
                        <a:pt x="387763" y="394335"/>
                        <a:pt x="460058" y="394335"/>
                      </a:cubicBezTo>
                      <a:cubicBezTo>
                        <a:pt x="532352" y="394335"/>
                        <a:pt x="591503" y="335185"/>
                        <a:pt x="591503" y="262890"/>
                      </a:cubicBezTo>
                      <a:lnTo>
                        <a:pt x="591503" y="262890"/>
                      </a:lnTo>
                      <a:cubicBezTo>
                        <a:pt x="591503" y="117643"/>
                        <a:pt x="473859" y="0"/>
                        <a:pt x="328613" y="0"/>
                      </a:cubicBezTo>
                      <a:cubicBezTo>
                        <a:pt x="328613" y="0"/>
                        <a:pt x="414709" y="32204"/>
                        <a:pt x="459400" y="131445"/>
                      </a:cubicBezTo>
                      <a:cubicBezTo>
                        <a:pt x="387106" y="131445"/>
                        <a:pt x="328613" y="190595"/>
                        <a:pt x="328613" y="262890"/>
                      </a:cubicBezTo>
                      <a:close/>
                    </a:path>
                  </a:pathLst>
                </a:custGeom>
                <a:solidFill>
                  <a:schemeClr val="accent3"/>
                </a:solidFill>
                <a:ln w="657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gr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107005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accent2"/>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1240313"/>
            <a:ext cx="1315452"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0460A9"/>
                </a:solidFill>
                <a:effectLst/>
                <a:uLnTx/>
                <a:uFillTx/>
                <a:latin typeface="Arial" panose="020B0604020202020204"/>
                <a:ea typeface="+mn-ea"/>
                <a:cs typeface="+mn-cs"/>
              </a:rPr>
              <a:t>Novartis heritage in Neuroscience</a:t>
            </a:r>
          </a:p>
        </p:txBody>
      </p:sp>
      <p:sp>
        <p:nvSpPr>
          <p:cNvPr id="89" name="Freeform: Shape 88" descr=" 89">
            <a:extLst>
              <a:ext uri="{FF2B5EF4-FFF2-40B4-BE49-F238E27FC236}">
                <a16:creationId xmlns:a16="http://schemas.microsoft.com/office/drawing/2014/main" id="{27866C31-4C4B-4D62-9F94-43809EBF9E5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 name="Freeform: Shape 149" descr=" 150">
            <a:extLst>
              <a:ext uri="{FF2B5EF4-FFF2-40B4-BE49-F238E27FC236}">
                <a16:creationId xmlns:a16="http://schemas.microsoft.com/office/drawing/2014/main" id="{DFD4B198-4731-4ADE-81A8-938D894AA15D}"/>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 name="Freeform: Shape 150" descr=" 151">
            <a:extLst>
              <a:ext uri="{FF2B5EF4-FFF2-40B4-BE49-F238E27FC236}">
                <a16:creationId xmlns:a16="http://schemas.microsoft.com/office/drawing/2014/main" id="{4216C16D-BC88-4577-92FB-871F556FAB6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4" name="Oval 153" descr=" 154">
            <a:hlinkClick r:id="" action="ppaction://hlinkshowjump?jump=nextslide" highlightClick="1"/>
            <a:extLst>
              <a:ext uri="{FF2B5EF4-FFF2-40B4-BE49-F238E27FC236}">
                <a16:creationId xmlns:a16="http://schemas.microsoft.com/office/drawing/2014/main" id="{4B0A0596-9F3C-474B-B785-B21D0F686FF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5" name="Oval 154" descr=" 155">
            <a:hlinkClick r:id="rId4" action="ppaction://hlinksldjump" highlightClick="1"/>
            <a:extLst>
              <a:ext uri="{FF2B5EF4-FFF2-40B4-BE49-F238E27FC236}">
                <a16:creationId xmlns:a16="http://schemas.microsoft.com/office/drawing/2014/main" id="{5A888D69-AE5B-426A-9A65-C25CB198BD9C}"/>
              </a:ext>
            </a:extLst>
          </p:cNvPr>
          <p:cNvSpPr/>
          <p:nvPr/>
        </p:nvSpPr>
        <p:spPr>
          <a:xfrm flipH="1">
            <a:off x="195253" y="6303609"/>
            <a:ext cx="386080" cy="386080"/>
          </a:xfrm>
          <a:prstGeom prst="ellipse">
            <a:avLst/>
          </a:prstGeom>
          <a:solidFill>
            <a:srgbClr val="FFC000">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59" name="Oval 158" descr=" 159">
            <a:hlinkClick r:id="rId5" action="ppaction://hlinksldjump" highlightClick="1"/>
            <a:extLst>
              <a:ext uri="{FF2B5EF4-FFF2-40B4-BE49-F238E27FC236}">
                <a16:creationId xmlns:a16="http://schemas.microsoft.com/office/drawing/2014/main" id="{BC260D00-55B8-45E9-9D01-9C5C16C1E5A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0" name="Freeform: Shape 169" descr=" 170">
            <a:hlinkClick r:id="rId6" action="ppaction://hlinksldjump" highlightClick="1"/>
            <a:extLst>
              <a:ext uri="{FF2B5EF4-FFF2-40B4-BE49-F238E27FC236}">
                <a16:creationId xmlns:a16="http://schemas.microsoft.com/office/drawing/2014/main" id="{33A92D10-0223-4C0E-90B1-23FE9F2435D2}"/>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1" name="Freeform: Shape 170" descr=" 171">
            <a:hlinkClick r:id="rId4" action="ppaction://hlinksldjump" highlightClick="1"/>
            <a:extLst>
              <a:ext uri="{FF2B5EF4-FFF2-40B4-BE49-F238E27FC236}">
                <a16:creationId xmlns:a16="http://schemas.microsoft.com/office/drawing/2014/main" id="{64175939-87D7-4053-8C83-BBAB0E4F6B50}"/>
              </a:ext>
            </a:extLst>
          </p:cNvPr>
          <p:cNvSpPr/>
          <p:nvPr/>
        </p:nvSpPr>
        <p:spPr>
          <a:xfrm>
            <a:off x="10287000" y="1070055"/>
            <a:ext cx="1905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2" name="Freeform: Shape 171" descr=" 172">
            <a:hlinkClick r:id="rId7" action="ppaction://hlinksldjump" highlightClick="1"/>
            <a:extLst>
              <a:ext uri="{FF2B5EF4-FFF2-40B4-BE49-F238E27FC236}">
                <a16:creationId xmlns:a16="http://schemas.microsoft.com/office/drawing/2014/main" id="{04FBDE87-2715-493F-9C84-5C5AD98FACD0}"/>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3" name="Freeform: Shape 172" descr=" 173">
            <a:hlinkClick r:id="rId8" action="ppaction://hlinksldjump" highlightClick="1"/>
            <a:extLst>
              <a:ext uri="{FF2B5EF4-FFF2-40B4-BE49-F238E27FC236}">
                <a16:creationId xmlns:a16="http://schemas.microsoft.com/office/drawing/2014/main" id="{EEA18E5B-E81B-4877-8A30-FEAEC626F705}"/>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4" name="Freeform: Shape 173" descr=" 174">
            <a:hlinkClick r:id="rId9" action="ppaction://hlinksldjump" highlightClick="1"/>
            <a:extLst>
              <a:ext uri="{FF2B5EF4-FFF2-40B4-BE49-F238E27FC236}">
                <a16:creationId xmlns:a16="http://schemas.microsoft.com/office/drawing/2014/main" id="{AC029B7C-F0AD-4ED2-B61B-324778406CC0}"/>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5" name="Freeform: Shape 174" descr=" 175">
            <a:hlinkClick r:id="rId10" action="ppaction://hlinksldjump" highlightClick="1"/>
            <a:extLst>
              <a:ext uri="{FF2B5EF4-FFF2-40B4-BE49-F238E27FC236}">
                <a16:creationId xmlns:a16="http://schemas.microsoft.com/office/drawing/2014/main" id="{37C268E2-19A1-4932-8112-7ECA82159B85}"/>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6" name="Freeform: Shape 175" descr=" 176">
            <a:hlinkClick r:id="rId11" action="ppaction://hlinksldjump" highlightClick="1"/>
            <a:extLst>
              <a:ext uri="{FF2B5EF4-FFF2-40B4-BE49-F238E27FC236}">
                <a16:creationId xmlns:a16="http://schemas.microsoft.com/office/drawing/2014/main" id="{E3D31FDD-18F0-4CD2-B7C3-2919C9C23F8C}"/>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7" name="Rectangle 176" descr=" 177">
            <a:extLst>
              <a:ext uri="{FF2B5EF4-FFF2-40B4-BE49-F238E27FC236}">
                <a16:creationId xmlns:a16="http://schemas.microsoft.com/office/drawing/2014/main" id="{1B708CE6-2892-47FB-877E-D4C891A5A4DC}"/>
              </a:ext>
            </a:extLst>
          </p:cNvPr>
          <p:cNvSpPr/>
          <p:nvPr/>
        </p:nvSpPr>
        <p:spPr>
          <a:xfrm>
            <a:off x="294640" y="243536"/>
            <a:ext cx="9319260" cy="892552"/>
          </a:xfrm>
          <a:prstGeom prst="rect">
            <a:avLst/>
          </a:prstGeom>
        </p:spPr>
        <p:txBody>
          <a:bodyPr wrap="square">
            <a:spAutoFit/>
          </a:bodyPr>
          <a:lstStyle/>
          <a:p>
            <a:pPr lvl="0"/>
            <a:r>
              <a:rPr lang="en-GB" sz="2600" b="1" dirty="0">
                <a:solidFill>
                  <a:srgbClr val="FFFFFF"/>
                </a:solidFill>
              </a:rPr>
              <a:t>Patients can reimagine their expectations of treatment across the migraine spectrum</a:t>
            </a:r>
            <a:endParaRPr kumimoji="0" lang="en-GB" sz="26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302" name="REFERENCES" descr=" 302">
            <a:hlinkClick r:id="" action="ppaction://noaction" highlightClick="1"/>
            <a:extLst>
              <a:ext uri="{FF2B5EF4-FFF2-40B4-BE49-F238E27FC236}">
                <a16:creationId xmlns:a16="http://schemas.microsoft.com/office/drawing/2014/main" id="{17C67955-40D7-4E2E-BB5F-7CDA71310BB9}"/>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208" name="ABBREVIATIONS" descr=" 208">
            <a:extLst>
              <a:ext uri="{FF2B5EF4-FFF2-40B4-BE49-F238E27FC236}">
                <a16:creationId xmlns:a16="http://schemas.microsoft.com/office/drawing/2014/main" id="{559F6655-6EBA-4166-98A6-8061BA5EB45C}"/>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grpSp>
        <p:nvGrpSpPr>
          <p:cNvPr id="8" name="Group 7" descr=" 8">
            <a:extLst>
              <a:ext uri="{FF2B5EF4-FFF2-40B4-BE49-F238E27FC236}">
                <a16:creationId xmlns:a16="http://schemas.microsoft.com/office/drawing/2014/main" id="{EA8D6872-4148-4DDC-8762-16FD8FE741E0}"/>
              </a:ext>
            </a:extLst>
          </p:cNvPr>
          <p:cNvGrpSpPr/>
          <p:nvPr/>
        </p:nvGrpSpPr>
        <p:grpSpPr>
          <a:xfrm>
            <a:off x="544713" y="1446404"/>
            <a:ext cx="6494513" cy="3767653"/>
            <a:chOff x="544713" y="1446404"/>
            <a:chExt cx="6494513" cy="3767653"/>
          </a:xfrm>
        </p:grpSpPr>
        <p:pic>
          <p:nvPicPr>
            <p:cNvPr id="210" name="Picture Placeholder 38">
              <a:extLst>
                <a:ext uri="{FF2B5EF4-FFF2-40B4-BE49-F238E27FC236}">
                  <a16:creationId xmlns:a16="http://schemas.microsoft.com/office/drawing/2014/main" id="{D1614573-3E26-448B-A407-C9C36939EFCB}"/>
                </a:ext>
              </a:extLst>
            </p:cNvPr>
            <p:cNvPicPr>
              <a:picLocks noChangeAspect="1"/>
            </p:cNvPicPr>
            <p:nvPr/>
          </p:nvPicPr>
          <p:blipFill>
            <a:blip r:embed="rId12" cstate="print">
              <a:extLst>
                <a:ext uri="{28A0092B-C50C-407E-A947-70E740481C1C}">
                  <a14:useLocalDpi xmlns:a14="http://schemas.microsoft.com/office/drawing/2010/main"/>
                </a:ext>
              </a:extLst>
            </a:blip>
            <a:srcRect/>
            <a:stretch/>
          </p:blipFill>
          <p:spPr>
            <a:xfrm>
              <a:off x="544713" y="1446404"/>
              <a:ext cx="6494513" cy="3767653"/>
            </a:xfrm>
            <a:prstGeom prst="flowChartTerminator">
              <a:avLst/>
            </a:prstGeom>
          </p:spPr>
        </p:pic>
        <p:sp>
          <p:nvSpPr>
            <p:cNvPr id="211" name="Rectangle 210">
              <a:extLst>
                <a:ext uri="{FF2B5EF4-FFF2-40B4-BE49-F238E27FC236}">
                  <a16:creationId xmlns:a16="http://schemas.microsoft.com/office/drawing/2014/main" id="{D21C044E-5F02-4DB6-93B7-D0FB40A2CAB4}"/>
                </a:ext>
              </a:extLst>
            </p:cNvPr>
            <p:cNvSpPr/>
            <p:nvPr/>
          </p:nvSpPr>
          <p:spPr>
            <a:xfrm>
              <a:off x="743969" y="1851962"/>
              <a:ext cx="6096000" cy="830997"/>
            </a:xfrm>
            <a:prstGeom prst="rect">
              <a:avLst/>
            </a:prstGeom>
          </p:spPr>
          <p:txBody>
            <a:bodyPr>
              <a:spAutoFit/>
            </a:bodyPr>
            <a:lstStyle/>
            <a:p>
              <a:pPr lvl="0" algn="ctr">
                <a:defRPr/>
              </a:pPr>
              <a:r>
                <a:rPr lang="en-GB" b="1" dirty="0" err="1">
                  <a:solidFill>
                    <a:srgbClr val="0460A9"/>
                  </a:solidFill>
                  <a:latin typeface="Arial" charset="0"/>
                </a:rPr>
                <a:t>Aimovig</a:t>
              </a:r>
              <a:r>
                <a:rPr lang="en-GB" b="1" dirty="0">
                  <a:solidFill>
                    <a:srgbClr val="0460A9"/>
                  </a:solidFill>
                  <a:latin typeface="Arial" charset="0"/>
                </a:rPr>
                <a:t> </a:t>
              </a:r>
              <a:r>
                <a:rPr kumimoji="0" lang="en-GB" b="1" i="0" u="none" strike="noStrike" kern="1200" cap="none" spc="0" normalizeH="0" baseline="0" noProof="0" dirty="0">
                  <a:ln>
                    <a:noFill/>
                  </a:ln>
                  <a:solidFill>
                    <a:srgbClr val="0460A9"/>
                  </a:solidFill>
                  <a:effectLst/>
                  <a:uLnTx/>
                  <a:uFillTx/>
                  <a:latin typeface="Arial" charset="0"/>
                  <a:ea typeface="+mn-ea"/>
                  <a:cs typeface="+mn-cs"/>
                </a:rPr>
                <a:t>is meeting clinical trial endpoints for migraine </a:t>
              </a:r>
              <a:r>
                <a:rPr lang="en-GB" b="1" dirty="0">
                  <a:solidFill>
                    <a:srgbClr val="0460A9"/>
                  </a:solidFill>
                  <a:latin typeface="Arial" charset="0"/>
                </a:rPr>
                <a:t>prevention</a:t>
              </a:r>
              <a:r>
                <a:rPr lang="en-GB" b="1" baseline="30000" dirty="0">
                  <a:solidFill>
                    <a:srgbClr val="0460A9"/>
                  </a:solidFill>
                  <a:latin typeface="Arial" charset="0"/>
                </a:rPr>
                <a:t>1,2</a:t>
              </a:r>
              <a:endParaRPr kumimoji="0" lang="en-GB" b="1" i="0" u="none" strike="noStrike" kern="1200" cap="none" spc="0" normalizeH="0" baseline="30000" noProof="0" dirty="0">
                <a:ln>
                  <a:noFill/>
                </a:ln>
                <a:solidFill>
                  <a:srgbClr val="0460A9"/>
                </a:solidFill>
                <a:effectLst/>
                <a:uLnTx/>
                <a:uFillTx/>
                <a:latin typeface="Arial" charset="0"/>
                <a:ea typeface="+mn-ea"/>
                <a:cs typeface="+mn-cs"/>
              </a:endParaRPr>
            </a:p>
          </p:txBody>
        </p:sp>
        <p:sp>
          <p:nvSpPr>
            <p:cNvPr id="213" name="Rectangle 212">
              <a:extLst>
                <a:ext uri="{FF2B5EF4-FFF2-40B4-BE49-F238E27FC236}">
                  <a16:creationId xmlns:a16="http://schemas.microsoft.com/office/drawing/2014/main" id="{17A3B89B-6038-475F-8C8F-903196D41CEC}"/>
                </a:ext>
              </a:extLst>
            </p:cNvPr>
            <p:cNvSpPr/>
            <p:nvPr/>
          </p:nvSpPr>
          <p:spPr>
            <a:xfrm>
              <a:off x="919736" y="2862943"/>
              <a:ext cx="2711224" cy="1338828"/>
            </a:xfrm>
            <a:prstGeom prst="rect">
              <a:avLst/>
            </a:prstGeom>
          </p:spPr>
          <p:txBody>
            <a:bodyPr wrap="square">
              <a:spAutoFit/>
            </a:bodyPr>
            <a:lstStyle/>
            <a:p>
              <a:pPr marL="0" marR="0" lvl="1" indent="0" algn="ctr" defTabSz="1219170" rtl="0" eaLnBrk="1" fontAlgn="auto" latinLnBrk="0" hangingPunct="1">
                <a:lnSpc>
                  <a:spcPct val="100000"/>
                </a:lnSpc>
                <a:spcBef>
                  <a:spcPts val="0"/>
                </a:spcBef>
                <a:spcAft>
                  <a:spcPts val="600"/>
                </a:spcAft>
                <a:buClrTx/>
                <a:buSzTx/>
                <a:buFontTx/>
                <a:buNone/>
                <a:tabLst/>
                <a:defRPr/>
              </a:pPr>
              <a:r>
                <a:rPr kumimoji="0" lang="en-GB" sz="2000" b="1" i="0" u="none" strike="noStrike" kern="1200" cap="none" spc="0" normalizeH="0" baseline="0" noProof="0" dirty="0">
                  <a:ln>
                    <a:noFill/>
                  </a:ln>
                  <a:solidFill>
                    <a:srgbClr val="0460A9"/>
                  </a:solidFill>
                  <a:effectLst/>
                  <a:uLnTx/>
                  <a:uFillTx/>
                  <a:latin typeface="Arial" panose="020B0604020202020204"/>
                  <a:ea typeface="+mn-ea"/>
                  <a:cs typeface="+mn-cs"/>
                </a:rPr>
                <a:t>ARISE: </a:t>
              </a:r>
            </a:p>
            <a:p>
              <a:pPr marL="0" lvl="2" algn="ctr">
                <a:spcAft>
                  <a:spcPts val="600"/>
                </a:spcAft>
                <a:defRPr/>
              </a:pPr>
              <a:r>
                <a:rPr lang="en-GB" sz="1400" b="1" dirty="0" err="1">
                  <a:solidFill>
                    <a:srgbClr val="0460A9"/>
                  </a:solidFill>
                </a:rPr>
                <a:t>Aimovig</a:t>
              </a:r>
              <a:r>
                <a:rPr lang="en-GB" sz="1400" b="1" dirty="0">
                  <a:solidFill>
                    <a:srgbClr val="0460A9"/>
                  </a:solidFill>
                </a:rPr>
                <a:t> </a:t>
              </a:r>
              <a:r>
                <a:rPr kumimoji="0" lang="en-GB" sz="1400" b="1" i="0" u="none" strike="noStrike" kern="1200" cap="none" spc="0" normalizeH="0" baseline="0" noProof="0" dirty="0">
                  <a:ln>
                    <a:noFill/>
                  </a:ln>
                  <a:solidFill>
                    <a:srgbClr val="0460A9"/>
                  </a:solidFill>
                  <a:effectLst/>
                  <a:uLnTx/>
                  <a:uFillTx/>
                  <a:latin typeface="Arial" panose="020B0604020202020204"/>
                  <a:ea typeface="+mn-ea"/>
                  <a:cs typeface="+mn-cs"/>
                </a:rPr>
                <a:t>significantly </a:t>
              </a:r>
              <a:br>
                <a:rPr kumimoji="0" lang="en-GB" sz="1400" b="1" i="0" u="none" strike="noStrike" kern="1200" cap="none" spc="0" normalizeH="0" baseline="0" noProof="0" dirty="0">
                  <a:ln>
                    <a:noFill/>
                  </a:ln>
                  <a:solidFill>
                    <a:srgbClr val="0460A9"/>
                  </a:solidFill>
                  <a:effectLst/>
                  <a:uLnTx/>
                  <a:uFillTx/>
                  <a:latin typeface="Arial" panose="020B0604020202020204"/>
                  <a:ea typeface="+mn-ea"/>
                  <a:cs typeface="+mn-cs"/>
                </a:rPr>
              </a:br>
              <a:r>
                <a:rPr kumimoji="0" lang="en-GB" sz="1400" b="1" i="0" u="none" strike="noStrike" kern="1200" cap="none" spc="0" normalizeH="0" baseline="0" noProof="0" dirty="0">
                  <a:ln>
                    <a:noFill/>
                  </a:ln>
                  <a:solidFill>
                    <a:srgbClr val="0460A9"/>
                  </a:solidFill>
                  <a:effectLst/>
                  <a:uLnTx/>
                  <a:uFillTx/>
                  <a:latin typeface="Arial" panose="020B0604020202020204"/>
                  <a:ea typeface="+mn-ea"/>
                  <a:cs typeface="+mn-cs"/>
                </a:rPr>
                <a:t>reduced migraine frequency</a:t>
              </a: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t/>
              </a:r>
              <a:b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t>and acute migraine-specific</a:t>
              </a:r>
              <a:b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t> medication usage</a:t>
              </a:r>
              <a:r>
                <a:rPr kumimoji="0" lang="en-GB" sz="1400" b="0" i="0" u="none" strike="noStrike" kern="1200" cap="none" spc="0" normalizeH="0" baseline="30000" noProof="0" dirty="0">
                  <a:ln>
                    <a:noFill/>
                  </a:ln>
                  <a:solidFill>
                    <a:srgbClr val="000000"/>
                  </a:solidFill>
                  <a:effectLst/>
                  <a:uLnTx/>
                  <a:uFillTx/>
                  <a:latin typeface="Arial" panose="020B0604020202020204"/>
                  <a:ea typeface="+mn-ea"/>
                  <a:cs typeface="+mn-cs"/>
                </a:rPr>
                <a:t>1</a:t>
              </a:r>
            </a:p>
          </p:txBody>
        </p:sp>
      </p:grpSp>
      <p:sp>
        <p:nvSpPr>
          <p:cNvPr id="163" name="Rectangle 162">
            <a:extLst>
              <a:ext uri="{FF2B5EF4-FFF2-40B4-BE49-F238E27FC236}">
                <a16:creationId xmlns:a16="http://schemas.microsoft.com/office/drawing/2014/main" id="{44E6CE6E-0D3E-41CA-9E9D-D677FDEB6300}"/>
              </a:ext>
            </a:extLst>
          </p:cNvPr>
          <p:cNvSpPr/>
          <p:nvPr/>
        </p:nvSpPr>
        <p:spPr>
          <a:xfrm>
            <a:off x="3570514" y="2862943"/>
            <a:ext cx="3145097" cy="2277547"/>
          </a:xfrm>
          <a:prstGeom prst="rect">
            <a:avLst/>
          </a:prstGeom>
        </p:spPr>
        <p:txBody>
          <a:bodyPr wrap="square">
            <a:spAutoFit/>
          </a:bodyPr>
          <a:lstStyle/>
          <a:p>
            <a:pPr marL="0" marR="0" lvl="1" indent="0" algn="ctr" defTabSz="1219170" rtl="0" eaLnBrk="1" fontAlgn="auto" latinLnBrk="0" hangingPunct="1">
              <a:lnSpc>
                <a:spcPct val="100000"/>
              </a:lnSpc>
              <a:spcBef>
                <a:spcPts val="0"/>
              </a:spcBef>
              <a:spcAft>
                <a:spcPts val="600"/>
              </a:spcAft>
              <a:buClrTx/>
              <a:buSzTx/>
              <a:buFontTx/>
              <a:buNone/>
              <a:tabLst/>
              <a:defRPr/>
            </a:pPr>
            <a:r>
              <a:rPr kumimoji="0" lang="en-GB" sz="2000" b="1" i="0" u="none" strike="noStrike" kern="1200" cap="none" spc="0" normalizeH="0" baseline="0" noProof="0" dirty="0">
                <a:ln>
                  <a:noFill/>
                </a:ln>
                <a:solidFill>
                  <a:srgbClr val="0460A9"/>
                </a:solidFill>
                <a:effectLst/>
                <a:uLnTx/>
                <a:uFillTx/>
                <a:latin typeface="Arial" panose="020B0604020202020204"/>
                <a:ea typeface="+mn-ea"/>
                <a:cs typeface="+mn-cs"/>
              </a:rPr>
              <a:t>STRIVE: </a:t>
            </a:r>
          </a:p>
          <a:p>
            <a:pPr marL="0" marR="0" lvl="2" indent="0" algn="ctr" defTabSz="1219170" rtl="0" eaLnBrk="1" fontAlgn="auto" latinLnBrk="0" hangingPunct="1">
              <a:lnSpc>
                <a:spcPct val="100000"/>
              </a:lnSpc>
              <a:spcBef>
                <a:spcPts val="0"/>
              </a:spcBef>
              <a:spcAft>
                <a:spcPts val="600"/>
              </a:spcAft>
              <a:buClrTx/>
              <a:buSzTx/>
              <a:buFontTx/>
              <a:buNone/>
              <a:tabLst/>
              <a:defRPr/>
            </a:pPr>
            <a:r>
              <a:rPr kumimoji="0" lang="en-GB" sz="1400" b="1" i="0" u="none" strike="noStrike" kern="1200" cap="none" spc="0" normalizeH="0" baseline="0" noProof="0" dirty="0">
                <a:ln>
                  <a:noFill/>
                </a:ln>
                <a:solidFill>
                  <a:srgbClr val="0460A9"/>
                </a:solidFill>
                <a:effectLst/>
                <a:uLnTx/>
                <a:uFillTx/>
                <a:latin typeface="Arial" panose="020B0604020202020204"/>
                <a:ea typeface="+mn-ea"/>
                <a:cs typeface="+mn-cs"/>
              </a:rPr>
              <a:t>Significant improvements in physical impairment </a:t>
            </a: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t>and everyday activities scores vs placebo</a:t>
            </a:r>
            <a:b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t>(</a:t>
            </a:r>
            <a:r>
              <a:rPr kumimoji="0" lang="en-GB" sz="1400" b="0" i="1" u="none" strike="noStrike" kern="1200" cap="none" spc="0" normalizeH="0" baseline="0" noProof="0" dirty="0">
                <a:ln>
                  <a:noFill/>
                </a:ln>
                <a:solidFill>
                  <a:srgbClr val="000000"/>
                </a:solidFill>
                <a:effectLst/>
                <a:uLnTx/>
                <a:uFillTx/>
                <a:latin typeface="Arial" panose="020B0604020202020204"/>
                <a:ea typeface="+mn-ea"/>
                <a:cs typeface="+mn-cs"/>
              </a:rPr>
              <a:t>P</a:t>
            </a: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t> &lt; 0.001)</a:t>
            </a:r>
            <a:r>
              <a:rPr kumimoji="0" lang="en-GB" sz="1400" b="0" i="0" u="none" strike="noStrike" kern="1200" cap="none" spc="0" normalizeH="0" baseline="30000" noProof="0" dirty="0">
                <a:ln>
                  <a:noFill/>
                </a:ln>
                <a:solidFill>
                  <a:srgbClr val="000000"/>
                </a:solidFill>
                <a:effectLst/>
                <a:uLnTx/>
                <a:uFillTx/>
                <a:latin typeface="Arial" panose="020B0604020202020204"/>
                <a:ea typeface="+mn-ea"/>
                <a:cs typeface="+mn-cs"/>
              </a:rPr>
              <a:t>2</a:t>
            </a:r>
          </a:p>
          <a:p>
            <a:pPr marL="0" lvl="2" algn="ctr">
              <a:spcAft>
                <a:spcPts val="600"/>
              </a:spcAft>
              <a:defRPr/>
            </a:pPr>
            <a:r>
              <a:rPr lang="en-GB" sz="1400" b="1" dirty="0">
                <a:solidFill>
                  <a:srgbClr val="0460A9"/>
                </a:solidFill>
                <a:latin typeface="Arial" panose="020B0604020202020204"/>
              </a:rPr>
              <a:t>Sustained &gt;50% reduction</a:t>
            </a:r>
            <a:r>
              <a:rPr kumimoji="0" lang="en-GB" sz="1400" b="1" i="0" u="none" strike="noStrike" kern="1200" cap="none" spc="0" normalizeH="0" baseline="0" noProof="0" dirty="0">
                <a:ln>
                  <a:noFill/>
                </a:ln>
                <a:solidFill>
                  <a:srgbClr val="0460A9"/>
                </a:solidFill>
                <a:effectLst/>
                <a:uLnTx/>
                <a:uFillTx/>
                <a:latin typeface="Arial" panose="020B0604020202020204"/>
                <a:ea typeface="+mn-ea"/>
                <a:cs typeface="+mn-cs"/>
              </a:rPr>
              <a:t> </a:t>
            </a: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t>in the number of days using </a:t>
            </a:r>
            <a:r>
              <a:rPr lang="en-GB" sz="1400" b="1" dirty="0">
                <a:solidFill>
                  <a:srgbClr val="0460A9"/>
                </a:solidFill>
              </a:rPr>
              <a:t>acute migraine-specific medications</a:t>
            </a: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t> </a:t>
            </a:r>
            <a:b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rPr>
              <a:t>per month</a:t>
            </a:r>
            <a:r>
              <a:rPr kumimoji="0" lang="en-GB" sz="1400" b="0" i="0" u="none" strike="noStrike" kern="1200" cap="none" spc="0" normalizeH="0" baseline="30000" noProof="0" dirty="0">
                <a:ln>
                  <a:noFill/>
                </a:ln>
                <a:solidFill>
                  <a:srgbClr val="000000"/>
                </a:solidFill>
                <a:effectLst/>
                <a:uLnTx/>
                <a:uFillTx/>
                <a:latin typeface="Arial" panose="020B0604020202020204"/>
                <a:ea typeface="+mn-ea"/>
                <a:cs typeface="+mn-cs"/>
              </a:rPr>
              <a:t>3</a:t>
            </a:r>
            <a:endParaRPr kumimoji="0" lang="en-GB" sz="14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grpSp>
        <p:nvGrpSpPr>
          <p:cNvPr id="304" name="Group 303" descr=" 304">
            <a:extLst>
              <a:ext uri="{FF2B5EF4-FFF2-40B4-BE49-F238E27FC236}">
                <a16:creationId xmlns:a16="http://schemas.microsoft.com/office/drawing/2014/main" id="{47F3D85D-3AA3-40C3-B9B6-6A4662DE402C}"/>
              </a:ext>
            </a:extLst>
          </p:cNvPr>
          <p:cNvGrpSpPr/>
          <p:nvPr/>
        </p:nvGrpSpPr>
        <p:grpSpPr>
          <a:xfrm>
            <a:off x="195253" y="3546448"/>
            <a:ext cx="5770784" cy="3143241"/>
            <a:chOff x="146440" y="2659836"/>
            <a:chExt cx="4328088" cy="2357431"/>
          </a:xfrm>
        </p:grpSpPr>
        <p:sp>
          <p:nvSpPr>
            <p:cNvPr id="305" name="Rectangle: Rounded Corners 304">
              <a:extLst>
                <a:ext uri="{FF2B5EF4-FFF2-40B4-BE49-F238E27FC236}">
                  <a16:creationId xmlns:a16="http://schemas.microsoft.com/office/drawing/2014/main" id="{4C827B96-6AE3-4963-881C-7EFD6C999337}"/>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en-GB" sz="14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p>
            <a:p>
              <a:pPr marL="304792" lvl="0" indent="-304792">
                <a:spcBef>
                  <a:spcPts val="400"/>
                </a:spcBef>
                <a:spcAft>
                  <a:spcPts val="400"/>
                </a:spcAft>
                <a:buFontTx/>
                <a:buAutoNum type="arabicPeriod"/>
              </a:pPr>
              <a:r>
                <a:rPr lang="en-GB" sz="1400" dirty="0" err="1">
                  <a:solidFill>
                    <a:srgbClr val="023761"/>
                  </a:solidFill>
                </a:rPr>
                <a:t>Dodick</a:t>
              </a:r>
              <a:r>
                <a:rPr lang="en-GB" sz="1400" dirty="0">
                  <a:solidFill>
                    <a:srgbClr val="023761"/>
                  </a:solidFill>
                </a:rPr>
                <a:t> DW, et al. Cephalalgia 2018; 38:1026–1037</a:t>
              </a:r>
            </a:p>
            <a:p>
              <a:pPr marL="304792" lvl="0" indent="-304792">
                <a:spcBef>
                  <a:spcPts val="400"/>
                </a:spcBef>
                <a:spcAft>
                  <a:spcPts val="400"/>
                </a:spcAft>
                <a:buFontTx/>
                <a:buAutoNum type="arabicPeriod"/>
              </a:pPr>
              <a:r>
                <a:rPr lang="en-GB" sz="1400" dirty="0" err="1">
                  <a:solidFill>
                    <a:srgbClr val="023761"/>
                  </a:solidFill>
                </a:rPr>
                <a:t>Goadsby</a:t>
              </a:r>
              <a:r>
                <a:rPr lang="en-GB" sz="1400" dirty="0">
                  <a:solidFill>
                    <a:srgbClr val="023761"/>
                  </a:solidFill>
                </a:rPr>
                <a:t> PJ, et al. N </a:t>
              </a:r>
              <a:r>
                <a:rPr lang="en-GB" sz="1400" dirty="0" err="1">
                  <a:solidFill>
                    <a:srgbClr val="023761"/>
                  </a:solidFill>
                </a:rPr>
                <a:t>Engl</a:t>
              </a:r>
              <a:r>
                <a:rPr lang="en-GB" sz="1400" dirty="0">
                  <a:solidFill>
                    <a:srgbClr val="023761"/>
                  </a:solidFill>
                </a:rPr>
                <a:t> J Med 2017; 377:2123–2132</a:t>
              </a:r>
            </a:p>
            <a:p>
              <a:pPr marL="304792" lvl="0" indent="-304792">
                <a:spcBef>
                  <a:spcPts val="400"/>
                </a:spcBef>
                <a:spcAft>
                  <a:spcPts val="400"/>
                </a:spcAft>
                <a:buFontTx/>
                <a:buAutoNum type="arabicPeriod"/>
              </a:pPr>
              <a:r>
                <a:rPr lang="en-GB" sz="1400" dirty="0" err="1">
                  <a:solidFill>
                    <a:srgbClr val="023761"/>
                  </a:solidFill>
                </a:rPr>
                <a:t>Goadsby</a:t>
              </a:r>
              <a:r>
                <a:rPr lang="en-GB" sz="1400" dirty="0">
                  <a:solidFill>
                    <a:srgbClr val="023761"/>
                  </a:solidFill>
                </a:rPr>
                <a:t> PJ, et al. Neurology 2020; 95(5):e469-e479</a:t>
              </a:r>
            </a:p>
            <a:p>
              <a:pPr marL="304792" lvl="0" indent="-304792">
                <a:spcBef>
                  <a:spcPts val="400"/>
                </a:spcBef>
                <a:spcAft>
                  <a:spcPts val="400"/>
                </a:spcAft>
                <a:buFontTx/>
                <a:buAutoNum type="arabicPeriod"/>
              </a:pPr>
              <a:r>
                <a:rPr lang="en-GB" sz="1400" dirty="0">
                  <a:solidFill>
                    <a:srgbClr val="023761"/>
                  </a:solidFill>
                </a:rPr>
                <a:t>Aimovig.com. Available at </a:t>
              </a:r>
              <a:r>
                <a:rPr lang="en-GB" sz="1400" dirty="0">
                  <a:solidFill>
                    <a:srgbClr val="023761"/>
                  </a:solidFill>
                  <a:hlinkClick r:id="rId13"/>
                </a:rPr>
                <a:t>https://www.aimovig.com/aimovig-dosing/#0</a:t>
              </a:r>
              <a:r>
                <a:rPr lang="en-GB" sz="1400" dirty="0">
                  <a:solidFill>
                    <a:srgbClr val="023761"/>
                  </a:solidFill>
                </a:rPr>
                <a:t>. Accessed August 2020. </a:t>
              </a:r>
            </a:p>
          </p:txBody>
        </p:sp>
        <p:sp>
          <p:nvSpPr>
            <p:cNvPr id="306" name="Rectangle: Rounded Corners 305">
              <a:extLst>
                <a:ext uri="{FF2B5EF4-FFF2-40B4-BE49-F238E27FC236}">
                  <a16:creationId xmlns:a16="http://schemas.microsoft.com/office/drawing/2014/main" id="{86E0F33C-1FB5-4B1F-8B4E-0524B9515EB2}"/>
                </a:ext>
              </a:extLst>
            </p:cNvPr>
            <p:cNvSpPr/>
            <p:nvPr/>
          </p:nvSpPr>
          <p:spPr>
            <a:xfrm>
              <a:off x="1357693" y="4729267"/>
              <a:ext cx="982800" cy="288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307" name="Rectangle: Rounded Corners 306">
              <a:extLst>
                <a:ext uri="{FF2B5EF4-FFF2-40B4-BE49-F238E27FC236}">
                  <a16:creationId xmlns:a16="http://schemas.microsoft.com/office/drawing/2014/main" id="{B2F24076-26EC-4BEB-BDE7-0672116FC838}"/>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400"/>
                </a:spcBef>
                <a:spcAft>
                  <a:spcPts val="400"/>
                </a:spcAft>
                <a:buClrTx/>
                <a:buSzTx/>
                <a:buFontTx/>
                <a:buNone/>
                <a:tabLst/>
                <a:defRPr/>
              </a:pPr>
              <a:r>
                <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sym typeface="Wingdings" panose="05000000000000000000" pitchFamily="2" charset="2"/>
                </a:rPr>
                <a:t></a:t>
              </a:r>
              <a:endPar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pic>
        <p:nvPicPr>
          <p:cNvPr id="164" name="Picture 163" descr=" 13">
            <a:extLst>
              <a:ext uri="{FF2B5EF4-FFF2-40B4-BE49-F238E27FC236}">
                <a16:creationId xmlns:a16="http://schemas.microsoft.com/office/drawing/2014/main" id="{36D37054-6915-40C3-BD45-E28906DA0920}"/>
              </a:ext>
            </a:extLst>
          </p:cNvPr>
          <p:cNvPicPr>
            <a:picLocks noChangeAspect="1"/>
          </p:cNvPicPr>
          <p:nvPr/>
        </p:nvPicPr>
        <p:blipFill>
          <a:blip r:embed="rId14"/>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3798018295"/>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showMasterSp="0">
  <p:cSld>
    <p:bg>
      <p:bgPr>
        <a:solidFill>
          <a:srgbClr val="0460A9"/>
        </a:solidFill>
        <a:effectLst/>
      </p:bgPr>
    </p:bg>
    <p:spTree>
      <p:nvGrpSpPr>
        <p:cNvPr id="1" name=""/>
        <p:cNvGrpSpPr/>
        <p:nvPr/>
      </p:nvGrpSpPr>
      <p:grpSpPr>
        <a:xfrm>
          <a:off x="0" y="0"/>
          <a:ext cx="0" cy="0"/>
          <a:chOff x="0" y="0"/>
          <a:chExt cx="0" cy="0"/>
        </a:xfrm>
      </p:grpSpPr>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107005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accent2"/>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1240313"/>
            <a:ext cx="1315452"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0460A9"/>
                </a:solidFill>
                <a:effectLst/>
                <a:uLnTx/>
                <a:uFillTx/>
                <a:latin typeface="Arial" panose="020B0604020202020204"/>
                <a:ea typeface="+mn-ea"/>
                <a:cs typeface="+mn-cs"/>
              </a:rPr>
              <a:t>Novartis heritage in Neuroscience</a:t>
            </a:r>
          </a:p>
        </p:txBody>
      </p:sp>
      <p:sp>
        <p:nvSpPr>
          <p:cNvPr id="89" name="Freeform: Shape 88" descr=" 89">
            <a:extLst>
              <a:ext uri="{FF2B5EF4-FFF2-40B4-BE49-F238E27FC236}">
                <a16:creationId xmlns:a16="http://schemas.microsoft.com/office/drawing/2014/main" id="{27866C31-4C4B-4D62-9F94-43809EBF9E5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 name="Freeform: Shape 149" descr=" 150">
            <a:extLst>
              <a:ext uri="{FF2B5EF4-FFF2-40B4-BE49-F238E27FC236}">
                <a16:creationId xmlns:a16="http://schemas.microsoft.com/office/drawing/2014/main" id="{DFD4B198-4731-4ADE-81A8-938D894AA15D}"/>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 name="Freeform: Shape 150" descr=" 151">
            <a:extLst>
              <a:ext uri="{FF2B5EF4-FFF2-40B4-BE49-F238E27FC236}">
                <a16:creationId xmlns:a16="http://schemas.microsoft.com/office/drawing/2014/main" id="{4216C16D-BC88-4577-92FB-871F556FAB6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4" name="Oval 153" descr=" 154">
            <a:hlinkClick r:id="" action="ppaction://hlinkshowjump?jump=nextslide" highlightClick="1"/>
            <a:extLst>
              <a:ext uri="{FF2B5EF4-FFF2-40B4-BE49-F238E27FC236}">
                <a16:creationId xmlns:a16="http://schemas.microsoft.com/office/drawing/2014/main" id="{4B0A0596-9F3C-474B-B785-B21D0F686FF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5" name="Oval 154" descr=" 155">
            <a:hlinkClick r:id="rId3" action="ppaction://hlinksldjump" highlightClick="1"/>
            <a:extLst>
              <a:ext uri="{FF2B5EF4-FFF2-40B4-BE49-F238E27FC236}">
                <a16:creationId xmlns:a16="http://schemas.microsoft.com/office/drawing/2014/main" id="{5A888D69-AE5B-426A-9A65-C25CB198BD9C}"/>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59" name="Oval 158" descr=" 159">
            <a:hlinkClick r:id="rId4" action="ppaction://hlinksldjump" highlightClick="1"/>
            <a:extLst>
              <a:ext uri="{FF2B5EF4-FFF2-40B4-BE49-F238E27FC236}">
                <a16:creationId xmlns:a16="http://schemas.microsoft.com/office/drawing/2014/main" id="{BC260D00-55B8-45E9-9D01-9C5C16C1E5A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0" name="Freeform: Shape 169" descr=" 170">
            <a:hlinkClick r:id="rId5" action="ppaction://hlinksldjump" highlightClick="1"/>
            <a:extLst>
              <a:ext uri="{FF2B5EF4-FFF2-40B4-BE49-F238E27FC236}">
                <a16:creationId xmlns:a16="http://schemas.microsoft.com/office/drawing/2014/main" id="{33A92D10-0223-4C0E-90B1-23FE9F2435D2}"/>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1" name="Freeform: Shape 170" descr=" 171">
            <a:hlinkClick r:id="rId3" action="ppaction://hlinksldjump" highlightClick="1"/>
            <a:extLst>
              <a:ext uri="{FF2B5EF4-FFF2-40B4-BE49-F238E27FC236}">
                <a16:creationId xmlns:a16="http://schemas.microsoft.com/office/drawing/2014/main" id="{64175939-87D7-4053-8C83-BBAB0E4F6B50}"/>
              </a:ext>
            </a:extLst>
          </p:cNvPr>
          <p:cNvSpPr/>
          <p:nvPr/>
        </p:nvSpPr>
        <p:spPr>
          <a:xfrm>
            <a:off x="10287000" y="1070055"/>
            <a:ext cx="1905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2" name="Freeform: Shape 171" descr=" 172">
            <a:hlinkClick r:id="rId6" action="ppaction://hlinksldjump" highlightClick="1"/>
            <a:extLst>
              <a:ext uri="{FF2B5EF4-FFF2-40B4-BE49-F238E27FC236}">
                <a16:creationId xmlns:a16="http://schemas.microsoft.com/office/drawing/2014/main" id="{04FBDE87-2715-493F-9C84-5C5AD98FACD0}"/>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3" name="Freeform: Shape 172" descr=" 173">
            <a:hlinkClick r:id="rId7" action="ppaction://hlinksldjump" highlightClick="1"/>
            <a:extLst>
              <a:ext uri="{FF2B5EF4-FFF2-40B4-BE49-F238E27FC236}">
                <a16:creationId xmlns:a16="http://schemas.microsoft.com/office/drawing/2014/main" id="{EEA18E5B-E81B-4877-8A30-FEAEC626F705}"/>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4" name="Freeform: Shape 173" descr=" 174">
            <a:hlinkClick r:id="rId8" action="ppaction://hlinksldjump" highlightClick="1"/>
            <a:extLst>
              <a:ext uri="{FF2B5EF4-FFF2-40B4-BE49-F238E27FC236}">
                <a16:creationId xmlns:a16="http://schemas.microsoft.com/office/drawing/2014/main" id="{AC029B7C-F0AD-4ED2-B61B-324778406CC0}"/>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5" name="Freeform: Shape 174" descr=" 175">
            <a:hlinkClick r:id="rId9" action="ppaction://hlinksldjump" highlightClick="1"/>
            <a:extLst>
              <a:ext uri="{FF2B5EF4-FFF2-40B4-BE49-F238E27FC236}">
                <a16:creationId xmlns:a16="http://schemas.microsoft.com/office/drawing/2014/main" id="{37C268E2-19A1-4932-8112-7ECA82159B85}"/>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6" name="Freeform: Shape 175" descr=" 176">
            <a:hlinkClick r:id="rId10" action="ppaction://hlinksldjump" highlightClick="1"/>
            <a:extLst>
              <a:ext uri="{FF2B5EF4-FFF2-40B4-BE49-F238E27FC236}">
                <a16:creationId xmlns:a16="http://schemas.microsoft.com/office/drawing/2014/main" id="{E3D31FDD-18F0-4CD2-B7C3-2919C9C23F8C}"/>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7" name="Rectangle 176" descr=" 177">
            <a:extLst>
              <a:ext uri="{FF2B5EF4-FFF2-40B4-BE49-F238E27FC236}">
                <a16:creationId xmlns:a16="http://schemas.microsoft.com/office/drawing/2014/main" id="{1B708CE6-2892-47FB-877E-D4C891A5A4DC}"/>
              </a:ext>
            </a:extLst>
          </p:cNvPr>
          <p:cNvSpPr/>
          <p:nvPr/>
        </p:nvSpPr>
        <p:spPr>
          <a:xfrm>
            <a:off x="294640" y="243536"/>
            <a:ext cx="9319260" cy="492443"/>
          </a:xfrm>
          <a:prstGeom prst="rect">
            <a:avLst/>
          </a:prstGeom>
        </p:spPr>
        <p:txBody>
          <a:bodyPr wrap="square">
            <a:spAutoFit/>
          </a:bodyPr>
          <a:lstStyle/>
          <a:p>
            <a:pPr lvl="0"/>
            <a:r>
              <a:rPr lang="en-GB" sz="2600" b="1" dirty="0">
                <a:solidFill>
                  <a:srgbClr val="FFFFFF"/>
                </a:solidFill>
              </a:rPr>
              <a:t>Transforming patients’ lives in spinal muscular atrophy</a:t>
            </a:r>
            <a:endParaRPr kumimoji="0" lang="en-GB" sz="26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9" name="Rectangle 178" descr=" 179">
            <a:extLst>
              <a:ext uri="{FF2B5EF4-FFF2-40B4-BE49-F238E27FC236}">
                <a16:creationId xmlns:a16="http://schemas.microsoft.com/office/drawing/2014/main" id="{FAF0FF7C-203E-4A23-AE9F-A03F7928A88A}"/>
              </a:ext>
            </a:extLst>
          </p:cNvPr>
          <p:cNvSpPr/>
          <p:nvPr/>
        </p:nvSpPr>
        <p:spPr>
          <a:xfrm>
            <a:off x="294640" y="5876836"/>
            <a:ext cx="9954260" cy="276999"/>
          </a:xfrm>
          <a:prstGeom prst="rect">
            <a:avLst/>
          </a:prstGeom>
        </p:spPr>
        <p:txBody>
          <a:bodyPr wrap="square" anchor="b" anchorCtr="0">
            <a:spAutoFit/>
          </a:bodyPr>
          <a:lstStyle/>
          <a:p>
            <a:r>
              <a:rPr lang="en-GB" sz="1200" baseline="30000" dirty="0" err="1">
                <a:solidFill>
                  <a:schemeClr val="bg1"/>
                </a:solidFill>
              </a:rPr>
              <a:t>a</a:t>
            </a:r>
            <a:r>
              <a:rPr lang="en-GB" sz="1200" dirty="0" err="1">
                <a:solidFill>
                  <a:schemeClr val="bg1"/>
                </a:solidFill>
              </a:rPr>
              <a:t>Zolgensma</a:t>
            </a:r>
            <a:r>
              <a:rPr lang="en-GB" sz="1200" dirty="0">
                <a:solidFill>
                  <a:schemeClr val="bg1"/>
                </a:solidFill>
              </a:rPr>
              <a:t> is commercialized by </a:t>
            </a:r>
            <a:r>
              <a:rPr lang="en-GB" sz="1200" dirty="0" err="1">
                <a:solidFill>
                  <a:schemeClr val="bg1"/>
                </a:solidFill>
              </a:rPr>
              <a:t>AveXis</a:t>
            </a:r>
            <a:r>
              <a:rPr lang="en-GB" sz="1200" dirty="0">
                <a:solidFill>
                  <a:schemeClr val="bg1"/>
                </a:solidFill>
              </a:rPr>
              <a:t>, a Novartis company.</a:t>
            </a:r>
            <a:r>
              <a:rPr lang="en-GB" sz="1200" baseline="30000" dirty="0">
                <a:solidFill>
                  <a:schemeClr val="bg1"/>
                </a:solidFill>
              </a:rPr>
              <a:t>5</a:t>
            </a:r>
            <a:r>
              <a:rPr lang="en-GB" sz="1200" dirty="0">
                <a:solidFill>
                  <a:schemeClr val="bg1"/>
                </a:solidFill>
              </a:rPr>
              <a:t> </a:t>
            </a:r>
            <a:r>
              <a:rPr lang="en-GB" sz="1200" baseline="30000" dirty="0" err="1">
                <a:solidFill>
                  <a:schemeClr val="bg1"/>
                </a:solidFill>
              </a:rPr>
              <a:t>b</a:t>
            </a:r>
            <a:r>
              <a:rPr lang="en-GB" sz="1200" dirty="0" err="1">
                <a:solidFill>
                  <a:schemeClr val="bg1"/>
                </a:solidFill>
              </a:rPr>
              <a:t>Approved</a:t>
            </a:r>
            <a:r>
              <a:rPr lang="en-GB" sz="1200" dirty="0">
                <a:solidFill>
                  <a:schemeClr val="bg1"/>
                </a:solidFill>
              </a:rPr>
              <a:t> in the US</a:t>
            </a:r>
            <a:r>
              <a:rPr lang="en-GB" sz="1200" baseline="30000" dirty="0">
                <a:solidFill>
                  <a:schemeClr val="bg1"/>
                </a:solidFill>
              </a:rPr>
              <a:t>6</a:t>
            </a:r>
            <a:r>
              <a:rPr lang="en-GB" sz="1200" dirty="0">
                <a:solidFill>
                  <a:schemeClr val="bg1"/>
                </a:solidFill>
              </a:rPr>
              <a:t> and Japan</a:t>
            </a:r>
            <a:r>
              <a:rPr lang="en-GB" sz="1200" baseline="30000" dirty="0">
                <a:solidFill>
                  <a:schemeClr val="bg1"/>
                </a:solidFill>
              </a:rPr>
              <a:t>7</a:t>
            </a:r>
            <a:r>
              <a:rPr lang="en-GB" sz="1200" dirty="0">
                <a:solidFill>
                  <a:schemeClr val="bg1"/>
                </a:solidFill>
              </a:rPr>
              <a:t>, CHMP opinion</a:t>
            </a:r>
            <a:r>
              <a:rPr lang="en-GB" sz="1200" baseline="30000" dirty="0">
                <a:solidFill>
                  <a:schemeClr val="bg1"/>
                </a:solidFill>
              </a:rPr>
              <a:t>2</a:t>
            </a:r>
            <a:r>
              <a:rPr lang="en-GB" sz="1200" dirty="0">
                <a:solidFill>
                  <a:schemeClr val="bg1"/>
                </a:solidFill>
              </a:rPr>
              <a:t> in the EU.</a:t>
            </a:r>
          </a:p>
        </p:txBody>
      </p:sp>
      <p:sp>
        <p:nvSpPr>
          <p:cNvPr id="302" name="REFERENCES" descr=" 302">
            <a:hlinkClick r:id="" action="ppaction://noaction" highlightClick="1"/>
            <a:extLst>
              <a:ext uri="{FF2B5EF4-FFF2-40B4-BE49-F238E27FC236}">
                <a16:creationId xmlns:a16="http://schemas.microsoft.com/office/drawing/2014/main" id="{17C67955-40D7-4E2E-BB5F-7CDA71310BB9}"/>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67" name="Oval 166" descr=" 167">
            <a:extLst>
              <a:ext uri="{FF2B5EF4-FFF2-40B4-BE49-F238E27FC236}">
                <a16:creationId xmlns:a16="http://schemas.microsoft.com/office/drawing/2014/main" id="{C74F0B19-5E1A-4E33-ADDD-F0633929847B}"/>
              </a:ext>
            </a:extLst>
          </p:cNvPr>
          <p:cNvSpPr/>
          <p:nvPr/>
        </p:nvSpPr>
        <p:spPr>
          <a:xfrm>
            <a:off x="548698" y="2020600"/>
            <a:ext cx="2766001" cy="27660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9" name="Rectangle: Rounded Corners 168" descr=" 169">
            <a:extLst>
              <a:ext uri="{FF2B5EF4-FFF2-40B4-BE49-F238E27FC236}">
                <a16:creationId xmlns:a16="http://schemas.microsoft.com/office/drawing/2014/main" id="{7D508F27-E340-4137-BE40-C80227D2DD8B}"/>
              </a:ext>
            </a:extLst>
          </p:cNvPr>
          <p:cNvSpPr/>
          <p:nvPr/>
        </p:nvSpPr>
        <p:spPr>
          <a:xfrm>
            <a:off x="3606800" y="147320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dirty="0">
                <a:solidFill>
                  <a:schemeClr val="accent1"/>
                </a:solidFill>
              </a:rPr>
              <a:t>First and only gene therapy for SMA: </a:t>
            </a:r>
            <a:r>
              <a:rPr lang="en-GB" sz="1600" dirty="0" err="1">
                <a:solidFill>
                  <a:schemeClr val="accent1"/>
                </a:solidFill>
              </a:rPr>
              <a:t>Zolgensma</a:t>
            </a:r>
            <a:r>
              <a:rPr lang="en-GB" sz="1600" baseline="30000" dirty="0" err="1">
                <a:solidFill>
                  <a:schemeClr val="accent1"/>
                </a:solidFill>
              </a:rPr>
              <a:t>a,b</a:t>
            </a:r>
            <a:r>
              <a:rPr lang="en-GB" sz="1600" dirty="0">
                <a:solidFill>
                  <a:schemeClr val="accent1"/>
                </a:solidFill>
              </a:rPr>
              <a:t> that targets the root cause of SMA for improved survival and motor function</a:t>
            </a:r>
            <a:r>
              <a:rPr lang="en-GB" sz="1600" baseline="30000" dirty="0">
                <a:solidFill>
                  <a:schemeClr val="accent1"/>
                </a:solidFill>
              </a:rPr>
              <a:t>1,2</a:t>
            </a:r>
          </a:p>
        </p:txBody>
      </p:sp>
      <p:sp>
        <p:nvSpPr>
          <p:cNvPr id="178" name="Rectangle: Rounded Corners 177" descr=" 178">
            <a:extLst>
              <a:ext uri="{FF2B5EF4-FFF2-40B4-BE49-F238E27FC236}">
                <a16:creationId xmlns:a16="http://schemas.microsoft.com/office/drawing/2014/main" id="{9BC8BDAD-C1A4-4A86-9883-5033CEA7BBEF}"/>
              </a:ext>
            </a:extLst>
          </p:cNvPr>
          <p:cNvSpPr/>
          <p:nvPr/>
        </p:nvSpPr>
        <p:spPr>
          <a:xfrm>
            <a:off x="3606800" y="246380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dirty="0" err="1">
                <a:solidFill>
                  <a:schemeClr val="accent1"/>
                </a:solidFill>
              </a:rPr>
              <a:t>Zolgensma</a:t>
            </a:r>
            <a:r>
              <a:rPr lang="en-GB" sz="1600" dirty="0">
                <a:solidFill>
                  <a:schemeClr val="accent1"/>
                </a:solidFill>
              </a:rPr>
              <a:t> offers the unique promise of a one-time infusion, reducing treatment burden and meeting the needs of a broad patient population</a:t>
            </a:r>
            <a:r>
              <a:rPr lang="en-GB" sz="1600" baseline="30000" dirty="0">
                <a:solidFill>
                  <a:schemeClr val="accent1"/>
                </a:solidFill>
              </a:rPr>
              <a:t>2</a:t>
            </a:r>
          </a:p>
        </p:txBody>
      </p:sp>
      <p:sp>
        <p:nvSpPr>
          <p:cNvPr id="180" name="Rectangle: Rounded Corners 179" descr=" 180">
            <a:extLst>
              <a:ext uri="{FF2B5EF4-FFF2-40B4-BE49-F238E27FC236}">
                <a16:creationId xmlns:a16="http://schemas.microsoft.com/office/drawing/2014/main" id="{45164364-AA29-4EC4-B1C4-8CD3DDD200A6}"/>
              </a:ext>
            </a:extLst>
          </p:cNvPr>
          <p:cNvSpPr/>
          <p:nvPr/>
        </p:nvSpPr>
        <p:spPr>
          <a:xfrm>
            <a:off x="3606800" y="345440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dirty="0" err="1">
                <a:solidFill>
                  <a:schemeClr val="accent1"/>
                </a:solidFill>
              </a:rPr>
              <a:t>Zolgensma</a:t>
            </a:r>
            <a:r>
              <a:rPr lang="en-GB" sz="1600" dirty="0">
                <a:solidFill>
                  <a:schemeClr val="accent1"/>
                </a:solidFill>
              </a:rPr>
              <a:t> has demonstrated rapid onset of effect, achievement of motor milestones, and sustained durability of response now up to 5 years post dosing</a:t>
            </a:r>
            <a:r>
              <a:rPr lang="en-GB" sz="1600" baseline="30000" dirty="0">
                <a:solidFill>
                  <a:schemeClr val="accent1"/>
                </a:solidFill>
              </a:rPr>
              <a:t>1,3</a:t>
            </a:r>
          </a:p>
        </p:txBody>
      </p:sp>
      <p:sp>
        <p:nvSpPr>
          <p:cNvPr id="181" name="Rectangle: Rounded Corners 180" descr=" 181">
            <a:extLst>
              <a:ext uri="{FF2B5EF4-FFF2-40B4-BE49-F238E27FC236}">
                <a16:creationId xmlns:a16="http://schemas.microsoft.com/office/drawing/2014/main" id="{46E0A330-C434-4E83-930C-606FDAC8B4FC}"/>
              </a:ext>
            </a:extLst>
          </p:cNvPr>
          <p:cNvSpPr/>
          <p:nvPr/>
        </p:nvSpPr>
        <p:spPr>
          <a:xfrm>
            <a:off x="3606800" y="444500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dirty="0">
                <a:solidFill>
                  <a:schemeClr val="accent1"/>
                </a:solidFill>
              </a:rPr>
              <a:t>Awarded Drug Launch of the Year 2019, </a:t>
            </a:r>
            <a:r>
              <a:rPr lang="en-GB" sz="1600" dirty="0" err="1">
                <a:solidFill>
                  <a:schemeClr val="accent1"/>
                </a:solidFill>
              </a:rPr>
              <a:t>BioPharma</a:t>
            </a:r>
            <a:r>
              <a:rPr lang="en-GB" sz="1600" dirty="0">
                <a:solidFill>
                  <a:schemeClr val="accent1"/>
                </a:solidFill>
              </a:rPr>
              <a:t> Dive</a:t>
            </a:r>
            <a:r>
              <a:rPr lang="en-GB" sz="1600" baseline="30000" dirty="0">
                <a:solidFill>
                  <a:schemeClr val="accent1"/>
                </a:solidFill>
              </a:rPr>
              <a:t>4</a:t>
            </a:r>
          </a:p>
        </p:txBody>
      </p:sp>
      <p:sp>
        <p:nvSpPr>
          <p:cNvPr id="182" name="ABBREVIATIONS" descr=" 182">
            <a:hlinkClick r:id="" action="ppaction://noaction" highlightClick="1"/>
            <a:extLst>
              <a:ext uri="{FF2B5EF4-FFF2-40B4-BE49-F238E27FC236}">
                <a16:creationId xmlns:a16="http://schemas.microsoft.com/office/drawing/2014/main" id="{EC5D693D-EC14-4DB5-840D-AF69FE82ACE0}"/>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pic>
        <p:nvPicPr>
          <p:cNvPr id="188" name="Picture 187" descr=" 188">
            <a:extLst>
              <a:ext uri="{FF2B5EF4-FFF2-40B4-BE49-F238E27FC236}">
                <a16:creationId xmlns:a16="http://schemas.microsoft.com/office/drawing/2014/main" id="{93574B2B-8E01-4178-9FF6-6F60A632FE23}"/>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495016" y="2001021"/>
            <a:ext cx="2832235" cy="2832235"/>
          </a:xfrm>
          <a:prstGeom prst="rect">
            <a:avLst/>
          </a:prstGeom>
        </p:spPr>
      </p:pic>
      <p:pic>
        <p:nvPicPr>
          <p:cNvPr id="153" name="Picture 152" descr=" 13">
            <a:extLst>
              <a:ext uri="{FF2B5EF4-FFF2-40B4-BE49-F238E27FC236}">
                <a16:creationId xmlns:a16="http://schemas.microsoft.com/office/drawing/2014/main" id="{36D37054-6915-40C3-BD45-E28906DA0920}"/>
              </a:ext>
            </a:extLst>
          </p:cNvPr>
          <p:cNvPicPr>
            <a:picLocks noChangeAspect="1"/>
          </p:cNvPicPr>
          <p:nvPr/>
        </p:nvPicPr>
        <p:blipFill>
          <a:blip r:embed="rId12"/>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3854645169"/>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showMasterSp="0">
  <p:cSld>
    <p:bg>
      <p:bgPr>
        <a:solidFill>
          <a:srgbClr val="0460A9"/>
        </a:solidFill>
        <a:effectLst/>
      </p:bgPr>
    </p:bg>
    <p:spTree>
      <p:nvGrpSpPr>
        <p:cNvPr id="1" name=""/>
        <p:cNvGrpSpPr/>
        <p:nvPr/>
      </p:nvGrpSpPr>
      <p:grpSpPr>
        <a:xfrm>
          <a:off x="0" y="0"/>
          <a:ext cx="0" cy="0"/>
          <a:chOff x="0" y="0"/>
          <a:chExt cx="0" cy="0"/>
        </a:xfrm>
      </p:grpSpPr>
      <p:pic>
        <p:nvPicPr>
          <p:cNvPr id="156" name="Picture 155" descr=" 13">
            <a:extLst>
              <a:ext uri="{FF2B5EF4-FFF2-40B4-BE49-F238E27FC236}">
                <a16:creationId xmlns:a16="http://schemas.microsoft.com/office/drawing/2014/main" id="{36D37054-6915-40C3-BD45-E28906DA0920}"/>
              </a:ext>
            </a:extLst>
          </p:cNvPr>
          <p:cNvPicPr>
            <a:picLocks noChangeAspect="1"/>
          </p:cNvPicPr>
          <p:nvPr/>
        </p:nvPicPr>
        <p:blipFill>
          <a:blip r:embed="rId3"/>
          <a:stretch>
            <a:fillRect/>
          </a:stretch>
        </p:blipFill>
        <p:spPr>
          <a:xfrm>
            <a:off x="9804263" y="6165848"/>
            <a:ext cx="1847316" cy="337291"/>
          </a:xfrm>
          <a:prstGeom prst="rect">
            <a:avLst/>
          </a:prstGeom>
          <a:solidFill>
            <a:schemeClr val="bg1"/>
          </a:solidFill>
        </p:spPr>
      </p:pic>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107005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accent2"/>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1240313"/>
            <a:ext cx="1315452"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0460A9"/>
                </a:solidFill>
                <a:effectLst/>
                <a:uLnTx/>
                <a:uFillTx/>
                <a:latin typeface="Arial" panose="020B0604020202020204"/>
                <a:ea typeface="+mn-ea"/>
                <a:cs typeface="+mn-cs"/>
              </a:rPr>
              <a:t>Novartis heritage in Neuroscience</a:t>
            </a:r>
          </a:p>
        </p:txBody>
      </p:sp>
      <p:sp>
        <p:nvSpPr>
          <p:cNvPr id="89" name="Freeform: Shape 88" descr=" 89">
            <a:extLst>
              <a:ext uri="{FF2B5EF4-FFF2-40B4-BE49-F238E27FC236}">
                <a16:creationId xmlns:a16="http://schemas.microsoft.com/office/drawing/2014/main" id="{27866C31-4C4B-4D62-9F94-43809EBF9E5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 name="Freeform: Shape 149" descr=" 150">
            <a:extLst>
              <a:ext uri="{FF2B5EF4-FFF2-40B4-BE49-F238E27FC236}">
                <a16:creationId xmlns:a16="http://schemas.microsoft.com/office/drawing/2014/main" id="{DFD4B198-4731-4ADE-81A8-938D894AA15D}"/>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 name="Freeform: Shape 150" descr=" 151">
            <a:extLst>
              <a:ext uri="{FF2B5EF4-FFF2-40B4-BE49-F238E27FC236}">
                <a16:creationId xmlns:a16="http://schemas.microsoft.com/office/drawing/2014/main" id="{4216C16D-BC88-4577-92FB-871F556FAB6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4" name="Oval 153" descr=" 154">
            <a:hlinkClick r:id="" action="ppaction://hlinkshowjump?jump=nextslide" highlightClick="1"/>
            <a:extLst>
              <a:ext uri="{FF2B5EF4-FFF2-40B4-BE49-F238E27FC236}">
                <a16:creationId xmlns:a16="http://schemas.microsoft.com/office/drawing/2014/main" id="{4B0A0596-9F3C-474B-B785-B21D0F686FF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5" name="Oval 154" descr=" 155">
            <a:hlinkClick r:id="rId4" action="ppaction://hlinksldjump" highlightClick="1"/>
            <a:extLst>
              <a:ext uri="{FF2B5EF4-FFF2-40B4-BE49-F238E27FC236}">
                <a16:creationId xmlns:a16="http://schemas.microsoft.com/office/drawing/2014/main" id="{5A888D69-AE5B-426A-9A65-C25CB198BD9C}"/>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59" name="Oval 158" descr=" 159">
            <a:hlinkClick r:id="rId5" action="ppaction://hlinksldjump" highlightClick="1"/>
            <a:extLst>
              <a:ext uri="{FF2B5EF4-FFF2-40B4-BE49-F238E27FC236}">
                <a16:creationId xmlns:a16="http://schemas.microsoft.com/office/drawing/2014/main" id="{BC260D00-55B8-45E9-9D01-9C5C16C1E5A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0" name="Freeform: Shape 169" descr=" 170">
            <a:hlinkClick r:id="rId6" action="ppaction://hlinksldjump" highlightClick="1"/>
            <a:extLst>
              <a:ext uri="{FF2B5EF4-FFF2-40B4-BE49-F238E27FC236}">
                <a16:creationId xmlns:a16="http://schemas.microsoft.com/office/drawing/2014/main" id="{33A92D10-0223-4C0E-90B1-23FE9F2435D2}"/>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1" name="Freeform: Shape 170" descr=" 171">
            <a:hlinkClick r:id="rId4" action="ppaction://hlinksldjump" highlightClick="1"/>
            <a:extLst>
              <a:ext uri="{FF2B5EF4-FFF2-40B4-BE49-F238E27FC236}">
                <a16:creationId xmlns:a16="http://schemas.microsoft.com/office/drawing/2014/main" id="{64175939-87D7-4053-8C83-BBAB0E4F6B50}"/>
              </a:ext>
            </a:extLst>
          </p:cNvPr>
          <p:cNvSpPr/>
          <p:nvPr/>
        </p:nvSpPr>
        <p:spPr>
          <a:xfrm>
            <a:off x="10287000" y="1070055"/>
            <a:ext cx="1905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2" name="Freeform: Shape 171" descr=" 172">
            <a:hlinkClick r:id="rId7" action="ppaction://hlinksldjump" highlightClick="1"/>
            <a:extLst>
              <a:ext uri="{FF2B5EF4-FFF2-40B4-BE49-F238E27FC236}">
                <a16:creationId xmlns:a16="http://schemas.microsoft.com/office/drawing/2014/main" id="{04FBDE87-2715-493F-9C84-5C5AD98FACD0}"/>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3" name="Freeform: Shape 172" descr=" 173">
            <a:hlinkClick r:id="rId8" action="ppaction://hlinksldjump" highlightClick="1"/>
            <a:extLst>
              <a:ext uri="{FF2B5EF4-FFF2-40B4-BE49-F238E27FC236}">
                <a16:creationId xmlns:a16="http://schemas.microsoft.com/office/drawing/2014/main" id="{EEA18E5B-E81B-4877-8A30-FEAEC626F705}"/>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4" name="Freeform: Shape 173" descr=" 174">
            <a:hlinkClick r:id="rId9" action="ppaction://hlinksldjump" highlightClick="1"/>
            <a:extLst>
              <a:ext uri="{FF2B5EF4-FFF2-40B4-BE49-F238E27FC236}">
                <a16:creationId xmlns:a16="http://schemas.microsoft.com/office/drawing/2014/main" id="{AC029B7C-F0AD-4ED2-B61B-324778406CC0}"/>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5" name="Freeform: Shape 174" descr=" 175">
            <a:hlinkClick r:id="rId10" action="ppaction://hlinksldjump" highlightClick="1"/>
            <a:extLst>
              <a:ext uri="{FF2B5EF4-FFF2-40B4-BE49-F238E27FC236}">
                <a16:creationId xmlns:a16="http://schemas.microsoft.com/office/drawing/2014/main" id="{37C268E2-19A1-4932-8112-7ECA82159B85}"/>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6" name="Freeform: Shape 175" descr=" 176">
            <a:hlinkClick r:id="rId11" action="ppaction://hlinksldjump" highlightClick="1"/>
            <a:extLst>
              <a:ext uri="{FF2B5EF4-FFF2-40B4-BE49-F238E27FC236}">
                <a16:creationId xmlns:a16="http://schemas.microsoft.com/office/drawing/2014/main" id="{E3D31FDD-18F0-4CD2-B7C3-2919C9C23F8C}"/>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7" name="Rectangle 176" descr=" 177">
            <a:extLst>
              <a:ext uri="{FF2B5EF4-FFF2-40B4-BE49-F238E27FC236}">
                <a16:creationId xmlns:a16="http://schemas.microsoft.com/office/drawing/2014/main" id="{1B708CE6-2892-47FB-877E-D4C891A5A4DC}"/>
              </a:ext>
            </a:extLst>
          </p:cNvPr>
          <p:cNvSpPr/>
          <p:nvPr/>
        </p:nvSpPr>
        <p:spPr>
          <a:xfrm>
            <a:off x="294640" y="243536"/>
            <a:ext cx="9319260" cy="492443"/>
          </a:xfrm>
          <a:prstGeom prst="rect">
            <a:avLst/>
          </a:prstGeom>
        </p:spPr>
        <p:txBody>
          <a:bodyPr wrap="square">
            <a:spAutoFit/>
          </a:bodyPr>
          <a:lstStyle/>
          <a:p>
            <a:pPr lvl="0"/>
            <a:r>
              <a:rPr lang="en-GB" sz="2600" b="1" dirty="0">
                <a:solidFill>
                  <a:srgbClr val="FFFFFF"/>
                </a:solidFill>
              </a:rPr>
              <a:t>Transforming patients’ lives in spinal muscular atrophy</a:t>
            </a:r>
            <a:endParaRPr kumimoji="0" lang="en-GB" sz="26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302" name="REFERENCES" descr=" 302">
            <a:hlinkClick r:id="" action="ppaction://noaction" highlightClick="1"/>
            <a:extLst>
              <a:ext uri="{FF2B5EF4-FFF2-40B4-BE49-F238E27FC236}">
                <a16:creationId xmlns:a16="http://schemas.microsoft.com/office/drawing/2014/main" id="{17C67955-40D7-4E2E-BB5F-7CDA71310BB9}"/>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67" name="Oval 166" descr=" 167">
            <a:extLst>
              <a:ext uri="{FF2B5EF4-FFF2-40B4-BE49-F238E27FC236}">
                <a16:creationId xmlns:a16="http://schemas.microsoft.com/office/drawing/2014/main" id="{C74F0B19-5E1A-4E33-ADDD-F0633929847B}"/>
              </a:ext>
            </a:extLst>
          </p:cNvPr>
          <p:cNvSpPr/>
          <p:nvPr/>
        </p:nvSpPr>
        <p:spPr>
          <a:xfrm>
            <a:off x="548698" y="2020600"/>
            <a:ext cx="2766001" cy="27660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9" name="Rectangle: Rounded Corners 168" descr=" 169">
            <a:extLst>
              <a:ext uri="{FF2B5EF4-FFF2-40B4-BE49-F238E27FC236}">
                <a16:creationId xmlns:a16="http://schemas.microsoft.com/office/drawing/2014/main" id="{7D508F27-E340-4137-BE40-C80227D2DD8B}"/>
              </a:ext>
            </a:extLst>
          </p:cNvPr>
          <p:cNvSpPr/>
          <p:nvPr/>
        </p:nvSpPr>
        <p:spPr>
          <a:xfrm>
            <a:off x="3606800" y="147320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dirty="0">
                <a:solidFill>
                  <a:schemeClr val="accent1"/>
                </a:solidFill>
              </a:rPr>
              <a:t>First and only gene therapy for SMA: </a:t>
            </a:r>
            <a:r>
              <a:rPr lang="en-GB" sz="1600" dirty="0" err="1">
                <a:solidFill>
                  <a:schemeClr val="accent1"/>
                </a:solidFill>
              </a:rPr>
              <a:t>Zolgensma</a:t>
            </a:r>
            <a:r>
              <a:rPr lang="en-GB" sz="1600" baseline="30000" dirty="0" err="1">
                <a:solidFill>
                  <a:schemeClr val="accent1"/>
                </a:solidFill>
              </a:rPr>
              <a:t>a,b</a:t>
            </a:r>
            <a:r>
              <a:rPr lang="en-GB" sz="1600" dirty="0">
                <a:solidFill>
                  <a:schemeClr val="accent1"/>
                </a:solidFill>
              </a:rPr>
              <a:t> that targets the root cause of SMA for improved survival and motor function</a:t>
            </a:r>
            <a:r>
              <a:rPr lang="en-GB" sz="1600" baseline="30000" dirty="0">
                <a:solidFill>
                  <a:schemeClr val="accent1"/>
                </a:solidFill>
              </a:rPr>
              <a:t>1,2</a:t>
            </a:r>
          </a:p>
        </p:txBody>
      </p:sp>
      <p:sp>
        <p:nvSpPr>
          <p:cNvPr id="178" name="Rectangle: Rounded Corners 177" descr=" 178">
            <a:extLst>
              <a:ext uri="{FF2B5EF4-FFF2-40B4-BE49-F238E27FC236}">
                <a16:creationId xmlns:a16="http://schemas.microsoft.com/office/drawing/2014/main" id="{9BC8BDAD-C1A4-4A86-9883-5033CEA7BBEF}"/>
              </a:ext>
            </a:extLst>
          </p:cNvPr>
          <p:cNvSpPr/>
          <p:nvPr/>
        </p:nvSpPr>
        <p:spPr>
          <a:xfrm>
            <a:off x="3606800" y="246380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dirty="0" err="1">
                <a:solidFill>
                  <a:schemeClr val="accent1"/>
                </a:solidFill>
              </a:rPr>
              <a:t>Zolgensma</a:t>
            </a:r>
            <a:r>
              <a:rPr lang="en-GB" sz="1600" dirty="0">
                <a:solidFill>
                  <a:schemeClr val="accent1"/>
                </a:solidFill>
              </a:rPr>
              <a:t> offers the unique promise of a one-time infusion, reducing treatment burden and meeting the needs of a broad patient population</a:t>
            </a:r>
            <a:r>
              <a:rPr lang="en-GB" sz="1600" baseline="30000" dirty="0">
                <a:solidFill>
                  <a:schemeClr val="accent1"/>
                </a:solidFill>
              </a:rPr>
              <a:t>2</a:t>
            </a:r>
          </a:p>
        </p:txBody>
      </p:sp>
      <p:sp>
        <p:nvSpPr>
          <p:cNvPr id="180" name="Rectangle: Rounded Corners 179" descr=" 180">
            <a:extLst>
              <a:ext uri="{FF2B5EF4-FFF2-40B4-BE49-F238E27FC236}">
                <a16:creationId xmlns:a16="http://schemas.microsoft.com/office/drawing/2014/main" id="{45164364-AA29-4EC4-B1C4-8CD3DDD200A6}"/>
              </a:ext>
            </a:extLst>
          </p:cNvPr>
          <p:cNvSpPr/>
          <p:nvPr/>
        </p:nvSpPr>
        <p:spPr>
          <a:xfrm>
            <a:off x="3606800" y="345440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dirty="0" err="1">
                <a:solidFill>
                  <a:schemeClr val="accent1"/>
                </a:solidFill>
              </a:rPr>
              <a:t>Zolgensma</a:t>
            </a:r>
            <a:r>
              <a:rPr lang="en-GB" sz="1600" dirty="0">
                <a:solidFill>
                  <a:schemeClr val="accent1"/>
                </a:solidFill>
              </a:rPr>
              <a:t> has demonstrated rapid onset of effect, achievement of motor milestones, and sustained durability of response now up to 5 years post dosing</a:t>
            </a:r>
            <a:r>
              <a:rPr lang="en-GB" sz="1600" baseline="30000" dirty="0">
                <a:solidFill>
                  <a:schemeClr val="accent1"/>
                </a:solidFill>
              </a:rPr>
              <a:t>1,3</a:t>
            </a:r>
          </a:p>
        </p:txBody>
      </p:sp>
      <p:sp>
        <p:nvSpPr>
          <p:cNvPr id="181" name="Rectangle: Rounded Corners 180" descr=" 181">
            <a:extLst>
              <a:ext uri="{FF2B5EF4-FFF2-40B4-BE49-F238E27FC236}">
                <a16:creationId xmlns:a16="http://schemas.microsoft.com/office/drawing/2014/main" id="{46E0A330-C434-4E83-930C-606FDAC8B4FC}"/>
              </a:ext>
            </a:extLst>
          </p:cNvPr>
          <p:cNvSpPr/>
          <p:nvPr/>
        </p:nvSpPr>
        <p:spPr>
          <a:xfrm>
            <a:off x="3606800" y="444500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dirty="0">
                <a:solidFill>
                  <a:schemeClr val="accent1"/>
                </a:solidFill>
              </a:rPr>
              <a:t>Awarded Drug Launch of the Year 2019, </a:t>
            </a:r>
            <a:r>
              <a:rPr lang="en-GB" sz="1600" dirty="0" err="1">
                <a:solidFill>
                  <a:schemeClr val="accent1"/>
                </a:solidFill>
              </a:rPr>
              <a:t>BioPharma</a:t>
            </a:r>
            <a:r>
              <a:rPr lang="en-GB" sz="1600" dirty="0">
                <a:solidFill>
                  <a:schemeClr val="accent1"/>
                </a:solidFill>
              </a:rPr>
              <a:t> Dive</a:t>
            </a:r>
            <a:r>
              <a:rPr lang="en-GB" sz="1600" baseline="30000" dirty="0">
                <a:solidFill>
                  <a:schemeClr val="accent1"/>
                </a:solidFill>
              </a:rPr>
              <a:t>4</a:t>
            </a:r>
          </a:p>
        </p:txBody>
      </p:sp>
      <p:sp>
        <p:nvSpPr>
          <p:cNvPr id="182" name="ABBREVIATIONS" descr=" 182">
            <a:hlinkClick r:id="" action="ppaction://noaction" highlightClick="1"/>
            <a:extLst>
              <a:ext uri="{FF2B5EF4-FFF2-40B4-BE49-F238E27FC236}">
                <a16:creationId xmlns:a16="http://schemas.microsoft.com/office/drawing/2014/main" id="{EC5D693D-EC14-4DB5-840D-AF69FE82ACE0}"/>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pic>
        <p:nvPicPr>
          <p:cNvPr id="188" name="Picture 187" descr=" 188">
            <a:extLst>
              <a:ext uri="{FF2B5EF4-FFF2-40B4-BE49-F238E27FC236}">
                <a16:creationId xmlns:a16="http://schemas.microsoft.com/office/drawing/2014/main" id="{93574B2B-8E01-4178-9FF6-6F60A632FE23}"/>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495016" y="2001021"/>
            <a:ext cx="2832235" cy="2832235"/>
          </a:xfrm>
          <a:prstGeom prst="rect">
            <a:avLst/>
          </a:prstGeom>
        </p:spPr>
      </p:pic>
      <p:sp>
        <p:nvSpPr>
          <p:cNvPr id="152" name="Rectangle 151" descr=" 179">
            <a:extLst>
              <a:ext uri="{FF2B5EF4-FFF2-40B4-BE49-F238E27FC236}">
                <a16:creationId xmlns:a16="http://schemas.microsoft.com/office/drawing/2014/main" id="{8164D46C-8D1E-4B26-A202-122EA10DC6C5}"/>
              </a:ext>
            </a:extLst>
          </p:cNvPr>
          <p:cNvSpPr/>
          <p:nvPr/>
        </p:nvSpPr>
        <p:spPr>
          <a:xfrm>
            <a:off x="294640" y="5876836"/>
            <a:ext cx="9954260" cy="276999"/>
          </a:xfrm>
          <a:prstGeom prst="rect">
            <a:avLst/>
          </a:prstGeom>
        </p:spPr>
        <p:txBody>
          <a:bodyPr wrap="square" anchor="b" anchorCtr="0">
            <a:spAutoFit/>
          </a:bodyPr>
          <a:lstStyle/>
          <a:p>
            <a:r>
              <a:rPr lang="en-GB" sz="1200" baseline="30000" dirty="0" err="1">
                <a:solidFill>
                  <a:schemeClr val="bg1"/>
                </a:solidFill>
              </a:rPr>
              <a:t>a</a:t>
            </a:r>
            <a:r>
              <a:rPr lang="en-GB" sz="1200" dirty="0" err="1">
                <a:solidFill>
                  <a:schemeClr val="bg1"/>
                </a:solidFill>
              </a:rPr>
              <a:t>Zolgensma</a:t>
            </a:r>
            <a:r>
              <a:rPr lang="en-GB" sz="1200" dirty="0">
                <a:solidFill>
                  <a:schemeClr val="bg1"/>
                </a:solidFill>
              </a:rPr>
              <a:t> is commercialized by </a:t>
            </a:r>
            <a:r>
              <a:rPr lang="en-GB" sz="1200" dirty="0" err="1">
                <a:solidFill>
                  <a:schemeClr val="bg1"/>
                </a:solidFill>
              </a:rPr>
              <a:t>AveXis</a:t>
            </a:r>
            <a:r>
              <a:rPr lang="en-GB" sz="1200" dirty="0">
                <a:solidFill>
                  <a:schemeClr val="bg1"/>
                </a:solidFill>
              </a:rPr>
              <a:t>, a Novartis company.</a:t>
            </a:r>
            <a:r>
              <a:rPr lang="en-GB" sz="1200" baseline="30000" dirty="0">
                <a:solidFill>
                  <a:schemeClr val="bg1"/>
                </a:solidFill>
              </a:rPr>
              <a:t>5</a:t>
            </a:r>
            <a:r>
              <a:rPr lang="en-GB" sz="1200" dirty="0">
                <a:solidFill>
                  <a:schemeClr val="bg1"/>
                </a:solidFill>
              </a:rPr>
              <a:t> </a:t>
            </a:r>
            <a:r>
              <a:rPr lang="en-GB" sz="1200" baseline="30000" dirty="0" err="1">
                <a:solidFill>
                  <a:schemeClr val="bg1"/>
                </a:solidFill>
              </a:rPr>
              <a:t>b</a:t>
            </a:r>
            <a:r>
              <a:rPr lang="en-GB" sz="1200" dirty="0" err="1">
                <a:solidFill>
                  <a:schemeClr val="bg1"/>
                </a:solidFill>
              </a:rPr>
              <a:t>Approved</a:t>
            </a:r>
            <a:r>
              <a:rPr lang="en-GB" sz="1200" dirty="0">
                <a:solidFill>
                  <a:schemeClr val="bg1"/>
                </a:solidFill>
              </a:rPr>
              <a:t> in the US</a:t>
            </a:r>
            <a:r>
              <a:rPr lang="en-GB" sz="1200" baseline="30000" dirty="0">
                <a:solidFill>
                  <a:schemeClr val="bg1"/>
                </a:solidFill>
              </a:rPr>
              <a:t>6</a:t>
            </a:r>
            <a:r>
              <a:rPr lang="en-GB" sz="1200" dirty="0">
                <a:solidFill>
                  <a:schemeClr val="bg1"/>
                </a:solidFill>
              </a:rPr>
              <a:t> and Japan</a:t>
            </a:r>
            <a:r>
              <a:rPr lang="en-GB" sz="1200" baseline="30000" dirty="0">
                <a:solidFill>
                  <a:schemeClr val="bg1"/>
                </a:solidFill>
              </a:rPr>
              <a:t>7</a:t>
            </a:r>
            <a:r>
              <a:rPr lang="en-GB" sz="1200" dirty="0">
                <a:solidFill>
                  <a:schemeClr val="bg1"/>
                </a:solidFill>
              </a:rPr>
              <a:t>, CHMP opinion</a:t>
            </a:r>
            <a:r>
              <a:rPr lang="en-GB" sz="1200" baseline="30000" dirty="0">
                <a:solidFill>
                  <a:schemeClr val="bg1"/>
                </a:solidFill>
              </a:rPr>
              <a:t>8</a:t>
            </a:r>
            <a:r>
              <a:rPr lang="en-GB" sz="1200" dirty="0">
                <a:solidFill>
                  <a:schemeClr val="bg1"/>
                </a:solidFill>
              </a:rPr>
              <a:t> in the EU.</a:t>
            </a:r>
          </a:p>
        </p:txBody>
      </p:sp>
      <p:grpSp>
        <p:nvGrpSpPr>
          <p:cNvPr id="304" name="Group 303" descr=" 304">
            <a:extLst>
              <a:ext uri="{FF2B5EF4-FFF2-40B4-BE49-F238E27FC236}">
                <a16:creationId xmlns:a16="http://schemas.microsoft.com/office/drawing/2014/main" id="{47F3D85D-3AA3-40C3-B9B6-6A4662DE402C}"/>
              </a:ext>
            </a:extLst>
          </p:cNvPr>
          <p:cNvGrpSpPr/>
          <p:nvPr/>
        </p:nvGrpSpPr>
        <p:grpSpPr>
          <a:xfrm>
            <a:off x="195252" y="1839641"/>
            <a:ext cx="11700189" cy="4850047"/>
            <a:chOff x="146439" y="1379733"/>
            <a:chExt cx="8775142" cy="3637534"/>
          </a:xfrm>
        </p:grpSpPr>
        <p:sp>
          <p:nvSpPr>
            <p:cNvPr id="305" name="Rectangle: Rounded Corners 304">
              <a:extLst>
                <a:ext uri="{FF2B5EF4-FFF2-40B4-BE49-F238E27FC236}">
                  <a16:creationId xmlns:a16="http://schemas.microsoft.com/office/drawing/2014/main" id="{4C827B96-6AE3-4963-881C-7EFD6C999337}"/>
                </a:ext>
              </a:extLst>
            </p:cNvPr>
            <p:cNvSpPr/>
            <p:nvPr/>
          </p:nvSpPr>
          <p:spPr>
            <a:xfrm>
              <a:off x="146439" y="1379733"/>
              <a:ext cx="8775142" cy="3295396"/>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en-GB" sz="14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p>
            <a:p>
              <a:pPr marL="304792" indent="-304792">
                <a:spcBef>
                  <a:spcPts val="400"/>
                </a:spcBef>
                <a:spcAft>
                  <a:spcPts val="400"/>
                </a:spcAft>
                <a:buFontTx/>
                <a:buAutoNum type="arabicPeriod"/>
                <a:defRPr/>
              </a:pPr>
              <a:r>
                <a:rPr lang="en-GB" sz="1400" dirty="0" err="1">
                  <a:solidFill>
                    <a:srgbClr val="023761"/>
                  </a:solidFill>
                </a:rPr>
                <a:t>Mendell</a:t>
              </a:r>
              <a:r>
                <a:rPr lang="en-GB" sz="1400" dirty="0">
                  <a:solidFill>
                    <a:srgbClr val="023761"/>
                  </a:solidFill>
                </a:rPr>
                <a:t>, JR, et al. N </a:t>
              </a:r>
              <a:r>
                <a:rPr lang="en-GB" sz="1400" dirty="0" err="1">
                  <a:solidFill>
                    <a:srgbClr val="023761"/>
                  </a:solidFill>
                </a:rPr>
                <a:t>Engl</a:t>
              </a:r>
              <a:r>
                <a:rPr lang="en-GB" sz="1400" dirty="0">
                  <a:solidFill>
                    <a:srgbClr val="023761"/>
                  </a:solidFill>
                </a:rPr>
                <a:t> J Med 2017; 377:1713–1722</a:t>
              </a:r>
            </a:p>
            <a:p>
              <a:pPr marL="304792" indent="-304792">
                <a:spcBef>
                  <a:spcPts val="400"/>
                </a:spcBef>
                <a:spcAft>
                  <a:spcPts val="400"/>
                </a:spcAft>
                <a:buFontTx/>
                <a:buAutoNum type="arabicPeriod"/>
                <a:defRPr/>
              </a:pPr>
              <a:r>
                <a:rPr lang="en-GB" sz="1400" dirty="0">
                  <a:solidFill>
                    <a:srgbClr val="023761"/>
                  </a:solidFill>
                </a:rPr>
                <a:t>Novartis press release; Mar 27, 2020. Available at </a:t>
              </a:r>
              <a:r>
                <a:rPr lang="en-GB" sz="1400" dirty="0">
                  <a:solidFill>
                    <a:srgbClr val="023761"/>
                  </a:solidFill>
                  <a:hlinkClick r:id="rId13"/>
                </a:rPr>
                <a:t>https://www.novartis.com/news/media-releases/avexis-receives-positive-chmp-opinion-zolgensma-only-gene-therapy-spinal-muscular-atrophy-sma</a:t>
              </a:r>
              <a:r>
                <a:rPr lang="en-GB" sz="1400" dirty="0">
                  <a:solidFill>
                    <a:srgbClr val="023761"/>
                  </a:solidFill>
                </a:rPr>
                <a:t>. Accessed August 2020.</a:t>
              </a:r>
            </a:p>
            <a:p>
              <a:pPr marL="304792" indent="-304792">
                <a:spcBef>
                  <a:spcPts val="400"/>
                </a:spcBef>
                <a:spcAft>
                  <a:spcPts val="400"/>
                </a:spcAft>
                <a:buFontTx/>
                <a:buAutoNum type="arabicPeriod"/>
                <a:defRPr/>
              </a:pPr>
              <a:r>
                <a:rPr lang="en-GB" sz="1400" dirty="0">
                  <a:solidFill>
                    <a:srgbClr val="023761"/>
                  </a:solidFill>
                </a:rPr>
                <a:t>Novartis press release; Mar 24, 2020. Available at </a:t>
              </a:r>
              <a:r>
                <a:rPr lang="en-GB" sz="1400" dirty="0">
                  <a:solidFill>
                    <a:srgbClr val="023761"/>
                  </a:solidFill>
                  <a:hlinkClick r:id="rId14"/>
                </a:rPr>
                <a:t>https://www.novartis.com/news/media-releases/zolgensma-data-shows-rapid-significant-clinically-meaningful-benefit-sma-including-prolonged-event-free-survival-motor-milestone-achievement-and-durability-now</a:t>
              </a:r>
              <a:r>
                <a:rPr lang="en-GB" sz="1400" dirty="0">
                  <a:solidFill>
                    <a:srgbClr val="023761"/>
                  </a:solidFill>
                </a:rPr>
                <a:t>. Accessed August 2020.</a:t>
              </a:r>
            </a:p>
            <a:p>
              <a:pPr marL="304792" indent="-304792">
                <a:spcBef>
                  <a:spcPts val="400"/>
                </a:spcBef>
                <a:spcAft>
                  <a:spcPts val="400"/>
                </a:spcAft>
                <a:buFontTx/>
                <a:buAutoNum type="arabicPeriod"/>
                <a:defRPr/>
              </a:pPr>
              <a:r>
                <a:rPr lang="en-GB" sz="1400" dirty="0">
                  <a:solidFill>
                    <a:srgbClr val="023761"/>
                  </a:solidFill>
                </a:rPr>
                <a:t>Dive Awards 2019. Available at </a:t>
              </a:r>
              <a:r>
                <a:rPr lang="en-GB" sz="1400" dirty="0">
                  <a:solidFill>
                    <a:srgbClr val="023761"/>
                  </a:solidFill>
                  <a:hlinkClick r:id="rId15"/>
                </a:rPr>
                <a:t>https://www.biopharmadive.com/news/zolgensma-novartis-drug-launch-dive-awards/566260/</a:t>
              </a:r>
              <a:r>
                <a:rPr lang="en-GB" sz="1400" dirty="0">
                  <a:solidFill>
                    <a:srgbClr val="023761"/>
                  </a:solidFill>
                </a:rPr>
                <a:t>. Accessed August 2020. </a:t>
              </a:r>
            </a:p>
            <a:p>
              <a:pPr marL="304792" indent="-304792">
                <a:spcBef>
                  <a:spcPts val="400"/>
                </a:spcBef>
                <a:spcAft>
                  <a:spcPts val="400"/>
                </a:spcAft>
                <a:buFontTx/>
                <a:buAutoNum type="arabicPeriod"/>
                <a:defRPr/>
              </a:pPr>
              <a:r>
                <a:rPr lang="en-GB" sz="1400" dirty="0">
                  <a:solidFill>
                    <a:srgbClr val="023761"/>
                  </a:solidFill>
                </a:rPr>
                <a:t>Novartis press release; May 24, 2019. Available at </a:t>
              </a:r>
              <a:r>
                <a:rPr lang="en-GB" sz="1400" dirty="0">
                  <a:solidFill>
                    <a:srgbClr val="023761"/>
                  </a:solidFill>
                  <a:hlinkClick r:id="rId16"/>
                </a:rPr>
                <a:t>https://www.novartis.com/news/media-releases/avexis-announces-innovative-zolgensma-gene-therapy-access-programs-us-payers-and-families</a:t>
              </a:r>
              <a:r>
                <a:rPr lang="en-GB" sz="1400" dirty="0">
                  <a:solidFill>
                    <a:srgbClr val="023761"/>
                  </a:solidFill>
                </a:rPr>
                <a:t>. Accessed August 2020.</a:t>
              </a:r>
            </a:p>
            <a:p>
              <a:pPr marL="304792" indent="-304792">
                <a:spcBef>
                  <a:spcPts val="400"/>
                </a:spcBef>
                <a:spcAft>
                  <a:spcPts val="400"/>
                </a:spcAft>
                <a:buFontTx/>
                <a:buAutoNum type="arabicPeriod"/>
                <a:defRPr/>
              </a:pPr>
              <a:r>
                <a:rPr lang="en-GB" sz="1400" dirty="0">
                  <a:solidFill>
                    <a:srgbClr val="023761"/>
                  </a:solidFill>
                </a:rPr>
                <a:t>Novartis press release; May 24, 2019. Available at </a:t>
              </a:r>
              <a:r>
                <a:rPr lang="en-GB" sz="1400" dirty="0">
                  <a:solidFill>
                    <a:srgbClr val="023761"/>
                  </a:solidFill>
                  <a:hlinkClick r:id="rId17"/>
                </a:rPr>
                <a:t>https://www.novartis.com/news/media-releases/avexis-receives-fda-approval-zolgensma-first-and-only-gene-therapy-pediatric-patients-spinal-muscular-atrophy-sma</a:t>
              </a:r>
              <a:r>
                <a:rPr lang="en-GB" sz="1400" dirty="0">
                  <a:solidFill>
                    <a:srgbClr val="023761"/>
                  </a:solidFill>
                </a:rPr>
                <a:t>. Accessed August 2020.</a:t>
              </a:r>
            </a:p>
            <a:p>
              <a:pPr marL="304792" indent="-304792">
                <a:spcBef>
                  <a:spcPts val="400"/>
                </a:spcBef>
                <a:spcAft>
                  <a:spcPts val="400"/>
                </a:spcAft>
                <a:buFontTx/>
                <a:buAutoNum type="arabicPeriod"/>
                <a:defRPr/>
              </a:pPr>
              <a:r>
                <a:rPr lang="en-GB" sz="1400" dirty="0">
                  <a:solidFill>
                    <a:srgbClr val="023761"/>
                  </a:solidFill>
                </a:rPr>
                <a:t>Novartis press release; Mar 19, 2020. Available at </a:t>
              </a:r>
              <a:r>
                <a:rPr lang="en-GB" sz="1400" dirty="0">
                  <a:solidFill>
                    <a:srgbClr val="023761"/>
                  </a:solidFill>
                  <a:hlinkClick r:id="rId18"/>
                </a:rPr>
                <a:t>https://www.novartis.com/news/media-releases/novartis-receives-approval-from-japanese-ministry-health-labour-and-welfare-zolgensma-only-gene-therapy-patients-spinal-muscular-atrophy-sma</a:t>
              </a:r>
              <a:r>
                <a:rPr lang="en-GB" sz="1400" dirty="0">
                  <a:solidFill>
                    <a:srgbClr val="023761"/>
                  </a:solidFill>
                </a:rPr>
                <a:t>. Accessed August 2020.</a:t>
              </a:r>
            </a:p>
          </p:txBody>
        </p:sp>
        <p:sp>
          <p:nvSpPr>
            <p:cNvPr id="306" name="Rectangle: Rounded Corners 305">
              <a:extLst>
                <a:ext uri="{FF2B5EF4-FFF2-40B4-BE49-F238E27FC236}">
                  <a16:creationId xmlns:a16="http://schemas.microsoft.com/office/drawing/2014/main" id="{86E0F33C-1FB5-4B1F-8B4E-0524B9515EB2}"/>
                </a:ext>
              </a:extLst>
            </p:cNvPr>
            <p:cNvSpPr/>
            <p:nvPr/>
          </p:nvSpPr>
          <p:spPr>
            <a:xfrm>
              <a:off x="1357693" y="4729267"/>
              <a:ext cx="982800" cy="288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307" name="Rectangle: Rounded Corners 306">
              <a:extLst>
                <a:ext uri="{FF2B5EF4-FFF2-40B4-BE49-F238E27FC236}">
                  <a16:creationId xmlns:a16="http://schemas.microsoft.com/office/drawing/2014/main" id="{B2F24076-26EC-4BEB-BDE7-0672116FC838}"/>
                </a:ext>
              </a:extLst>
            </p:cNvPr>
            <p:cNvSpPr/>
            <p:nvPr/>
          </p:nvSpPr>
          <p:spPr>
            <a:xfrm>
              <a:off x="8356103" y="1518799"/>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400"/>
                </a:spcBef>
                <a:spcAft>
                  <a:spcPts val="400"/>
                </a:spcAft>
                <a:buClrTx/>
                <a:buSzTx/>
                <a:buFontTx/>
                <a:buNone/>
                <a:tabLst/>
                <a:defRPr/>
              </a:pPr>
              <a:r>
                <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sym typeface="Wingdings" panose="05000000000000000000" pitchFamily="2" charset="2"/>
                </a:rPr>
                <a:t></a:t>
              </a:r>
              <a:endPar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595606565"/>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showMasterSp="0">
  <p:cSld>
    <p:bg>
      <p:bgPr>
        <a:solidFill>
          <a:srgbClr val="0460A9"/>
        </a:solidFill>
        <a:effectLst/>
      </p:bgPr>
    </p:bg>
    <p:spTree>
      <p:nvGrpSpPr>
        <p:cNvPr id="1" name=""/>
        <p:cNvGrpSpPr/>
        <p:nvPr/>
      </p:nvGrpSpPr>
      <p:grpSpPr>
        <a:xfrm>
          <a:off x="0" y="0"/>
          <a:ext cx="0" cy="0"/>
          <a:chOff x="0" y="0"/>
          <a:chExt cx="0" cy="0"/>
        </a:xfrm>
      </p:grpSpPr>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107005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accent2"/>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1240313"/>
            <a:ext cx="1315452"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0460A9"/>
                </a:solidFill>
                <a:effectLst/>
                <a:uLnTx/>
                <a:uFillTx/>
                <a:latin typeface="Arial" panose="020B0604020202020204"/>
                <a:ea typeface="+mn-ea"/>
                <a:cs typeface="+mn-cs"/>
              </a:rPr>
              <a:t>Novartis heritage in Neuroscience</a:t>
            </a:r>
          </a:p>
        </p:txBody>
      </p:sp>
      <p:sp>
        <p:nvSpPr>
          <p:cNvPr id="89" name="Freeform: Shape 88" descr=" 89">
            <a:extLst>
              <a:ext uri="{FF2B5EF4-FFF2-40B4-BE49-F238E27FC236}">
                <a16:creationId xmlns:a16="http://schemas.microsoft.com/office/drawing/2014/main" id="{27866C31-4C4B-4D62-9F94-43809EBF9E5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 name="Freeform: Shape 149" descr=" 150">
            <a:extLst>
              <a:ext uri="{FF2B5EF4-FFF2-40B4-BE49-F238E27FC236}">
                <a16:creationId xmlns:a16="http://schemas.microsoft.com/office/drawing/2014/main" id="{DFD4B198-4731-4ADE-81A8-938D894AA15D}"/>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 name="Freeform: Shape 150" descr=" 151">
            <a:extLst>
              <a:ext uri="{FF2B5EF4-FFF2-40B4-BE49-F238E27FC236}">
                <a16:creationId xmlns:a16="http://schemas.microsoft.com/office/drawing/2014/main" id="{4216C16D-BC88-4577-92FB-871F556FAB6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4" name="Oval 153" descr=" 154">
            <a:hlinkClick r:id="" action="ppaction://hlinkshowjump?jump=nextslide" highlightClick="1"/>
            <a:extLst>
              <a:ext uri="{FF2B5EF4-FFF2-40B4-BE49-F238E27FC236}">
                <a16:creationId xmlns:a16="http://schemas.microsoft.com/office/drawing/2014/main" id="{4B0A0596-9F3C-474B-B785-B21D0F686FF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5" name="Oval 154" descr=" 155">
            <a:hlinkClick r:id="rId3" action="ppaction://hlinksldjump" highlightClick="1"/>
            <a:extLst>
              <a:ext uri="{FF2B5EF4-FFF2-40B4-BE49-F238E27FC236}">
                <a16:creationId xmlns:a16="http://schemas.microsoft.com/office/drawing/2014/main" id="{5A888D69-AE5B-426A-9A65-C25CB198BD9C}"/>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59" name="Oval 158" descr=" 159">
            <a:hlinkClick r:id="rId4" action="ppaction://hlinksldjump" highlightClick="1"/>
            <a:extLst>
              <a:ext uri="{FF2B5EF4-FFF2-40B4-BE49-F238E27FC236}">
                <a16:creationId xmlns:a16="http://schemas.microsoft.com/office/drawing/2014/main" id="{BC260D00-55B8-45E9-9D01-9C5C16C1E5A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0" name="Freeform: Shape 169" descr=" 170">
            <a:hlinkClick r:id="rId5" action="ppaction://hlinksldjump" highlightClick="1"/>
            <a:extLst>
              <a:ext uri="{FF2B5EF4-FFF2-40B4-BE49-F238E27FC236}">
                <a16:creationId xmlns:a16="http://schemas.microsoft.com/office/drawing/2014/main" id="{33A92D10-0223-4C0E-90B1-23FE9F2435D2}"/>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1" name="Freeform: Shape 170" descr=" 171">
            <a:hlinkClick r:id="rId3" action="ppaction://hlinksldjump" highlightClick="1"/>
            <a:extLst>
              <a:ext uri="{FF2B5EF4-FFF2-40B4-BE49-F238E27FC236}">
                <a16:creationId xmlns:a16="http://schemas.microsoft.com/office/drawing/2014/main" id="{64175939-87D7-4053-8C83-BBAB0E4F6B50}"/>
              </a:ext>
            </a:extLst>
          </p:cNvPr>
          <p:cNvSpPr/>
          <p:nvPr/>
        </p:nvSpPr>
        <p:spPr>
          <a:xfrm>
            <a:off x="10287000" y="1070055"/>
            <a:ext cx="1905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2" name="Freeform: Shape 171" descr=" 172">
            <a:hlinkClick r:id="rId6" action="ppaction://hlinksldjump" highlightClick="1"/>
            <a:extLst>
              <a:ext uri="{FF2B5EF4-FFF2-40B4-BE49-F238E27FC236}">
                <a16:creationId xmlns:a16="http://schemas.microsoft.com/office/drawing/2014/main" id="{04FBDE87-2715-493F-9C84-5C5AD98FACD0}"/>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3" name="Freeform: Shape 172" descr=" 173">
            <a:hlinkClick r:id="rId7" action="ppaction://hlinksldjump" highlightClick="1"/>
            <a:extLst>
              <a:ext uri="{FF2B5EF4-FFF2-40B4-BE49-F238E27FC236}">
                <a16:creationId xmlns:a16="http://schemas.microsoft.com/office/drawing/2014/main" id="{EEA18E5B-E81B-4877-8A30-FEAEC626F705}"/>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4" name="Freeform: Shape 173" descr=" 174">
            <a:hlinkClick r:id="rId8" action="ppaction://hlinksldjump" highlightClick="1"/>
            <a:extLst>
              <a:ext uri="{FF2B5EF4-FFF2-40B4-BE49-F238E27FC236}">
                <a16:creationId xmlns:a16="http://schemas.microsoft.com/office/drawing/2014/main" id="{AC029B7C-F0AD-4ED2-B61B-324778406CC0}"/>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5" name="Freeform: Shape 174" descr=" 175">
            <a:hlinkClick r:id="rId9" action="ppaction://hlinksldjump" highlightClick="1"/>
            <a:extLst>
              <a:ext uri="{FF2B5EF4-FFF2-40B4-BE49-F238E27FC236}">
                <a16:creationId xmlns:a16="http://schemas.microsoft.com/office/drawing/2014/main" id="{37C268E2-19A1-4932-8112-7ECA82159B85}"/>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6" name="Freeform: Shape 175" descr=" 176">
            <a:hlinkClick r:id="rId10" action="ppaction://hlinksldjump" highlightClick="1"/>
            <a:extLst>
              <a:ext uri="{FF2B5EF4-FFF2-40B4-BE49-F238E27FC236}">
                <a16:creationId xmlns:a16="http://schemas.microsoft.com/office/drawing/2014/main" id="{E3D31FDD-18F0-4CD2-B7C3-2919C9C23F8C}"/>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7" name="Rectangle 176" descr=" 177">
            <a:extLst>
              <a:ext uri="{FF2B5EF4-FFF2-40B4-BE49-F238E27FC236}">
                <a16:creationId xmlns:a16="http://schemas.microsoft.com/office/drawing/2014/main" id="{1B708CE6-2892-47FB-877E-D4C891A5A4DC}"/>
              </a:ext>
            </a:extLst>
          </p:cNvPr>
          <p:cNvSpPr/>
          <p:nvPr/>
        </p:nvSpPr>
        <p:spPr>
          <a:xfrm>
            <a:off x="294640" y="243536"/>
            <a:ext cx="9319260" cy="492443"/>
          </a:xfrm>
          <a:prstGeom prst="rect">
            <a:avLst/>
          </a:prstGeom>
        </p:spPr>
        <p:txBody>
          <a:bodyPr wrap="square">
            <a:spAutoFit/>
          </a:bodyPr>
          <a:lstStyle/>
          <a:p>
            <a:pPr lvl="0"/>
            <a:r>
              <a:rPr lang="en-GB" sz="2600" b="1" dirty="0">
                <a:solidFill>
                  <a:srgbClr val="FFFFFF"/>
                </a:solidFill>
              </a:rPr>
              <a:t>Transforming patients’ lives in spinal muscular atrophy</a:t>
            </a:r>
            <a:endParaRPr kumimoji="0" lang="en-GB" sz="26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9" name="Rectangle 178" descr=" 179">
            <a:extLst>
              <a:ext uri="{FF2B5EF4-FFF2-40B4-BE49-F238E27FC236}">
                <a16:creationId xmlns:a16="http://schemas.microsoft.com/office/drawing/2014/main" id="{FAF0FF7C-203E-4A23-AE9F-A03F7928A88A}"/>
              </a:ext>
            </a:extLst>
          </p:cNvPr>
          <p:cNvSpPr/>
          <p:nvPr/>
        </p:nvSpPr>
        <p:spPr>
          <a:xfrm>
            <a:off x="294640" y="5876836"/>
            <a:ext cx="9954260" cy="276999"/>
          </a:xfrm>
          <a:prstGeom prst="rect">
            <a:avLst/>
          </a:prstGeom>
        </p:spPr>
        <p:txBody>
          <a:bodyPr wrap="square" anchor="b" anchorCtr="0">
            <a:spAutoFit/>
          </a:bodyPr>
          <a:lstStyle/>
          <a:p>
            <a:r>
              <a:rPr lang="en-GB" sz="1200" baseline="30000" dirty="0" err="1">
                <a:solidFill>
                  <a:schemeClr val="bg1"/>
                </a:solidFill>
              </a:rPr>
              <a:t>a</a:t>
            </a:r>
            <a:r>
              <a:rPr lang="en-GB" sz="1200" dirty="0" err="1">
                <a:solidFill>
                  <a:schemeClr val="bg1"/>
                </a:solidFill>
              </a:rPr>
              <a:t>Zolgensma</a:t>
            </a:r>
            <a:r>
              <a:rPr lang="en-GB" sz="1200" dirty="0">
                <a:solidFill>
                  <a:schemeClr val="bg1"/>
                </a:solidFill>
              </a:rPr>
              <a:t> is commercialized by </a:t>
            </a:r>
            <a:r>
              <a:rPr lang="en-GB" sz="1200" dirty="0" err="1">
                <a:solidFill>
                  <a:schemeClr val="bg1"/>
                </a:solidFill>
              </a:rPr>
              <a:t>AveXis</a:t>
            </a:r>
            <a:r>
              <a:rPr lang="en-GB" sz="1200" dirty="0">
                <a:solidFill>
                  <a:schemeClr val="bg1"/>
                </a:solidFill>
              </a:rPr>
              <a:t>, a Novartis company. </a:t>
            </a:r>
            <a:r>
              <a:rPr lang="en-GB" sz="1200" baseline="30000" dirty="0" err="1">
                <a:solidFill>
                  <a:schemeClr val="bg1"/>
                </a:solidFill>
              </a:rPr>
              <a:t>b</a:t>
            </a:r>
            <a:r>
              <a:rPr lang="en-GB" sz="1200" dirty="0" err="1">
                <a:solidFill>
                  <a:schemeClr val="bg1"/>
                </a:solidFill>
              </a:rPr>
              <a:t>Approved</a:t>
            </a:r>
            <a:r>
              <a:rPr lang="en-GB" sz="1200" dirty="0">
                <a:solidFill>
                  <a:schemeClr val="bg1"/>
                </a:solidFill>
              </a:rPr>
              <a:t> in the US and Japan, CHMP opinion in the EU.</a:t>
            </a:r>
          </a:p>
        </p:txBody>
      </p:sp>
      <p:sp>
        <p:nvSpPr>
          <p:cNvPr id="302" name="REFERENCES" descr=" 302">
            <a:hlinkClick r:id="" action="ppaction://noaction" highlightClick="1"/>
            <a:extLst>
              <a:ext uri="{FF2B5EF4-FFF2-40B4-BE49-F238E27FC236}">
                <a16:creationId xmlns:a16="http://schemas.microsoft.com/office/drawing/2014/main" id="{17C67955-40D7-4E2E-BB5F-7CDA71310BB9}"/>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67" name="Oval 166" descr=" 167">
            <a:extLst>
              <a:ext uri="{FF2B5EF4-FFF2-40B4-BE49-F238E27FC236}">
                <a16:creationId xmlns:a16="http://schemas.microsoft.com/office/drawing/2014/main" id="{C74F0B19-5E1A-4E33-ADDD-F0633929847B}"/>
              </a:ext>
            </a:extLst>
          </p:cNvPr>
          <p:cNvSpPr/>
          <p:nvPr/>
        </p:nvSpPr>
        <p:spPr>
          <a:xfrm>
            <a:off x="548698" y="2020600"/>
            <a:ext cx="2766001" cy="27660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9" name="Rectangle: Rounded Corners 168" descr=" 169">
            <a:extLst>
              <a:ext uri="{FF2B5EF4-FFF2-40B4-BE49-F238E27FC236}">
                <a16:creationId xmlns:a16="http://schemas.microsoft.com/office/drawing/2014/main" id="{7D508F27-E340-4137-BE40-C80227D2DD8B}"/>
              </a:ext>
            </a:extLst>
          </p:cNvPr>
          <p:cNvSpPr/>
          <p:nvPr/>
        </p:nvSpPr>
        <p:spPr>
          <a:xfrm>
            <a:off x="3606800" y="147320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dirty="0">
                <a:solidFill>
                  <a:schemeClr val="accent1"/>
                </a:solidFill>
              </a:rPr>
              <a:t>First and only gene therapy for SMA: </a:t>
            </a:r>
            <a:r>
              <a:rPr lang="en-GB" sz="1600" dirty="0" err="1">
                <a:solidFill>
                  <a:schemeClr val="accent1"/>
                </a:solidFill>
              </a:rPr>
              <a:t>Zolgensma</a:t>
            </a:r>
            <a:r>
              <a:rPr lang="en-GB" sz="1600" baseline="30000" dirty="0" err="1">
                <a:solidFill>
                  <a:schemeClr val="accent1"/>
                </a:solidFill>
              </a:rPr>
              <a:t>a,b</a:t>
            </a:r>
            <a:r>
              <a:rPr lang="en-GB" sz="1600" dirty="0">
                <a:solidFill>
                  <a:schemeClr val="accent1"/>
                </a:solidFill>
              </a:rPr>
              <a:t> that targets the root cause of SMA for improved survival and motor function</a:t>
            </a:r>
            <a:r>
              <a:rPr lang="en-GB" sz="1600" baseline="30000" dirty="0">
                <a:solidFill>
                  <a:schemeClr val="accent1"/>
                </a:solidFill>
              </a:rPr>
              <a:t>1</a:t>
            </a:r>
          </a:p>
        </p:txBody>
      </p:sp>
      <p:sp>
        <p:nvSpPr>
          <p:cNvPr id="178" name="Rectangle: Rounded Corners 177" descr=" 178">
            <a:extLst>
              <a:ext uri="{FF2B5EF4-FFF2-40B4-BE49-F238E27FC236}">
                <a16:creationId xmlns:a16="http://schemas.microsoft.com/office/drawing/2014/main" id="{9BC8BDAD-C1A4-4A86-9883-5033CEA7BBEF}"/>
              </a:ext>
            </a:extLst>
          </p:cNvPr>
          <p:cNvSpPr/>
          <p:nvPr/>
        </p:nvSpPr>
        <p:spPr>
          <a:xfrm>
            <a:off x="3606800" y="246380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dirty="0" err="1">
                <a:solidFill>
                  <a:schemeClr val="accent1"/>
                </a:solidFill>
              </a:rPr>
              <a:t>Zolgensma</a:t>
            </a:r>
            <a:r>
              <a:rPr lang="en-GB" sz="1600" dirty="0">
                <a:solidFill>
                  <a:schemeClr val="accent1"/>
                </a:solidFill>
              </a:rPr>
              <a:t> offers the unique promise of a one-time infusion, reducing treatment burden and meeting the needs of a broad patient population</a:t>
            </a:r>
          </a:p>
        </p:txBody>
      </p:sp>
      <p:sp>
        <p:nvSpPr>
          <p:cNvPr id="180" name="Rectangle: Rounded Corners 179" descr=" 180">
            <a:extLst>
              <a:ext uri="{FF2B5EF4-FFF2-40B4-BE49-F238E27FC236}">
                <a16:creationId xmlns:a16="http://schemas.microsoft.com/office/drawing/2014/main" id="{45164364-AA29-4EC4-B1C4-8CD3DDD200A6}"/>
              </a:ext>
            </a:extLst>
          </p:cNvPr>
          <p:cNvSpPr/>
          <p:nvPr/>
        </p:nvSpPr>
        <p:spPr>
          <a:xfrm>
            <a:off x="3606800" y="345440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dirty="0" err="1">
                <a:solidFill>
                  <a:schemeClr val="accent1"/>
                </a:solidFill>
              </a:rPr>
              <a:t>Zolgensma</a:t>
            </a:r>
            <a:r>
              <a:rPr lang="en-GB" sz="1600" dirty="0">
                <a:solidFill>
                  <a:schemeClr val="accent1"/>
                </a:solidFill>
              </a:rPr>
              <a:t> has demonstrated rapid onset of effect, achievement of motor milestones, and sustained durability of response now up to 5 years post dosing</a:t>
            </a:r>
            <a:r>
              <a:rPr lang="en-GB" sz="1600" baseline="30000" dirty="0">
                <a:solidFill>
                  <a:schemeClr val="accent1"/>
                </a:solidFill>
              </a:rPr>
              <a:t>1,2</a:t>
            </a:r>
          </a:p>
        </p:txBody>
      </p:sp>
      <p:sp>
        <p:nvSpPr>
          <p:cNvPr id="181" name="Rectangle: Rounded Corners 180" descr=" 181">
            <a:extLst>
              <a:ext uri="{FF2B5EF4-FFF2-40B4-BE49-F238E27FC236}">
                <a16:creationId xmlns:a16="http://schemas.microsoft.com/office/drawing/2014/main" id="{46E0A330-C434-4E83-930C-606FDAC8B4FC}"/>
              </a:ext>
            </a:extLst>
          </p:cNvPr>
          <p:cNvSpPr/>
          <p:nvPr/>
        </p:nvSpPr>
        <p:spPr>
          <a:xfrm>
            <a:off x="3606800" y="444500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dirty="0">
                <a:solidFill>
                  <a:schemeClr val="accent1"/>
                </a:solidFill>
              </a:rPr>
              <a:t>Awarded Drug Launch of the Year 2019, </a:t>
            </a:r>
            <a:r>
              <a:rPr lang="en-GB" sz="1600" dirty="0" err="1">
                <a:solidFill>
                  <a:schemeClr val="accent1"/>
                </a:solidFill>
              </a:rPr>
              <a:t>BioPharma</a:t>
            </a:r>
            <a:r>
              <a:rPr lang="en-GB" sz="1600" dirty="0">
                <a:solidFill>
                  <a:schemeClr val="accent1"/>
                </a:solidFill>
              </a:rPr>
              <a:t> Dive</a:t>
            </a:r>
          </a:p>
        </p:txBody>
      </p:sp>
      <p:sp>
        <p:nvSpPr>
          <p:cNvPr id="182" name="ABBREVIATIONS" descr=" 182">
            <a:hlinkClick r:id="" action="ppaction://noaction" highlightClick="1"/>
            <a:extLst>
              <a:ext uri="{FF2B5EF4-FFF2-40B4-BE49-F238E27FC236}">
                <a16:creationId xmlns:a16="http://schemas.microsoft.com/office/drawing/2014/main" id="{EC5D693D-EC14-4DB5-840D-AF69FE82ACE0}"/>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grpSp>
        <p:nvGrpSpPr>
          <p:cNvPr id="183" name="Group 182" descr=" 183">
            <a:extLst>
              <a:ext uri="{FF2B5EF4-FFF2-40B4-BE49-F238E27FC236}">
                <a16:creationId xmlns:a16="http://schemas.microsoft.com/office/drawing/2014/main" id="{D3E7E728-DF9E-43F4-AD6B-DEAAAFA4B59C}"/>
              </a:ext>
            </a:extLst>
          </p:cNvPr>
          <p:cNvGrpSpPr/>
          <p:nvPr/>
        </p:nvGrpSpPr>
        <p:grpSpPr>
          <a:xfrm>
            <a:off x="3180920" y="3546448"/>
            <a:ext cx="5770784" cy="3143241"/>
            <a:chOff x="3180920" y="3546448"/>
            <a:chExt cx="5770784" cy="3143241"/>
          </a:xfrm>
        </p:grpSpPr>
        <p:sp>
          <p:nvSpPr>
            <p:cNvPr id="184" name="ABBREVIATIONS">
              <a:extLst>
                <a:ext uri="{FF2B5EF4-FFF2-40B4-BE49-F238E27FC236}">
                  <a16:creationId xmlns:a16="http://schemas.microsoft.com/office/drawing/2014/main" id="{56BE8FAA-874F-42A7-A87D-1D0DD36CA6A1}"/>
                </a:ext>
              </a:extLst>
            </p:cNvPr>
            <p:cNvSpPr/>
            <p:nvPr/>
          </p:nvSpPr>
          <p:spPr>
            <a:xfrm>
              <a:off x="3180920" y="6305689"/>
              <a:ext cx="1310869" cy="384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grpSp>
          <p:nvGrpSpPr>
            <p:cNvPr id="185" name="Group 184">
              <a:extLst>
                <a:ext uri="{FF2B5EF4-FFF2-40B4-BE49-F238E27FC236}">
                  <a16:creationId xmlns:a16="http://schemas.microsoft.com/office/drawing/2014/main" id="{5AE12838-C6A9-475E-B12D-1C8BF4D2CF0B}"/>
                </a:ext>
              </a:extLst>
            </p:cNvPr>
            <p:cNvGrpSpPr/>
            <p:nvPr/>
          </p:nvGrpSpPr>
          <p:grpSpPr>
            <a:xfrm>
              <a:off x="3180920" y="3546448"/>
              <a:ext cx="5770784" cy="2687056"/>
              <a:chOff x="146440" y="2659836"/>
              <a:chExt cx="4328088" cy="2015292"/>
            </a:xfrm>
          </p:grpSpPr>
          <p:sp>
            <p:nvSpPr>
              <p:cNvPr id="186" name="Rectangle: Rounded Corners 185">
                <a:extLst>
                  <a:ext uri="{FF2B5EF4-FFF2-40B4-BE49-F238E27FC236}">
                    <a16:creationId xmlns:a16="http://schemas.microsoft.com/office/drawing/2014/main" id="{2432B58C-3B43-411C-8F61-36269423C3AD}"/>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spcBef>
                    <a:spcPts val="400"/>
                  </a:spcBef>
                  <a:spcAft>
                    <a:spcPts val="400"/>
                  </a:spcAft>
                </a:pPr>
                <a:r>
                  <a:rPr lang="en-GB" sz="1400" b="1" dirty="0">
                    <a:solidFill>
                      <a:srgbClr val="023761"/>
                    </a:solidFill>
                  </a:rPr>
                  <a:t>ABBREVIATIONS</a:t>
                </a:r>
              </a:p>
              <a:p>
                <a:pPr>
                  <a:spcBef>
                    <a:spcPts val="400"/>
                  </a:spcBef>
                  <a:spcAft>
                    <a:spcPts val="400"/>
                  </a:spcAft>
                </a:pPr>
                <a:r>
                  <a:rPr lang="en-GB" sz="1400" dirty="0">
                    <a:solidFill>
                      <a:srgbClr val="023761"/>
                    </a:solidFill>
                  </a:rPr>
                  <a:t>CHMP, The Committee for Medicinal Products for Human Use </a:t>
                </a:r>
              </a:p>
              <a:p>
                <a:pPr>
                  <a:spcBef>
                    <a:spcPts val="400"/>
                  </a:spcBef>
                  <a:spcAft>
                    <a:spcPts val="400"/>
                  </a:spcAft>
                </a:pPr>
                <a:r>
                  <a:rPr lang="en-GB" sz="1400" dirty="0">
                    <a:solidFill>
                      <a:srgbClr val="023761"/>
                    </a:solidFill>
                  </a:rPr>
                  <a:t>SMA, spinal muscular atrophy</a:t>
                </a:r>
              </a:p>
            </p:txBody>
          </p:sp>
          <p:sp>
            <p:nvSpPr>
              <p:cNvPr id="187" name="Rectangle: Rounded Corners 186">
                <a:extLst>
                  <a:ext uri="{FF2B5EF4-FFF2-40B4-BE49-F238E27FC236}">
                    <a16:creationId xmlns:a16="http://schemas.microsoft.com/office/drawing/2014/main" id="{20919513-2746-4BF8-B384-C482CF46894F}"/>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lgn="ctr">
                  <a:spcBef>
                    <a:spcPts val="400"/>
                  </a:spcBef>
                  <a:spcAft>
                    <a:spcPts val="400"/>
                  </a:spcAft>
                </a:pPr>
                <a:r>
                  <a:rPr lang="en-GB" sz="2667" dirty="0">
                    <a:solidFill>
                      <a:schemeClr val="bg1"/>
                    </a:solidFill>
                    <a:sym typeface="Wingdings" panose="05000000000000000000" pitchFamily="2" charset="2"/>
                  </a:rPr>
                  <a:t></a:t>
                </a:r>
                <a:endParaRPr lang="en-GB" sz="2667" dirty="0">
                  <a:solidFill>
                    <a:schemeClr val="bg1"/>
                  </a:solidFill>
                </a:endParaRPr>
              </a:p>
            </p:txBody>
          </p:sp>
        </p:grpSp>
      </p:grpSp>
      <p:pic>
        <p:nvPicPr>
          <p:cNvPr id="188" name="Picture 187" descr=" 188">
            <a:extLst>
              <a:ext uri="{FF2B5EF4-FFF2-40B4-BE49-F238E27FC236}">
                <a16:creationId xmlns:a16="http://schemas.microsoft.com/office/drawing/2014/main" id="{93574B2B-8E01-4178-9FF6-6F60A632FE23}"/>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495016" y="2001021"/>
            <a:ext cx="2832235" cy="2832235"/>
          </a:xfrm>
          <a:prstGeom prst="rect">
            <a:avLst/>
          </a:prstGeom>
        </p:spPr>
      </p:pic>
      <p:pic>
        <p:nvPicPr>
          <p:cNvPr id="156" name="Picture 155" descr=" 13">
            <a:extLst>
              <a:ext uri="{FF2B5EF4-FFF2-40B4-BE49-F238E27FC236}">
                <a16:creationId xmlns:a16="http://schemas.microsoft.com/office/drawing/2014/main" id="{36D37054-6915-40C3-BD45-E28906DA0920}"/>
              </a:ext>
            </a:extLst>
          </p:cNvPr>
          <p:cNvPicPr>
            <a:picLocks noChangeAspect="1"/>
          </p:cNvPicPr>
          <p:nvPr/>
        </p:nvPicPr>
        <p:blipFill>
          <a:blip r:embed="rId12"/>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884340622"/>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showMasterSp="0">
  <p:cSld>
    <p:bg>
      <p:bgPr>
        <a:solidFill>
          <a:srgbClr val="0460A9"/>
        </a:solid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9BE06C4C-29E8-4DEB-8F8F-975ACA2F58EA}"/>
              </a:ext>
            </a:extLst>
          </p:cNvPr>
          <p:cNvGrpSpPr/>
          <p:nvPr/>
        </p:nvGrpSpPr>
        <p:grpSpPr>
          <a:xfrm>
            <a:off x="7287288" y="2141303"/>
            <a:ext cx="3679288" cy="3638745"/>
            <a:chOff x="1789744" y="2534918"/>
            <a:chExt cx="3679288" cy="3638745"/>
          </a:xfrm>
        </p:grpSpPr>
        <p:sp>
          <p:nvSpPr>
            <p:cNvPr id="153" name="Oval 152">
              <a:extLst>
                <a:ext uri="{FF2B5EF4-FFF2-40B4-BE49-F238E27FC236}">
                  <a16:creationId xmlns:a16="http://schemas.microsoft.com/office/drawing/2014/main" id="{3A463538-9D46-4F02-95AA-F42BB40766CE}"/>
                </a:ext>
              </a:extLst>
            </p:cNvPr>
            <p:cNvSpPr/>
            <p:nvPr/>
          </p:nvSpPr>
          <p:spPr>
            <a:xfrm>
              <a:off x="1789744" y="2534918"/>
              <a:ext cx="3679288" cy="3292546"/>
            </a:xfrm>
            <a:prstGeom prst="ellipse">
              <a:avLst/>
            </a:prstGeom>
            <a:solidFill>
              <a:srgbClr val="9ABFDC">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56" name="Group 155">
              <a:extLst>
                <a:ext uri="{FF2B5EF4-FFF2-40B4-BE49-F238E27FC236}">
                  <a16:creationId xmlns:a16="http://schemas.microsoft.com/office/drawing/2014/main" id="{D22BC185-23CD-419C-9964-2C366FAE1D47}"/>
                </a:ext>
              </a:extLst>
            </p:cNvPr>
            <p:cNvGrpSpPr/>
            <p:nvPr/>
          </p:nvGrpSpPr>
          <p:grpSpPr>
            <a:xfrm>
              <a:off x="1875859" y="2581691"/>
              <a:ext cx="3415608" cy="3591972"/>
              <a:chOff x="1875859" y="2559469"/>
              <a:chExt cx="3415608" cy="3591972"/>
            </a:xfrm>
          </p:grpSpPr>
          <p:sp>
            <p:nvSpPr>
              <p:cNvPr id="157" name="TextBox 156">
                <a:extLst>
                  <a:ext uri="{FF2B5EF4-FFF2-40B4-BE49-F238E27FC236}">
                    <a16:creationId xmlns:a16="http://schemas.microsoft.com/office/drawing/2014/main" id="{00BAD490-0B52-47FE-AC0E-A26BC26A8846}"/>
                  </a:ext>
                </a:extLst>
              </p:cNvPr>
              <p:cNvSpPr txBox="1"/>
              <p:nvPr/>
            </p:nvSpPr>
            <p:spPr>
              <a:xfrm>
                <a:off x="2095988" y="3009061"/>
                <a:ext cx="3077527" cy="2246769"/>
              </a:xfrm>
              <a:prstGeom prst="rect">
                <a:avLst/>
              </a:prstGeom>
              <a:noFill/>
            </p:spPr>
            <p:txBody>
              <a:bodyPr wrap="square" rtlCol="0">
                <a:spAutoFit/>
              </a:bodyPr>
              <a:lstStyle/>
              <a:p>
                <a:pPr lvl="0" algn="ctr">
                  <a:defRPr/>
                </a:pPr>
                <a:r>
                  <a:rPr lang="en-GB" sz="2000" dirty="0">
                    <a:solidFill>
                      <a:schemeClr val="bg1"/>
                    </a:solidFill>
                  </a:rPr>
                  <a:t>He has really good fine motor control. He can manipulate toys. And he can feed himself. He can talk. He is learning to read. And he can sit up by himself all day long.</a:t>
                </a:r>
                <a:r>
                  <a:rPr lang="en-GB" sz="2000" baseline="30000" dirty="0">
                    <a:solidFill>
                      <a:schemeClr val="bg1"/>
                    </a:solidFill>
                  </a:rPr>
                  <a:t>4</a:t>
                </a:r>
              </a:p>
            </p:txBody>
          </p:sp>
          <p:sp>
            <p:nvSpPr>
              <p:cNvPr id="158" name="Rectangle 157">
                <a:extLst>
                  <a:ext uri="{FF2B5EF4-FFF2-40B4-BE49-F238E27FC236}">
                    <a16:creationId xmlns:a16="http://schemas.microsoft.com/office/drawing/2014/main" id="{133A8958-26F2-4A55-8275-99003D998354}"/>
                  </a:ext>
                </a:extLst>
              </p:cNvPr>
              <p:cNvSpPr/>
              <p:nvPr/>
            </p:nvSpPr>
            <p:spPr>
              <a:xfrm>
                <a:off x="4073718" y="5782109"/>
                <a:ext cx="813043" cy="369332"/>
              </a:xfrm>
              <a:prstGeom prst="rect">
                <a:avLst/>
              </a:prstGeom>
            </p:spPr>
            <p:txBody>
              <a:bodyPr wrap="non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FFFFFF"/>
                    </a:solidFill>
                    <a:effectLst/>
                    <a:uLnTx/>
                    <a:uFillTx/>
                    <a:latin typeface="Arial" panose="020B0604020202020204"/>
                    <a:ea typeface="+mn-ea"/>
                    <a:cs typeface="+mn-cs"/>
                  </a:rPr>
                  <a:t>Laura</a:t>
                </a:r>
              </a:p>
            </p:txBody>
          </p:sp>
          <p:sp>
            <p:nvSpPr>
              <p:cNvPr id="161" name="Freeform: Shape 160">
                <a:extLst>
                  <a:ext uri="{FF2B5EF4-FFF2-40B4-BE49-F238E27FC236}">
                    <a16:creationId xmlns:a16="http://schemas.microsoft.com/office/drawing/2014/main" id="{C4F4FBA4-A251-4F1D-92F9-8F963654491F}"/>
                  </a:ext>
                </a:extLst>
              </p:cNvPr>
              <p:cNvSpPr/>
              <p:nvPr/>
            </p:nvSpPr>
            <p:spPr>
              <a:xfrm rot="10800000" flipH="1">
                <a:off x="4699965" y="5234699"/>
                <a:ext cx="591502" cy="394335"/>
              </a:xfrm>
              <a:custGeom>
                <a:avLst/>
                <a:gdLst>
                  <a:gd name="connsiteX0" fmla="*/ 130788 w 591502"/>
                  <a:gd name="connsiteY0" fmla="*/ 131445 h 394335"/>
                  <a:gd name="connsiteX1" fmla="*/ 0 w 591502"/>
                  <a:gd name="connsiteY1" fmla="*/ 262890 h 394335"/>
                  <a:gd name="connsiteX2" fmla="*/ 131445 w 591502"/>
                  <a:gd name="connsiteY2" fmla="*/ 394335 h 394335"/>
                  <a:gd name="connsiteX3" fmla="*/ 262890 w 591502"/>
                  <a:gd name="connsiteY3" fmla="*/ 262890 h 394335"/>
                  <a:gd name="connsiteX4" fmla="*/ 0 w 591502"/>
                  <a:gd name="connsiteY4" fmla="*/ 0 h 394335"/>
                  <a:gd name="connsiteX5" fmla="*/ 130788 w 591502"/>
                  <a:gd name="connsiteY5" fmla="*/ 131445 h 394335"/>
                  <a:gd name="connsiteX6" fmla="*/ 328613 w 591502"/>
                  <a:gd name="connsiteY6" fmla="*/ 262890 h 394335"/>
                  <a:gd name="connsiteX7" fmla="*/ 460058 w 591502"/>
                  <a:gd name="connsiteY7" fmla="*/ 394335 h 394335"/>
                  <a:gd name="connsiteX8" fmla="*/ 591503 w 591502"/>
                  <a:gd name="connsiteY8" fmla="*/ 262890 h 394335"/>
                  <a:gd name="connsiteX9" fmla="*/ 591503 w 591502"/>
                  <a:gd name="connsiteY9" fmla="*/ 262890 h 394335"/>
                  <a:gd name="connsiteX10" fmla="*/ 328613 w 591502"/>
                  <a:gd name="connsiteY10" fmla="*/ 0 h 394335"/>
                  <a:gd name="connsiteX11" fmla="*/ 459400 w 591502"/>
                  <a:gd name="connsiteY11" fmla="*/ 131445 h 394335"/>
                  <a:gd name="connsiteX12" fmla="*/ 328613 w 591502"/>
                  <a:gd name="connsiteY12" fmla="*/ 262890 h 39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1502" h="394335">
                    <a:moveTo>
                      <a:pt x="130788" y="131445"/>
                    </a:moveTo>
                    <a:cubicBezTo>
                      <a:pt x="58493" y="131445"/>
                      <a:pt x="0" y="190595"/>
                      <a:pt x="0" y="262890"/>
                    </a:cubicBezTo>
                    <a:cubicBezTo>
                      <a:pt x="0" y="335185"/>
                      <a:pt x="59150" y="394335"/>
                      <a:pt x="131445" y="394335"/>
                    </a:cubicBezTo>
                    <a:cubicBezTo>
                      <a:pt x="203740" y="394335"/>
                      <a:pt x="262890" y="335185"/>
                      <a:pt x="262890" y="262890"/>
                    </a:cubicBezTo>
                    <a:cubicBezTo>
                      <a:pt x="262890" y="117643"/>
                      <a:pt x="145247" y="0"/>
                      <a:pt x="0" y="0"/>
                    </a:cubicBezTo>
                    <a:cubicBezTo>
                      <a:pt x="0" y="0"/>
                      <a:pt x="86096" y="32204"/>
                      <a:pt x="130788" y="131445"/>
                    </a:cubicBezTo>
                    <a:close/>
                    <a:moveTo>
                      <a:pt x="328613" y="262890"/>
                    </a:moveTo>
                    <a:cubicBezTo>
                      <a:pt x="328613" y="335185"/>
                      <a:pt x="387763" y="394335"/>
                      <a:pt x="460058" y="394335"/>
                    </a:cubicBezTo>
                    <a:cubicBezTo>
                      <a:pt x="532352" y="394335"/>
                      <a:pt x="591503" y="335185"/>
                      <a:pt x="591503" y="262890"/>
                    </a:cubicBezTo>
                    <a:lnTo>
                      <a:pt x="591503" y="262890"/>
                    </a:lnTo>
                    <a:cubicBezTo>
                      <a:pt x="591503" y="117643"/>
                      <a:pt x="473859" y="0"/>
                      <a:pt x="328613" y="0"/>
                    </a:cubicBezTo>
                    <a:cubicBezTo>
                      <a:pt x="328613" y="0"/>
                      <a:pt x="414709" y="32204"/>
                      <a:pt x="459400" y="131445"/>
                    </a:cubicBezTo>
                    <a:cubicBezTo>
                      <a:pt x="387106" y="131445"/>
                      <a:pt x="328613" y="190595"/>
                      <a:pt x="328613" y="262890"/>
                    </a:cubicBezTo>
                    <a:close/>
                  </a:path>
                </a:pathLst>
              </a:custGeom>
              <a:solidFill>
                <a:schemeClr val="accent3"/>
              </a:solidFill>
              <a:ln w="657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2" name="Freeform: Shape 161">
                <a:extLst>
                  <a:ext uri="{FF2B5EF4-FFF2-40B4-BE49-F238E27FC236}">
                    <a16:creationId xmlns:a16="http://schemas.microsoft.com/office/drawing/2014/main" id="{C53A4CDB-8FB3-4A30-9C45-32B2F472D385}"/>
                  </a:ext>
                </a:extLst>
              </p:cNvPr>
              <p:cNvSpPr/>
              <p:nvPr/>
            </p:nvSpPr>
            <p:spPr>
              <a:xfrm rot="10800000">
                <a:off x="1875859" y="2559469"/>
                <a:ext cx="591502" cy="394335"/>
              </a:xfrm>
              <a:custGeom>
                <a:avLst/>
                <a:gdLst>
                  <a:gd name="connsiteX0" fmla="*/ 130788 w 591502"/>
                  <a:gd name="connsiteY0" fmla="*/ 131445 h 394335"/>
                  <a:gd name="connsiteX1" fmla="*/ 0 w 591502"/>
                  <a:gd name="connsiteY1" fmla="*/ 262890 h 394335"/>
                  <a:gd name="connsiteX2" fmla="*/ 131445 w 591502"/>
                  <a:gd name="connsiteY2" fmla="*/ 394335 h 394335"/>
                  <a:gd name="connsiteX3" fmla="*/ 262890 w 591502"/>
                  <a:gd name="connsiteY3" fmla="*/ 262890 h 394335"/>
                  <a:gd name="connsiteX4" fmla="*/ 0 w 591502"/>
                  <a:gd name="connsiteY4" fmla="*/ 0 h 394335"/>
                  <a:gd name="connsiteX5" fmla="*/ 130788 w 591502"/>
                  <a:gd name="connsiteY5" fmla="*/ 131445 h 394335"/>
                  <a:gd name="connsiteX6" fmla="*/ 328613 w 591502"/>
                  <a:gd name="connsiteY6" fmla="*/ 262890 h 394335"/>
                  <a:gd name="connsiteX7" fmla="*/ 460058 w 591502"/>
                  <a:gd name="connsiteY7" fmla="*/ 394335 h 394335"/>
                  <a:gd name="connsiteX8" fmla="*/ 591503 w 591502"/>
                  <a:gd name="connsiteY8" fmla="*/ 262890 h 394335"/>
                  <a:gd name="connsiteX9" fmla="*/ 591503 w 591502"/>
                  <a:gd name="connsiteY9" fmla="*/ 262890 h 394335"/>
                  <a:gd name="connsiteX10" fmla="*/ 328613 w 591502"/>
                  <a:gd name="connsiteY10" fmla="*/ 0 h 394335"/>
                  <a:gd name="connsiteX11" fmla="*/ 459400 w 591502"/>
                  <a:gd name="connsiteY11" fmla="*/ 131445 h 394335"/>
                  <a:gd name="connsiteX12" fmla="*/ 328613 w 591502"/>
                  <a:gd name="connsiteY12" fmla="*/ 262890 h 39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1502" h="394335">
                    <a:moveTo>
                      <a:pt x="130788" y="131445"/>
                    </a:moveTo>
                    <a:cubicBezTo>
                      <a:pt x="58493" y="131445"/>
                      <a:pt x="0" y="190595"/>
                      <a:pt x="0" y="262890"/>
                    </a:cubicBezTo>
                    <a:cubicBezTo>
                      <a:pt x="0" y="335185"/>
                      <a:pt x="59150" y="394335"/>
                      <a:pt x="131445" y="394335"/>
                    </a:cubicBezTo>
                    <a:cubicBezTo>
                      <a:pt x="203740" y="394335"/>
                      <a:pt x="262890" y="335185"/>
                      <a:pt x="262890" y="262890"/>
                    </a:cubicBezTo>
                    <a:cubicBezTo>
                      <a:pt x="262890" y="117643"/>
                      <a:pt x="145247" y="0"/>
                      <a:pt x="0" y="0"/>
                    </a:cubicBezTo>
                    <a:cubicBezTo>
                      <a:pt x="0" y="0"/>
                      <a:pt x="86096" y="32204"/>
                      <a:pt x="130788" y="131445"/>
                    </a:cubicBezTo>
                    <a:close/>
                    <a:moveTo>
                      <a:pt x="328613" y="262890"/>
                    </a:moveTo>
                    <a:cubicBezTo>
                      <a:pt x="328613" y="335185"/>
                      <a:pt x="387763" y="394335"/>
                      <a:pt x="460058" y="394335"/>
                    </a:cubicBezTo>
                    <a:cubicBezTo>
                      <a:pt x="532352" y="394335"/>
                      <a:pt x="591503" y="335185"/>
                      <a:pt x="591503" y="262890"/>
                    </a:cubicBezTo>
                    <a:lnTo>
                      <a:pt x="591503" y="262890"/>
                    </a:lnTo>
                    <a:cubicBezTo>
                      <a:pt x="591503" y="117643"/>
                      <a:pt x="473859" y="0"/>
                      <a:pt x="328613" y="0"/>
                    </a:cubicBezTo>
                    <a:cubicBezTo>
                      <a:pt x="328613" y="0"/>
                      <a:pt x="414709" y="32204"/>
                      <a:pt x="459400" y="131445"/>
                    </a:cubicBezTo>
                    <a:cubicBezTo>
                      <a:pt x="387106" y="131445"/>
                      <a:pt x="328613" y="190595"/>
                      <a:pt x="328613" y="262890"/>
                    </a:cubicBezTo>
                    <a:close/>
                  </a:path>
                </a:pathLst>
              </a:custGeom>
              <a:solidFill>
                <a:schemeClr val="accent3"/>
              </a:solidFill>
              <a:ln w="657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107005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accent2"/>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1240313"/>
            <a:ext cx="1315452"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0460A9"/>
                </a:solidFill>
                <a:effectLst/>
                <a:uLnTx/>
                <a:uFillTx/>
                <a:latin typeface="Arial" panose="020B0604020202020204"/>
                <a:ea typeface="+mn-ea"/>
                <a:cs typeface="+mn-cs"/>
              </a:rPr>
              <a:t>Novartis heritage in Neuroscience</a:t>
            </a:r>
          </a:p>
        </p:txBody>
      </p:sp>
      <p:sp>
        <p:nvSpPr>
          <p:cNvPr id="89" name="Freeform: Shape 88" descr=" 89">
            <a:extLst>
              <a:ext uri="{FF2B5EF4-FFF2-40B4-BE49-F238E27FC236}">
                <a16:creationId xmlns:a16="http://schemas.microsoft.com/office/drawing/2014/main" id="{27866C31-4C4B-4D62-9F94-43809EBF9E5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 name="Freeform: Shape 149" descr=" 150">
            <a:extLst>
              <a:ext uri="{FF2B5EF4-FFF2-40B4-BE49-F238E27FC236}">
                <a16:creationId xmlns:a16="http://schemas.microsoft.com/office/drawing/2014/main" id="{DFD4B198-4731-4ADE-81A8-938D894AA15D}"/>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 name="Freeform: Shape 150" descr=" 151">
            <a:extLst>
              <a:ext uri="{FF2B5EF4-FFF2-40B4-BE49-F238E27FC236}">
                <a16:creationId xmlns:a16="http://schemas.microsoft.com/office/drawing/2014/main" id="{4216C16D-BC88-4577-92FB-871F556FAB6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4" name="Oval 153" descr=" 154">
            <a:hlinkClick r:id="" action="ppaction://hlinkshowjump?jump=nextslide" highlightClick="1"/>
            <a:extLst>
              <a:ext uri="{FF2B5EF4-FFF2-40B4-BE49-F238E27FC236}">
                <a16:creationId xmlns:a16="http://schemas.microsoft.com/office/drawing/2014/main" id="{4B0A0596-9F3C-474B-B785-B21D0F686FF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5" name="Oval 154" descr=" 155">
            <a:hlinkClick r:id="rId3" action="ppaction://hlinksldjump" highlightClick="1"/>
            <a:extLst>
              <a:ext uri="{FF2B5EF4-FFF2-40B4-BE49-F238E27FC236}">
                <a16:creationId xmlns:a16="http://schemas.microsoft.com/office/drawing/2014/main" id="{5A888D69-AE5B-426A-9A65-C25CB198BD9C}"/>
              </a:ext>
            </a:extLst>
          </p:cNvPr>
          <p:cNvSpPr/>
          <p:nvPr/>
        </p:nvSpPr>
        <p:spPr>
          <a:xfrm flipH="1">
            <a:off x="195253" y="6303609"/>
            <a:ext cx="386080" cy="386080"/>
          </a:xfrm>
          <a:prstGeom prst="ellipse">
            <a:avLst/>
          </a:prstGeom>
          <a:solidFill>
            <a:srgbClr val="FFC000">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59" name="Oval 158" descr=" 159">
            <a:hlinkClick r:id="rId4" action="ppaction://hlinksldjump" highlightClick="1"/>
            <a:extLst>
              <a:ext uri="{FF2B5EF4-FFF2-40B4-BE49-F238E27FC236}">
                <a16:creationId xmlns:a16="http://schemas.microsoft.com/office/drawing/2014/main" id="{BC260D00-55B8-45E9-9D01-9C5C16C1E5A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0" name="Freeform: Shape 169" descr=" 170">
            <a:hlinkClick r:id="rId5" action="ppaction://hlinksldjump" highlightClick="1"/>
            <a:extLst>
              <a:ext uri="{FF2B5EF4-FFF2-40B4-BE49-F238E27FC236}">
                <a16:creationId xmlns:a16="http://schemas.microsoft.com/office/drawing/2014/main" id="{33A92D10-0223-4C0E-90B1-23FE9F2435D2}"/>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1" name="Freeform: Shape 170" descr=" 171">
            <a:hlinkClick r:id="rId3" action="ppaction://hlinksldjump" highlightClick="1"/>
            <a:extLst>
              <a:ext uri="{FF2B5EF4-FFF2-40B4-BE49-F238E27FC236}">
                <a16:creationId xmlns:a16="http://schemas.microsoft.com/office/drawing/2014/main" id="{64175939-87D7-4053-8C83-BBAB0E4F6B50}"/>
              </a:ext>
            </a:extLst>
          </p:cNvPr>
          <p:cNvSpPr/>
          <p:nvPr/>
        </p:nvSpPr>
        <p:spPr>
          <a:xfrm>
            <a:off x="10287000" y="1070055"/>
            <a:ext cx="1905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2" name="Freeform: Shape 171" descr=" 172">
            <a:hlinkClick r:id="rId6" action="ppaction://hlinksldjump" highlightClick="1"/>
            <a:extLst>
              <a:ext uri="{FF2B5EF4-FFF2-40B4-BE49-F238E27FC236}">
                <a16:creationId xmlns:a16="http://schemas.microsoft.com/office/drawing/2014/main" id="{04FBDE87-2715-493F-9C84-5C5AD98FACD0}"/>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3" name="Freeform: Shape 172" descr=" 173">
            <a:hlinkClick r:id="rId7" action="ppaction://hlinksldjump" highlightClick="1"/>
            <a:extLst>
              <a:ext uri="{FF2B5EF4-FFF2-40B4-BE49-F238E27FC236}">
                <a16:creationId xmlns:a16="http://schemas.microsoft.com/office/drawing/2014/main" id="{EEA18E5B-E81B-4877-8A30-FEAEC626F705}"/>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4" name="Freeform: Shape 173" descr=" 174">
            <a:hlinkClick r:id="rId8" action="ppaction://hlinksldjump" highlightClick="1"/>
            <a:extLst>
              <a:ext uri="{FF2B5EF4-FFF2-40B4-BE49-F238E27FC236}">
                <a16:creationId xmlns:a16="http://schemas.microsoft.com/office/drawing/2014/main" id="{AC029B7C-F0AD-4ED2-B61B-324778406CC0}"/>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5" name="Freeform: Shape 174" descr=" 175">
            <a:hlinkClick r:id="rId9" action="ppaction://hlinksldjump" highlightClick="1"/>
            <a:extLst>
              <a:ext uri="{FF2B5EF4-FFF2-40B4-BE49-F238E27FC236}">
                <a16:creationId xmlns:a16="http://schemas.microsoft.com/office/drawing/2014/main" id="{37C268E2-19A1-4932-8112-7ECA82159B85}"/>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6" name="Freeform: Shape 175" descr=" 176">
            <a:hlinkClick r:id="rId10" action="ppaction://hlinksldjump" highlightClick="1"/>
            <a:extLst>
              <a:ext uri="{FF2B5EF4-FFF2-40B4-BE49-F238E27FC236}">
                <a16:creationId xmlns:a16="http://schemas.microsoft.com/office/drawing/2014/main" id="{E3D31FDD-18F0-4CD2-B7C3-2919C9C23F8C}"/>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7" name="Rectangle 176" descr=" 177">
            <a:extLst>
              <a:ext uri="{FF2B5EF4-FFF2-40B4-BE49-F238E27FC236}">
                <a16:creationId xmlns:a16="http://schemas.microsoft.com/office/drawing/2014/main" id="{1B708CE6-2892-47FB-877E-D4C891A5A4DC}"/>
              </a:ext>
            </a:extLst>
          </p:cNvPr>
          <p:cNvSpPr/>
          <p:nvPr/>
        </p:nvSpPr>
        <p:spPr>
          <a:xfrm>
            <a:off x="294639" y="243536"/>
            <a:ext cx="10089666" cy="892552"/>
          </a:xfrm>
          <a:prstGeom prst="rect">
            <a:avLst/>
          </a:prstGeom>
        </p:spPr>
        <p:txBody>
          <a:bodyPr wrap="square">
            <a:spAutoFit/>
          </a:bodyPr>
          <a:lstStyle/>
          <a:p>
            <a:pPr lvl="0"/>
            <a:r>
              <a:rPr lang="en-GB" sz="2600" b="1" dirty="0">
                <a:solidFill>
                  <a:srgbClr val="FFFFFF"/>
                </a:solidFill>
              </a:rPr>
              <a:t>The first gene therapy indicated for the treatment of </a:t>
            </a:r>
            <a:r>
              <a:rPr lang="en-GB" sz="2600" b="1" dirty="0" err="1">
                <a:solidFill>
                  <a:srgbClr val="FFFFFF"/>
                </a:solidFill>
              </a:rPr>
              <a:t>pediatric</a:t>
            </a:r>
            <a:r>
              <a:rPr lang="en-GB" sz="2600" b="1" dirty="0">
                <a:solidFill>
                  <a:srgbClr val="FFFFFF"/>
                </a:solidFill>
              </a:rPr>
              <a:t> patients less than 2 years of age with spinal muscular atrophy</a:t>
            </a:r>
            <a:r>
              <a:rPr lang="en-GB" sz="2600" b="1" baseline="30000" dirty="0">
                <a:solidFill>
                  <a:srgbClr val="FFFFFF"/>
                </a:solidFill>
              </a:rPr>
              <a:t>1</a:t>
            </a:r>
            <a:endParaRPr kumimoji="0" lang="en-GB" sz="2600" b="1"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sp>
        <p:nvSpPr>
          <p:cNvPr id="302" name="REFERENCES" descr=" 302">
            <a:hlinkClick r:id="" action="ppaction://noaction" highlightClick="1"/>
            <a:extLst>
              <a:ext uri="{FF2B5EF4-FFF2-40B4-BE49-F238E27FC236}">
                <a16:creationId xmlns:a16="http://schemas.microsoft.com/office/drawing/2014/main" id="{17C67955-40D7-4E2E-BB5F-7CDA71310BB9}"/>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208" name="ABBREVIATIONS" descr=" 208">
            <a:extLst>
              <a:ext uri="{FF2B5EF4-FFF2-40B4-BE49-F238E27FC236}">
                <a16:creationId xmlns:a16="http://schemas.microsoft.com/office/drawing/2014/main" id="{559F6655-6EBA-4166-98A6-8061BA5EB45C}"/>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grpSp>
        <p:nvGrpSpPr>
          <p:cNvPr id="8" name="Group 7" descr=" 8">
            <a:extLst>
              <a:ext uri="{FF2B5EF4-FFF2-40B4-BE49-F238E27FC236}">
                <a16:creationId xmlns:a16="http://schemas.microsoft.com/office/drawing/2014/main" id="{EA8D6872-4148-4DDC-8762-16FD8FE741E0}"/>
              </a:ext>
            </a:extLst>
          </p:cNvPr>
          <p:cNvGrpSpPr/>
          <p:nvPr/>
        </p:nvGrpSpPr>
        <p:grpSpPr>
          <a:xfrm>
            <a:off x="544713" y="1446405"/>
            <a:ext cx="6494513" cy="3650076"/>
            <a:chOff x="544713" y="1446405"/>
            <a:chExt cx="6494513" cy="3650076"/>
          </a:xfrm>
        </p:grpSpPr>
        <p:pic>
          <p:nvPicPr>
            <p:cNvPr id="210" name="Picture Placeholder 38">
              <a:extLst>
                <a:ext uri="{FF2B5EF4-FFF2-40B4-BE49-F238E27FC236}">
                  <a16:creationId xmlns:a16="http://schemas.microsoft.com/office/drawing/2014/main" id="{D1614573-3E26-448B-A407-C9C36939EFCB}"/>
                </a:ext>
              </a:extLst>
            </p:cNvPr>
            <p:cNvPicPr>
              <a:picLocks noChangeAspect="1"/>
            </p:cNvPicPr>
            <p:nvPr/>
          </p:nvPicPr>
          <p:blipFill>
            <a:blip r:embed="rId11" cstate="print">
              <a:extLst>
                <a:ext uri="{28A0092B-C50C-407E-A947-70E740481C1C}">
                  <a14:useLocalDpi xmlns:a14="http://schemas.microsoft.com/office/drawing/2010/main"/>
                </a:ext>
              </a:extLst>
            </a:blip>
            <a:srcRect/>
            <a:stretch/>
          </p:blipFill>
          <p:spPr>
            <a:xfrm>
              <a:off x="544713" y="1446405"/>
              <a:ext cx="6494513" cy="3650076"/>
            </a:xfrm>
            <a:prstGeom prst="flowChartTerminator">
              <a:avLst/>
            </a:prstGeom>
          </p:spPr>
        </p:pic>
        <p:sp>
          <p:nvSpPr>
            <p:cNvPr id="211" name="Rectangle 210">
              <a:extLst>
                <a:ext uri="{FF2B5EF4-FFF2-40B4-BE49-F238E27FC236}">
                  <a16:creationId xmlns:a16="http://schemas.microsoft.com/office/drawing/2014/main" id="{D21C044E-5F02-4DB6-93B7-D0FB40A2CAB4}"/>
                </a:ext>
              </a:extLst>
            </p:cNvPr>
            <p:cNvSpPr/>
            <p:nvPr/>
          </p:nvSpPr>
          <p:spPr>
            <a:xfrm>
              <a:off x="743969" y="1822933"/>
              <a:ext cx="6096000" cy="1200329"/>
            </a:xfrm>
            <a:prstGeom prst="rect">
              <a:avLst/>
            </a:prstGeom>
          </p:spPr>
          <p:txBody>
            <a:bodyPr>
              <a:spAutoFit/>
            </a:bodyPr>
            <a:lstStyle/>
            <a:p>
              <a:pPr lvl="0" algn="ctr">
                <a:defRPr/>
              </a:pPr>
              <a:r>
                <a:rPr lang="en-GB" b="1" dirty="0" err="1">
                  <a:solidFill>
                    <a:srgbClr val="0460A9"/>
                  </a:solidFill>
                  <a:latin typeface="Arial" charset="0"/>
                </a:rPr>
                <a:t>Zolgensma</a:t>
              </a:r>
              <a:r>
                <a:rPr lang="en-GB" b="1" dirty="0">
                  <a:solidFill>
                    <a:srgbClr val="0460A9"/>
                  </a:solidFill>
                  <a:latin typeface="Arial" charset="0"/>
                </a:rPr>
                <a:t> delivers a stable copy </a:t>
              </a:r>
              <a:br>
                <a:rPr lang="en-GB" b="1" dirty="0">
                  <a:solidFill>
                    <a:srgbClr val="0460A9"/>
                  </a:solidFill>
                  <a:latin typeface="Arial" charset="0"/>
                </a:rPr>
              </a:br>
              <a:r>
                <a:rPr lang="en-GB" b="1" dirty="0">
                  <a:solidFill>
                    <a:srgbClr val="0460A9"/>
                  </a:solidFill>
                  <a:latin typeface="Arial" charset="0"/>
                </a:rPr>
                <a:t>of the SMN gene to motor neurons </a:t>
              </a:r>
              <a:br>
                <a:rPr lang="en-GB" b="1" dirty="0">
                  <a:solidFill>
                    <a:srgbClr val="0460A9"/>
                  </a:solidFill>
                  <a:latin typeface="Arial" charset="0"/>
                </a:rPr>
              </a:br>
              <a:r>
                <a:rPr lang="en-GB" b="1" dirty="0">
                  <a:solidFill>
                    <a:srgbClr val="0460A9"/>
                  </a:solidFill>
                  <a:latin typeface="Arial" charset="0"/>
                </a:rPr>
                <a:t>and peripheral tissues</a:t>
              </a:r>
              <a:r>
                <a:rPr lang="en-GB" b="1" baseline="30000" dirty="0">
                  <a:solidFill>
                    <a:srgbClr val="0460A9"/>
                  </a:solidFill>
                  <a:latin typeface="Arial" charset="0"/>
                </a:rPr>
                <a:t>2</a:t>
              </a:r>
            </a:p>
          </p:txBody>
        </p:sp>
        <p:sp>
          <p:nvSpPr>
            <p:cNvPr id="213" name="Rectangle 212">
              <a:extLst>
                <a:ext uri="{FF2B5EF4-FFF2-40B4-BE49-F238E27FC236}">
                  <a16:creationId xmlns:a16="http://schemas.microsoft.com/office/drawing/2014/main" id="{17A3B89B-6038-475F-8C8F-903196D41CEC}"/>
                </a:ext>
              </a:extLst>
            </p:cNvPr>
            <p:cNvSpPr/>
            <p:nvPr/>
          </p:nvSpPr>
          <p:spPr>
            <a:xfrm>
              <a:off x="848237" y="3298372"/>
              <a:ext cx="5887464" cy="1477328"/>
            </a:xfrm>
            <a:prstGeom prst="rect">
              <a:avLst/>
            </a:prstGeom>
          </p:spPr>
          <p:txBody>
            <a:bodyPr wrap="square">
              <a:spAutoFit/>
            </a:bodyPr>
            <a:lstStyle/>
            <a:p>
              <a:pPr lvl="0" algn="ctr">
                <a:defRPr/>
              </a:pPr>
              <a:r>
                <a:rPr lang="en-US" sz="1800" dirty="0">
                  <a:solidFill>
                    <a:srgbClr val="000000"/>
                  </a:solidFill>
                </a:rPr>
                <a:t>A one-time intravenous infusion of </a:t>
              </a:r>
              <a:r>
                <a:rPr lang="en-US" sz="1800" dirty="0" err="1">
                  <a:solidFill>
                    <a:srgbClr val="000000"/>
                  </a:solidFill>
                </a:rPr>
                <a:t>Zolgensma</a:t>
              </a:r>
              <a:r>
                <a:rPr lang="en-US" sz="1800" dirty="0">
                  <a:solidFill>
                    <a:srgbClr val="000000"/>
                  </a:solidFill>
                </a:rPr>
                <a:t> resulted in extended survival and improved motor function</a:t>
              </a:r>
              <a:r>
                <a:rPr lang="en-US" sz="1800" baseline="30000" dirty="0">
                  <a:solidFill>
                    <a:srgbClr val="000000"/>
                  </a:solidFill>
                </a:rPr>
                <a:t>2</a:t>
              </a:r>
            </a:p>
            <a:p>
              <a:pPr lvl="0" algn="ctr">
                <a:defRPr/>
              </a:pPr>
              <a:r>
                <a:rPr lang="en-US" sz="1800" dirty="0" err="1">
                  <a:solidFill>
                    <a:srgbClr val="000000"/>
                  </a:solidFill>
                </a:rPr>
                <a:t>Zolgensma</a:t>
              </a:r>
              <a:r>
                <a:rPr lang="en-US" sz="1800" dirty="0">
                  <a:solidFill>
                    <a:srgbClr val="000000"/>
                  </a:solidFill>
                </a:rPr>
                <a:t> is designed for immediate and sustained expression of SMN protein, allowing for rapid onset and durable therapeutic effect</a:t>
              </a:r>
              <a:r>
                <a:rPr lang="en-US" sz="1800" baseline="30000" dirty="0">
                  <a:solidFill>
                    <a:srgbClr val="000000"/>
                  </a:solidFill>
                </a:rPr>
                <a:t>3</a:t>
              </a:r>
            </a:p>
          </p:txBody>
        </p:sp>
      </p:grpSp>
      <p:pic>
        <p:nvPicPr>
          <p:cNvPr id="164" name="Picture 163" descr=" 13">
            <a:extLst>
              <a:ext uri="{FF2B5EF4-FFF2-40B4-BE49-F238E27FC236}">
                <a16:creationId xmlns:a16="http://schemas.microsoft.com/office/drawing/2014/main" id="{36D37054-6915-40C3-BD45-E28906DA0920}"/>
              </a:ext>
            </a:extLst>
          </p:cNvPr>
          <p:cNvPicPr>
            <a:picLocks noChangeAspect="1"/>
          </p:cNvPicPr>
          <p:nvPr/>
        </p:nvPicPr>
        <p:blipFill>
          <a:blip r:embed="rId12"/>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2874075302"/>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showMasterSp="0">
  <p:cSld>
    <p:bg>
      <p:bgPr>
        <a:solidFill>
          <a:srgbClr val="023761"/>
        </a:solidFill>
        <a:effectLst/>
      </p:bgPr>
    </p:bg>
    <p:spTree>
      <p:nvGrpSpPr>
        <p:cNvPr id="1" name=""/>
        <p:cNvGrpSpPr/>
        <p:nvPr/>
      </p:nvGrpSpPr>
      <p:grpSpPr>
        <a:xfrm>
          <a:off x="0" y="0"/>
          <a:ext cx="0" cy="0"/>
          <a:chOff x="0" y="0"/>
          <a:chExt cx="0" cy="0"/>
        </a:xfrm>
      </p:grpSpPr>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4353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107005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1000"/>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5581"/>
            <a:ext cx="506699" cy="597180"/>
            <a:chOff x="3944604" y="243431"/>
            <a:chExt cx="380024" cy="447885"/>
          </a:xfrm>
          <a:solidFill>
            <a:schemeClr val="accent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accent1"/>
              </a:solidFill>
              <a:prstDash val="solid"/>
              <a:miter/>
            </a:ln>
          </p:spPr>
          <p:txBody>
            <a:bodyPr rtlCol="0" anchor="ctr"/>
            <a:lstStyle/>
            <a:p>
              <a:endParaRPr lang="en-GB" sz="1000"/>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accent1"/>
              </a:solidFill>
              <a:prstDash val="solid"/>
              <a:miter/>
            </a:ln>
          </p:spPr>
          <p:txBody>
            <a:bodyPr rtlCol="0" anchor="ctr"/>
            <a:lstStyle/>
            <a:p>
              <a:endParaRPr lang="en-GB" sz="1000"/>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rgbClr val="FFFFFF"/>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solidFill>
              <a:schemeClr val="bg1"/>
            </a:solidFill>
            <a:ln w="1462" cap="flat">
              <a:noFill/>
              <a:prstDash val="solid"/>
              <a:miter/>
            </a:ln>
          </p:spPr>
          <p:txBody>
            <a:bodyPr rtlCol="0" anchor="ctr"/>
            <a:lstStyle/>
            <a:p>
              <a:endParaRPr lang="en-GB" sz="10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solidFill>
              <a:schemeClr val="bg1"/>
            </a:solidFill>
            <a:ln w="1462" cap="flat">
              <a:noFill/>
              <a:prstDash val="solid"/>
              <a:miter/>
            </a:ln>
          </p:spPr>
          <p:txBody>
            <a:bodyPr rtlCol="0" anchor="ctr"/>
            <a:lstStyle/>
            <a:p>
              <a:endParaRPr lang="en-GB" sz="10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solidFill>
              <a:schemeClr val="bg1"/>
            </a:solidFill>
            <a:ln w="1462" cap="flat">
              <a:noFill/>
              <a:prstDash val="solid"/>
              <a:miter/>
            </a:ln>
          </p:spPr>
          <p:txBody>
            <a:bodyPr rtlCol="0" anchor="ctr"/>
            <a:lstStyle/>
            <a:p>
              <a:endParaRPr lang="en-GB" sz="10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solidFill>
              <a:schemeClr val="bg1"/>
            </a:solidFill>
            <a:ln w="1462" cap="flat">
              <a:noFill/>
              <a:prstDash val="solid"/>
              <a:miter/>
            </a:ln>
          </p:spPr>
          <p:txBody>
            <a:bodyPr rtlCol="0" anchor="ctr"/>
            <a:lstStyle/>
            <a:p>
              <a:endParaRPr lang="en-GB" sz="10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solidFill>
              <a:schemeClr val="bg1"/>
            </a:solidFill>
            <a:ln w="1462" cap="flat">
              <a:noFill/>
              <a:prstDash val="solid"/>
              <a:miter/>
            </a:ln>
          </p:spPr>
          <p:txBody>
            <a:bodyPr rtlCol="0" anchor="ctr"/>
            <a:lstStyle/>
            <a:p>
              <a:endParaRPr lang="en-GB" sz="10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solidFill>
              <a:schemeClr val="bg1"/>
            </a:solidFill>
            <a:ln w="1462" cap="flat">
              <a:noFill/>
              <a:prstDash val="solid"/>
              <a:miter/>
            </a:ln>
          </p:spPr>
          <p:txBody>
            <a:bodyPr rtlCol="0" anchor="ctr"/>
            <a:lstStyle/>
            <a:p>
              <a:endParaRPr lang="en-GB" sz="10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solidFill>
              <a:schemeClr val="bg1"/>
            </a:solidFill>
            <a:ln w="1462" cap="flat">
              <a:noFill/>
              <a:prstDash val="solid"/>
              <a:miter/>
            </a:ln>
          </p:spPr>
          <p:txBody>
            <a:bodyPr rtlCol="0" anchor="ctr"/>
            <a:lstStyle/>
            <a:p>
              <a:endParaRPr lang="en-GB" sz="10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solidFill>
              <a:schemeClr val="bg1"/>
            </a:solidFill>
            <a:ln w="1462" cap="flat">
              <a:noFill/>
              <a:prstDash val="solid"/>
              <a:miter/>
            </a:ln>
          </p:spPr>
          <p:txBody>
            <a:bodyPr rtlCol="0" anchor="ctr"/>
            <a:lstStyle/>
            <a:p>
              <a:endParaRPr lang="en-GB" sz="10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solidFill>
              <a:schemeClr val="bg1"/>
            </a:solidFill>
            <a:ln w="1462" cap="flat">
              <a:noFill/>
              <a:prstDash val="solid"/>
              <a:miter/>
            </a:ln>
          </p:spPr>
          <p:txBody>
            <a:bodyPr rtlCol="0" anchor="ctr"/>
            <a:lstStyle/>
            <a:p>
              <a:endParaRPr lang="en-GB" sz="10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solidFill>
              <a:schemeClr val="bg1"/>
            </a:solidFill>
            <a:ln w="1462" cap="flat">
              <a:noFill/>
              <a:prstDash val="solid"/>
              <a:miter/>
            </a:ln>
          </p:spPr>
          <p:txBody>
            <a:bodyPr rtlCol="0" anchor="ctr"/>
            <a:lstStyle/>
            <a:p>
              <a:endParaRPr lang="en-GB" sz="1000"/>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endParaRPr lang="en-GB" sz="10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endParaRPr lang="en-GB" sz="10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endParaRPr lang="en-GB" sz="10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endParaRPr lang="en-GB" sz="10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endParaRPr lang="en-GB" sz="1000"/>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10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10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10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10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10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1000"/>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1000"/>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10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10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1000"/>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10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endParaRPr lang="en-GB" sz="10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endParaRPr lang="en-GB" sz="10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endParaRPr lang="en-GB" sz="10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10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endParaRPr lang="en-GB" sz="10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endParaRPr lang="en-GB" sz="10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endParaRPr lang="en-GB" sz="10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endParaRPr lang="en-GB" sz="10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endParaRPr lang="en-GB" sz="10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endParaRPr lang="en-GB" sz="10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endParaRPr lang="en-GB" sz="10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endParaRPr lang="en-GB" sz="10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endParaRPr lang="en-GB" sz="10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endParaRPr lang="en-GB" sz="10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endParaRPr lang="en-GB" sz="10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endParaRPr lang="en-GB" sz="10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endParaRPr lang="en-GB" sz="10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endParaRPr lang="en-GB" sz="10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endParaRPr lang="en-GB" sz="10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endParaRPr lang="en-GB" sz="10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endParaRPr lang="en-GB" sz="10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endParaRPr lang="en-GB" sz="10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endParaRPr lang="en-GB" sz="10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endParaRPr lang="en-GB" sz="10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endParaRPr lang="en-GB" sz="10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endParaRPr lang="en-GB" sz="10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endParaRPr lang="en-GB" sz="10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endParaRPr lang="en-GB" sz="10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endParaRPr lang="en-GB" sz="10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endParaRPr lang="en-GB" sz="10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endParaRPr lang="en-GB" sz="10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endParaRPr lang="en-GB" sz="10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endParaRPr lang="en-GB" sz="10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endParaRPr lang="en-GB" sz="1000"/>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347172"/>
            <a:ext cx="1315452" cy="553998"/>
          </a:xfrm>
          <a:prstGeom prst="rect">
            <a:avLst/>
          </a:prstGeom>
        </p:spPr>
        <p:txBody>
          <a:bodyPr wrap="square">
            <a:spAutoFit/>
          </a:bodyPr>
          <a:lstStyle/>
          <a:p>
            <a:pPr algn="r"/>
            <a:r>
              <a:rPr lang="en-GB" sz="1000" dirty="0">
                <a:solidFill>
                  <a:schemeClr val="accent1"/>
                </a:solidFill>
              </a:rPr>
              <a:t>The importance of reimagining Neuroscience</a:t>
            </a:r>
          </a:p>
        </p:txBody>
      </p:sp>
      <p:sp>
        <p:nvSpPr>
          <p:cNvPr id="163" name="Freeform: Shape 162" descr=" 163">
            <a:extLst>
              <a:ext uri="{FF2B5EF4-FFF2-40B4-BE49-F238E27FC236}">
                <a16:creationId xmlns:a16="http://schemas.microsoft.com/office/drawing/2014/main" id="{A3A62F73-715A-4AAF-B471-F9AC45F61403}"/>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64" name="Freeform: Shape 163" descr=" 164">
            <a:extLst>
              <a:ext uri="{FF2B5EF4-FFF2-40B4-BE49-F238E27FC236}">
                <a16:creationId xmlns:a16="http://schemas.microsoft.com/office/drawing/2014/main" id="{FEAB85FD-D19B-467E-B880-958ED3F2AD88}"/>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70" name="Freeform: Shape 169" descr=" 170">
            <a:extLst>
              <a:ext uri="{FF2B5EF4-FFF2-40B4-BE49-F238E27FC236}">
                <a16:creationId xmlns:a16="http://schemas.microsoft.com/office/drawing/2014/main" id="{6C915CDF-7D38-40C5-96A3-2ADEDD7594FA}"/>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2" name="REFERENCES" descr=" 2">
            <a:hlinkClick r:id="" action="ppaction://noaction" highlightClick="1"/>
            <a:extLst>
              <a:ext uri="{FF2B5EF4-FFF2-40B4-BE49-F238E27FC236}">
                <a16:creationId xmlns:a16="http://schemas.microsoft.com/office/drawing/2014/main" id="{E2F00CA7-D6F7-4C81-A310-086E9A1ABF62}"/>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REFERENCES</a:t>
            </a:r>
            <a:endParaRPr lang="en-GB" sz="1100" dirty="0">
              <a:solidFill>
                <a:srgbClr val="023761"/>
              </a:solidFill>
            </a:endParaRPr>
          </a:p>
        </p:txBody>
      </p:sp>
      <p:sp>
        <p:nvSpPr>
          <p:cNvPr id="157" name="Oval 156" descr=" 157">
            <a:hlinkClick r:id="" action="ppaction://hlinkshowjump?jump=nextslide" highlightClick="1"/>
            <a:extLst>
              <a:ext uri="{FF2B5EF4-FFF2-40B4-BE49-F238E27FC236}">
                <a16:creationId xmlns:a16="http://schemas.microsoft.com/office/drawing/2014/main" id="{6AE96B1A-4303-4169-9CE7-244672FC9B89}"/>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58" name="Oval 157" descr=" 158">
            <a:hlinkClick r:id="" action="ppaction://hlinkshowjump?jump=lastslideviewed" highlightClick="1"/>
            <a:extLst>
              <a:ext uri="{FF2B5EF4-FFF2-40B4-BE49-F238E27FC236}">
                <a16:creationId xmlns:a16="http://schemas.microsoft.com/office/drawing/2014/main" id="{C5F49CAC-FB03-4A52-9DC5-D55E91F3AF1C}"/>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59" name="Oval 158" descr=" 159">
            <a:hlinkClick r:id="rId3" action="ppaction://hlinksldjump" highlightClick="1"/>
            <a:extLst>
              <a:ext uri="{FF2B5EF4-FFF2-40B4-BE49-F238E27FC236}">
                <a16:creationId xmlns:a16="http://schemas.microsoft.com/office/drawing/2014/main" id="{8F8E7AF2-FD78-4D79-8768-E36DD3A0F5A7}"/>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endParaRPr lang="en-GB" sz="3200"/>
          </a:p>
        </p:txBody>
      </p:sp>
      <p:sp>
        <p:nvSpPr>
          <p:cNvPr id="6" name="Rectangle 5" descr=" 6">
            <a:extLst>
              <a:ext uri="{FF2B5EF4-FFF2-40B4-BE49-F238E27FC236}">
                <a16:creationId xmlns:a16="http://schemas.microsoft.com/office/drawing/2014/main" id="{36446B73-3B30-4EAD-806F-00F679DEAF6B}"/>
              </a:ext>
            </a:extLst>
          </p:cNvPr>
          <p:cNvSpPr/>
          <p:nvPr/>
        </p:nvSpPr>
        <p:spPr>
          <a:xfrm>
            <a:off x="294640" y="243536"/>
            <a:ext cx="9784080" cy="492443"/>
          </a:xfrm>
          <a:prstGeom prst="rect">
            <a:avLst/>
          </a:prstGeom>
        </p:spPr>
        <p:txBody>
          <a:bodyPr wrap="square">
            <a:spAutoFit/>
          </a:bodyPr>
          <a:lstStyle/>
          <a:p>
            <a:r>
              <a:rPr lang="en-GB" sz="2600" b="1" dirty="0">
                <a:solidFill>
                  <a:schemeClr val="bg1"/>
                </a:solidFill>
              </a:rPr>
              <a:t>Clinical, economic and societal unmet need remain daunting </a:t>
            </a:r>
          </a:p>
        </p:txBody>
      </p:sp>
      <p:grpSp>
        <p:nvGrpSpPr>
          <p:cNvPr id="8" name="Group 7" descr=" 8">
            <a:extLst>
              <a:ext uri="{FF2B5EF4-FFF2-40B4-BE49-F238E27FC236}">
                <a16:creationId xmlns:a16="http://schemas.microsoft.com/office/drawing/2014/main" id="{69E8DFF3-7A42-45A3-AFC0-1BEBF536979C}"/>
              </a:ext>
            </a:extLst>
          </p:cNvPr>
          <p:cNvGrpSpPr/>
          <p:nvPr/>
        </p:nvGrpSpPr>
        <p:grpSpPr>
          <a:xfrm>
            <a:off x="2750235" y="2937038"/>
            <a:ext cx="3122859" cy="731810"/>
            <a:chOff x="2750235" y="2937038"/>
            <a:chExt cx="3122859" cy="731810"/>
          </a:xfrm>
        </p:grpSpPr>
        <p:sp>
          <p:nvSpPr>
            <p:cNvPr id="161" name="TextBox 160">
              <a:extLst>
                <a:ext uri="{FF2B5EF4-FFF2-40B4-BE49-F238E27FC236}">
                  <a16:creationId xmlns:a16="http://schemas.microsoft.com/office/drawing/2014/main" id="{575086EB-5E00-430F-8A6E-6C0CD2FBD56D}"/>
                </a:ext>
              </a:extLst>
            </p:cNvPr>
            <p:cNvSpPr txBox="1"/>
            <p:nvPr/>
          </p:nvSpPr>
          <p:spPr>
            <a:xfrm>
              <a:off x="2750235" y="2937038"/>
              <a:ext cx="3122859" cy="523220"/>
            </a:xfrm>
            <a:prstGeom prst="rect">
              <a:avLst/>
            </a:prstGeom>
            <a:noFill/>
          </p:spPr>
          <p:txBody>
            <a:bodyPr wrap="square" rtlCol="0">
              <a:spAutoFit/>
            </a:bodyPr>
            <a:lstStyle/>
            <a:p>
              <a:pPr defTabSz="1625519">
                <a:defRPr/>
              </a:pPr>
              <a:r>
                <a:rPr lang="en-GB" sz="2800" dirty="0">
                  <a:solidFill>
                    <a:schemeClr val="accent3"/>
                  </a:solidFill>
                  <a:latin typeface="Arial" panose="020B0604020202020204"/>
                </a:rPr>
                <a:t>9%</a:t>
              </a:r>
            </a:p>
          </p:txBody>
        </p:sp>
        <p:sp>
          <p:nvSpPr>
            <p:cNvPr id="162" name="TextBox 161">
              <a:extLst>
                <a:ext uri="{FF2B5EF4-FFF2-40B4-BE49-F238E27FC236}">
                  <a16:creationId xmlns:a16="http://schemas.microsoft.com/office/drawing/2014/main" id="{C5C6EA13-EC16-4703-A045-1F5059FFE567}"/>
                </a:ext>
              </a:extLst>
            </p:cNvPr>
            <p:cNvSpPr txBox="1"/>
            <p:nvPr/>
          </p:nvSpPr>
          <p:spPr>
            <a:xfrm>
              <a:off x="2750235" y="3354916"/>
              <a:ext cx="2777954" cy="313932"/>
            </a:xfrm>
            <a:prstGeom prst="rect">
              <a:avLst/>
            </a:prstGeom>
            <a:noFill/>
          </p:spPr>
          <p:txBody>
            <a:bodyPr wrap="square" rtlCol="0">
              <a:spAutoFit/>
            </a:bodyPr>
            <a:lstStyle/>
            <a:p>
              <a:pPr defTabSz="1625519">
                <a:lnSpc>
                  <a:spcPct val="90000"/>
                </a:lnSpc>
                <a:spcAft>
                  <a:spcPts val="667"/>
                </a:spcAft>
                <a:defRPr/>
              </a:pPr>
              <a:r>
                <a:rPr lang="en-GB" sz="1600" dirty="0">
                  <a:solidFill>
                    <a:schemeClr val="bg1"/>
                  </a:solidFill>
                  <a:latin typeface="Arial" panose="020B0604020202020204"/>
                </a:rPr>
                <a:t>703 million people</a:t>
              </a:r>
              <a:r>
                <a:rPr lang="en-GB" sz="1600" baseline="30000" dirty="0">
                  <a:solidFill>
                    <a:schemeClr val="bg1"/>
                  </a:solidFill>
                  <a:latin typeface="Arial" panose="020B0604020202020204"/>
                </a:rPr>
                <a:t>1</a:t>
              </a:r>
              <a:endParaRPr lang="en-GB" sz="1400" baseline="30000" dirty="0">
                <a:solidFill>
                  <a:schemeClr val="bg1"/>
                </a:solidFill>
                <a:latin typeface="Arial" panose="020B0604020202020204"/>
              </a:endParaRPr>
            </a:p>
          </p:txBody>
        </p:sp>
      </p:grpSp>
      <p:grpSp>
        <p:nvGrpSpPr>
          <p:cNvPr id="165" name="Group 164" descr=" 165">
            <a:extLst>
              <a:ext uri="{FF2B5EF4-FFF2-40B4-BE49-F238E27FC236}">
                <a16:creationId xmlns:a16="http://schemas.microsoft.com/office/drawing/2014/main" id="{8D1B0D08-6919-44AE-80EC-F13899D5661A}"/>
              </a:ext>
            </a:extLst>
          </p:cNvPr>
          <p:cNvGrpSpPr/>
          <p:nvPr/>
        </p:nvGrpSpPr>
        <p:grpSpPr>
          <a:xfrm>
            <a:off x="588181" y="1769896"/>
            <a:ext cx="4307211" cy="1971427"/>
            <a:chOff x="1595500" y="2177423"/>
            <a:chExt cx="4259076" cy="1949396"/>
          </a:xfrm>
        </p:grpSpPr>
        <p:sp>
          <p:nvSpPr>
            <p:cNvPr id="166" name="TextBox 165">
              <a:extLst>
                <a:ext uri="{FF2B5EF4-FFF2-40B4-BE49-F238E27FC236}">
                  <a16:creationId xmlns:a16="http://schemas.microsoft.com/office/drawing/2014/main" id="{74859F8A-9468-49B2-B559-0B9033CC22A8}"/>
                </a:ext>
              </a:extLst>
            </p:cNvPr>
            <p:cNvSpPr txBox="1"/>
            <p:nvPr/>
          </p:nvSpPr>
          <p:spPr>
            <a:xfrm>
              <a:off x="3503711" y="2177423"/>
              <a:ext cx="2350865" cy="973879"/>
            </a:xfrm>
            <a:prstGeom prst="rect">
              <a:avLst/>
            </a:prstGeom>
            <a:noFill/>
          </p:spPr>
          <p:txBody>
            <a:bodyPr wrap="square" rtlCol="0">
              <a:spAutoFit/>
            </a:bodyPr>
            <a:lstStyle/>
            <a:p>
              <a:pPr defTabSz="1625519">
                <a:defRPr/>
              </a:pPr>
              <a:r>
                <a:rPr lang="en-GB" sz="5800" dirty="0">
                  <a:solidFill>
                    <a:schemeClr val="accent3"/>
                  </a:solidFill>
                  <a:latin typeface="Arial Black" panose="020B0A04020102020204" pitchFamily="34" charset="0"/>
                </a:rPr>
                <a:t>2019</a:t>
              </a:r>
            </a:p>
          </p:txBody>
        </p:sp>
        <p:sp>
          <p:nvSpPr>
            <p:cNvPr id="189" name="Rectangle: Top Corners Rounded 188">
              <a:extLst>
                <a:ext uri="{FF2B5EF4-FFF2-40B4-BE49-F238E27FC236}">
                  <a16:creationId xmlns:a16="http://schemas.microsoft.com/office/drawing/2014/main" id="{AEEDFC1F-0168-4042-81D5-77AC995F1579}"/>
                </a:ext>
              </a:extLst>
            </p:cNvPr>
            <p:cNvSpPr/>
            <p:nvPr/>
          </p:nvSpPr>
          <p:spPr>
            <a:xfrm rot="5400000" flipH="1">
              <a:off x="4559275" y="2183035"/>
              <a:ext cx="144016" cy="2111126"/>
            </a:xfrm>
            <a:prstGeom prst="round2SameRect">
              <a:avLst>
                <a:gd name="adj1" fmla="val 50000"/>
                <a:gd name="adj2" fmla="val 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625519">
                <a:defRPr/>
              </a:pPr>
              <a:endParaRPr lang="en-GB" sz="2133">
                <a:solidFill>
                  <a:srgbClr val="FFFFFF"/>
                </a:solidFill>
                <a:latin typeface="Arial" panose="020B0604020202020204"/>
              </a:endParaRPr>
            </a:p>
          </p:txBody>
        </p:sp>
        <p:sp>
          <p:nvSpPr>
            <p:cNvPr id="168" name="Oval 167">
              <a:extLst>
                <a:ext uri="{FF2B5EF4-FFF2-40B4-BE49-F238E27FC236}">
                  <a16:creationId xmlns:a16="http://schemas.microsoft.com/office/drawing/2014/main" id="{8208E9F6-1AAD-433B-A329-3802AA5F1691}"/>
                </a:ext>
              </a:extLst>
            </p:cNvPr>
            <p:cNvSpPr/>
            <p:nvPr/>
          </p:nvSpPr>
          <p:spPr>
            <a:xfrm>
              <a:off x="1595500" y="2343259"/>
              <a:ext cx="1783559" cy="1783560"/>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625519">
                <a:defRPr/>
              </a:pPr>
              <a:endParaRPr lang="en-GB" sz="2133">
                <a:solidFill>
                  <a:srgbClr val="FFFFFF"/>
                </a:solidFill>
                <a:latin typeface="Arial" panose="020B0604020202020204"/>
              </a:endParaRPr>
            </a:p>
          </p:txBody>
        </p:sp>
        <p:grpSp>
          <p:nvGrpSpPr>
            <p:cNvPr id="169" name="Group 168">
              <a:extLst>
                <a:ext uri="{FF2B5EF4-FFF2-40B4-BE49-F238E27FC236}">
                  <a16:creationId xmlns:a16="http://schemas.microsoft.com/office/drawing/2014/main" id="{142E13DC-5CFD-4AE2-BE09-F9323A825581}"/>
                </a:ext>
              </a:extLst>
            </p:cNvPr>
            <p:cNvGrpSpPr/>
            <p:nvPr/>
          </p:nvGrpSpPr>
          <p:grpSpPr>
            <a:xfrm>
              <a:off x="1955540" y="2634566"/>
              <a:ext cx="1092133" cy="1076846"/>
              <a:chOff x="-2454275" y="757238"/>
              <a:chExt cx="2041526" cy="2012950"/>
            </a:xfrm>
          </p:grpSpPr>
          <p:sp>
            <p:nvSpPr>
              <p:cNvPr id="171" name="Freeform 22">
                <a:extLst>
                  <a:ext uri="{FF2B5EF4-FFF2-40B4-BE49-F238E27FC236}">
                    <a16:creationId xmlns:a16="http://schemas.microsoft.com/office/drawing/2014/main" id="{64863974-FCA2-4261-A28A-30054AF8EDED}"/>
                  </a:ext>
                </a:extLst>
              </p:cNvPr>
              <p:cNvSpPr>
                <a:spLocks/>
              </p:cNvSpPr>
              <p:nvPr/>
            </p:nvSpPr>
            <p:spPr bwMode="auto">
              <a:xfrm>
                <a:off x="-1435100" y="1598613"/>
                <a:ext cx="3175"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cubicBezTo>
                      <a:pt x="2" y="0"/>
                      <a:pt x="2" y="0"/>
                      <a:pt x="2" y="0"/>
                    </a:cubicBezTo>
                    <a:cubicBezTo>
                      <a:pt x="1" y="0"/>
                      <a:pt x="0" y="0"/>
                      <a:pt x="0" y="0"/>
                    </a:cubicBezTo>
                    <a:lnTo>
                      <a:pt x="2" y="0"/>
                    </a:lnTo>
                    <a:close/>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72" name="Freeform 23">
                <a:extLst>
                  <a:ext uri="{FF2B5EF4-FFF2-40B4-BE49-F238E27FC236}">
                    <a16:creationId xmlns:a16="http://schemas.microsoft.com/office/drawing/2014/main" id="{22CBB491-77B1-4C57-B2B6-56F41FC2CCEA}"/>
                  </a:ext>
                </a:extLst>
              </p:cNvPr>
              <p:cNvSpPr>
                <a:spLocks/>
              </p:cNvSpPr>
              <p:nvPr/>
            </p:nvSpPr>
            <p:spPr bwMode="auto">
              <a:xfrm>
                <a:off x="-1046162" y="952500"/>
                <a:ext cx="173038" cy="371475"/>
              </a:xfrm>
              <a:custGeom>
                <a:avLst/>
                <a:gdLst>
                  <a:gd name="T0" fmla="*/ 14 w 121"/>
                  <a:gd name="T1" fmla="*/ 23 h 259"/>
                  <a:gd name="T2" fmla="*/ 76 w 121"/>
                  <a:gd name="T3" fmla="*/ 25 h 259"/>
                  <a:gd name="T4" fmla="*/ 87 w 121"/>
                  <a:gd name="T5" fmla="*/ 223 h 259"/>
                  <a:gd name="T6" fmla="*/ 25 w 121"/>
                  <a:gd name="T7" fmla="*/ 235 h 259"/>
                  <a:gd name="T8" fmla="*/ 16 w 121"/>
                  <a:gd name="T9" fmla="*/ 201 h 259"/>
                  <a:gd name="T10" fmla="*/ 25 w 121"/>
                  <a:gd name="T11" fmla="*/ 156 h 259"/>
                  <a:gd name="T12" fmla="*/ 27 w 121"/>
                  <a:gd name="T13" fmla="*/ 126 h 259"/>
                  <a:gd name="T14" fmla="*/ 5 w 121"/>
                  <a:gd name="T15" fmla="*/ 114 h 259"/>
                  <a:gd name="T16" fmla="*/ 0 w 121"/>
                  <a:gd name="T17" fmla="*/ 95 h 259"/>
                  <a:gd name="T18" fmla="*/ 5 w 121"/>
                  <a:gd name="T19" fmla="*/ 43 h 259"/>
                  <a:gd name="T20" fmla="*/ 14 w 121"/>
                  <a:gd name="T21" fmla="*/ 2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259">
                    <a:moveTo>
                      <a:pt x="14" y="23"/>
                    </a:moveTo>
                    <a:cubicBezTo>
                      <a:pt x="30" y="3"/>
                      <a:pt x="55" y="0"/>
                      <a:pt x="76" y="25"/>
                    </a:cubicBezTo>
                    <a:cubicBezTo>
                      <a:pt x="105" y="59"/>
                      <a:pt x="121" y="188"/>
                      <a:pt x="87" y="223"/>
                    </a:cubicBezTo>
                    <a:cubicBezTo>
                      <a:pt x="69" y="233"/>
                      <a:pt x="44" y="259"/>
                      <a:pt x="25" y="235"/>
                    </a:cubicBezTo>
                    <a:cubicBezTo>
                      <a:pt x="18" y="226"/>
                      <a:pt x="16" y="213"/>
                      <a:pt x="16" y="201"/>
                    </a:cubicBezTo>
                    <a:cubicBezTo>
                      <a:pt x="16" y="185"/>
                      <a:pt x="20" y="170"/>
                      <a:pt x="25" y="156"/>
                    </a:cubicBezTo>
                    <a:cubicBezTo>
                      <a:pt x="29" y="147"/>
                      <a:pt x="34" y="134"/>
                      <a:pt x="27" y="126"/>
                    </a:cubicBezTo>
                    <a:cubicBezTo>
                      <a:pt x="22" y="120"/>
                      <a:pt x="11" y="120"/>
                      <a:pt x="5" y="114"/>
                    </a:cubicBezTo>
                    <a:cubicBezTo>
                      <a:pt x="1" y="109"/>
                      <a:pt x="0" y="102"/>
                      <a:pt x="0" y="95"/>
                    </a:cubicBezTo>
                    <a:cubicBezTo>
                      <a:pt x="0" y="77"/>
                      <a:pt x="0" y="60"/>
                      <a:pt x="5" y="43"/>
                    </a:cubicBezTo>
                    <a:cubicBezTo>
                      <a:pt x="7" y="35"/>
                      <a:pt x="10" y="28"/>
                      <a:pt x="14" y="23"/>
                    </a:cubicBezTo>
                    <a:close/>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73" name="Freeform 24">
                <a:extLst>
                  <a:ext uri="{FF2B5EF4-FFF2-40B4-BE49-F238E27FC236}">
                    <a16:creationId xmlns:a16="http://schemas.microsoft.com/office/drawing/2014/main" id="{D6DE43DF-5855-4CED-BBCC-7BD87B8C6085}"/>
                  </a:ext>
                </a:extLst>
              </p:cNvPr>
              <p:cNvSpPr>
                <a:spLocks/>
              </p:cNvSpPr>
              <p:nvPr/>
            </p:nvSpPr>
            <p:spPr bwMode="auto">
              <a:xfrm>
                <a:off x="-2003425" y="952500"/>
                <a:ext cx="173038" cy="371475"/>
              </a:xfrm>
              <a:custGeom>
                <a:avLst/>
                <a:gdLst>
                  <a:gd name="T0" fmla="*/ 107 w 121"/>
                  <a:gd name="T1" fmla="*/ 23 h 259"/>
                  <a:gd name="T2" fmla="*/ 45 w 121"/>
                  <a:gd name="T3" fmla="*/ 25 h 259"/>
                  <a:gd name="T4" fmla="*/ 33 w 121"/>
                  <a:gd name="T5" fmla="*/ 223 h 259"/>
                  <a:gd name="T6" fmla="*/ 95 w 121"/>
                  <a:gd name="T7" fmla="*/ 235 h 259"/>
                  <a:gd name="T8" fmla="*/ 105 w 121"/>
                  <a:gd name="T9" fmla="*/ 201 h 259"/>
                  <a:gd name="T10" fmla="*/ 96 w 121"/>
                  <a:gd name="T11" fmla="*/ 156 h 259"/>
                  <a:gd name="T12" fmla="*/ 93 w 121"/>
                  <a:gd name="T13" fmla="*/ 126 h 259"/>
                  <a:gd name="T14" fmla="*/ 116 w 121"/>
                  <a:gd name="T15" fmla="*/ 114 h 259"/>
                  <a:gd name="T16" fmla="*/ 121 w 121"/>
                  <a:gd name="T17" fmla="*/ 95 h 259"/>
                  <a:gd name="T18" fmla="*/ 116 w 121"/>
                  <a:gd name="T19" fmla="*/ 43 h 259"/>
                  <a:gd name="T20" fmla="*/ 107 w 121"/>
                  <a:gd name="T21" fmla="*/ 2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259">
                    <a:moveTo>
                      <a:pt x="107" y="23"/>
                    </a:moveTo>
                    <a:cubicBezTo>
                      <a:pt x="91" y="3"/>
                      <a:pt x="66" y="0"/>
                      <a:pt x="45" y="25"/>
                    </a:cubicBezTo>
                    <a:cubicBezTo>
                      <a:pt x="16" y="59"/>
                      <a:pt x="0" y="188"/>
                      <a:pt x="33" y="223"/>
                    </a:cubicBezTo>
                    <a:cubicBezTo>
                      <a:pt x="52" y="233"/>
                      <a:pt x="77" y="259"/>
                      <a:pt x="95" y="235"/>
                    </a:cubicBezTo>
                    <a:cubicBezTo>
                      <a:pt x="103" y="226"/>
                      <a:pt x="105" y="213"/>
                      <a:pt x="105" y="201"/>
                    </a:cubicBezTo>
                    <a:cubicBezTo>
                      <a:pt x="104" y="185"/>
                      <a:pt x="101" y="170"/>
                      <a:pt x="96" y="156"/>
                    </a:cubicBezTo>
                    <a:cubicBezTo>
                      <a:pt x="91" y="147"/>
                      <a:pt x="86" y="134"/>
                      <a:pt x="93" y="126"/>
                    </a:cubicBezTo>
                    <a:cubicBezTo>
                      <a:pt x="99" y="120"/>
                      <a:pt x="110" y="120"/>
                      <a:pt x="116" y="114"/>
                    </a:cubicBezTo>
                    <a:cubicBezTo>
                      <a:pt x="120" y="109"/>
                      <a:pt x="121" y="102"/>
                      <a:pt x="121" y="95"/>
                    </a:cubicBezTo>
                    <a:cubicBezTo>
                      <a:pt x="121" y="77"/>
                      <a:pt x="121" y="60"/>
                      <a:pt x="116" y="43"/>
                    </a:cubicBezTo>
                    <a:cubicBezTo>
                      <a:pt x="114" y="35"/>
                      <a:pt x="111" y="28"/>
                      <a:pt x="107" y="23"/>
                    </a:cubicBezTo>
                    <a:close/>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74" name="Oval 25">
                <a:extLst>
                  <a:ext uri="{FF2B5EF4-FFF2-40B4-BE49-F238E27FC236}">
                    <a16:creationId xmlns:a16="http://schemas.microsoft.com/office/drawing/2014/main" id="{345BCE55-739C-4E40-95FB-6B14B5CDB675}"/>
                  </a:ext>
                </a:extLst>
              </p:cNvPr>
              <p:cNvSpPr>
                <a:spLocks noChangeArrowheads="1"/>
              </p:cNvSpPr>
              <p:nvPr/>
            </p:nvSpPr>
            <p:spPr bwMode="auto">
              <a:xfrm>
                <a:off x="-1389062" y="1279525"/>
                <a:ext cx="268288" cy="266700"/>
              </a:xfrm>
              <a:prstGeom prst="ellipse">
                <a:avLst/>
              </a:pr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75" name="Oval 26">
                <a:extLst>
                  <a:ext uri="{FF2B5EF4-FFF2-40B4-BE49-F238E27FC236}">
                    <a16:creationId xmlns:a16="http://schemas.microsoft.com/office/drawing/2014/main" id="{2340CD6B-D614-454B-99F4-A5F5ADC54513}"/>
                  </a:ext>
                </a:extLst>
              </p:cNvPr>
              <p:cNvSpPr>
                <a:spLocks noChangeArrowheads="1"/>
              </p:cNvSpPr>
              <p:nvPr/>
            </p:nvSpPr>
            <p:spPr bwMode="auto">
              <a:xfrm>
                <a:off x="-1763713" y="1279525"/>
                <a:ext cx="268288" cy="266700"/>
              </a:xfrm>
              <a:prstGeom prst="ellipse">
                <a:avLst/>
              </a:pr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76" name="Freeform 27">
                <a:extLst>
                  <a:ext uri="{FF2B5EF4-FFF2-40B4-BE49-F238E27FC236}">
                    <a16:creationId xmlns:a16="http://schemas.microsoft.com/office/drawing/2014/main" id="{9D0DD111-4701-4E94-988B-CA738BF9FA09}"/>
                  </a:ext>
                </a:extLst>
              </p:cNvPr>
              <p:cNvSpPr>
                <a:spLocks/>
              </p:cNvSpPr>
              <p:nvPr/>
            </p:nvSpPr>
            <p:spPr bwMode="auto">
              <a:xfrm>
                <a:off x="-1487488" y="1339850"/>
                <a:ext cx="88900" cy="33338"/>
              </a:xfrm>
              <a:custGeom>
                <a:avLst/>
                <a:gdLst>
                  <a:gd name="T0" fmla="*/ 0 w 62"/>
                  <a:gd name="T1" fmla="*/ 24 h 24"/>
                  <a:gd name="T2" fmla="*/ 62 w 62"/>
                  <a:gd name="T3" fmla="*/ 24 h 24"/>
                </a:gdLst>
                <a:ahLst/>
                <a:cxnLst>
                  <a:cxn ang="0">
                    <a:pos x="T0" y="T1"/>
                  </a:cxn>
                  <a:cxn ang="0">
                    <a:pos x="T2" y="T3"/>
                  </a:cxn>
                </a:cxnLst>
                <a:rect l="0" t="0" r="r" b="b"/>
                <a:pathLst>
                  <a:path w="62" h="24">
                    <a:moveTo>
                      <a:pt x="0" y="24"/>
                    </a:moveTo>
                    <a:cubicBezTo>
                      <a:pt x="0" y="24"/>
                      <a:pt x="37" y="0"/>
                      <a:pt x="62" y="24"/>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77" name="Freeform 28">
                <a:extLst>
                  <a:ext uri="{FF2B5EF4-FFF2-40B4-BE49-F238E27FC236}">
                    <a16:creationId xmlns:a16="http://schemas.microsoft.com/office/drawing/2014/main" id="{87FBBA20-512B-427A-A805-787CB518BB40}"/>
                  </a:ext>
                </a:extLst>
              </p:cNvPr>
              <p:cNvSpPr>
                <a:spLocks/>
              </p:cNvSpPr>
              <p:nvPr/>
            </p:nvSpPr>
            <p:spPr bwMode="auto">
              <a:xfrm>
                <a:off x="-1104900" y="1282700"/>
                <a:ext cx="187325" cy="80963"/>
              </a:xfrm>
              <a:custGeom>
                <a:avLst/>
                <a:gdLst>
                  <a:gd name="T0" fmla="*/ 0 w 131"/>
                  <a:gd name="T1" fmla="*/ 56 h 56"/>
                  <a:gd name="T2" fmla="*/ 131 w 131"/>
                  <a:gd name="T3" fmla="*/ 9 h 56"/>
                </a:gdLst>
                <a:ahLst/>
                <a:cxnLst>
                  <a:cxn ang="0">
                    <a:pos x="T0" y="T1"/>
                  </a:cxn>
                  <a:cxn ang="0">
                    <a:pos x="T2" y="T3"/>
                  </a:cxn>
                </a:cxnLst>
                <a:rect l="0" t="0" r="r" b="b"/>
                <a:pathLst>
                  <a:path w="131" h="56">
                    <a:moveTo>
                      <a:pt x="0" y="56"/>
                    </a:moveTo>
                    <a:cubicBezTo>
                      <a:pt x="0" y="56"/>
                      <a:pt x="110" y="0"/>
                      <a:pt x="131" y="9"/>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78" name="Freeform 29">
                <a:extLst>
                  <a:ext uri="{FF2B5EF4-FFF2-40B4-BE49-F238E27FC236}">
                    <a16:creationId xmlns:a16="http://schemas.microsoft.com/office/drawing/2014/main" id="{DE38B142-4DFA-42FD-955E-A4CB9111A495}"/>
                  </a:ext>
                </a:extLst>
              </p:cNvPr>
              <p:cNvSpPr>
                <a:spLocks/>
              </p:cNvSpPr>
              <p:nvPr/>
            </p:nvSpPr>
            <p:spPr bwMode="auto">
              <a:xfrm>
                <a:off x="-1955800" y="1282700"/>
                <a:ext cx="193675" cy="87313"/>
              </a:xfrm>
              <a:custGeom>
                <a:avLst/>
                <a:gdLst>
                  <a:gd name="T0" fmla="*/ 135 w 135"/>
                  <a:gd name="T1" fmla="*/ 60 h 60"/>
                  <a:gd name="T2" fmla="*/ 0 w 135"/>
                  <a:gd name="T3" fmla="*/ 9 h 60"/>
                </a:gdLst>
                <a:ahLst/>
                <a:cxnLst>
                  <a:cxn ang="0">
                    <a:pos x="T0" y="T1"/>
                  </a:cxn>
                  <a:cxn ang="0">
                    <a:pos x="T2" y="T3"/>
                  </a:cxn>
                </a:cxnLst>
                <a:rect l="0" t="0" r="r" b="b"/>
                <a:pathLst>
                  <a:path w="135" h="60">
                    <a:moveTo>
                      <a:pt x="135" y="60"/>
                    </a:moveTo>
                    <a:cubicBezTo>
                      <a:pt x="135" y="60"/>
                      <a:pt x="21" y="0"/>
                      <a:pt x="0" y="9"/>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79" name="Freeform 30">
                <a:extLst>
                  <a:ext uri="{FF2B5EF4-FFF2-40B4-BE49-F238E27FC236}">
                    <a16:creationId xmlns:a16="http://schemas.microsoft.com/office/drawing/2014/main" id="{EDBD4769-76CD-47B7-A71D-F6400F57F939}"/>
                  </a:ext>
                </a:extLst>
              </p:cNvPr>
              <p:cNvSpPr>
                <a:spLocks/>
              </p:cNvSpPr>
              <p:nvPr/>
            </p:nvSpPr>
            <p:spPr bwMode="auto">
              <a:xfrm>
                <a:off x="-1435100" y="1598613"/>
                <a:ext cx="3175" cy="0"/>
              </a:xfrm>
              <a:custGeom>
                <a:avLst/>
                <a:gdLst>
                  <a:gd name="T0" fmla="*/ 2 w 2"/>
                  <a:gd name="T1" fmla="*/ 0 w 2"/>
                  <a:gd name="T2" fmla="*/ 0 w 2"/>
                  <a:gd name="T3" fmla="*/ 2 w 2"/>
                </a:gdLst>
                <a:ahLst/>
                <a:cxnLst>
                  <a:cxn ang="0">
                    <a:pos x="T0" y="0"/>
                  </a:cxn>
                  <a:cxn ang="0">
                    <a:pos x="T1" y="0"/>
                  </a:cxn>
                  <a:cxn ang="0">
                    <a:pos x="T2" y="0"/>
                  </a:cxn>
                  <a:cxn ang="0">
                    <a:pos x="T3" y="0"/>
                  </a:cxn>
                </a:cxnLst>
                <a:rect l="0" t="0" r="r" b="b"/>
                <a:pathLst>
                  <a:path w="2">
                    <a:moveTo>
                      <a:pt x="2" y="0"/>
                    </a:moveTo>
                    <a:cubicBezTo>
                      <a:pt x="1" y="0"/>
                      <a:pt x="0" y="0"/>
                      <a:pt x="0" y="0"/>
                    </a:cubicBezTo>
                    <a:cubicBezTo>
                      <a:pt x="0" y="0"/>
                      <a:pt x="0" y="0"/>
                      <a:pt x="0" y="0"/>
                    </a:cubicBezTo>
                    <a:lnTo>
                      <a:pt x="2" y="0"/>
                    </a:lnTo>
                    <a:close/>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80" name="Line 31">
                <a:extLst>
                  <a:ext uri="{FF2B5EF4-FFF2-40B4-BE49-F238E27FC236}">
                    <a16:creationId xmlns:a16="http://schemas.microsoft.com/office/drawing/2014/main" id="{43F16104-4D3B-4B02-BD37-AC8808691C03}"/>
                  </a:ext>
                </a:extLst>
              </p:cNvPr>
              <p:cNvSpPr>
                <a:spLocks noChangeShapeType="1"/>
              </p:cNvSpPr>
              <p:nvPr/>
            </p:nvSpPr>
            <p:spPr bwMode="auto">
              <a:xfrm>
                <a:off x="-1582738" y="947738"/>
                <a:ext cx="298450" cy="0"/>
              </a:xfrm>
              <a:prstGeom prst="line">
                <a:avLst/>
              </a:prstGeom>
              <a:noFill/>
              <a:ln w="285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81" name="Line 32">
                <a:extLst>
                  <a:ext uri="{FF2B5EF4-FFF2-40B4-BE49-F238E27FC236}">
                    <a16:creationId xmlns:a16="http://schemas.microsoft.com/office/drawing/2014/main" id="{057C69E5-13EB-476B-8E87-2CEDA503F218}"/>
                  </a:ext>
                </a:extLst>
              </p:cNvPr>
              <p:cNvSpPr>
                <a:spLocks noChangeShapeType="1"/>
              </p:cNvSpPr>
              <p:nvPr/>
            </p:nvSpPr>
            <p:spPr bwMode="auto">
              <a:xfrm>
                <a:off x="-1658938" y="1065213"/>
                <a:ext cx="450850" cy="0"/>
              </a:xfrm>
              <a:prstGeom prst="line">
                <a:avLst/>
              </a:prstGeom>
              <a:noFill/>
              <a:ln w="285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82" name="Freeform 33">
                <a:extLst>
                  <a:ext uri="{FF2B5EF4-FFF2-40B4-BE49-F238E27FC236}">
                    <a16:creationId xmlns:a16="http://schemas.microsoft.com/office/drawing/2014/main" id="{54EB0024-7B24-4EBF-BB87-341043254F41}"/>
                  </a:ext>
                </a:extLst>
              </p:cNvPr>
              <p:cNvSpPr>
                <a:spLocks/>
              </p:cNvSpPr>
              <p:nvPr/>
            </p:nvSpPr>
            <p:spPr bwMode="auto">
              <a:xfrm>
                <a:off x="-2454275" y="1971675"/>
                <a:ext cx="2041526" cy="798513"/>
              </a:xfrm>
              <a:custGeom>
                <a:avLst/>
                <a:gdLst>
                  <a:gd name="T0" fmla="*/ 453 w 1422"/>
                  <a:gd name="T1" fmla="*/ 2 h 558"/>
                  <a:gd name="T2" fmla="*/ 710 w 1422"/>
                  <a:gd name="T3" fmla="*/ 95 h 558"/>
                  <a:gd name="T4" fmla="*/ 712 w 1422"/>
                  <a:gd name="T5" fmla="*/ 95 h 558"/>
                  <a:gd name="T6" fmla="*/ 713 w 1422"/>
                  <a:gd name="T7" fmla="*/ 95 h 558"/>
                  <a:gd name="T8" fmla="*/ 971 w 1422"/>
                  <a:gd name="T9" fmla="*/ 0 h 558"/>
                  <a:gd name="T10" fmla="*/ 1319 w 1422"/>
                  <a:gd name="T11" fmla="*/ 203 h 558"/>
                  <a:gd name="T12" fmla="*/ 1422 w 1422"/>
                  <a:gd name="T13" fmla="*/ 477 h 558"/>
                  <a:gd name="T14" fmla="*/ 711 w 1422"/>
                  <a:gd name="T15" fmla="*/ 558 h 558"/>
                  <a:gd name="T16" fmla="*/ 0 w 1422"/>
                  <a:gd name="T17" fmla="*/ 477 h 558"/>
                  <a:gd name="T18" fmla="*/ 103 w 1422"/>
                  <a:gd name="T19" fmla="*/ 203 h 558"/>
                  <a:gd name="T20" fmla="*/ 445 w 1422"/>
                  <a:gd name="T21" fmla="*/ 3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2" h="558">
                    <a:moveTo>
                      <a:pt x="453" y="2"/>
                    </a:moveTo>
                    <a:cubicBezTo>
                      <a:pt x="525" y="79"/>
                      <a:pt x="617" y="95"/>
                      <a:pt x="710" y="95"/>
                    </a:cubicBezTo>
                    <a:cubicBezTo>
                      <a:pt x="711" y="95"/>
                      <a:pt x="711" y="95"/>
                      <a:pt x="712" y="95"/>
                    </a:cubicBezTo>
                    <a:cubicBezTo>
                      <a:pt x="712" y="95"/>
                      <a:pt x="713" y="95"/>
                      <a:pt x="713" y="95"/>
                    </a:cubicBezTo>
                    <a:cubicBezTo>
                      <a:pt x="807" y="95"/>
                      <a:pt x="900" y="77"/>
                      <a:pt x="971" y="0"/>
                    </a:cubicBezTo>
                    <a:cubicBezTo>
                      <a:pt x="971" y="0"/>
                      <a:pt x="1293" y="162"/>
                      <a:pt x="1319" y="203"/>
                    </a:cubicBezTo>
                    <a:cubicBezTo>
                      <a:pt x="1345" y="243"/>
                      <a:pt x="1378" y="228"/>
                      <a:pt x="1422" y="477"/>
                    </a:cubicBezTo>
                    <a:cubicBezTo>
                      <a:pt x="1422" y="477"/>
                      <a:pt x="1213" y="558"/>
                      <a:pt x="711" y="558"/>
                    </a:cubicBezTo>
                    <a:cubicBezTo>
                      <a:pt x="209" y="558"/>
                      <a:pt x="0" y="477"/>
                      <a:pt x="0" y="477"/>
                    </a:cubicBezTo>
                    <a:cubicBezTo>
                      <a:pt x="44" y="228"/>
                      <a:pt x="77" y="243"/>
                      <a:pt x="103" y="203"/>
                    </a:cubicBezTo>
                    <a:cubicBezTo>
                      <a:pt x="128" y="162"/>
                      <a:pt x="445" y="3"/>
                      <a:pt x="445" y="3"/>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83" name="Freeform 34">
                <a:extLst>
                  <a:ext uri="{FF2B5EF4-FFF2-40B4-BE49-F238E27FC236}">
                    <a16:creationId xmlns:a16="http://schemas.microsoft.com/office/drawing/2014/main" id="{1D05A7D5-7B4A-421C-9601-59C688B81C5F}"/>
                  </a:ext>
                </a:extLst>
              </p:cNvPr>
              <p:cNvSpPr>
                <a:spLocks/>
              </p:cNvSpPr>
              <p:nvPr/>
            </p:nvSpPr>
            <p:spPr bwMode="auto">
              <a:xfrm>
                <a:off x="-1541463" y="1831975"/>
                <a:ext cx="214313" cy="25400"/>
              </a:xfrm>
              <a:custGeom>
                <a:avLst/>
                <a:gdLst>
                  <a:gd name="T0" fmla="*/ 0 w 149"/>
                  <a:gd name="T1" fmla="*/ 0 h 18"/>
                  <a:gd name="T2" fmla="*/ 76 w 149"/>
                  <a:gd name="T3" fmla="*/ 18 h 18"/>
                  <a:gd name="T4" fmla="*/ 149 w 149"/>
                  <a:gd name="T5" fmla="*/ 0 h 18"/>
                </a:gdLst>
                <a:ahLst/>
                <a:cxnLst>
                  <a:cxn ang="0">
                    <a:pos x="T0" y="T1"/>
                  </a:cxn>
                  <a:cxn ang="0">
                    <a:pos x="T2" y="T3"/>
                  </a:cxn>
                  <a:cxn ang="0">
                    <a:pos x="T4" y="T5"/>
                  </a:cxn>
                </a:cxnLst>
                <a:rect l="0" t="0" r="r" b="b"/>
                <a:pathLst>
                  <a:path w="149" h="18">
                    <a:moveTo>
                      <a:pt x="0" y="0"/>
                    </a:moveTo>
                    <a:cubicBezTo>
                      <a:pt x="0" y="0"/>
                      <a:pt x="16" y="18"/>
                      <a:pt x="76" y="18"/>
                    </a:cubicBezTo>
                    <a:cubicBezTo>
                      <a:pt x="135" y="18"/>
                      <a:pt x="149" y="0"/>
                      <a:pt x="149" y="0"/>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84" name="Freeform 35">
                <a:extLst>
                  <a:ext uri="{FF2B5EF4-FFF2-40B4-BE49-F238E27FC236}">
                    <a16:creationId xmlns:a16="http://schemas.microsoft.com/office/drawing/2014/main" id="{AD53F981-9609-4159-BE02-9408B53E8528}"/>
                  </a:ext>
                </a:extLst>
              </p:cNvPr>
              <p:cNvSpPr>
                <a:spLocks/>
              </p:cNvSpPr>
              <p:nvPr/>
            </p:nvSpPr>
            <p:spPr bwMode="auto">
              <a:xfrm>
                <a:off x="-1668463" y="1598613"/>
                <a:ext cx="468313" cy="150813"/>
              </a:xfrm>
              <a:custGeom>
                <a:avLst/>
                <a:gdLst>
                  <a:gd name="T0" fmla="*/ 326 w 327"/>
                  <a:gd name="T1" fmla="*/ 106 h 106"/>
                  <a:gd name="T2" fmla="*/ 2 w 327"/>
                  <a:gd name="T3" fmla="*/ 106 h 106"/>
                  <a:gd name="T4" fmla="*/ 161 w 327"/>
                  <a:gd name="T5" fmla="*/ 0 h 106"/>
                  <a:gd name="T6" fmla="*/ 164 w 327"/>
                  <a:gd name="T7" fmla="*/ 0 h 106"/>
                  <a:gd name="T8" fmla="*/ 167 w 327"/>
                  <a:gd name="T9" fmla="*/ 0 h 106"/>
                  <a:gd name="T10" fmla="*/ 326 w 327"/>
                  <a:gd name="T11" fmla="*/ 106 h 106"/>
                </a:gdLst>
                <a:ahLst/>
                <a:cxnLst>
                  <a:cxn ang="0">
                    <a:pos x="T0" y="T1"/>
                  </a:cxn>
                  <a:cxn ang="0">
                    <a:pos x="T2" y="T3"/>
                  </a:cxn>
                  <a:cxn ang="0">
                    <a:pos x="T4" y="T5"/>
                  </a:cxn>
                  <a:cxn ang="0">
                    <a:pos x="T6" y="T7"/>
                  </a:cxn>
                  <a:cxn ang="0">
                    <a:pos x="T8" y="T9"/>
                  </a:cxn>
                  <a:cxn ang="0">
                    <a:pos x="T10" y="T11"/>
                  </a:cxn>
                </a:cxnLst>
                <a:rect l="0" t="0" r="r" b="b"/>
                <a:pathLst>
                  <a:path w="327" h="106">
                    <a:moveTo>
                      <a:pt x="326" y="106"/>
                    </a:moveTo>
                    <a:cubicBezTo>
                      <a:pt x="2" y="106"/>
                      <a:pt x="2" y="106"/>
                      <a:pt x="2" y="106"/>
                    </a:cubicBezTo>
                    <a:cubicBezTo>
                      <a:pt x="2" y="106"/>
                      <a:pt x="0" y="2"/>
                      <a:pt x="161" y="0"/>
                    </a:cubicBezTo>
                    <a:cubicBezTo>
                      <a:pt x="162" y="0"/>
                      <a:pt x="163" y="0"/>
                      <a:pt x="164" y="0"/>
                    </a:cubicBezTo>
                    <a:cubicBezTo>
                      <a:pt x="165" y="0"/>
                      <a:pt x="166" y="0"/>
                      <a:pt x="167" y="0"/>
                    </a:cubicBezTo>
                    <a:cubicBezTo>
                      <a:pt x="327" y="2"/>
                      <a:pt x="326" y="106"/>
                      <a:pt x="326" y="106"/>
                    </a:cubicBezTo>
                    <a:close/>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85" name="Line 36">
                <a:extLst>
                  <a:ext uri="{FF2B5EF4-FFF2-40B4-BE49-F238E27FC236}">
                    <a16:creationId xmlns:a16="http://schemas.microsoft.com/office/drawing/2014/main" id="{7B2C93E3-9701-44BE-80CE-829104EB31EC}"/>
                  </a:ext>
                </a:extLst>
              </p:cNvPr>
              <p:cNvSpPr>
                <a:spLocks noChangeShapeType="1"/>
              </p:cNvSpPr>
              <p:nvPr/>
            </p:nvSpPr>
            <p:spPr bwMode="auto">
              <a:xfrm flipV="1">
                <a:off x="-987425" y="1414463"/>
                <a:ext cx="49213" cy="169863"/>
              </a:xfrm>
              <a:prstGeom prst="line">
                <a:avLst/>
              </a:prstGeom>
              <a:noFill/>
              <a:ln w="285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86" name="Line 37">
                <a:extLst>
                  <a:ext uri="{FF2B5EF4-FFF2-40B4-BE49-F238E27FC236}">
                    <a16:creationId xmlns:a16="http://schemas.microsoft.com/office/drawing/2014/main" id="{4826021C-B4A0-4DA9-8ABE-980C2B6EF5BD}"/>
                  </a:ext>
                </a:extLst>
              </p:cNvPr>
              <p:cNvSpPr>
                <a:spLocks noChangeShapeType="1"/>
              </p:cNvSpPr>
              <p:nvPr/>
            </p:nvSpPr>
            <p:spPr bwMode="auto">
              <a:xfrm flipH="1" flipV="1">
                <a:off x="-1930400" y="1414463"/>
                <a:ext cx="49213" cy="169863"/>
              </a:xfrm>
              <a:prstGeom prst="line">
                <a:avLst/>
              </a:prstGeom>
              <a:noFill/>
              <a:ln w="285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87" name="Freeform 38">
                <a:extLst>
                  <a:ext uri="{FF2B5EF4-FFF2-40B4-BE49-F238E27FC236}">
                    <a16:creationId xmlns:a16="http://schemas.microsoft.com/office/drawing/2014/main" id="{222F52D8-867C-41FB-9374-AB3D29BEA3C7}"/>
                  </a:ext>
                </a:extLst>
              </p:cNvPr>
              <p:cNvSpPr>
                <a:spLocks/>
              </p:cNvSpPr>
              <p:nvPr/>
            </p:nvSpPr>
            <p:spPr bwMode="auto">
              <a:xfrm>
                <a:off x="-1852613" y="757238"/>
                <a:ext cx="838200" cy="227013"/>
              </a:xfrm>
              <a:custGeom>
                <a:avLst/>
                <a:gdLst>
                  <a:gd name="T0" fmla="*/ 0 w 584"/>
                  <a:gd name="T1" fmla="*/ 159 h 159"/>
                  <a:gd name="T2" fmla="*/ 271 w 584"/>
                  <a:gd name="T3" fmla="*/ 1 h 159"/>
                  <a:gd name="T4" fmla="*/ 276 w 584"/>
                  <a:gd name="T5" fmla="*/ 1 h 159"/>
                  <a:gd name="T6" fmla="*/ 288 w 584"/>
                  <a:gd name="T7" fmla="*/ 0 h 159"/>
                  <a:gd name="T8" fmla="*/ 289 w 584"/>
                  <a:gd name="T9" fmla="*/ 0 h 159"/>
                  <a:gd name="T10" fmla="*/ 290 w 584"/>
                  <a:gd name="T11" fmla="*/ 0 h 159"/>
                  <a:gd name="T12" fmla="*/ 302 w 584"/>
                  <a:gd name="T13" fmla="*/ 0 h 159"/>
                  <a:gd name="T14" fmla="*/ 307 w 584"/>
                  <a:gd name="T15" fmla="*/ 0 h 159"/>
                  <a:gd name="T16" fmla="*/ 582 w 584"/>
                  <a:gd name="T17" fmla="*/ 151 h 159"/>
                  <a:gd name="T18" fmla="*/ 584 w 584"/>
                  <a:gd name="T19" fmla="*/ 15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4" h="159">
                    <a:moveTo>
                      <a:pt x="0" y="159"/>
                    </a:moveTo>
                    <a:cubicBezTo>
                      <a:pt x="60" y="68"/>
                      <a:pt x="161" y="9"/>
                      <a:pt x="271" y="1"/>
                    </a:cubicBezTo>
                    <a:cubicBezTo>
                      <a:pt x="273" y="1"/>
                      <a:pt x="274" y="1"/>
                      <a:pt x="276" y="1"/>
                    </a:cubicBezTo>
                    <a:cubicBezTo>
                      <a:pt x="280" y="0"/>
                      <a:pt x="284" y="0"/>
                      <a:pt x="288" y="0"/>
                    </a:cubicBezTo>
                    <a:cubicBezTo>
                      <a:pt x="288" y="0"/>
                      <a:pt x="289" y="0"/>
                      <a:pt x="289" y="0"/>
                    </a:cubicBezTo>
                    <a:cubicBezTo>
                      <a:pt x="289" y="0"/>
                      <a:pt x="290" y="0"/>
                      <a:pt x="290" y="0"/>
                    </a:cubicBezTo>
                    <a:cubicBezTo>
                      <a:pt x="294" y="0"/>
                      <a:pt x="298" y="0"/>
                      <a:pt x="302" y="0"/>
                    </a:cubicBezTo>
                    <a:cubicBezTo>
                      <a:pt x="304" y="0"/>
                      <a:pt x="306" y="0"/>
                      <a:pt x="307" y="0"/>
                    </a:cubicBezTo>
                    <a:cubicBezTo>
                      <a:pt x="418" y="4"/>
                      <a:pt x="522" y="60"/>
                      <a:pt x="582" y="151"/>
                    </a:cubicBezTo>
                    <a:cubicBezTo>
                      <a:pt x="583" y="151"/>
                      <a:pt x="583" y="152"/>
                      <a:pt x="584" y="152"/>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88" name="Freeform 39">
                <a:extLst>
                  <a:ext uri="{FF2B5EF4-FFF2-40B4-BE49-F238E27FC236}">
                    <a16:creationId xmlns:a16="http://schemas.microsoft.com/office/drawing/2014/main" id="{9ED7885B-5A62-439C-B84B-5469F1DB3EC5}"/>
                  </a:ext>
                </a:extLst>
              </p:cNvPr>
              <p:cNvSpPr>
                <a:spLocks/>
              </p:cNvSpPr>
              <p:nvPr/>
            </p:nvSpPr>
            <p:spPr bwMode="auto">
              <a:xfrm>
                <a:off x="-2047875" y="1279525"/>
                <a:ext cx="1228725" cy="695325"/>
              </a:xfrm>
              <a:custGeom>
                <a:avLst/>
                <a:gdLst>
                  <a:gd name="T0" fmla="*/ 79 w 856"/>
                  <a:gd name="T1" fmla="*/ 4 h 486"/>
                  <a:gd name="T2" fmla="*/ 79 w 856"/>
                  <a:gd name="T3" fmla="*/ 11 h 486"/>
                  <a:gd name="T4" fmla="*/ 44 w 856"/>
                  <a:gd name="T5" fmla="*/ 15 h 486"/>
                  <a:gd name="T6" fmla="*/ 116 w 856"/>
                  <a:gd name="T7" fmla="*/ 218 h 486"/>
                  <a:gd name="T8" fmla="*/ 118 w 856"/>
                  <a:gd name="T9" fmla="*/ 224 h 486"/>
                  <a:gd name="T10" fmla="*/ 122 w 856"/>
                  <a:gd name="T11" fmla="*/ 232 h 486"/>
                  <a:gd name="T12" fmla="*/ 124 w 856"/>
                  <a:gd name="T13" fmla="*/ 238 h 486"/>
                  <a:gd name="T14" fmla="*/ 186 w 856"/>
                  <a:gd name="T15" fmla="*/ 353 h 486"/>
                  <a:gd name="T16" fmla="*/ 189 w 856"/>
                  <a:gd name="T17" fmla="*/ 358 h 486"/>
                  <a:gd name="T18" fmla="*/ 192 w 856"/>
                  <a:gd name="T19" fmla="*/ 361 h 486"/>
                  <a:gd name="T20" fmla="*/ 199 w 856"/>
                  <a:gd name="T21" fmla="*/ 370 h 486"/>
                  <a:gd name="T22" fmla="*/ 203 w 856"/>
                  <a:gd name="T23" fmla="*/ 376 h 486"/>
                  <a:gd name="T24" fmla="*/ 218 w 856"/>
                  <a:gd name="T25" fmla="*/ 394 h 486"/>
                  <a:gd name="T26" fmla="*/ 218 w 856"/>
                  <a:gd name="T27" fmla="*/ 394 h 486"/>
                  <a:gd name="T28" fmla="*/ 229 w 856"/>
                  <a:gd name="T29" fmla="*/ 406 h 486"/>
                  <a:gd name="T30" fmla="*/ 232 w 856"/>
                  <a:gd name="T31" fmla="*/ 409 h 486"/>
                  <a:gd name="T32" fmla="*/ 240 w 856"/>
                  <a:gd name="T33" fmla="*/ 418 h 486"/>
                  <a:gd name="T34" fmla="*/ 246 w 856"/>
                  <a:gd name="T35" fmla="*/ 424 h 486"/>
                  <a:gd name="T36" fmla="*/ 250 w 856"/>
                  <a:gd name="T37" fmla="*/ 428 h 486"/>
                  <a:gd name="T38" fmla="*/ 424 w 856"/>
                  <a:gd name="T39" fmla="*/ 486 h 486"/>
                  <a:gd name="T40" fmla="*/ 425 w 856"/>
                  <a:gd name="T41" fmla="*/ 486 h 486"/>
                  <a:gd name="T42" fmla="*/ 426 w 856"/>
                  <a:gd name="T43" fmla="*/ 486 h 486"/>
                  <a:gd name="T44" fmla="*/ 601 w 856"/>
                  <a:gd name="T45" fmla="*/ 428 h 486"/>
                  <a:gd name="T46" fmla="*/ 606 w 856"/>
                  <a:gd name="T47" fmla="*/ 423 h 486"/>
                  <a:gd name="T48" fmla="*/ 611 w 856"/>
                  <a:gd name="T49" fmla="*/ 417 h 486"/>
                  <a:gd name="T50" fmla="*/ 620 w 856"/>
                  <a:gd name="T51" fmla="*/ 409 h 486"/>
                  <a:gd name="T52" fmla="*/ 623 w 856"/>
                  <a:gd name="T53" fmla="*/ 406 h 486"/>
                  <a:gd name="T54" fmla="*/ 634 w 856"/>
                  <a:gd name="T55" fmla="*/ 393 h 486"/>
                  <a:gd name="T56" fmla="*/ 634 w 856"/>
                  <a:gd name="T57" fmla="*/ 393 h 486"/>
                  <a:gd name="T58" fmla="*/ 649 w 856"/>
                  <a:gd name="T59" fmla="*/ 375 h 486"/>
                  <a:gd name="T60" fmla="*/ 654 w 856"/>
                  <a:gd name="T61" fmla="*/ 369 h 486"/>
                  <a:gd name="T62" fmla="*/ 661 w 856"/>
                  <a:gd name="T63" fmla="*/ 360 h 486"/>
                  <a:gd name="T64" fmla="*/ 663 w 856"/>
                  <a:gd name="T65" fmla="*/ 356 h 486"/>
                  <a:gd name="T66" fmla="*/ 667 w 856"/>
                  <a:gd name="T67" fmla="*/ 352 h 486"/>
                  <a:gd name="T68" fmla="*/ 731 w 856"/>
                  <a:gd name="T69" fmla="*/ 234 h 486"/>
                  <a:gd name="T70" fmla="*/ 733 w 856"/>
                  <a:gd name="T71" fmla="*/ 229 h 486"/>
                  <a:gd name="T72" fmla="*/ 736 w 856"/>
                  <a:gd name="T73" fmla="*/ 220 h 486"/>
                  <a:gd name="T74" fmla="*/ 739 w 856"/>
                  <a:gd name="T75" fmla="*/ 213 h 486"/>
                  <a:gd name="T76" fmla="*/ 739 w 856"/>
                  <a:gd name="T77" fmla="*/ 218 h 486"/>
                  <a:gd name="T78" fmla="*/ 813 w 856"/>
                  <a:gd name="T79" fmla="*/ 15 h 486"/>
                  <a:gd name="T80" fmla="*/ 777 w 856"/>
                  <a:gd name="T81" fmla="*/ 11 h 486"/>
                  <a:gd name="T82" fmla="*/ 777 w 856"/>
                  <a:gd name="T83"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6" h="486">
                    <a:moveTo>
                      <a:pt x="79" y="4"/>
                    </a:moveTo>
                    <a:cubicBezTo>
                      <a:pt x="79" y="6"/>
                      <a:pt x="79" y="9"/>
                      <a:pt x="79" y="11"/>
                    </a:cubicBezTo>
                    <a:cubicBezTo>
                      <a:pt x="68" y="8"/>
                      <a:pt x="57" y="8"/>
                      <a:pt x="44" y="15"/>
                    </a:cubicBezTo>
                    <a:cubicBezTo>
                      <a:pt x="0" y="37"/>
                      <a:pt x="40" y="228"/>
                      <a:pt x="116" y="218"/>
                    </a:cubicBezTo>
                    <a:cubicBezTo>
                      <a:pt x="117" y="220"/>
                      <a:pt x="118" y="222"/>
                      <a:pt x="118" y="224"/>
                    </a:cubicBezTo>
                    <a:cubicBezTo>
                      <a:pt x="119" y="227"/>
                      <a:pt x="120" y="230"/>
                      <a:pt x="122" y="232"/>
                    </a:cubicBezTo>
                    <a:cubicBezTo>
                      <a:pt x="122" y="234"/>
                      <a:pt x="123" y="236"/>
                      <a:pt x="124" y="238"/>
                    </a:cubicBezTo>
                    <a:cubicBezTo>
                      <a:pt x="141" y="280"/>
                      <a:pt x="162" y="320"/>
                      <a:pt x="186" y="353"/>
                    </a:cubicBezTo>
                    <a:cubicBezTo>
                      <a:pt x="187" y="355"/>
                      <a:pt x="188" y="356"/>
                      <a:pt x="189" y="358"/>
                    </a:cubicBezTo>
                    <a:cubicBezTo>
                      <a:pt x="190" y="359"/>
                      <a:pt x="191" y="360"/>
                      <a:pt x="192" y="361"/>
                    </a:cubicBezTo>
                    <a:cubicBezTo>
                      <a:pt x="194" y="364"/>
                      <a:pt x="196" y="367"/>
                      <a:pt x="199" y="370"/>
                    </a:cubicBezTo>
                    <a:cubicBezTo>
                      <a:pt x="200" y="372"/>
                      <a:pt x="202" y="375"/>
                      <a:pt x="203" y="376"/>
                    </a:cubicBezTo>
                    <a:cubicBezTo>
                      <a:pt x="208" y="382"/>
                      <a:pt x="213" y="388"/>
                      <a:pt x="218" y="394"/>
                    </a:cubicBezTo>
                    <a:cubicBezTo>
                      <a:pt x="218" y="394"/>
                      <a:pt x="218" y="394"/>
                      <a:pt x="218" y="394"/>
                    </a:cubicBezTo>
                    <a:cubicBezTo>
                      <a:pt x="222" y="398"/>
                      <a:pt x="225" y="402"/>
                      <a:pt x="229" y="406"/>
                    </a:cubicBezTo>
                    <a:cubicBezTo>
                      <a:pt x="230" y="407"/>
                      <a:pt x="231" y="408"/>
                      <a:pt x="232" y="409"/>
                    </a:cubicBezTo>
                    <a:cubicBezTo>
                      <a:pt x="235" y="412"/>
                      <a:pt x="237" y="415"/>
                      <a:pt x="240" y="418"/>
                    </a:cubicBezTo>
                    <a:cubicBezTo>
                      <a:pt x="242" y="420"/>
                      <a:pt x="244" y="422"/>
                      <a:pt x="246" y="424"/>
                    </a:cubicBezTo>
                    <a:cubicBezTo>
                      <a:pt x="247" y="425"/>
                      <a:pt x="249" y="427"/>
                      <a:pt x="250" y="428"/>
                    </a:cubicBezTo>
                    <a:cubicBezTo>
                      <a:pt x="299" y="476"/>
                      <a:pt x="361" y="486"/>
                      <a:pt x="424" y="486"/>
                    </a:cubicBezTo>
                    <a:cubicBezTo>
                      <a:pt x="424" y="486"/>
                      <a:pt x="425" y="486"/>
                      <a:pt x="425" y="486"/>
                    </a:cubicBezTo>
                    <a:cubicBezTo>
                      <a:pt x="425" y="486"/>
                      <a:pt x="426" y="486"/>
                      <a:pt x="426" y="486"/>
                    </a:cubicBezTo>
                    <a:cubicBezTo>
                      <a:pt x="489" y="486"/>
                      <a:pt x="552" y="476"/>
                      <a:pt x="601" y="428"/>
                    </a:cubicBezTo>
                    <a:cubicBezTo>
                      <a:pt x="603" y="426"/>
                      <a:pt x="604" y="425"/>
                      <a:pt x="606" y="423"/>
                    </a:cubicBezTo>
                    <a:cubicBezTo>
                      <a:pt x="608" y="421"/>
                      <a:pt x="610" y="419"/>
                      <a:pt x="611" y="417"/>
                    </a:cubicBezTo>
                    <a:cubicBezTo>
                      <a:pt x="614" y="415"/>
                      <a:pt x="617" y="412"/>
                      <a:pt x="620" y="409"/>
                    </a:cubicBezTo>
                    <a:cubicBezTo>
                      <a:pt x="621" y="408"/>
                      <a:pt x="622" y="407"/>
                      <a:pt x="623" y="406"/>
                    </a:cubicBezTo>
                    <a:cubicBezTo>
                      <a:pt x="627" y="401"/>
                      <a:pt x="630" y="397"/>
                      <a:pt x="634" y="393"/>
                    </a:cubicBezTo>
                    <a:cubicBezTo>
                      <a:pt x="634" y="393"/>
                      <a:pt x="634" y="393"/>
                      <a:pt x="634" y="393"/>
                    </a:cubicBezTo>
                    <a:cubicBezTo>
                      <a:pt x="639" y="387"/>
                      <a:pt x="644" y="381"/>
                      <a:pt x="649" y="375"/>
                    </a:cubicBezTo>
                    <a:cubicBezTo>
                      <a:pt x="650" y="373"/>
                      <a:pt x="652" y="371"/>
                      <a:pt x="654" y="369"/>
                    </a:cubicBezTo>
                    <a:cubicBezTo>
                      <a:pt x="656" y="366"/>
                      <a:pt x="658" y="363"/>
                      <a:pt x="661" y="360"/>
                    </a:cubicBezTo>
                    <a:cubicBezTo>
                      <a:pt x="662" y="359"/>
                      <a:pt x="662" y="358"/>
                      <a:pt x="663" y="356"/>
                    </a:cubicBezTo>
                    <a:cubicBezTo>
                      <a:pt x="664" y="355"/>
                      <a:pt x="666" y="353"/>
                      <a:pt x="667" y="352"/>
                    </a:cubicBezTo>
                    <a:cubicBezTo>
                      <a:pt x="691" y="318"/>
                      <a:pt x="713" y="278"/>
                      <a:pt x="731" y="234"/>
                    </a:cubicBezTo>
                    <a:cubicBezTo>
                      <a:pt x="731" y="232"/>
                      <a:pt x="732" y="231"/>
                      <a:pt x="733" y="229"/>
                    </a:cubicBezTo>
                    <a:cubicBezTo>
                      <a:pt x="734" y="226"/>
                      <a:pt x="735" y="223"/>
                      <a:pt x="736" y="220"/>
                    </a:cubicBezTo>
                    <a:cubicBezTo>
                      <a:pt x="737" y="218"/>
                      <a:pt x="738" y="216"/>
                      <a:pt x="739" y="213"/>
                    </a:cubicBezTo>
                    <a:cubicBezTo>
                      <a:pt x="739" y="218"/>
                      <a:pt x="739" y="218"/>
                      <a:pt x="739" y="218"/>
                    </a:cubicBezTo>
                    <a:cubicBezTo>
                      <a:pt x="816" y="231"/>
                      <a:pt x="856" y="37"/>
                      <a:pt x="813" y="15"/>
                    </a:cubicBezTo>
                    <a:cubicBezTo>
                      <a:pt x="800" y="8"/>
                      <a:pt x="788" y="8"/>
                      <a:pt x="777" y="11"/>
                    </a:cubicBezTo>
                    <a:cubicBezTo>
                      <a:pt x="777" y="8"/>
                      <a:pt x="777" y="4"/>
                      <a:pt x="777" y="0"/>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grpSp>
      </p:grpSp>
      <p:sp>
        <p:nvSpPr>
          <p:cNvPr id="193" name="TextBox 192" descr=" 193">
            <a:extLst>
              <a:ext uri="{FF2B5EF4-FFF2-40B4-BE49-F238E27FC236}">
                <a16:creationId xmlns:a16="http://schemas.microsoft.com/office/drawing/2014/main" id="{388079FE-FC4C-4B84-8927-407D733B4698}"/>
              </a:ext>
            </a:extLst>
          </p:cNvPr>
          <p:cNvSpPr txBox="1"/>
          <p:nvPr/>
        </p:nvSpPr>
        <p:spPr>
          <a:xfrm>
            <a:off x="7592372" y="1769896"/>
            <a:ext cx="2377433" cy="995209"/>
          </a:xfrm>
          <a:prstGeom prst="rect">
            <a:avLst/>
          </a:prstGeom>
          <a:noFill/>
        </p:spPr>
        <p:txBody>
          <a:bodyPr wrap="square" rtlCol="0">
            <a:spAutoFit/>
          </a:bodyPr>
          <a:lstStyle/>
          <a:p>
            <a:pPr defTabSz="1625519">
              <a:defRPr/>
            </a:pPr>
            <a:r>
              <a:rPr lang="en-GB" sz="5800" dirty="0">
                <a:solidFill>
                  <a:schemeClr val="accent3"/>
                </a:solidFill>
                <a:latin typeface="Arial Black" panose="020B0A04020102020204" pitchFamily="34" charset="0"/>
              </a:rPr>
              <a:t>2050</a:t>
            </a:r>
          </a:p>
        </p:txBody>
      </p:sp>
      <p:grpSp>
        <p:nvGrpSpPr>
          <p:cNvPr id="11" name="Group 10" descr=" 11">
            <a:extLst>
              <a:ext uri="{FF2B5EF4-FFF2-40B4-BE49-F238E27FC236}">
                <a16:creationId xmlns:a16="http://schemas.microsoft.com/office/drawing/2014/main" id="{CF7C9236-754D-4C34-B816-47BD26F6315E}"/>
              </a:ext>
            </a:extLst>
          </p:cNvPr>
          <p:cNvGrpSpPr/>
          <p:nvPr/>
        </p:nvGrpSpPr>
        <p:grpSpPr>
          <a:xfrm>
            <a:off x="8078146" y="2937037"/>
            <a:ext cx="3732438" cy="731810"/>
            <a:chOff x="8078146" y="2937037"/>
            <a:chExt cx="3732438" cy="731810"/>
          </a:xfrm>
        </p:grpSpPr>
        <p:sp>
          <p:nvSpPr>
            <p:cNvPr id="194" name="TextBox 193">
              <a:extLst>
                <a:ext uri="{FF2B5EF4-FFF2-40B4-BE49-F238E27FC236}">
                  <a16:creationId xmlns:a16="http://schemas.microsoft.com/office/drawing/2014/main" id="{16DBE765-F57B-4146-96BA-ED20D14AC54F}"/>
                </a:ext>
              </a:extLst>
            </p:cNvPr>
            <p:cNvSpPr txBox="1"/>
            <p:nvPr/>
          </p:nvSpPr>
          <p:spPr>
            <a:xfrm>
              <a:off x="8078146" y="2937037"/>
              <a:ext cx="3242715" cy="523220"/>
            </a:xfrm>
            <a:prstGeom prst="rect">
              <a:avLst/>
            </a:prstGeom>
            <a:noFill/>
          </p:spPr>
          <p:txBody>
            <a:bodyPr wrap="square" rtlCol="0">
              <a:spAutoFit/>
            </a:bodyPr>
            <a:lstStyle/>
            <a:p>
              <a:pPr defTabSz="1625519">
                <a:defRPr/>
              </a:pPr>
              <a:r>
                <a:rPr lang="en-GB" sz="2800" dirty="0">
                  <a:solidFill>
                    <a:schemeClr val="accent3"/>
                  </a:solidFill>
                  <a:latin typeface="Arial" panose="020B0604020202020204"/>
                </a:rPr>
                <a:t>16%</a:t>
              </a:r>
            </a:p>
          </p:txBody>
        </p:sp>
        <p:sp>
          <p:nvSpPr>
            <p:cNvPr id="195" name="TextBox 194">
              <a:extLst>
                <a:ext uri="{FF2B5EF4-FFF2-40B4-BE49-F238E27FC236}">
                  <a16:creationId xmlns:a16="http://schemas.microsoft.com/office/drawing/2014/main" id="{01AA6D40-0C2C-4B19-964F-86233CFC3C5C}"/>
                </a:ext>
              </a:extLst>
            </p:cNvPr>
            <p:cNvSpPr txBox="1"/>
            <p:nvPr/>
          </p:nvSpPr>
          <p:spPr>
            <a:xfrm>
              <a:off x="8107021" y="3354915"/>
              <a:ext cx="3703563" cy="313932"/>
            </a:xfrm>
            <a:prstGeom prst="rect">
              <a:avLst/>
            </a:prstGeom>
            <a:noFill/>
          </p:spPr>
          <p:txBody>
            <a:bodyPr wrap="square" rtlCol="0">
              <a:spAutoFit/>
            </a:bodyPr>
            <a:lstStyle/>
            <a:p>
              <a:pPr defTabSz="1625519">
                <a:lnSpc>
                  <a:spcPct val="90000"/>
                </a:lnSpc>
                <a:spcAft>
                  <a:spcPts val="667"/>
                </a:spcAft>
                <a:defRPr/>
              </a:pPr>
              <a:r>
                <a:rPr lang="en-GB" sz="1600" dirty="0">
                  <a:solidFill>
                    <a:schemeClr val="bg1"/>
                  </a:solidFill>
                  <a:latin typeface="Arial" panose="020B0604020202020204"/>
                </a:rPr>
                <a:t>1.5 billion people (estimated)</a:t>
              </a:r>
              <a:r>
                <a:rPr lang="en-GB" sz="1600" baseline="30000" dirty="0">
                  <a:solidFill>
                    <a:schemeClr val="bg1"/>
                  </a:solidFill>
                  <a:latin typeface="Arial" panose="020B0604020202020204"/>
                </a:rPr>
                <a:t>1</a:t>
              </a:r>
              <a:endParaRPr lang="en-GB" sz="1400" baseline="30000" dirty="0">
                <a:solidFill>
                  <a:schemeClr val="bg1"/>
                </a:solidFill>
                <a:latin typeface="Arial" panose="020B0604020202020204"/>
              </a:endParaRPr>
            </a:p>
          </p:txBody>
        </p:sp>
      </p:grpSp>
      <p:sp>
        <p:nvSpPr>
          <p:cNvPr id="217" name="Rectangle: Top Corners Rounded 216" descr=" 217">
            <a:extLst>
              <a:ext uri="{FF2B5EF4-FFF2-40B4-BE49-F238E27FC236}">
                <a16:creationId xmlns:a16="http://schemas.microsoft.com/office/drawing/2014/main" id="{5660A41F-2F07-41B2-A699-070B29E904D6}"/>
              </a:ext>
            </a:extLst>
          </p:cNvPr>
          <p:cNvSpPr/>
          <p:nvPr/>
        </p:nvSpPr>
        <p:spPr>
          <a:xfrm rot="5400000" flipH="1">
            <a:off x="8680225" y="1777428"/>
            <a:ext cx="145644" cy="2134985"/>
          </a:xfrm>
          <a:prstGeom prst="round2SameRect">
            <a:avLst>
              <a:gd name="adj1" fmla="val 50000"/>
              <a:gd name="adj2" fmla="val 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625519">
              <a:defRPr/>
            </a:pPr>
            <a:endParaRPr lang="en-GB" sz="2133">
              <a:solidFill>
                <a:srgbClr val="FFFFFF"/>
              </a:solidFill>
              <a:latin typeface="Arial" panose="020B0604020202020204"/>
            </a:endParaRPr>
          </a:p>
        </p:txBody>
      </p:sp>
      <p:grpSp>
        <p:nvGrpSpPr>
          <p:cNvPr id="10" name="Group 9" descr=" 10">
            <a:extLst>
              <a:ext uri="{FF2B5EF4-FFF2-40B4-BE49-F238E27FC236}">
                <a16:creationId xmlns:a16="http://schemas.microsoft.com/office/drawing/2014/main" id="{7447DA84-336C-4857-A05E-109402578FC8}"/>
              </a:ext>
            </a:extLst>
          </p:cNvPr>
          <p:cNvGrpSpPr/>
          <p:nvPr/>
        </p:nvGrpSpPr>
        <p:grpSpPr>
          <a:xfrm>
            <a:off x="7685552" y="2710226"/>
            <a:ext cx="918360" cy="269388"/>
            <a:chOff x="7685552" y="2710226"/>
            <a:chExt cx="918360" cy="269388"/>
          </a:xfrm>
        </p:grpSpPr>
        <p:sp>
          <p:nvSpPr>
            <p:cNvPr id="218" name="Rectangle 217">
              <a:extLst>
                <a:ext uri="{FF2B5EF4-FFF2-40B4-BE49-F238E27FC236}">
                  <a16:creationId xmlns:a16="http://schemas.microsoft.com/office/drawing/2014/main" id="{B651D242-C593-48B5-A032-857A88612C56}"/>
                </a:ext>
              </a:extLst>
            </p:cNvPr>
            <p:cNvSpPr/>
            <p:nvPr/>
          </p:nvSpPr>
          <p:spPr>
            <a:xfrm rot="5400000" flipH="1">
              <a:off x="8016516" y="2441136"/>
              <a:ext cx="145644" cy="80757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625519">
                <a:defRPr/>
              </a:pPr>
              <a:endParaRPr lang="en-GB" sz="2133">
                <a:solidFill>
                  <a:srgbClr val="FFFFFF"/>
                </a:solidFill>
                <a:latin typeface="Arial" panose="020B0604020202020204"/>
              </a:endParaRPr>
            </a:p>
          </p:txBody>
        </p:sp>
        <p:sp>
          <p:nvSpPr>
            <p:cNvPr id="219" name="Arrow: Right 218">
              <a:extLst>
                <a:ext uri="{FF2B5EF4-FFF2-40B4-BE49-F238E27FC236}">
                  <a16:creationId xmlns:a16="http://schemas.microsoft.com/office/drawing/2014/main" id="{4796675E-06AD-44F1-890A-92C2F13FD834}"/>
                </a:ext>
              </a:extLst>
            </p:cNvPr>
            <p:cNvSpPr/>
            <p:nvPr/>
          </p:nvSpPr>
          <p:spPr>
            <a:xfrm>
              <a:off x="8477251" y="2710226"/>
              <a:ext cx="126661" cy="269388"/>
            </a:xfrm>
            <a:prstGeom prst="rightArrow">
              <a:avLst>
                <a:gd name="adj1" fmla="val 56502"/>
                <a:gd name="adj2" fmla="val 1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625519">
                <a:defRPr/>
              </a:pPr>
              <a:endParaRPr lang="en-GB" sz="2133">
                <a:solidFill>
                  <a:srgbClr val="FFFFFF"/>
                </a:solidFill>
                <a:latin typeface="Arial" panose="020B0604020202020204"/>
              </a:endParaRPr>
            </a:p>
          </p:txBody>
        </p:sp>
      </p:grpSp>
      <p:sp>
        <p:nvSpPr>
          <p:cNvPr id="197" name="Oval 196" descr=" 197">
            <a:extLst>
              <a:ext uri="{FF2B5EF4-FFF2-40B4-BE49-F238E27FC236}">
                <a16:creationId xmlns:a16="http://schemas.microsoft.com/office/drawing/2014/main" id="{C777B64F-A81D-4ED3-B0B0-7C47688B7CF1}"/>
              </a:ext>
            </a:extLst>
          </p:cNvPr>
          <p:cNvSpPr/>
          <p:nvPr/>
        </p:nvSpPr>
        <p:spPr>
          <a:xfrm>
            <a:off x="5379064" y="1674492"/>
            <a:ext cx="2188985" cy="2188984"/>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625519">
              <a:defRPr/>
            </a:pPr>
            <a:endParaRPr lang="en-GB" sz="2133">
              <a:solidFill>
                <a:srgbClr val="FFFFFF"/>
              </a:solidFill>
              <a:latin typeface="Arial" panose="020B0604020202020204"/>
            </a:endParaRPr>
          </a:p>
        </p:txBody>
      </p:sp>
      <p:grpSp>
        <p:nvGrpSpPr>
          <p:cNvPr id="198" name="Group 197" descr=" 198">
            <a:extLst>
              <a:ext uri="{FF2B5EF4-FFF2-40B4-BE49-F238E27FC236}">
                <a16:creationId xmlns:a16="http://schemas.microsoft.com/office/drawing/2014/main" id="{C476EEBE-8CE3-4945-8F10-0C5FEF2E109D}"/>
              </a:ext>
            </a:extLst>
          </p:cNvPr>
          <p:cNvGrpSpPr/>
          <p:nvPr/>
        </p:nvGrpSpPr>
        <p:grpSpPr>
          <a:xfrm>
            <a:off x="5781574" y="2012712"/>
            <a:ext cx="1399843" cy="1380248"/>
            <a:chOff x="-2454275" y="757238"/>
            <a:chExt cx="2041526" cy="2012950"/>
          </a:xfrm>
        </p:grpSpPr>
        <p:sp>
          <p:nvSpPr>
            <p:cNvPr id="199" name="Freeform 22">
              <a:extLst>
                <a:ext uri="{FF2B5EF4-FFF2-40B4-BE49-F238E27FC236}">
                  <a16:creationId xmlns:a16="http://schemas.microsoft.com/office/drawing/2014/main" id="{06E2BF25-A33E-47D4-83A2-8580A2EC7FA8}"/>
                </a:ext>
              </a:extLst>
            </p:cNvPr>
            <p:cNvSpPr>
              <a:spLocks/>
            </p:cNvSpPr>
            <p:nvPr/>
          </p:nvSpPr>
          <p:spPr bwMode="auto">
            <a:xfrm>
              <a:off x="-1435100" y="1598613"/>
              <a:ext cx="3175"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cubicBezTo>
                    <a:pt x="2" y="0"/>
                    <a:pt x="2" y="0"/>
                    <a:pt x="2" y="0"/>
                  </a:cubicBezTo>
                  <a:cubicBezTo>
                    <a:pt x="1" y="0"/>
                    <a:pt x="0" y="0"/>
                    <a:pt x="0" y="0"/>
                  </a:cubicBezTo>
                  <a:lnTo>
                    <a:pt x="2" y="0"/>
                  </a:lnTo>
                  <a:close/>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00" name="Freeform 23">
              <a:extLst>
                <a:ext uri="{FF2B5EF4-FFF2-40B4-BE49-F238E27FC236}">
                  <a16:creationId xmlns:a16="http://schemas.microsoft.com/office/drawing/2014/main" id="{99ADF93F-0F02-486D-97C6-2A09B3FD39C3}"/>
                </a:ext>
              </a:extLst>
            </p:cNvPr>
            <p:cNvSpPr>
              <a:spLocks/>
            </p:cNvSpPr>
            <p:nvPr/>
          </p:nvSpPr>
          <p:spPr bwMode="auto">
            <a:xfrm>
              <a:off x="-1046162" y="952500"/>
              <a:ext cx="173038" cy="371475"/>
            </a:xfrm>
            <a:custGeom>
              <a:avLst/>
              <a:gdLst>
                <a:gd name="T0" fmla="*/ 14 w 121"/>
                <a:gd name="T1" fmla="*/ 23 h 259"/>
                <a:gd name="T2" fmla="*/ 76 w 121"/>
                <a:gd name="T3" fmla="*/ 25 h 259"/>
                <a:gd name="T4" fmla="*/ 87 w 121"/>
                <a:gd name="T5" fmla="*/ 223 h 259"/>
                <a:gd name="T6" fmla="*/ 25 w 121"/>
                <a:gd name="T7" fmla="*/ 235 h 259"/>
                <a:gd name="T8" fmla="*/ 16 w 121"/>
                <a:gd name="T9" fmla="*/ 201 h 259"/>
                <a:gd name="T10" fmla="*/ 25 w 121"/>
                <a:gd name="T11" fmla="*/ 156 h 259"/>
                <a:gd name="T12" fmla="*/ 27 w 121"/>
                <a:gd name="T13" fmla="*/ 126 h 259"/>
                <a:gd name="T14" fmla="*/ 5 w 121"/>
                <a:gd name="T15" fmla="*/ 114 h 259"/>
                <a:gd name="T16" fmla="*/ 0 w 121"/>
                <a:gd name="T17" fmla="*/ 95 h 259"/>
                <a:gd name="T18" fmla="*/ 5 w 121"/>
                <a:gd name="T19" fmla="*/ 43 h 259"/>
                <a:gd name="T20" fmla="*/ 14 w 121"/>
                <a:gd name="T21" fmla="*/ 2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259">
                  <a:moveTo>
                    <a:pt x="14" y="23"/>
                  </a:moveTo>
                  <a:cubicBezTo>
                    <a:pt x="30" y="3"/>
                    <a:pt x="55" y="0"/>
                    <a:pt x="76" y="25"/>
                  </a:cubicBezTo>
                  <a:cubicBezTo>
                    <a:pt x="105" y="59"/>
                    <a:pt x="121" y="188"/>
                    <a:pt x="87" y="223"/>
                  </a:cubicBezTo>
                  <a:cubicBezTo>
                    <a:pt x="69" y="233"/>
                    <a:pt x="44" y="259"/>
                    <a:pt x="25" y="235"/>
                  </a:cubicBezTo>
                  <a:cubicBezTo>
                    <a:pt x="18" y="226"/>
                    <a:pt x="16" y="213"/>
                    <a:pt x="16" y="201"/>
                  </a:cubicBezTo>
                  <a:cubicBezTo>
                    <a:pt x="16" y="185"/>
                    <a:pt x="20" y="170"/>
                    <a:pt x="25" y="156"/>
                  </a:cubicBezTo>
                  <a:cubicBezTo>
                    <a:pt x="29" y="147"/>
                    <a:pt x="34" y="134"/>
                    <a:pt x="27" y="126"/>
                  </a:cubicBezTo>
                  <a:cubicBezTo>
                    <a:pt x="22" y="120"/>
                    <a:pt x="11" y="120"/>
                    <a:pt x="5" y="114"/>
                  </a:cubicBezTo>
                  <a:cubicBezTo>
                    <a:pt x="1" y="109"/>
                    <a:pt x="0" y="102"/>
                    <a:pt x="0" y="95"/>
                  </a:cubicBezTo>
                  <a:cubicBezTo>
                    <a:pt x="0" y="77"/>
                    <a:pt x="0" y="60"/>
                    <a:pt x="5" y="43"/>
                  </a:cubicBezTo>
                  <a:cubicBezTo>
                    <a:pt x="7" y="35"/>
                    <a:pt x="10" y="28"/>
                    <a:pt x="14" y="23"/>
                  </a:cubicBezTo>
                  <a:close/>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01" name="Freeform 24">
              <a:extLst>
                <a:ext uri="{FF2B5EF4-FFF2-40B4-BE49-F238E27FC236}">
                  <a16:creationId xmlns:a16="http://schemas.microsoft.com/office/drawing/2014/main" id="{6581B29F-45EB-46C6-959E-07D798C27DDD}"/>
                </a:ext>
              </a:extLst>
            </p:cNvPr>
            <p:cNvSpPr>
              <a:spLocks/>
            </p:cNvSpPr>
            <p:nvPr/>
          </p:nvSpPr>
          <p:spPr bwMode="auto">
            <a:xfrm>
              <a:off x="-2003425" y="952500"/>
              <a:ext cx="173038" cy="371475"/>
            </a:xfrm>
            <a:custGeom>
              <a:avLst/>
              <a:gdLst>
                <a:gd name="T0" fmla="*/ 107 w 121"/>
                <a:gd name="T1" fmla="*/ 23 h 259"/>
                <a:gd name="T2" fmla="*/ 45 w 121"/>
                <a:gd name="T3" fmla="*/ 25 h 259"/>
                <a:gd name="T4" fmla="*/ 33 w 121"/>
                <a:gd name="T5" fmla="*/ 223 h 259"/>
                <a:gd name="T6" fmla="*/ 95 w 121"/>
                <a:gd name="T7" fmla="*/ 235 h 259"/>
                <a:gd name="T8" fmla="*/ 105 w 121"/>
                <a:gd name="T9" fmla="*/ 201 h 259"/>
                <a:gd name="T10" fmla="*/ 96 w 121"/>
                <a:gd name="T11" fmla="*/ 156 h 259"/>
                <a:gd name="T12" fmla="*/ 93 w 121"/>
                <a:gd name="T13" fmla="*/ 126 h 259"/>
                <a:gd name="T14" fmla="*/ 116 w 121"/>
                <a:gd name="T15" fmla="*/ 114 h 259"/>
                <a:gd name="T16" fmla="*/ 121 w 121"/>
                <a:gd name="T17" fmla="*/ 95 h 259"/>
                <a:gd name="T18" fmla="*/ 116 w 121"/>
                <a:gd name="T19" fmla="*/ 43 h 259"/>
                <a:gd name="T20" fmla="*/ 107 w 121"/>
                <a:gd name="T21" fmla="*/ 2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259">
                  <a:moveTo>
                    <a:pt x="107" y="23"/>
                  </a:moveTo>
                  <a:cubicBezTo>
                    <a:pt x="91" y="3"/>
                    <a:pt x="66" y="0"/>
                    <a:pt x="45" y="25"/>
                  </a:cubicBezTo>
                  <a:cubicBezTo>
                    <a:pt x="16" y="59"/>
                    <a:pt x="0" y="188"/>
                    <a:pt x="33" y="223"/>
                  </a:cubicBezTo>
                  <a:cubicBezTo>
                    <a:pt x="52" y="233"/>
                    <a:pt x="77" y="259"/>
                    <a:pt x="95" y="235"/>
                  </a:cubicBezTo>
                  <a:cubicBezTo>
                    <a:pt x="103" y="226"/>
                    <a:pt x="105" y="213"/>
                    <a:pt x="105" y="201"/>
                  </a:cubicBezTo>
                  <a:cubicBezTo>
                    <a:pt x="104" y="185"/>
                    <a:pt x="101" y="170"/>
                    <a:pt x="96" y="156"/>
                  </a:cubicBezTo>
                  <a:cubicBezTo>
                    <a:pt x="91" y="147"/>
                    <a:pt x="86" y="134"/>
                    <a:pt x="93" y="126"/>
                  </a:cubicBezTo>
                  <a:cubicBezTo>
                    <a:pt x="99" y="120"/>
                    <a:pt x="110" y="120"/>
                    <a:pt x="116" y="114"/>
                  </a:cubicBezTo>
                  <a:cubicBezTo>
                    <a:pt x="120" y="109"/>
                    <a:pt x="121" y="102"/>
                    <a:pt x="121" y="95"/>
                  </a:cubicBezTo>
                  <a:cubicBezTo>
                    <a:pt x="121" y="77"/>
                    <a:pt x="121" y="60"/>
                    <a:pt x="116" y="43"/>
                  </a:cubicBezTo>
                  <a:cubicBezTo>
                    <a:pt x="114" y="35"/>
                    <a:pt x="111" y="28"/>
                    <a:pt x="107" y="23"/>
                  </a:cubicBezTo>
                  <a:close/>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02" name="Oval 25">
              <a:extLst>
                <a:ext uri="{FF2B5EF4-FFF2-40B4-BE49-F238E27FC236}">
                  <a16:creationId xmlns:a16="http://schemas.microsoft.com/office/drawing/2014/main" id="{EE9A3155-A11D-4DDD-A386-A1BAFCF8F64F}"/>
                </a:ext>
              </a:extLst>
            </p:cNvPr>
            <p:cNvSpPr>
              <a:spLocks noChangeArrowheads="1"/>
            </p:cNvSpPr>
            <p:nvPr/>
          </p:nvSpPr>
          <p:spPr bwMode="auto">
            <a:xfrm>
              <a:off x="-1389062" y="1279525"/>
              <a:ext cx="268288" cy="266700"/>
            </a:xfrm>
            <a:prstGeom prst="ellipse">
              <a:avLst/>
            </a:pr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03" name="Oval 26">
              <a:extLst>
                <a:ext uri="{FF2B5EF4-FFF2-40B4-BE49-F238E27FC236}">
                  <a16:creationId xmlns:a16="http://schemas.microsoft.com/office/drawing/2014/main" id="{B07BFAA4-C3F3-45DE-A177-1A6AAAA1B7F8}"/>
                </a:ext>
              </a:extLst>
            </p:cNvPr>
            <p:cNvSpPr>
              <a:spLocks noChangeArrowheads="1"/>
            </p:cNvSpPr>
            <p:nvPr/>
          </p:nvSpPr>
          <p:spPr bwMode="auto">
            <a:xfrm>
              <a:off x="-1763713" y="1279525"/>
              <a:ext cx="268288" cy="266700"/>
            </a:xfrm>
            <a:prstGeom prst="ellipse">
              <a:avLst/>
            </a:pr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04" name="Freeform 27">
              <a:extLst>
                <a:ext uri="{FF2B5EF4-FFF2-40B4-BE49-F238E27FC236}">
                  <a16:creationId xmlns:a16="http://schemas.microsoft.com/office/drawing/2014/main" id="{23531DC9-4A70-4290-A3B6-CCF833FAD11E}"/>
                </a:ext>
              </a:extLst>
            </p:cNvPr>
            <p:cNvSpPr>
              <a:spLocks/>
            </p:cNvSpPr>
            <p:nvPr/>
          </p:nvSpPr>
          <p:spPr bwMode="auto">
            <a:xfrm>
              <a:off x="-1487488" y="1339850"/>
              <a:ext cx="88900" cy="33338"/>
            </a:xfrm>
            <a:custGeom>
              <a:avLst/>
              <a:gdLst>
                <a:gd name="T0" fmla="*/ 0 w 62"/>
                <a:gd name="T1" fmla="*/ 24 h 24"/>
                <a:gd name="T2" fmla="*/ 62 w 62"/>
                <a:gd name="T3" fmla="*/ 24 h 24"/>
              </a:gdLst>
              <a:ahLst/>
              <a:cxnLst>
                <a:cxn ang="0">
                  <a:pos x="T0" y="T1"/>
                </a:cxn>
                <a:cxn ang="0">
                  <a:pos x="T2" y="T3"/>
                </a:cxn>
              </a:cxnLst>
              <a:rect l="0" t="0" r="r" b="b"/>
              <a:pathLst>
                <a:path w="62" h="24">
                  <a:moveTo>
                    <a:pt x="0" y="24"/>
                  </a:moveTo>
                  <a:cubicBezTo>
                    <a:pt x="0" y="24"/>
                    <a:pt x="37" y="0"/>
                    <a:pt x="62" y="24"/>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05" name="Freeform 28">
              <a:extLst>
                <a:ext uri="{FF2B5EF4-FFF2-40B4-BE49-F238E27FC236}">
                  <a16:creationId xmlns:a16="http://schemas.microsoft.com/office/drawing/2014/main" id="{69CD3E66-8C3F-45FD-AC25-D05DAC5AF72F}"/>
                </a:ext>
              </a:extLst>
            </p:cNvPr>
            <p:cNvSpPr>
              <a:spLocks/>
            </p:cNvSpPr>
            <p:nvPr/>
          </p:nvSpPr>
          <p:spPr bwMode="auto">
            <a:xfrm>
              <a:off x="-1104900" y="1282700"/>
              <a:ext cx="187325" cy="80963"/>
            </a:xfrm>
            <a:custGeom>
              <a:avLst/>
              <a:gdLst>
                <a:gd name="T0" fmla="*/ 0 w 131"/>
                <a:gd name="T1" fmla="*/ 56 h 56"/>
                <a:gd name="T2" fmla="*/ 131 w 131"/>
                <a:gd name="T3" fmla="*/ 9 h 56"/>
              </a:gdLst>
              <a:ahLst/>
              <a:cxnLst>
                <a:cxn ang="0">
                  <a:pos x="T0" y="T1"/>
                </a:cxn>
                <a:cxn ang="0">
                  <a:pos x="T2" y="T3"/>
                </a:cxn>
              </a:cxnLst>
              <a:rect l="0" t="0" r="r" b="b"/>
              <a:pathLst>
                <a:path w="131" h="56">
                  <a:moveTo>
                    <a:pt x="0" y="56"/>
                  </a:moveTo>
                  <a:cubicBezTo>
                    <a:pt x="0" y="56"/>
                    <a:pt x="110" y="0"/>
                    <a:pt x="131" y="9"/>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06" name="Freeform 29">
              <a:extLst>
                <a:ext uri="{FF2B5EF4-FFF2-40B4-BE49-F238E27FC236}">
                  <a16:creationId xmlns:a16="http://schemas.microsoft.com/office/drawing/2014/main" id="{5238F563-573A-4727-B4B7-2E6CA09CEE12}"/>
                </a:ext>
              </a:extLst>
            </p:cNvPr>
            <p:cNvSpPr>
              <a:spLocks/>
            </p:cNvSpPr>
            <p:nvPr/>
          </p:nvSpPr>
          <p:spPr bwMode="auto">
            <a:xfrm>
              <a:off x="-1955800" y="1282700"/>
              <a:ext cx="193675" cy="87313"/>
            </a:xfrm>
            <a:custGeom>
              <a:avLst/>
              <a:gdLst>
                <a:gd name="T0" fmla="*/ 135 w 135"/>
                <a:gd name="T1" fmla="*/ 60 h 60"/>
                <a:gd name="T2" fmla="*/ 0 w 135"/>
                <a:gd name="T3" fmla="*/ 9 h 60"/>
              </a:gdLst>
              <a:ahLst/>
              <a:cxnLst>
                <a:cxn ang="0">
                  <a:pos x="T0" y="T1"/>
                </a:cxn>
                <a:cxn ang="0">
                  <a:pos x="T2" y="T3"/>
                </a:cxn>
              </a:cxnLst>
              <a:rect l="0" t="0" r="r" b="b"/>
              <a:pathLst>
                <a:path w="135" h="60">
                  <a:moveTo>
                    <a:pt x="135" y="60"/>
                  </a:moveTo>
                  <a:cubicBezTo>
                    <a:pt x="135" y="60"/>
                    <a:pt x="21" y="0"/>
                    <a:pt x="0" y="9"/>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07" name="Freeform 30">
              <a:extLst>
                <a:ext uri="{FF2B5EF4-FFF2-40B4-BE49-F238E27FC236}">
                  <a16:creationId xmlns:a16="http://schemas.microsoft.com/office/drawing/2014/main" id="{47C908D7-388E-4A22-BBDE-E8D42F341582}"/>
                </a:ext>
              </a:extLst>
            </p:cNvPr>
            <p:cNvSpPr>
              <a:spLocks/>
            </p:cNvSpPr>
            <p:nvPr/>
          </p:nvSpPr>
          <p:spPr bwMode="auto">
            <a:xfrm>
              <a:off x="-1435100" y="1598613"/>
              <a:ext cx="3175" cy="0"/>
            </a:xfrm>
            <a:custGeom>
              <a:avLst/>
              <a:gdLst>
                <a:gd name="T0" fmla="*/ 2 w 2"/>
                <a:gd name="T1" fmla="*/ 0 w 2"/>
                <a:gd name="T2" fmla="*/ 0 w 2"/>
                <a:gd name="T3" fmla="*/ 2 w 2"/>
              </a:gdLst>
              <a:ahLst/>
              <a:cxnLst>
                <a:cxn ang="0">
                  <a:pos x="T0" y="0"/>
                </a:cxn>
                <a:cxn ang="0">
                  <a:pos x="T1" y="0"/>
                </a:cxn>
                <a:cxn ang="0">
                  <a:pos x="T2" y="0"/>
                </a:cxn>
                <a:cxn ang="0">
                  <a:pos x="T3" y="0"/>
                </a:cxn>
              </a:cxnLst>
              <a:rect l="0" t="0" r="r" b="b"/>
              <a:pathLst>
                <a:path w="2">
                  <a:moveTo>
                    <a:pt x="2" y="0"/>
                  </a:moveTo>
                  <a:cubicBezTo>
                    <a:pt x="1" y="0"/>
                    <a:pt x="0" y="0"/>
                    <a:pt x="0" y="0"/>
                  </a:cubicBezTo>
                  <a:cubicBezTo>
                    <a:pt x="0" y="0"/>
                    <a:pt x="0" y="0"/>
                    <a:pt x="0" y="0"/>
                  </a:cubicBezTo>
                  <a:lnTo>
                    <a:pt x="2" y="0"/>
                  </a:lnTo>
                  <a:close/>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08" name="Line 31">
              <a:extLst>
                <a:ext uri="{FF2B5EF4-FFF2-40B4-BE49-F238E27FC236}">
                  <a16:creationId xmlns:a16="http://schemas.microsoft.com/office/drawing/2014/main" id="{4CEA2C2A-1817-4B4C-A702-A3CE0E7FB7A7}"/>
                </a:ext>
              </a:extLst>
            </p:cNvPr>
            <p:cNvSpPr>
              <a:spLocks noChangeShapeType="1"/>
            </p:cNvSpPr>
            <p:nvPr/>
          </p:nvSpPr>
          <p:spPr bwMode="auto">
            <a:xfrm>
              <a:off x="-1582738" y="947738"/>
              <a:ext cx="298450" cy="0"/>
            </a:xfrm>
            <a:prstGeom prst="line">
              <a:avLst/>
            </a:prstGeom>
            <a:noFill/>
            <a:ln w="285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09" name="Line 32">
              <a:extLst>
                <a:ext uri="{FF2B5EF4-FFF2-40B4-BE49-F238E27FC236}">
                  <a16:creationId xmlns:a16="http://schemas.microsoft.com/office/drawing/2014/main" id="{B791CAA3-B9AF-4721-81BF-D7026B04D435}"/>
                </a:ext>
              </a:extLst>
            </p:cNvPr>
            <p:cNvSpPr>
              <a:spLocks noChangeShapeType="1"/>
            </p:cNvSpPr>
            <p:nvPr/>
          </p:nvSpPr>
          <p:spPr bwMode="auto">
            <a:xfrm>
              <a:off x="-1658938" y="1065213"/>
              <a:ext cx="450850" cy="0"/>
            </a:xfrm>
            <a:prstGeom prst="line">
              <a:avLst/>
            </a:prstGeom>
            <a:noFill/>
            <a:ln w="285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10" name="Freeform 33">
              <a:extLst>
                <a:ext uri="{FF2B5EF4-FFF2-40B4-BE49-F238E27FC236}">
                  <a16:creationId xmlns:a16="http://schemas.microsoft.com/office/drawing/2014/main" id="{E25FC8CF-27F2-477D-A09D-CA4B4A895FBF}"/>
                </a:ext>
              </a:extLst>
            </p:cNvPr>
            <p:cNvSpPr>
              <a:spLocks/>
            </p:cNvSpPr>
            <p:nvPr/>
          </p:nvSpPr>
          <p:spPr bwMode="auto">
            <a:xfrm>
              <a:off x="-2454275" y="1971675"/>
              <a:ext cx="2041526" cy="798513"/>
            </a:xfrm>
            <a:custGeom>
              <a:avLst/>
              <a:gdLst>
                <a:gd name="T0" fmla="*/ 453 w 1422"/>
                <a:gd name="T1" fmla="*/ 2 h 558"/>
                <a:gd name="T2" fmla="*/ 710 w 1422"/>
                <a:gd name="T3" fmla="*/ 95 h 558"/>
                <a:gd name="T4" fmla="*/ 712 w 1422"/>
                <a:gd name="T5" fmla="*/ 95 h 558"/>
                <a:gd name="T6" fmla="*/ 713 w 1422"/>
                <a:gd name="T7" fmla="*/ 95 h 558"/>
                <a:gd name="T8" fmla="*/ 971 w 1422"/>
                <a:gd name="T9" fmla="*/ 0 h 558"/>
                <a:gd name="T10" fmla="*/ 1319 w 1422"/>
                <a:gd name="T11" fmla="*/ 203 h 558"/>
                <a:gd name="T12" fmla="*/ 1422 w 1422"/>
                <a:gd name="T13" fmla="*/ 477 h 558"/>
                <a:gd name="T14" fmla="*/ 711 w 1422"/>
                <a:gd name="T15" fmla="*/ 558 h 558"/>
                <a:gd name="T16" fmla="*/ 0 w 1422"/>
                <a:gd name="T17" fmla="*/ 477 h 558"/>
                <a:gd name="T18" fmla="*/ 103 w 1422"/>
                <a:gd name="T19" fmla="*/ 203 h 558"/>
                <a:gd name="T20" fmla="*/ 445 w 1422"/>
                <a:gd name="T21" fmla="*/ 3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2" h="558">
                  <a:moveTo>
                    <a:pt x="453" y="2"/>
                  </a:moveTo>
                  <a:cubicBezTo>
                    <a:pt x="525" y="79"/>
                    <a:pt x="617" y="95"/>
                    <a:pt x="710" y="95"/>
                  </a:cubicBezTo>
                  <a:cubicBezTo>
                    <a:pt x="711" y="95"/>
                    <a:pt x="711" y="95"/>
                    <a:pt x="712" y="95"/>
                  </a:cubicBezTo>
                  <a:cubicBezTo>
                    <a:pt x="712" y="95"/>
                    <a:pt x="713" y="95"/>
                    <a:pt x="713" y="95"/>
                  </a:cubicBezTo>
                  <a:cubicBezTo>
                    <a:pt x="807" y="95"/>
                    <a:pt x="900" y="77"/>
                    <a:pt x="971" y="0"/>
                  </a:cubicBezTo>
                  <a:cubicBezTo>
                    <a:pt x="971" y="0"/>
                    <a:pt x="1293" y="162"/>
                    <a:pt x="1319" y="203"/>
                  </a:cubicBezTo>
                  <a:cubicBezTo>
                    <a:pt x="1345" y="243"/>
                    <a:pt x="1378" y="228"/>
                    <a:pt x="1422" y="477"/>
                  </a:cubicBezTo>
                  <a:cubicBezTo>
                    <a:pt x="1422" y="477"/>
                    <a:pt x="1213" y="558"/>
                    <a:pt x="711" y="558"/>
                  </a:cubicBezTo>
                  <a:cubicBezTo>
                    <a:pt x="209" y="558"/>
                    <a:pt x="0" y="477"/>
                    <a:pt x="0" y="477"/>
                  </a:cubicBezTo>
                  <a:cubicBezTo>
                    <a:pt x="44" y="228"/>
                    <a:pt x="77" y="243"/>
                    <a:pt x="103" y="203"/>
                  </a:cubicBezTo>
                  <a:cubicBezTo>
                    <a:pt x="128" y="162"/>
                    <a:pt x="445" y="3"/>
                    <a:pt x="445" y="3"/>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11" name="Freeform 34">
              <a:extLst>
                <a:ext uri="{FF2B5EF4-FFF2-40B4-BE49-F238E27FC236}">
                  <a16:creationId xmlns:a16="http://schemas.microsoft.com/office/drawing/2014/main" id="{B9EF9688-87BC-4751-9B96-51A4874D9C89}"/>
                </a:ext>
              </a:extLst>
            </p:cNvPr>
            <p:cNvSpPr>
              <a:spLocks/>
            </p:cNvSpPr>
            <p:nvPr/>
          </p:nvSpPr>
          <p:spPr bwMode="auto">
            <a:xfrm>
              <a:off x="-1541463" y="1831975"/>
              <a:ext cx="214313" cy="25400"/>
            </a:xfrm>
            <a:custGeom>
              <a:avLst/>
              <a:gdLst>
                <a:gd name="T0" fmla="*/ 0 w 149"/>
                <a:gd name="T1" fmla="*/ 0 h 18"/>
                <a:gd name="T2" fmla="*/ 76 w 149"/>
                <a:gd name="T3" fmla="*/ 18 h 18"/>
                <a:gd name="T4" fmla="*/ 149 w 149"/>
                <a:gd name="T5" fmla="*/ 0 h 18"/>
              </a:gdLst>
              <a:ahLst/>
              <a:cxnLst>
                <a:cxn ang="0">
                  <a:pos x="T0" y="T1"/>
                </a:cxn>
                <a:cxn ang="0">
                  <a:pos x="T2" y="T3"/>
                </a:cxn>
                <a:cxn ang="0">
                  <a:pos x="T4" y="T5"/>
                </a:cxn>
              </a:cxnLst>
              <a:rect l="0" t="0" r="r" b="b"/>
              <a:pathLst>
                <a:path w="149" h="18">
                  <a:moveTo>
                    <a:pt x="0" y="0"/>
                  </a:moveTo>
                  <a:cubicBezTo>
                    <a:pt x="0" y="0"/>
                    <a:pt x="16" y="18"/>
                    <a:pt x="76" y="18"/>
                  </a:cubicBezTo>
                  <a:cubicBezTo>
                    <a:pt x="135" y="18"/>
                    <a:pt x="149" y="0"/>
                    <a:pt x="149" y="0"/>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12" name="Freeform 35">
              <a:extLst>
                <a:ext uri="{FF2B5EF4-FFF2-40B4-BE49-F238E27FC236}">
                  <a16:creationId xmlns:a16="http://schemas.microsoft.com/office/drawing/2014/main" id="{D0463845-86F4-451B-8B41-76D21C647BA9}"/>
                </a:ext>
              </a:extLst>
            </p:cNvPr>
            <p:cNvSpPr>
              <a:spLocks/>
            </p:cNvSpPr>
            <p:nvPr/>
          </p:nvSpPr>
          <p:spPr bwMode="auto">
            <a:xfrm>
              <a:off x="-1668463" y="1598613"/>
              <a:ext cx="468313" cy="150813"/>
            </a:xfrm>
            <a:custGeom>
              <a:avLst/>
              <a:gdLst>
                <a:gd name="T0" fmla="*/ 326 w 327"/>
                <a:gd name="T1" fmla="*/ 106 h 106"/>
                <a:gd name="T2" fmla="*/ 2 w 327"/>
                <a:gd name="T3" fmla="*/ 106 h 106"/>
                <a:gd name="T4" fmla="*/ 161 w 327"/>
                <a:gd name="T5" fmla="*/ 0 h 106"/>
                <a:gd name="T6" fmla="*/ 164 w 327"/>
                <a:gd name="T7" fmla="*/ 0 h 106"/>
                <a:gd name="T8" fmla="*/ 167 w 327"/>
                <a:gd name="T9" fmla="*/ 0 h 106"/>
                <a:gd name="T10" fmla="*/ 326 w 327"/>
                <a:gd name="T11" fmla="*/ 106 h 106"/>
              </a:gdLst>
              <a:ahLst/>
              <a:cxnLst>
                <a:cxn ang="0">
                  <a:pos x="T0" y="T1"/>
                </a:cxn>
                <a:cxn ang="0">
                  <a:pos x="T2" y="T3"/>
                </a:cxn>
                <a:cxn ang="0">
                  <a:pos x="T4" y="T5"/>
                </a:cxn>
                <a:cxn ang="0">
                  <a:pos x="T6" y="T7"/>
                </a:cxn>
                <a:cxn ang="0">
                  <a:pos x="T8" y="T9"/>
                </a:cxn>
                <a:cxn ang="0">
                  <a:pos x="T10" y="T11"/>
                </a:cxn>
              </a:cxnLst>
              <a:rect l="0" t="0" r="r" b="b"/>
              <a:pathLst>
                <a:path w="327" h="106">
                  <a:moveTo>
                    <a:pt x="326" y="106"/>
                  </a:moveTo>
                  <a:cubicBezTo>
                    <a:pt x="2" y="106"/>
                    <a:pt x="2" y="106"/>
                    <a:pt x="2" y="106"/>
                  </a:cubicBezTo>
                  <a:cubicBezTo>
                    <a:pt x="2" y="106"/>
                    <a:pt x="0" y="2"/>
                    <a:pt x="161" y="0"/>
                  </a:cubicBezTo>
                  <a:cubicBezTo>
                    <a:pt x="162" y="0"/>
                    <a:pt x="163" y="0"/>
                    <a:pt x="164" y="0"/>
                  </a:cubicBezTo>
                  <a:cubicBezTo>
                    <a:pt x="165" y="0"/>
                    <a:pt x="166" y="0"/>
                    <a:pt x="167" y="0"/>
                  </a:cubicBezTo>
                  <a:cubicBezTo>
                    <a:pt x="327" y="2"/>
                    <a:pt x="326" y="106"/>
                    <a:pt x="326" y="106"/>
                  </a:cubicBezTo>
                  <a:close/>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13" name="Line 36">
              <a:extLst>
                <a:ext uri="{FF2B5EF4-FFF2-40B4-BE49-F238E27FC236}">
                  <a16:creationId xmlns:a16="http://schemas.microsoft.com/office/drawing/2014/main" id="{CF060AAE-85C5-4164-B5A5-8DC04871E741}"/>
                </a:ext>
              </a:extLst>
            </p:cNvPr>
            <p:cNvSpPr>
              <a:spLocks noChangeShapeType="1"/>
            </p:cNvSpPr>
            <p:nvPr/>
          </p:nvSpPr>
          <p:spPr bwMode="auto">
            <a:xfrm flipV="1">
              <a:off x="-987425" y="1414463"/>
              <a:ext cx="49213" cy="169863"/>
            </a:xfrm>
            <a:prstGeom prst="line">
              <a:avLst/>
            </a:prstGeom>
            <a:noFill/>
            <a:ln w="285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14" name="Line 37">
              <a:extLst>
                <a:ext uri="{FF2B5EF4-FFF2-40B4-BE49-F238E27FC236}">
                  <a16:creationId xmlns:a16="http://schemas.microsoft.com/office/drawing/2014/main" id="{E851A16D-7D33-44EC-8278-E2106827E4B2}"/>
                </a:ext>
              </a:extLst>
            </p:cNvPr>
            <p:cNvSpPr>
              <a:spLocks noChangeShapeType="1"/>
            </p:cNvSpPr>
            <p:nvPr/>
          </p:nvSpPr>
          <p:spPr bwMode="auto">
            <a:xfrm flipH="1" flipV="1">
              <a:off x="-1930400" y="1414463"/>
              <a:ext cx="49213" cy="169863"/>
            </a:xfrm>
            <a:prstGeom prst="line">
              <a:avLst/>
            </a:prstGeom>
            <a:noFill/>
            <a:ln w="285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15" name="Freeform 38">
              <a:extLst>
                <a:ext uri="{FF2B5EF4-FFF2-40B4-BE49-F238E27FC236}">
                  <a16:creationId xmlns:a16="http://schemas.microsoft.com/office/drawing/2014/main" id="{F79B5DE1-2CD8-4FB4-8B0F-D19379808219}"/>
                </a:ext>
              </a:extLst>
            </p:cNvPr>
            <p:cNvSpPr>
              <a:spLocks/>
            </p:cNvSpPr>
            <p:nvPr/>
          </p:nvSpPr>
          <p:spPr bwMode="auto">
            <a:xfrm>
              <a:off x="-1852613" y="757238"/>
              <a:ext cx="838200" cy="227013"/>
            </a:xfrm>
            <a:custGeom>
              <a:avLst/>
              <a:gdLst>
                <a:gd name="T0" fmla="*/ 0 w 584"/>
                <a:gd name="T1" fmla="*/ 159 h 159"/>
                <a:gd name="T2" fmla="*/ 271 w 584"/>
                <a:gd name="T3" fmla="*/ 1 h 159"/>
                <a:gd name="T4" fmla="*/ 276 w 584"/>
                <a:gd name="T5" fmla="*/ 1 h 159"/>
                <a:gd name="T6" fmla="*/ 288 w 584"/>
                <a:gd name="T7" fmla="*/ 0 h 159"/>
                <a:gd name="T8" fmla="*/ 289 w 584"/>
                <a:gd name="T9" fmla="*/ 0 h 159"/>
                <a:gd name="T10" fmla="*/ 290 w 584"/>
                <a:gd name="T11" fmla="*/ 0 h 159"/>
                <a:gd name="T12" fmla="*/ 302 w 584"/>
                <a:gd name="T13" fmla="*/ 0 h 159"/>
                <a:gd name="T14" fmla="*/ 307 w 584"/>
                <a:gd name="T15" fmla="*/ 0 h 159"/>
                <a:gd name="T16" fmla="*/ 582 w 584"/>
                <a:gd name="T17" fmla="*/ 151 h 159"/>
                <a:gd name="T18" fmla="*/ 584 w 584"/>
                <a:gd name="T19" fmla="*/ 15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4" h="159">
                  <a:moveTo>
                    <a:pt x="0" y="159"/>
                  </a:moveTo>
                  <a:cubicBezTo>
                    <a:pt x="60" y="68"/>
                    <a:pt x="161" y="9"/>
                    <a:pt x="271" y="1"/>
                  </a:cubicBezTo>
                  <a:cubicBezTo>
                    <a:pt x="273" y="1"/>
                    <a:pt x="274" y="1"/>
                    <a:pt x="276" y="1"/>
                  </a:cubicBezTo>
                  <a:cubicBezTo>
                    <a:pt x="280" y="0"/>
                    <a:pt x="284" y="0"/>
                    <a:pt x="288" y="0"/>
                  </a:cubicBezTo>
                  <a:cubicBezTo>
                    <a:pt x="288" y="0"/>
                    <a:pt x="289" y="0"/>
                    <a:pt x="289" y="0"/>
                  </a:cubicBezTo>
                  <a:cubicBezTo>
                    <a:pt x="289" y="0"/>
                    <a:pt x="290" y="0"/>
                    <a:pt x="290" y="0"/>
                  </a:cubicBezTo>
                  <a:cubicBezTo>
                    <a:pt x="294" y="0"/>
                    <a:pt x="298" y="0"/>
                    <a:pt x="302" y="0"/>
                  </a:cubicBezTo>
                  <a:cubicBezTo>
                    <a:pt x="304" y="0"/>
                    <a:pt x="306" y="0"/>
                    <a:pt x="307" y="0"/>
                  </a:cubicBezTo>
                  <a:cubicBezTo>
                    <a:pt x="418" y="4"/>
                    <a:pt x="522" y="60"/>
                    <a:pt x="582" y="151"/>
                  </a:cubicBezTo>
                  <a:cubicBezTo>
                    <a:pt x="583" y="151"/>
                    <a:pt x="583" y="152"/>
                    <a:pt x="584" y="152"/>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16" name="Freeform 39">
              <a:extLst>
                <a:ext uri="{FF2B5EF4-FFF2-40B4-BE49-F238E27FC236}">
                  <a16:creationId xmlns:a16="http://schemas.microsoft.com/office/drawing/2014/main" id="{6F825186-2A31-40A8-BC0C-A5F0BB66DD41}"/>
                </a:ext>
              </a:extLst>
            </p:cNvPr>
            <p:cNvSpPr>
              <a:spLocks/>
            </p:cNvSpPr>
            <p:nvPr/>
          </p:nvSpPr>
          <p:spPr bwMode="auto">
            <a:xfrm>
              <a:off x="-2047875" y="1279525"/>
              <a:ext cx="1228725" cy="695325"/>
            </a:xfrm>
            <a:custGeom>
              <a:avLst/>
              <a:gdLst>
                <a:gd name="T0" fmla="*/ 79 w 856"/>
                <a:gd name="T1" fmla="*/ 4 h 486"/>
                <a:gd name="T2" fmla="*/ 79 w 856"/>
                <a:gd name="T3" fmla="*/ 11 h 486"/>
                <a:gd name="T4" fmla="*/ 44 w 856"/>
                <a:gd name="T5" fmla="*/ 15 h 486"/>
                <a:gd name="T6" fmla="*/ 116 w 856"/>
                <a:gd name="T7" fmla="*/ 218 h 486"/>
                <a:gd name="T8" fmla="*/ 118 w 856"/>
                <a:gd name="T9" fmla="*/ 224 h 486"/>
                <a:gd name="T10" fmla="*/ 122 w 856"/>
                <a:gd name="T11" fmla="*/ 232 h 486"/>
                <a:gd name="T12" fmla="*/ 124 w 856"/>
                <a:gd name="T13" fmla="*/ 238 h 486"/>
                <a:gd name="T14" fmla="*/ 186 w 856"/>
                <a:gd name="T15" fmla="*/ 353 h 486"/>
                <a:gd name="T16" fmla="*/ 189 w 856"/>
                <a:gd name="T17" fmla="*/ 358 h 486"/>
                <a:gd name="T18" fmla="*/ 192 w 856"/>
                <a:gd name="T19" fmla="*/ 361 h 486"/>
                <a:gd name="T20" fmla="*/ 199 w 856"/>
                <a:gd name="T21" fmla="*/ 370 h 486"/>
                <a:gd name="T22" fmla="*/ 203 w 856"/>
                <a:gd name="T23" fmla="*/ 376 h 486"/>
                <a:gd name="T24" fmla="*/ 218 w 856"/>
                <a:gd name="T25" fmla="*/ 394 h 486"/>
                <a:gd name="T26" fmla="*/ 218 w 856"/>
                <a:gd name="T27" fmla="*/ 394 h 486"/>
                <a:gd name="T28" fmla="*/ 229 w 856"/>
                <a:gd name="T29" fmla="*/ 406 h 486"/>
                <a:gd name="T30" fmla="*/ 232 w 856"/>
                <a:gd name="T31" fmla="*/ 409 h 486"/>
                <a:gd name="T32" fmla="*/ 240 w 856"/>
                <a:gd name="T33" fmla="*/ 418 h 486"/>
                <a:gd name="T34" fmla="*/ 246 w 856"/>
                <a:gd name="T35" fmla="*/ 424 h 486"/>
                <a:gd name="T36" fmla="*/ 250 w 856"/>
                <a:gd name="T37" fmla="*/ 428 h 486"/>
                <a:gd name="T38" fmla="*/ 424 w 856"/>
                <a:gd name="T39" fmla="*/ 486 h 486"/>
                <a:gd name="T40" fmla="*/ 425 w 856"/>
                <a:gd name="T41" fmla="*/ 486 h 486"/>
                <a:gd name="T42" fmla="*/ 426 w 856"/>
                <a:gd name="T43" fmla="*/ 486 h 486"/>
                <a:gd name="T44" fmla="*/ 601 w 856"/>
                <a:gd name="T45" fmla="*/ 428 h 486"/>
                <a:gd name="T46" fmla="*/ 606 w 856"/>
                <a:gd name="T47" fmla="*/ 423 h 486"/>
                <a:gd name="T48" fmla="*/ 611 w 856"/>
                <a:gd name="T49" fmla="*/ 417 h 486"/>
                <a:gd name="T50" fmla="*/ 620 w 856"/>
                <a:gd name="T51" fmla="*/ 409 h 486"/>
                <a:gd name="T52" fmla="*/ 623 w 856"/>
                <a:gd name="T53" fmla="*/ 406 h 486"/>
                <a:gd name="T54" fmla="*/ 634 w 856"/>
                <a:gd name="T55" fmla="*/ 393 h 486"/>
                <a:gd name="T56" fmla="*/ 634 w 856"/>
                <a:gd name="T57" fmla="*/ 393 h 486"/>
                <a:gd name="T58" fmla="*/ 649 w 856"/>
                <a:gd name="T59" fmla="*/ 375 h 486"/>
                <a:gd name="T60" fmla="*/ 654 w 856"/>
                <a:gd name="T61" fmla="*/ 369 h 486"/>
                <a:gd name="T62" fmla="*/ 661 w 856"/>
                <a:gd name="T63" fmla="*/ 360 h 486"/>
                <a:gd name="T64" fmla="*/ 663 w 856"/>
                <a:gd name="T65" fmla="*/ 356 h 486"/>
                <a:gd name="T66" fmla="*/ 667 w 856"/>
                <a:gd name="T67" fmla="*/ 352 h 486"/>
                <a:gd name="T68" fmla="*/ 731 w 856"/>
                <a:gd name="T69" fmla="*/ 234 h 486"/>
                <a:gd name="T70" fmla="*/ 733 w 856"/>
                <a:gd name="T71" fmla="*/ 229 h 486"/>
                <a:gd name="T72" fmla="*/ 736 w 856"/>
                <a:gd name="T73" fmla="*/ 220 h 486"/>
                <a:gd name="T74" fmla="*/ 739 w 856"/>
                <a:gd name="T75" fmla="*/ 213 h 486"/>
                <a:gd name="T76" fmla="*/ 739 w 856"/>
                <a:gd name="T77" fmla="*/ 218 h 486"/>
                <a:gd name="T78" fmla="*/ 813 w 856"/>
                <a:gd name="T79" fmla="*/ 15 h 486"/>
                <a:gd name="T80" fmla="*/ 777 w 856"/>
                <a:gd name="T81" fmla="*/ 11 h 486"/>
                <a:gd name="T82" fmla="*/ 777 w 856"/>
                <a:gd name="T83"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6" h="486">
                  <a:moveTo>
                    <a:pt x="79" y="4"/>
                  </a:moveTo>
                  <a:cubicBezTo>
                    <a:pt x="79" y="6"/>
                    <a:pt x="79" y="9"/>
                    <a:pt x="79" y="11"/>
                  </a:cubicBezTo>
                  <a:cubicBezTo>
                    <a:pt x="68" y="8"/>
                    <a:pt x="57" y="8"/>
                    <a:pt x="44" y="15"/>
                  </a:cubicBezTo>
                  <a:cubicBezTo>
                    <a:pt x="0" y="37"/>
                    <a:pt x="40" y="228"/>
                    <a:pt x="116" y="218"/>
                  </a:cubicBezTo>
                  <a:cubicBezTo>
                    <a:pt x="117" y="220"/>
                    <a:pt x="118" y="222"/>
                    <a:pt x="118" y="224"/>
                  </a:cubicBezTo>
                  <a:cubicBezTo>
                    <a:pt x="119" y="227"/>
                    <a:pt x="120" y="230"/>
                    <a:pt x="122" y="232"/>
                  </a:cubicBezTo>
                  <a:cubicBezTo>
                    <a:pt x="122" y="234"/>
                    <a:pt x="123" y="236"/>
                    <a:pt x="124" y="238"/>
                  </a:cubicBezTo>
                  <a:cubicBezTo>
                    <a:pt x="141" y="280"/>
                    <a:pt x="162" y="320"/>
                    <a:pt x="186" y="353"/>
                  </a:cubicBezTo>
                  <a:cubicBezTo>
                    <a:pt x="187" y="355"/>
                    <a:pt x="188" y="356"/>
                    <a:pt x="189" y="358"/>
                  </a:cubicBezTo>
                  <a:cubicBezTo>
                    <a:pt x="190" y="359"/>
                    <a:pt x="191" y="360"/>
                    <a:pt x="192" y="361"/>
                  </a:cubicBezTo>
                  <a:cubicBezTo>
                    <a:pt x="194" y="364"/>
                    <a:pt x="196" y="367"/>
                    <a:pt x="199" y="370"/>
                  </a:cubicBezTo>
                  <a:cubicBezTo>
                    <a:pt x="200" y="372"/>
                    <a:pt x="202" y="375"/>
                    <a:pt x="203" y="376"/>
                  </a:cubicBezTo>
                  <a:cubicBezTo>
                    <a:pt x="208" y="382"/>
                    <a:pt x="213" y="388"/>
                    <a:pt x="218" y="394"/>
                  </a:cubicBezTo>
                  <a:cubicBezTo>
                    <a:pt x="218" y="394"/>
                    <a:pt x="218" y="394"/>
                    <a:pt x="218" y="394"/>
                  </a:cubicBezTo>
                  <a:cubicBezTo>
                    <a:pt x="222" y="398"/>
                    <a:pt x="225" y="402"/>
                    <a:pt x="229" y="406"/>
                  </a:cubicBezTo>
                  <a:cubicBezTo>
                    <a:pt x="230" y="407"/>
                    <a:pt x="231" y="408"/>
                    <a:pt x="232" y="409"/>
                  </a:cubicBezTo>
                  <a:cubicBezTo>
                    <a:pt x="235" y="412"/>
                    <a:pt x="237" y="415"/>
                    <a:pt x="240" y="418"/>
                  </a:cubicBezTo>
                  <a:cubicBezTo>
                    <a:pt x="242" y="420"/>
                    <a:pt x="244" y="422"/>
                    <a:pt x="246" y="424"/>
                  </a:cubicBezTo>
                  <a:cubicBezTo>
                    <a:pt x="247" y="425"/>
                    <a:pt x="249" y="427"/>
                    <a:pt x="250" y="428"/>
                  </a:cubicBezTo>
                  <a:cubicBezTo>
                    <a:pt x="299" y="476"/>
                    <a:pt x="361" y="486"/>
                    <a:pt x="424" y="486"/>
                  </a:cubicBezTo>
                  <a:cubicBezTo>
                    <a:pt x="424" y="486"/>
                    <a:pt x="425" y="486"/>
                    <a:pt x="425" y="486"/>
                  </a:cubicBezTo>
                  <a:cubicBezTo>
                    <a:pt x="425" y="486"/>
                    <a:pt x="426" y="486"/>
                    <a:pt x="426" y="486"/>
                  </a:cubicBezTo>
                  <a:cubicBezTo>
                    <a:pt x="489" y="486"/>
                    <a:pt x="552" y="476"/>
                    <a:pt x="601" y="428"/>
                  </a:cubicBezTo>
                  <a:cubicBezTo>
                    <a:pt x="603" y="426"/>
                    <a:pt x="604" y="425"/>
                    <a:pt x="606" y="423"/>
                  </a:cubicBezTo>
                  <a:cubicBezTo>
                    <a:pt x="608" y="421"/>
                    <a:pt x="610" y="419"/>
                    <a:pt x="611" y="417"/>
                  </a:cubicBezTo>
                  <a:cubicBezTo>
                    <a:pt x="614" y="415"/>
                    <a:pt x="617" y="412"/>
                    <a:pt x="620" y="409"/>
                  </a:cubicBezTo>
                  <a:cubicBezTo>
                    <a:pt x="621" y="408"/>
                    <a:pt x="622" y="407"/>
                    <a:pt x="623" y="406"/>
                  </a:cubicBezTo>
                  <a:cubicBezTo>
                    <a:pt x="627" y="401"/>
                    <a:pt x="630" y="397"/>
                    <a:pt x="634" y="393"/>
                  </a:cubicBezTo>
                  <a:cubicBezTo>
                    <a:pt x="634" y="393"/>
                    <a:pt x="634" y="393"/>
                    <a:pt x="634" y="393"/>
                  </a:cubicBezTo>
                  <a:cubicBezTo>
                    <a:pt x="639" y="387"/>
                    <a:pt x="644" y="381"/>
                    <a:pt x="649" y="375"/>
                  </a:cubicBezTo>
                  <a:cubicBezTo>
                    <a:pt x="650" y="373"/>
                    <a:pt x="652" y="371"/>
                    <a:pt x="654" y="369"/>
                  </a:cubicBezTo>
                  <a:cubicBezTo>
                    <a:pt x="656" y="366"/>
                    <a:pt x="658" y="363"/>
                    <a:pt x="661" y="360"/>
                  </a:cubicBezTo>
                  <a:cubicBezTo>
                    <a:pt x="662" y="359"/>
                    <a:pt x="662" y="358"/>
                    <a:pt x="663" y="356"/>
                  </a:cubicBezTo>
                  <a:cubicBezTo>
                    <a:pt x="664" y="355"/>
                    <a:pt x="666" y="353"/>
                    <a:pt x="667" y="352"/>
                  </a:cubicBezTo>
                  <a:cubicBezTo>
                    <a:pt x="691" y="318"/>
                    <a:pt x="713" y="278"/>
                    <a:pt x="731" y="234"/>
                  </a:cubicBezTo>
                  <a:cubicBezTo>
                    <a:pt x="731" y="232"/>
                    <a:pt x="732" y="231"/>
                    <a:pt x="733" y="229"/>
                  </a:cubicBezTo>
                  <a:cubicBezTo>
                    <a:pt x="734" y="226"/>
                    <a:pt x="735" y="223"/>
                    <a:pt x="736" y="220"/>
                  </a:cubicBezTo>
                  <a:cubicBezTo>
                    <a:pt x="737" y="218"/>
                    <a:pt x="738" y="216"/>
                    <a:pt x="739" y="213"/>
                  </a:cubicBezTo>
                  <a:cubicBezTo>
                    <a:pt x="739" y="218"/>
                    <a:pt x="739" y="218"/>
                    <a:pt x="739" y="218"/>
                  </a:cubicBezTo>
                  <a:cubicBezTo>
                    <a:pt x="816" y="231"/>
                    <a:pt x="856" y="37"/>
                    <a:pt x="813" y="15"/>
                  </a:cubicBezTo>
                  <a:cubicBezTo>
                    <a:pt x="800" y="8"/>
                    <a:pt x="788" y="8"/>
                    <a:pt x="777" y="11"/>
                  </a:cubicBezTo>
                  <a:cubicBezTo>
                    <a:pt x="777" y="8"/>
                    <a:pt x="777" y="4"/>
                    <a:pt x="777" y="0"/>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grpSp>
      <p:sp>
        <p:nvSpPr>
          <p:cNvPr id="220" name="TextBox 219" descr=" 220">
            <a:extLst>
              <a:ext uri="{FF2B5EF4-FFF2-40B4-BE49-F238E27FC236}">
                <a16:creationId xmlns:a16="http://schemas.microsoft.com/office/drawing/2014/main" id="{7BC3F8CD-C67D-4975-8F6D-CAD46BE8189A}"/>
              </a:ext>
            </a:extLst>
          </p:cNvPr>
          <p:cNvSpPr txBox="1"/>
          <p:nvPr/>
        </p:nvSpPr>
        <p:spPr>
          <a:xfrm>
            <a:off x="294640" y="1239011"/>
            <a:ext cx="5306185" cy="400110"/>
          </a:xfrm>
          <a:prstGeom prst="rect">
            <a:avLst/>
          </a:prstGeom>
          <a:noFill/>
        </p:spPr>
        <p:txBody>
          <a:bodyPr wrap="square" rtlCol="0">
            <a:spAutoFit/>
          </a:bodyPr>
          <a:lstStyle/>
          <a:p>
            <a:pPr defTabSz="1625519">
              <a:defRPr/>
            </a:pPr>
            <a:r>
              <a:rPr lang="en-GB" sz="2000" b="1" dirty="0">
                <a:solidFill>
                  <a:schemeClr val="bg1"/>
                </a:solidFill>
                <a:latin typeface="Arial" panose="020B0604020202020204"/>
              </a:rPr>
              <a:t>People aged ≥65 years:</a:t>
            </a:r>
          </a:p>
        </p:txBody>
      </p:sp>
      <p:sp>
        <p:nvSpPr>
          <p:cNvPr id="222" name="TextBox 221" descr=" 222">
            <a:extLst>
              <a:ext uri="{FF2B5EF4-FFF2-40B4-BE49-F238E27FC236}">
                <a16:creationId xmlns:a16="http://schemas.microsoft.com/office/drawing/2014/main" id="{64104509-818F-4682-942E-F44213B0340A}"/>
              </a:ext>
            </a:extLst>
          </p:cNvPr>
          <p:cNvSpPr txBox="1"/>
          <p:nvPr/>
        </p:nvSpPr>
        <p:spPr>
          <a:xfrm>
            <a:off x="423127" y="4059121"/>
            <a:ext cx="4755265" cy="881780"/>
          </a:xfrm>
          <a:prstGeom prst="rect">
            <a:avLst/>
          </a:prstGeom>
          <a:noFill/>
        </p:spPr>
        <p:txBody>
          <a:bodyPr wrap="square" rtlCol="0">
            <a:spAutoFit/>
          </a:bodyPr>
          <a:lstStyle/>
          <a:p>
            <a:pPr algn="ctr" defTabSz="1625519">
              <a:lnSpc>
                <a:spcPct val="95000"/>
              </a:lnSpc>
              <a:spcAft>
                <a:spcPts val="667"/>
              </a:spcAft>
              <a:defRPr/>
            </a:pPr>
            <a:r>
              <a:rPr lang="en-GB" sz="1800" dirty="0">
                <a:solidFill>
                  <a:schemeClr val="bg1"/>
                </a:solidFill>
                <a:latin typeface="Arial" panose="020B0604020202020204"/>
              </a:rPr>
              <a:t>Impact of age-related neurologic disorders is projected to increase due to factors including a growing and aging population</a:t>
            </a:r>
            <a:r>
              <a:rPr lang="en-GB" sz="1800" baseline="30000" dirty="0">
                <a:solidFill>
                  <a:schemeClr val="bg1"/>
                </a:solidFill>
                <a:latin typeface="Arial" panose="020B0604020202020204"/>
              </a:rPr>
              <a:t>1,2</a:t>
            </a:r>
          </a:p>
        </p:txBody>
      </p:sp>
      <p:sp>
        <p:nvSpPr>
          <p:cNvPr id="223" name="TextBox 222" descr=" 223">
            <a:extLst>
              <a:ext uri="{FF2B5EF4-FFF2-40B4-BE49-F238E27FC236}">
                <a16:creationId xmlns:a16="http://schemas.microsoft.com/office/drawing/2014/main" id="{C60BA01B-549C-4A44-B58D-2016DCF6E623}"/>
              </a:ext>
            </a:extLst>
          </p:cNvPr>
          <p:cNvSpPr txBox="1"/>
          <p:nvPr/>
        </p:nvSpPr>
        <p:spPr>
          <a:xfrm>
            <a:off x="4951619" y="4059121"/>
            <a:ext cx="6153600" cy="618631"/>
          </a:xfrm>
          <a:prstGeom prst="rect">
            <a:avLst/>
          </a:prstGeom>
          <a:noFill/>
        </p:spPr>
        <p:txBody>
          <a:bodyPr wrap="square" rtlCol="0">
            <a:spAutoFit/>
          </a:bodyPr>
          <a:lstStyle/>
          <a:p>
            <a:pPr algn="ctr" defTabSz="1625519">
              <a:lnSpc>
                <a:spcPct val="95000"/>
              </a:lnSpc>
              <a:spcAft>
                <a:spcPts val="667"/>
              </a:spcAft>
              <a:defRPr/>
            </a:pPr>
            <a:r>
              <a:rPr lang="en-GB" sz="1800" dirty="0">
                <a:solidFill>
                  <a:schemeClr val="bg1"/>
                </a:solidFill>
                <a:latin typeface="Arial" panose="020B0604020202020204"/>
              </a:rPr>
              <a:t>Improved therapies are needed to cope </a:t>
            </a:r>
            <a:br>
              <a:rPr lang="en-GB" sz="1800" dirty="0">
                <a:solidFill>
                  <a:schemeClr val="bg1"/>
                </a:solidFill>
                <a:latin typeface="Arial" panose="020B0604020202020204"/>
              </a:rPr>
            </a:br>
            <a:r>
              <a:rPr lang="en-GB" sz="1800" dirty="0">
                <a:solidFill>
                  <a:schemeClr val="bg1"/>
                </a:solidFill>
                <a:latin typeface="Arial" panose="020B0604020202020204"/>
              </a:rPr>
              <a:t>with societal and demographic changes</a:t>
            </a:r>
            <a:r>
              <a:rPr lang="en-GB" sz="1800" baseline="30000" dirty="0">
                <a:solidFill>
                  <a:schemeClr val="bg1"/>
                </a:solidFill>
                <a:latin typeface="Arial" panose="020B0604020202020204"/>
              </a:rPr>
              <a:t>2</a:t>
            </a:r>
            <a:endParaRPr lang="en-GB" sz="1400" baseline="30000" dirty="0">
              <a:solidFill>
                <a:schemeClr val="bg1"/>
              </a:solidFill>
              <a:latin typeface="Arial" panose="020B0604020202020204"/>
            </a:endParaRPr>
          </a:p>
        </p:txBody>
      </p:sp>
      <p:sp>
        <p:nvSpPr>
          <p:cNvPr id="224" name="TextBox 223" descr=" 224">
            <a:extLst>
              <a:ext uri="{FF2B5EF4-FFF2-40B4-BE49-F238E27FC236}">
                <a16:creationId xmlns:a16="http://schemas.microsoft.com/office/drawing/2014/main" id="{A7187C43-72F0-43C4-9DD7-41D61F5BB0D0}"/>
              </a:ext>
            </a:extLst>
          </p:cNvPr>
          <p:cNvSpPr txBox="1"/>
          <p:nvPr/>
        </p:nvSpPr>
        <p:spPr>
          <a:xfrm>
            <a:off x="294769" y="5116265"/>
            <a:ext cx="10620685" cy="830997"/>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i="0" u="none" strike="noStrike" kern="1200" cap="none" spc="0" normalizeH="0" baseline="0" noProof="0" dirty="0">
                <a:ln>
                  <a:noFill/>
                </a:ln>
                <a:solidFill>
                  <a:schemeClr val="accent4"/>
                </a:solidFill>
                <a:effectLst/>
                <a:uLnTx/>
                <a:uFillTx/>
                <a:latin typeface="Arial" panose="020B0604020202020204"/>
                <a:ea typeface="+mn-ea"/>
                <a:cs typeface="+mn-cs"/>
              </a:rPr>
              <a:t>There is a significant opportunity to change the </a:t>
            </a:r>
            <a:br>
              <a:rPr kumimoji="0" lang="en-GB" i="0" u="none" strike="noStrike" kern="1200" cap="none" spc="0" normalizeH="0" baseline="0" noProof="0" dirty="0">
                <a:ln>
                  <a:noFill/>
                </a:ln>
                <a:solidFill>
                  <a:schemeClr val="accent4"/>
                </a:solidFill>
                <a:effectLst/>
                <a:uLnTx/>
                <a:uFillTx/>
                <a:latin typeface="Arial" panose="020B0604020202020204"/>
                <a:ea typeface="+mn-ea"/>
                <a:cs typeface="+mn-cs"/>
              </a:rPr>
            </a:br>
            <a:r>
              <a:rPr kumimoji="0" lang="en-GB" i="0" u="none" strike="noStrike" kern="1200" cap="none" spc="0" normalizeH="0" baseline="0" noProof="0" dirty="0">
                <a:ln>
                  <a:noFill/>
                </a:ln>
                <a:solidFill>
                  <a:schemeClr val="accent4"/>
                </a:solidFill>
                <a:effectLst/>
                <a:uLnTx/>
                <a:uFillTx/>
                <a:latin typeface="Arial" panose="020B0604020202020204"/>
                <a:ea typeface="+mn-ea"/>
                <a:cs typeface="+mn-cs"/>
              </a:rPr>
              <a:t>lives of millions of people</a:t>
            </a:r>
          </a:p>
        </p:txBody>
      </p:sp>
      <p:grpSp>
        <p:nvGrpSpPr>
          <p:cNvPr id="9" name="Group 8" descr=" 9">
            <a:extLst>
              <a:ext uri="{FF2B5EF4-FFF2-40B4-BE49-F238E27FC236}">
                <a16:creationId xmlns:a16="http://schemas.microsoft.com/office/drawing/2014/main" id="{FC62753F-B583-48E0-8E10-2D060653EE24}"/>
              </a:ext>
            </a:extLst>
          </p:cNvPr>
          <p:cNvGrpSpPr/>
          <p:nvPr/>
        </p:nvGrpSpPr>
        <p:grpSpPr>
          <a:xfrm>
            <a:off x="2590781" y="2702236"/>
            <a:ext cx="546163" cy="269388"/>
            <a:chOff x="2590781" y="2702236"/>
            <a:chExt cx="546163" cy="269388"/>
          </a:xfrm>
        </p:grpSpPr>
        <p:sp>
          <p:nvSpPr>
            <p:cNvPr id="225" name="Rectangle: Top Corners Rounded 224">
              <a:extLst>
                <a:ext uri="{FF2B5EF4-FFF2-40B4-BE49-F238E27FC236}">
                  <a16:creationId xmlns:a16="http://schemas.microsoft.com/office/drawing/2014/main" id="{48F8D045-0079-4197-B446-82ED7EA183A7}"/>
                </a:ext>
              </a:extLst>
            </p:cNvPr>
            <p:cNvSpPr/>
            <p:nvPr/>
          </p:nvSpPr>
          <p:spPr>
            <a:xfrm rot="5400000" flipH="1">
              <a:off x="2693385" y="2667637"/>
              <a:ext cx="145643" cy="350851"/>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625519">
                <a:defRPr/>
              </a:pPr>
              <a:endParaRPr lang="en-GB" sz="2133">
                <a:solidFill>
                  <a:srgbClr val="FFFFFF"/>
                </a:solidFill>
                <a:latin typeface="Arial" panose="020B0604020202020204"/>
              </a:endParaRPr>
            </a:p>
          </p:txBody>
        </p:sp>
        <p:sp>
          <p:nvSpPr>
            <p:cNvPr id="226" name="Oval 225">
              <a:extLst>
                <a:ext uri="{FF2B5EF4-FFF2-40B4-BE49-F238E27FC236}">
                  <a16:creationId xmlns:a16="http://schemas.microsoft.com/office/drawing/2014/main" id="{BE851BDF-27A8-4D12-861C-D62F42F1DC8E}"/>
                </a:ext>
              </a:extLst>
            </p:cNvPr>
            <p:cNvSpPr/>
            <p:nvPr/>
          </p:nvSpPr>
          <p:spPr>
            <a:xfrm>
              <a:off x="2867556" y="2702236"/>
              <a:ext cx="269388" cy="26938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625519">
                <a:defRPr/>
              </a:pPr>
              <a:endParaRPr lang="en-GB" sz="2133">
                <a:solidFill>
                  <a:srgbClr val="FFFFFF"/>
                </a:solidFill>
                <a:latin typeface="Arial" panose="020B0604020202020204"/>
              </a:endParaRPr>
            </a:p>
          </p:txBody>
        </p:sp>
      </p:grpSp>
      <p:sp>
        <p:nvSpPr>
          <p:cNvPr id="227" name="Freeform: Shape 226" descr=" 227">
            <a:hlinkClick r:id="rId4" action="ppaction://hlinksldjump" highlightClick="1"/>
            <a:extLst>
              <a:ext uri="{FF2B5EF4-FFF2-40B4-BE49-F238E27FC236}">
                <a16:creationId xmlns:a16="http://schemas.microsoft.com/office/drawing/2014/main" id="{696A489D-A129-42C9-95EA-FAAEEE4E6504}"/>
              </a:ext>
            </a:extLst>
          </p:cNvPr>
          <p:cNvSpPr/>
          <p:nvPr/>
        </p:nvSpPr>
        <p:spPr>
          <a:xfrm>
            <a:off x="10312400" y="243535"/>
            <a:ext cx="18796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28" name="Freeform: Shape 227" descr=" 228">
            <a:hlinkClick r:id="rId5" action="ppaction://hlinksldjump" highlightClick="1"/>
            <a:extLst>
              <a:ext uri="{FF2B5EF4-FFF2-40B4-BE49-F238E27FC236}">
                <a16:creationId xmlns:a16="http://schemas.microsoft.com/office/drawing/2014/main" id="{0C312C3D-5BEA-4DF0-8D74-890D0474F08F}"/>
              </a:ext>
            </a:extLst>
          </p:cNvPr>
          <p:cNvSpPr/>
          <p:nvPr/>
        </p:nvSpPr>
        <p:spPr>
          <a:xfrm>
            <a:off x="11303000" y="1070055"/>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29" name="Freeform: Shape 228" descr=" 229">
            <a:hlinkClick r:id="rId6" action="ppaction://hlinksldjump" highlightClick="1"/>
            <a:extLst>
              <a:ext uri="{FF2B5EF4-FFF2-40B4-BE49-F238E27FC236}">
                <a16:creationId xmlns:a16="http://schemas.microsoft.com/office/drawing/2014/main" id="{AFEC466C-048A-4F8E-82E4-36E93586CDEC}"/>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30" name="Freeform: Shape 229" descr=" 230">
            <a:hlinkClick r:id="rId7" action="ppaction://hlinksldjump" highlightClick="1"/>
            <a:extLst>
              <a:ext uri="{FF2B5EF4-FFF2-40B4-BE49-F238E27FC236}">
                <a16:creationId xmlns:a16="http://schemas.microsoft.com/office/drawing/2014/main" id="{66F8B314-E97A-4D94-B585-C4E69F6059E2}"/>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31" name="Freeform: Shape 230" descr=" 231">
            <a:hlinkClick r:id="rId8" action="ppaction://hlinksldjump" highlightClick="1"/>
            <a:extLst>
              <a:ext uri="{FF2B5EF4-FFF2-40B4-BE49-F238E27FC236}">
                <a16:creationId xmlns:a16="http://schemas.microsoft.com/office/drawing/2014/main" id="{B0597D00-1A69-4F77-B068-B363AB425FF6}"/>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32" name="Freeform: Shape 231" descr=" 232">
            <a:hlinkClick r:id="rId9" action="ppaction://hlinksldjump" highlightClick="1"/>
            <a:extLst>
              <a:ext uri="{FF2B5EF4-FFF2-40B4-BE49-F238E27FC236}">
                <a16:creationId xmlns:a16="http://schemas.microsoft.com/office/drawing/2014/main" id="{C0B884CC-0416-45A0-B182-51452B3B1E6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33" name="Freeform: Shape 232" descr=" 233">
            <a:hlinkClick r:id="rId10" action="ppaction://hlinksldjump" highlightClick="1"/>
            <a:extLst>
              <a:ext uri="{FF2B5EF4-FFF2-40B4-BE49-F238E27FC236}">
                <a16:creationId xmlns:a16="http://schemas.microsoft.com/office/drawing/2014/main" id="{B0774D9C-7FBD-4002-A11A-A5D21AF07203}"/>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34" name="ABBREVIATIONS" descr=" 234">
            <a:extLst>
              <a:ext uri="{FF2B5EF4-FFF2-40B4-BE49-F238E27FC236}">
                <a16:creationId xmlns:a16="http://schemas.microsoft.com/office/drawing/2014/main" id="{9095D6CB-FFD8-403E-B438-DE64423A9901}"/>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chemeClr val="bg2">
                    <a:lumMod val="60000"/>
                    <a:lumOff val="40000"/>
                  </a:schemeClr>
                </a:solidFill>
              </a:rPr>
              <a:t>ABBREVIATIONS</a:t>
            </a:r>
          </a:p>
        </p:txBody>
      </p:sp>
      <p:pic>
        <p:nvPicPr>
          <p:cNvPr id="191" name="Picture 190" descr=" 13">
            <a:extLst>
              <a:ext uri="{FF2B5EF4-FFF2-40B4-BE49-F238E27FC236}">
                <a16:creationId xmlns:a16="http://schemas.microsoft.com/office/drawing/2014/main" id="{36D37054-6915-40C3-BD45-E28906DA0920}"/>
              </a:ext>
            </a:extLst>
          </p:cNvPr>
          <p:cNvPicPr>
            <a:picLocks noChangeAspect="1"/>
          </p:cNvPicPr>
          <p:nvPr/>
        </p:nvPicPr>
        <p:blipFill>
          <a:blip r:embed="rId11"/>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827735757"/>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showMasterSp="0">
  <p:cSld>
    <p:bg>
      <p:bgPr>
        <a:solidFill>
          <a:srgbClr val="0460A9"/>
        </a:solidFill>
        <a:effectLst/>
      </p:bgPr>
    </p:bg>
    <p:spTree>
      <p:nvGrpSpPr>
        <p:cNvPr id="1" name=""/>
        <p:cNvGrpSpPr/>
        <p:nvPr/>
      </p:nvGrpSpPr>
      <p:grpSpPr>
        <a:xfrm>
          <a:off x="0" y="0"/>
          <a:ext cx="0" cy="0"/>
          <a:chOff x="0" y="0"/>
          <a:chExt cx="0" cy="0"/>
        </a:xfrm>
      </p:grpSpPr>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107005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accent2"/>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1240313"/>
            <a:ext cx="1315452"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0460A9"/>
                </a:solidFill>
                <a:effectLst/>
                <a:uLnTx/>
                <a:uFillTx/>
                <a:latin typeface="Arial" panose="020B0604020202020204"/>
                <a:ea typeface="+mn-ea"/>
                <a:cs typeface="+mn-cs"/>
              </a:rPr>
              <a:t>Novartis heritage in Neuroscience</a:t>
            </a:r>
          </a:p>
        </p:txBody>
      </p:sp>
      <p:sp>
        <p:nvSpPr>
          <p:cNvPr id="89" name="Freeform: Shape 88" descr=" 89">
            <a:extLst>
              <a:ext uri="{FF2B5EF4-FFF2-40B4-BE49-F238E27FC236}">
                <a16:creationId xmlns:a16="http://schemas.microsoft.com/office/drawing/2014/main" id="{27866C31-4C4B-4D62-9F94-43809EBF9E5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 name="Freeform: Shape 149" descr=" 150">
            <a:extLst>
              <a:ext uri="{FF2B5EF4-FFF2-40B4-BE49-F238E27FC236}">
                <a16:creationId xmlns:a16="http://schemas.microsoft.com/office/drawing/2014/main" id="{DFD4B198-4731-4ADE-81A8-938D894AA15D}"/>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 name="Freeform: Shape 150" descr=" 151">
            <a:extLst>
              <a:ext uri="{FF2B5EF4-FFF2-40B4-BE49-F238E27FC236}">
                <a16:creationId xmlns:a16="http://schemas.microsoft.com/office/drawing/2014/main" id="{4216C16D-BC88-4577-92FB-871F556FAB6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4" name="Oval 153" descr=" 154">
            <a:hlinkClick r:id="" action="ppaction://hlinkshowjump?jump=nextslide" highlightClick="1"/>
            <a:extLst>
              <a:ext uri="{FF2B5EF4-FFF2-40B4-BE49-F238E27FC236}">
                <a16:creationId xmlns:a16="http://schemas.microsoft.com/office/drawing/2014/main" id="{4B0A0596-9F3C-474B-B785-B21D0F686FF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5" name="Oval 154" descr=" 155">
            <a:hlinkClick r:id="rId3" action="ppaction://hlinksldjump" highlightClick="1"/>
            <a:extLst>
              <a:ext uri="{FF2B5EF4-FFF2-40B4-BE49-F238E27FC236}">
                <a16:creationId xmlns:a16="http://schemas.microsoft.com/office/drawing/2014/main" id="{5A888D69-AE5B-426A-9A65-C25CB198BD9C}"/>
              </a:ext>
            </a:extLst>
          </p:cNvPr>
          <p:cNvSpPr/>
          <p:nvPr/>
        </p:nvSpPr>
        <p:spPr>
          <a:xfrm flipH="1">
            <a:off x="195253" y="6303609"/>
            <a:ext cx="386080" cy="386080"/>
          </a:xfrm>
          <a:prstGeom prst="ellipse">
            <a:avLst/>
          </a:prstGeom>
          <a:solidFill>
            <a:srgbClr val="FFC000">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59" name="Oval 158" descr=" 159">
            <a:hlinkClick r:id="rId4" action="ppaction://hlinksldjump" highlightClick="1"/>
            <a:extLst>
              <a:ext uri="{FF2B5EF4-FFF2-40B4-BE49-F238E27FC236}">
                <a16:creationId xmlns:a16="http://schemas.microsoft.com/office/drawing/2014/main" id="{BC260D00-55B8-45E9-9D01-9C5C16C1E5A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0" name="Freeform: Shape 169" descr=" 170">
            <a:hlinkClick r:id="rId5" action="ppaction://hlinksldjump" highlightClick="1"/>
            <a:extLst>
              <a:ext uri="{FF2B5EF4-FFF2-40B4-BE49-F238E27FC236}">
                <a16:creationId xmlns:a16="http://schemas.microsoft.com/office/drawing/2014/main" id="{33A92D10-0223-4C0E-90B1-23FE9F2435D2}"/>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1" name="Freeform: Shape 170" descr=" 171">
            <a:hlinkClick r:id="rId3" action="ppaction://hlinksldjump" highlightClick="1"/>
            <a:extLst>
              <a:ext uri="{FF2B5EF4-FFF2-40B4-BE49-F238E27FC236}">
                <a16:creationId xmlns:a16="http://schemas.microsoft.com/office/drawing/2014/main" id="{64175939-87D7-4053-8C83-BBAB0E4F6B50}"/>
              </a:ext>
            </a:extLst>
          </p:cNvPr>
          <p:cNvSpPr/>
          <p:nvPr/>
        </p:nvSpPr>
        <p:spPr>
          <a:xfrm>
            <a:off x="10287000" y="1070055"/>
            <a:ext cx="1905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2" name="Freeform: Shape 171" descr=" 172">
            <a:hlinkClick r:id="rId6" action="ppaction://hlinksldjump" highlightClick="1"/>
            <a:extLst>
              <a:ext uri="{FF2B5EF4-FFF2-40B4-BE49-F238E27FC236}">
                <a16:creationId xmlns:a16="http://schemas.microsoft.com/office/drawing/2014/main" id="{04FBDE87-2715-493F-9C84-5C5AD98FACD0}"/>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3" name="Freeform: Shape 172" descr=" 173">
            <a:hlinkClick r:id="rId7" action="ppaction://hlinksldjump" highlightClick="1"/>
            <a:extLst>
              <a:ext uri="{FF2B5EF4-FFF2-40B4-BE49-F238E27FC236}">
                <a16:creationId xmlns:a16="http://schemas.microsoft.com/office/drawing/2014/main" id="{EEA18E5B-E81B-4877-8A30-FEAEC626F705}"/>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4" name="Freeform: Shape 173" descr=" 174">
            <a:hlinkClick r:id="rId8" action="ppaction://hlinksldjump" highlightClick="1"/>
            <a:extLst>
              <a:ext uri="{FF2B5EF4-FFF2-40B4-BE49-F238E27FC236}">
                <a16:creationId xmlns:a16="http://schemas.microsoft.com/office/drawing/2014/main" id="{AC029B7C-F0AD-4ED2-B61B-324778406CC0}"/>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5" name="Freeform: Shape 174" descr=" 175">
            <a:hlinkClick r:id="rId9" action="ppaction://hlinksldjump" highlightClick="1"/>
            <a:extLst>
              <a:ext uri="{FF2B5EF4-FFF2-40B4-BE49-F238E27FC236}">
                <a16:creationId xmlns:a16="http://schemas.microsoft.com/office/drawing/2014/main" id="{37C268E2-19A1-4932-8112-7ECA82159B85}"/>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6" name="Freeform: Shape 175" descr=" 176">
            <a:hlinkClick r:id="rId10" action="ppaction://hlinksldjump" highlightClick="1"/>
            <a:extLst>
              <a:ext uri="{FF2B5EF4-FFF2-40B4-BE49-F238E27FC236}">
                <a16:creationId xmlns:a16="http://schemas.microsoft.com/office/drawing/2014/main" id="{E3D31FDD-18F0-4CD2-B7C3-2919C9C23F8C}"/>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302" name="REFERENCES" descr=" 302">
            <a:hlinkClick r:id="" action="ppaction://noaction" highlightClick="1"/>
            <a:extLst>
              <a:ext uri="{FF2B5EF4-FFF2-40B4-BE49-F238E27FC236}">
                <a16:creationId xmlns:a16="http://schemas.microsoft.com/office/drawing/2014/main" id="{17C67955-40D7-4E2E-BB5F-7CDA71310BB9}"/>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208" name="ABBREVIATIONS" descr=" 208">
            <a:extLst>
              <a:ext uri="{FF2B5EF4-FFF2-40B4-BE49-F238E27FC236}">
                <a16:creationId xmlns:a16="http://schemas.microsoft.com/office/drawing/2014/main" id="{559F6655-6EBA-4166-98A6-8061BA5EB45C}"/>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grpSp>
        <p:nvGrpSpPr>
          <p:cNvPr id="8" name="Group 7" descr=" 8">
            <a:extLst>
              <a:ext uri="{FF2B5EF4-FFF2-40B4-BE49-F238E27FC236}">
                <a16:creationId xmlns:a16="http://schemas.microsoft.com/office/drawing/2014/main" id="{EA8D6872-4148-4DDC-8762-16FD8FE741E0}"/>
              </a:ext>
            </a:extLst>
          </p:cNvPr>
          <p:cNvGrpSpPr/>
          <p:nvPr/>
        </p:nvGrpSpPr>
        <p:grpSpPr>
          <a:xfrm>
            <a:off x="544713" y="1446405"/>
            <a:ext cx="6494513" cy="3650076"/>
            <a:chOff x="544713" y="1446405"/>
            <a:chExt cx="6494513" cy="3650076"/>
          </a:xfrm>
        </p:grpSpPr>
        <p:pic>
          <p:nvPicPr>
            <p:cNvPr id="210" name="Picture Placeholder 38">
              <a:extLst>
                <a:ext uri="{FF2B5EF4-FFF2-40B4-BE49-F238E27FC236}">
                  <a16:creationId xmlns:a16="http://schemas.microsoft.com/office/drawing/2014/main" id="{D1614573-3E26-448B-A407-C9C36939EFCB}"/>
                </a:ext>
              </a:extLst>
            </p:cNvPr>
            <p:cNvPicPr>
              <a:picLocks noChangeAspect="1"/>
            </p:cNvPicPr>
            <p:nvPr/>
          </p:nvPicPr>
          <p:blipFill>
            <a:blip r:embed="rId11" cstate="print">
              <a:extLst>
                <a:ext uri="{28A0092B-C50C-407E-A947-70E740481C1C}">
                  <a14:useLocalDpi xmlns:a14="http://schemas.microsoft.com/office/drawing/2010/main"/>
                </a:ext>
              </a:extLst>
            </a:blip>
            <a:srcRect/>
            <a:stretch/>
          </p:blipFill>
          <p:spPr>
            <a:xfrm>
              <a:off x="544713" y="1446405"/>
              <a:ext cx="6494513" cy="3650076"/>
            </a:xfrm>
            <a:prstGeom prst="flowChartTerminator">
              <a:avLst/>
            </a:prstGeom>
          </p:spPr>
        </p:pic>
        <p:sp>
          <p:nvSpPr>
            <p:cNvPr id="211" name="Rectangle 210">
              <a:extLst>
                <a:ext uri="{FF2B5EF4-FFF2-40B4-BE49-F238E27FC236}">
                  <a16:creationId xmlns:a16="http://schemas.microsoft.com/office/drawing/2014/main" id="{D21C044E-5F02-4DB6-93B7-D0FB40A2CAB4}"/>
                </a:ext>
              </a:extLst>
            </p:cNvPr>
            <p:cNvSpPr/>
            <p:nvPr/>
          </p:nvSpPr>
          <p:spPr>
            <a:xfrm>
              <a:off x="743969" y="1822933"/>
              <a:ext cx="6096000" cy="1200329"/>
            </a:xfrm>
            <a:prstGeom prst="rect">
              <a:avLst/>
            </a:prstGeom>
          </p:spPr>
          <p:txBody>
            <a:bodyPr>
              <a:spAutoFit/>
            </a:bodyPr>
            <a:lstStyle/>
            <a:p>
              <a:pPr lvl="0" algn="ctr">
                <a:defRPr/>
              </a:pPr>
              <a:r>
                <a:rPr lang="en-GB" b="1" dirty="0" err="1">
                  <a:solidFill>
                    <a:srgbClr val="0460A9"/>
                  </a:solidFill>
                  <a:latin typeface="Arial" charset="0"/>
                </a:rPr>
                <a:t>Zolgensma</a:t>
              </a:r>
              <a:r>
                <a:rPr lang="en-GB" b="1" dirty="0">
                  <a:solidFill>
                    <a:srgbClr val="0460A9"/>
                  </a:solidFill>
                  <a:latin typeface="Arial" charset="0"/>
                </a:rPr>
                <a:t> delivers a stable copy </a:t>
              </a:r>
              <a:br>
                <a:rPr lang="en-GB" b="1" dirty="0">
                  <a:solidFill>
                    <a:srgbClr val="0460A9"/>
                  </a:solidFill>
                  <a:latin typeface="Arial" charset="0"/>
                </a:rPr>
              </a:br>
              <a:r>
                <a:rPr lang="en-GB" b="1" dirty="0">
                  <a:solidFill>
                    <a:srgbClr val="0460A9"/>
                  </a:solidFill>
                  <a:latin typeface="Arial" charset="0"/>
                </a:rPr>
                <a:t>of the SMN gene to motor neurons </a:t>
              </a:r>
              <a:br>
                <a:rPr lang="en-GB" b="1" dirty="0">
                  <a:solidFill>
                    <a:srgbClr val="0460A9"/>
                  </a:solidFill>
                  <a:latin typeface="Arial" charset="0"/>
                </a:rPr>
              </a:br>
              <a:r>
                <a:rPr lang="en-GB" b="1" dirty="0">
                  <a:solidFill>
                    <a:srgbClr val="0460A9"/>
                  </a:solidFill>
                  <a:latin typeface="Arial" charset="0"/>
                </a:rPr>
                <a:t>and peripheral tissues</a:t>
              </a:r>
              <a:r>
                <a:rPr lang="en-GB" b="1" baseline="30000" dirty="0">
                  <a:solidFill>
                    <a:srgbClr val="0460A9"/>
                  </a:solidFill>
                  <a:latin typeface="Arial" charset="0"/>
                </a:rPr>
                <a:t>2</a:t>
              </a:r>
            </a:p>
          </p:txBody>
        </p:sp>
        <p:sp>
          <p:nvSpPr>
            <p:cNvPr id="213" name="Rectangle 212">
              <a:extLst>
                <a:ext uri="{FF2B5EF4-FFF2-40B4-BE49-F238E27FC236}">
                  <a16:creationId xmlns:a16="http://schemas.microsoft.com/office/drawing/2014/main" id="{17A3B89B-6038-475F-8C8F-903196D41CEC}"/>
                </a:ext>
              </a:extLst>
            </p:cNvPr>
            <p:cNvSpPr/>
            <p:nvPr/>
          </p:nvSpPr>
          <p:spPr>
            <a:xfrm>
              <a:off x="848237" y="3298372"/>
              <a:ext cx="5887464" cy="1477328"/>
            </a:xfrm>
            <a:prstGeom prst="rect">
              <a:avLst/>
            </a:prstGeom>
          </p:spPr>
          <p:txBody>
            <a:bodyPr wrap="square">
              <a:spAutoFit/>
            </a:bodyPr>
            <a:lstStyle/>
            <a:p>
              <a:pPr lvl="0" algn="ctr">
                <a:defRPr/>
              </a:pPr>
              <a:r>
                <a:rPr lang="en-US" sz="1800" dirty="0">
                  <a:solidFill>
                    <a:srgbClr val="000000"/>
                  </a:solidFill>
                </a:rPr>
                <a:t>A one-time intravenous infusion of </a:t>
              </a:r>
              <a:r>
                <a:rPr lang="en-US" sz="1800" dirty="0" err="1">
                  <a:solidFill>
                    <a:srgbClr val="000000"/>
                  </a:solidFill>
                </a:rPr>
                <a:t>Zolgensma</a:t>
              </a:r>
              <a:r>
                <a:rPr lang="en-US" sz="1800" dirty="0">
                  <a:solidFill>
                    <a:srgbClr val="000000"/>
                  </a:solidFill>
                </a:rPr>
                <a:t> resulted in extended survival and improved motor function</a:t>
              </a:r>
              <a:r>
                <a:rPr lang="en-US" sz="1800" baseline="30000" dirty="0">
                  <a:solidFill>
                    <a:srgbClr val="000000"/>
                  </a:solidFill>
                </a:rPr>
                <a:t>2</a:t>
              </a:r>
            </a:p>
            <a:p>
              <a:pPr lvl="0" algn="ctr">
                <a:defRPr/>
              </a:pPr>
              <a:r>
                <a:rPr lang="en-US" sz="1800" dirty="0" err="1">
                  <a:solidFill>
                    <a:srgbClr val="000000"/>
                  </a:solidFill>
                </a:rPr>
                <a:t>Zolgensma</a:t>
              </a:r>
              <a:r>
                <a:rPr lang="en-US" sz="1800" dirty="0">
                  <a:solidFill>
                    <a:srgbClr val="000000"/>
                  </a:solidFill>
                </a:rPr>
                <a:t> is designed for immediate and sustained expression of SMN protein, allowing for rapid onset and durable therapeutic effect</a:t>
              </a:r>
            </a:p>
          </p:txBody>
        </p:sp>
      </p:grpSp>
      <p:grpSp>
        <p:nvGrpSpPr>
          <p:cNvPr id="304" name="Group 303" descr=" 304">
            <a:extLst>
              <a:ext uri="{FF2B5EF4-FFF2-40B4-BE49-F238E27FC236}">
                <a16:creationId xmlns:a16="http://schemas.microsoft.com/office/drawing/2014/main" id="{47F3D85D-3AA3-40C3-B9B6-6A4662DE402C}"/>
              </a:ext>
            </a:extLst>
          </p:cNvPr>
          <p:cNvGrpSpPr/>
          <p:nvPr/>
        </p:nvGrpSpPr>
        <p:grpSpPr>
          <a:xfrm>
            <a:off x="195253" y="3129094"/>
            <a:ext cx="5770784" cy="3560596"/>
            <a:chOff x="146440" y="2346820"/>
            <a:chExt cx="4328088" cy="2670447"/>
          </a:xfrm>
        </p:grpSpPr>
        <p:sp>
          <p:nvSpPr>
            <p:cNvPr id="305" name="Rectangle: Rounded Corners 304">
              <a:extLst>
                <a:ext uri="{FF2B5EF4-FFF2-40B4-BE49-F238E27FC236}">
                  <a16:creationId xmlns:a16="http://schemas.microsoft.com/office/drawing/2014/main" id="{4C827B96-6AE3-4963-881C-7EFD6C999337}"/>
                </a:ext>
              </a:extLst>
            </p:cNvPr>
            <p:cNvSpPr/>
            <p:nvPr/>
          </p:nvSpPr>
          <p:spPr>
            <a:xfrm>
              <a:off x="146440" y="2346820"/>
              <a:ext cx="4328088" cy="2328308"/>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en-GB" sz="14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p>
            <a:p>
              <a:pPr marL="304792" lvl="0" indent="-304792">
                <a:spcBef>
                  <a:spcPts val="400"/>
                </a:spcBef>
                <a:spcAft>
                  <a:spcPts val="400"/>
                </a:spcAft>
                <a:buFontTx/>
                <a:buAutoNum type="arabicPeriod"/>
              </a:pPr>
              <a:r>
                <a:rPr lang="en-GB" sz="1400" dirty="0">
                  <a:solidFill>
                    <a:srgbClr val="023761"/>
                  </a:solidFill>
                </a:rPr>
                <a:t>FDA. </a:t>
              </a:r>
              <a:r>
                <a:rPr lang="en-GB" sz="1400" dirty="0" err="1">
                  <a:solidFill>
                    <a:srgbClr val="023761"/>
                  </a:solidFill>
                </a:rPr>
                <a:t>Zolgensma</a:t>
              </a:r>
              <a:r>
                <a:rPr lang="en-GB" sz="1400" dirty="0">
                  <a:solidFill>
                    <a:srgbClr val="023761"/>
                  </a:solidFill>
                </a:rPr>
                <a:t>. Feb 2020. Available at </a:t>
              </a:r>
              <a:r>
                <a:rPr lang="en-GB" sz="1400" dirty="0">
                  <a:solidFill>
                    <a:srgbClr val="023761"/>
                  </a:solidFill>
                  <a:hlinkClick r:id="rId12"/>
                </a:rPr>
                <a:t>https://www.fda.gov/vaccines-blood-biologics/zolgensma</a:t>
              </a:r>
              <a:r>
                <a:rPr lang="en-GB" sz="1400" dirty="0">
                  <a:solidFill>
                    <a:srgbClr val="023761"/>
                  </a:solidFill>
                </a:rPr>
                <a:t>. Accessed August 2020.</a:t>
              </a:r>
            </a:p>
            <a:p>
              <a:pPr marL="304792" lvl="0" indent="-304792">
                <a:spcBef>
                  <a:spcPts val="400"/>
                </a:spcBef>
                <a:spcAft>
                  <a:spcPts val="400"/>
                </a:spcAft>
                <a:buFontTx/>
                <a:buAutoNum type="arabicPeriod"/>
              </a:pPr>
              <a:r>
                <a:rPr lang="en-GB" sz="1400" dirty="0" err="1">
                  <a:solidFill>
                    <a:srgbClr val="023761"/>
                  </a:solidFill>
                </a:rPr>
                <a:t>Mendell</a:t>
              </a:r>
              <a:r>
                <a:rPr lang="en-GB" sz="1400" dirty="0">
                  <a:solidFill>
                    <a:srgbClr val="023761"/>
                  </a:solidFill>
                </a:rPr>
                <a:t> JR, et al. N </a:t>
              </a:r>
              <a:r>
                <a:rPr lang="en-GB" sz="1400" dirty="0" err="1">
                  <a:solidFill>
                    <a:srgbClr val="023761"/>
                  </a:solidFill>
                </a:rPr>
                <a:t>Engl</a:t>
              </a:r>
              <a:r>
                <a:rPr lang="en-GB" sz="1400" dirty="0">
                  <a:solidFill>
                    <a:srgbClr val="023761"/>
                  </a:solidFill>
                </a:rPr>
                <a:t> J Med 2017, 377:1713–1722</a:t>
              </a:r>
            </a:p>
            <a:p>
              <a:pPr marL="304792" lvl="0" indent="-304792">
                <a:spcBef>
                  <a:spcPts val="400"/>
                </a:spcBef>
                <a:spcAft>
                  <a:spcPts val="400"/>
                </a:spcAft>
                <a:buFontTx/>
                <a:buAutoNum type="arabicPeriod"/>
              </a:pPr>
              <a:r>
                <a:rPr lang="en-GB" sz="1400" dirty="0">
                  <a:solidFill>
                    <a:srgbClr val="023761"/>
                  </a:solidFill>
                </a:rPr>
                <a:t>Novartis press release; Mar 27, 2020. Available at </a:t>
              </a:r>
              <a:r>
                <a:rPr lang="en-GB" sz="1400" dirty="0">
                  <a:solidFill>
                    <a:srgbClr val="023761"/>
                  </a:solidFill>
                  <a:hlinkClick r:id="rId13"/>
                </a:rPr>
                <a:t>https://www.novartis.com/news/media-releases/avexis-receives-positive-chmp-opinion-zolgensma-only-gene-therapy-spinal-muscular-atrophy-sma</a:t>
              </a:r>
              <a:r>
                <a:rPr lang="en-GB" sz="1400" dirty="0">
                  <a:solidFill>
                    <a:srgbClr val="023761"/>
                  </a:solidFill>
                </a:rPr>
                <a:t>. Accessed August 2020.</a:t>
              </a:r>
            </a:p>
            <a:p>
              <a:pPr marL="304792" lvl="0" indent="-304792">
                <a:spcBef>
                  <a:spcPts val="400"/>
                </a:spcBef>
                <a:spcAft>
                  <a:spcPts val="400"/>
                </a:spcAft>
                <a:buFontTx/>
                <a:buAutoNum type="arabicPeriod"/>
              </a:pPr>
              <a:r>
                <a:rPr lang="en-GB" sz="1400" dirty="0">
                  <a:solidFill>
                    <a:srgbClr val="023761"/>
                  </a:solidFill>
                </a:rPr>
                <a:t>Zolgensma.com. 2019. Available at </a:t>
              </a:r>
              <a:r>
                <a:rPr lang="en-GB" sz="1400" dirty="0">
                  <a:solidFill>
                    <a:srgbClr val="023761"/>
                  </a:solidFill>
                  <a:hlinkClick r:id="rId14"/>
                </a:rPr>
                <a:t>https://www.zolgensma.com/family-videos/Donovan</a:t>
              </a:r>
              <a:r>
                <a:rPr lang="en-GB" sz="1400" dirty="0">
                  <a:solidFill>
                    <a:srgbClr val="023761"/>
                  </a:solidFill>
                </a:rPr>
                <a:t>. </a:t>
              </a:r>
              <a:br>
                <a:rPr lang="en-GB" sz="1400" dirty="0">
                  <a:solidFill>
                    <a:srgbClr val="023761"/>
                  </a:solidFill>
                </a:rPr>
              </a:br>
              <a:r>
                <a:rPr lang="en-GB" sz="1400" dirty="0">
                  <a:solidFill>
                    <a:srgbClr val="023761"/>
                  </a:solidFill>
                </a:rPr>
                <a:t>Accessed August 2020.</a:t>
              </a:r>
            </a:p>
          </p:txBody>
        </p:sp>
        <p:sp>
          <p:nvSpPr>
            <p:cNvPr id="306" name="Rectangle: Rounded Corners 305">
              <a:extLst>
                <a:ext uri="{FF2B5EF4-FFF2-40B4-BE49-F238E27FC236}">
                  <a16:creationId xmlns:a16="http://schemas.microsoft.com/office/drawing/2014/main" id="{86E0F33C-1FB5-4B1F-8B4E-0524B9515EB2}"/>
                </a:ext>
              </a:extLst>
            </p:cNvPr>
            <p:cNvSpPr/>
            <p:nvPr/>
          </p:nvSpPr>
          <p:spPr>
            <a:xfrm>
              <a:off x="1357693" y="4729267"/>
              <a:ext cx="982800" cy="288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307" name="Rectangle: Rounded Corners 306">
              <a:extLst>
                <a:ext uri="{FF2B5EF4-FFF2-40B4-BE49-F238E27FC236}">
                  <a16:creationId xmlns:a16="http://schemas.microsoft.com/office/drawing/2014/main" id="{B2F24076-26EC-4BEB-BDE7-0672116FC838}"/>
                </a:ext>
              </a:extLst>
            </p:cNvPr>
            <p:cNvSpPr/>
            <p:nvPr/>
          </p:nvSpPr>
          <p:spPr>
            <a:xfrm>
              <a:off x="4036538" y="2432551"/>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400"/>
                </a:spcBef>
                <a:spcAft>
                  <a:spcPts val="400"/>
                </a:spcAft>
                <a:buClrTx/>
                <a:buSzTx/>
                <a:buFontTx/>
                <a:buNone/>
                <a:tabLst/>
                <a:defRPr/>
              </a:pPr>
              <a:r>
                <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sym typeface="Wingdings" panose="05000000000000000000" pitchFamily="2" charset="2"/>
                </a:rPr>
                <a:t></a:t>
              </a:r>
              <a:endPar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sp>
        <p:nvSpPr>
          <p:cNvPr id="163" name="Rectangle 162" descr=" 177">
            <a:extLst>
              <a:ext uri="{FF2B5EF4-FFF2-40B4-BE49-F238E27FC236}">
                <a16:creationId xmlns:a16="http://schemas.microsoft.com/office/drawing/2014/main" id="{18BC377D-10D6-4C57-89F1-31A1F808E6F6}"/>
              </a:ext>
            </a:extLst>
          </p:cNvPr>
          <p:cNvSpPr/>
          <p:nvPr/>
        </p:nvSpPr>
        <p:spPr>
          <a:xfrm>
            <a:off x="294639" y="243536"/>
            <a:ext cx="10174822" cy="892552"/>
          </a:xfrm>
          <a:prstGeom prst="rect">
            <a:avLst/>
          </a:prstGeom>
        </p:spPr>
        <p:txBody>
          <a:bodyPr wrap="square">
            <a:spAutoFit/>
          </a:bodyPr>
          <a:lstStyle/>
          <a:p>
            <a:pPr lvl="0"/>
            <a:r>
              <a:rPr lang="en-GB" sz="2600" b="1" dirty="0">
                <a:solidFill>
                  <a:srgbClr val="FFFFFF"/>
                </a:solidFill>
              </a:rPr>
              <a:t>The first gene therapy indicated for the treatment of </a:t>
            </a:r>
            <a:r>
              <a:rPr lang="en-GB" sz="2600" b="1" dirty="0" err="1">
                <a:solidFill>
                  <a:srgbClr val="FFFFFF"/>
                </a:solidFill>
              </a:rPr>
              <a:t>pediatric</a:t>
            </a:r>
            <a:r>
              <a:rPr lang="en-GB" sz="2600" b="1" dirty="0">
                <a:solidFill>
                  <a:srgbClr val="FFFFFF"/>
                </a:solidFill>
              </a:rPr>
              <a:t> patients less than 2 years of age with spinal muscular atrophy</a:t>
            </a:r>
            <a:r>
              <a:rPr lang="en-GB" sz="2600" b="1" baseline="30000" dirty="0">
                <a:solidFill>
                  <a:srgbClr val="FFFFFF"/>
                </a:solidFill>
              </a:rPr>
              <a:t>1</a:t>
            </a:r>
            <a:endParaRPr kumimoji="0" lang="en-GB" sz="2600" b="1"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pic>
        <p:nvPicPr>
          <p:cNvPr id="165" name="Picture 164" descr=" 13">
            <a:extLst>
              <a:ext uri="{FF2B5EF4-FFF2-40B4-BE49-F238E27FC236}">
                <a16:creationId xmlns:a16="http://schemas.microsoft.com/office/drawing/2014/main" id="{36D37054-6915-40C3-BD45-E28906DA0920}"/>
              </a:ext>
            </a:extLst>
          </p:cNvPr>
          <p:cNvPicPr>
            <a:picLocks noChangeAspect="1"/>
          </p:cNvPicPr>
          <p:nvPr/>
        </p:nvPicPr>
        <p:blipFill>
          <a:blip r:embed="rId15"/>
          <a:stretch>
            <a:fillRect/>
          </a:stretch>
        </p:blipFill>
        <p:spPr>
          <a:xfrm>
            <a:off x="9804263" y="6165848"/>
            <a:ext cx="1847316" cy="337291"/>
          </a:xfrm>
          <a:prstGeom prst="rect">
            <a:avLst/>
          </a:prstGeom>
          <a:solidFill>
            <a:schemeClr val="bg1"/>
          </a:solidFill>
        </p:spPr>
      </p:pic>
      <p:grpSp>
        <p:nvGrpSpPr>
          <p:cNvPr id="164" name="Group 163">
            <a:extLst>
              <a:ext uri="{FF2B5EF4-FFF2-40B4-BE49-F238E27FC236}">
                <a16:creationId xmlns:a16="http://schemas.microsoft.com/office/drawing/2014/main" id="{CB35BC38-04AA-49F3-AEF3-E0F1B896F5F7}"/>
              </a:ext>
            </a:extLst>
          </p:cNvPr>
          <p:cNvGrpSpPr/>
          <p:nvPr/>
        </p:nvGrpSpPr>
        <p:grpSpPr>
          <a:xfrm>
            <a:off x="7287288" y="2141303"/>
            <a:ext cx="3679288" cy="3638745"/>
            <a:chOff x="1789744" y="2534918"/>
            <a:chExt cx="3679288" cy="3638745"/>
          </a:xfrm>
        </p:grpSpPr>
        <p:sp>
          <p:nvSpPr>
            <p:cNvPr id="166" name="Oval 165">
              <a:extLst>
                <a:ext uri="{FF2B5EF4-FFF2-40B4-BE49-F238E27FC236}">
                  <a16:creationId xmlns:a16="http://schemas.microsoft.com/office/drawing/2014/main" id="{47D0FAB7-3C1C-444D-81AC-1ECC5252E528}"/>
                </a:ext>
              </a:extLst>
            </p:cNvPr>
            <p:cNvSpPr/>
            <p:nvPr/>
          </p:nvSpPr>
          <p:spPr>
            <a:xfrm>
              <a:off x="1789744" y="2534918"/>
              <a:ext cx="3679288" cy="3292546"/>
            </a:xfrm>
            <a:prstGeom prst="ellipse">
              <a:avLst/>
            </a:prstGeom>
            <a:solidFill>
              <a:srgbClr val="9ABFDC">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67" name="Group 166">
              <a:extLst>
                <a:ext uri="{FF2B5EF4-FFF2-40B4-BE49-F238E27FC236}">
                  <a16:creationId xmlns:a16="http://schemas.microsoft.com/office/drawing/2014/main" id="{6F89CB69-23CC-463B-8C61-391339EE4601}"/>
                </a:ext>
              </a:extLst>
            </p:cNvPr>
            <p:cNvGrpSpPr/>
            <p:nvPr/>
          </p:nvGrpSpPr>
          <p:grpSpPr>
            <a:xfrm>
              <a:off x="1875859" y="2581691"/>
              <a:ext cx="3415608" cy="3591972"/>
              <a:chOff x="1875859" y="2559469"/>
              <a:chExt cx="3415608" cy="3591972"/>
            </a:xfrm>
          </p:grpSpPr>
          <p:sp>
            <p:nvSpPr>
              <p:cNvPr id="168" name="TextBox 167">
                <a:extLst>
                  <a:ext uri="{FF2B5EF4-FFF2-40B4-BE49-F238E27FC236}">
                    <a16:creationId xmlns:a16="http://schemas.microsoft.com/office/drawing/2014/main" id="{75DD8D63-CC50-439F-8E85-817F78533E4D}"/>
                  </a:ext>
                </a:extLst>
              </p:cNvPr>
              <p:cNvSpPr txBox="1"/>
              <p:nvPr/>
            </p:nvSpPr>
            <p:spPr>
              <a:xfrm>
                <a:off x="2095988" y="3009061"/>
                <a:ext cx="3077527" cy="2246769"/>
              </a:xfrm>
              <a:prstGeom prst="rect">
                <a:avLst/>
              </a:prstGeom>
              <a:noFill/>
            </p:spPr>
            <p:txBody>
              <a:bodyPr wrap="square" rtlCol="0">
                <a:spAutoFit/>
              </a:bodyPr>
              <a:lstStyle/>
              <a:p>
                <a:pPr lvl="0" algn="ctr">
                  <a:defRPr/>
                </a:pPr>
                <a:r>
                  <a:rPr lang="en-GB" sz="2000" dirty="0">
                    <a:solidFill>
                      <a:schemeClr val="bg1"/>
                    </a:solidFill>
                  </a:rPr>
                  <a:t>He has really good fine motor control. He can manipulate toys. And he can feed himself. He can talk. He is learning to read. And he can sit up by himself all day long.</a:t>
                </a:r>
                <a:r>
                  <a:rPr lang="en-GB" sz="2000" baseline="30000" dirty="0">
                    <a:solidFill>
                      <a:schemeClr val="bg1"/>
                    </a:solidFill>
                  </a:rPr>
                  <a:t>4</a:t>
                </a:r>
              </a:p>
            </p:txBody>
          </p:sp>
          <p:sp>
            <p:nvSpPr>
              <p:cNvPr id="169" name="Rectangle 168">
                <a:extLst>
                  <a:ext uri="{FF2B5EF4-FFF2-40B4-BE49-F238E27FC236}">
                    <a16:creationId xmlns:a16="http://schemas.microsoft.com/office/drawing/2014/main" id="{665B1E31-9578-4D69-9EB6-BF43E4BE62B0}"/>
                  </a:ext>
                </a:extLst>
              </p:cNvPr>
              <p:cNvSpPr/>
              <p:nvPr/>
            </p:nvSpPr>
            <p:spPr>
              <a:xfrm>
                <a:off x="4073718" y="5782109"/>
                <a:ext cx="813043" cy="369332"/>
              </a:xfrm>
              <a:prstGeom prst="rect">
                <a:avLst/>
              </a:prstGeom>
            </p:spPr>
            <p:txBody>
              <a:bodyPr wrap="non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FFFFFF"/>
                    </a:solidFill>
                    <a:effectLst/>
                    <a:uLnTx/>
                    <a:uFillTx/>
                    <a:latin typeface="Arial" panose="020B0604020202020204"/>
                    <a:ea typeface="+mn-ea"/>
                    <a:cs typeface="+mn-cs"/>
                  </a:rPr>
                  <a:t>Laura</a:t>
                </a:r>
              </a:p>
            </p:txBody>
          </p:sp>
          <p:sp>
            <p:nvSpPr>
              <p:cNvPr id="177" name="Freeform: Shape 176">
                <a:extLst>
                  <a:ext uri="{FF2B5EF4-FFF2-40B4-BE49-F238E27FC236}">
                    <a16:creationId xmlns:a16="http://schemas.microsoft.com/office/drawing/2014/main" id="{308B233A-712B-498A-B1F7-1C4F0B6A6CA0}"/>
                  </a:ext>
                </a:extLst>
              </p:cNvPr>
              <p:cNvSpPr/>
              <p:nvPr/>
            </p:nvSpPr>
            <p:spPr>
              <a:xfrm rot="10800000" flipH="1">
                <a:off x="4699965" y="5234699"/>
                <a:ext cx="591502" cy="394335"/>
              </a:xfrm>
              <a:custGeom>
                <a:avLst/>
                <a:gdLst>
                  <a:gd name="connsiteX0" fmla="*/ 130788 w 591502"/>
                  <a:gd name="connsiteY0" fmla="*/ 131445 h 394335"/>
                  <a:gd name="connsiteX1" fmla="*/ 0 w 591502"/>
                  <a:gd name="connsiteY1" fmla="*/ 262890 h 394335"/>
                  <a:gd name="connsiteX2" fmla="*/ 131445 w 591502"/>
                  <a:gd name="connsiteY2" fmla="*/ 394335 h 394335"/>
                  <a:gd name="connsiteX3" fmla="*/ 262890 w 591502"/>
                  <a:gd name="connsiteY3" fmla="*/ 262890 h 394335"/>
                  <a:gd name="connsiteX4" fmla="*/ 0 w 591502"/>
                  <a:gd name="connsiteY4" fmla="*/ 0 h 394335"/>
                  <a:gd name="connsiteX5" fmla="*/ 130788 w 591502"/>
                  <a:gd name="connsiteY5" fmla="*/ 131445 h 394335"/>
                  <a:gd name="connsiteX6" fmla="*/ 328613 w 591502"/>
                  <a:gd name="connsiteY6" fmla="*/ 262890 h 394335"/>
                  <a:gd name="connsiteX7" fmla="*/ 460058 w 591502"/>
                  <a:gd name="connsiteY7" fmla="*/ 394335 h 394335"/>
                  <a:gd name="connsiteX8" fmla="*/ 591503 w 591502"/>
                  <a:gd name="connsiteY8" fmla="*/ 262890 h 394335"/>
                  <a:gd name="connsiteX9" fmla="*/ 591503 w 591502"/>
                  <a:gd name="connsiteY9" fmla="*/ 262890 h 394335"/>
                  <a:gd name="connsiteX10" fmla="*/ 328613 w 591502"/>
                  <a:gd name="connsiteY10" fmla="*/ 0 h 394335"/>
                  <a:gd name="connsiteX11" fmla="*/ 459400 w 591502"/>
                  <a:gd name="connsiteY11" fmla="*/ 131445 h 394335"/>
                  <a:gd name="connsiteX12" fmla="*/ 328613 w 591502"/>
                  <a:gd name="connsiteY12" fmla="*/ 262890 h 39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1502" h="394335">
                    <a:moveTo>
                      <a:pt x="130788" y="131445"/>
                    </a:moveTo>
                    <a:cubicBezTo>
                      <a:pt x="58493" y="131445"/>
                      <a:pt x="0" y="190595"/>
                      <a:pt x="0" y="262890"/>
                    </a:cubicBezTo>
                    <a:cubicBezTo>
                      <a:pt x="0" y="335185"/>
                      <a:pt x="59150" y="394335"/>
                      <a:pt x="131445" y="394335"/>
                    </a:cubicBezTo>
                    <a:cubicBezTo>
                      <a:pt x="203740" y="394335"/>
                      <a:pt x="262890" y="335185"/>
                      <a:pt x="262890" y="262890"/>
                    </a:cubicBezTo>
                    <a:cubicBezTo>
                      <a:pt x="262890" y="117643"/>
                      <a:pt x="145247" y="0"/>
                      <a:pt x="0" y="0"/>
                    </a:cubicBezTo>
                    <a:cubicBezTo>
                      <a:pt x="0" y="0"/>
                      <a:pt x="86096" y="32204"/>
                      <a:pt x="130788" y="131445"/>
                    </a:cubicBezTo>
                    <a:close/>
                    <a:moveTo>
                      <a:pt x="328613" y="262890"/>
                    </a:moveTo>
                    <a:cubicBezTo>
                      <a:pt x="328613" y="335185"/>
                      <a:pt x="387763" y="394335"/>
                      <a:pt x="460058" y="394335"/>
                    </a:cubicBezTo>
                    <a:cubicBezTo>
                      <a:pt x="532352" y="394335"/>
                      <a:pt x="591503" y="335185"/>
                      <a:pt x="591503" y="262890"/>
                    </a:cubicBezTo>
                    <a:lnTo>
                      <a:pt x="591503" y="262890"/>
                    </a:lnTo>
                    <a:cubicBezTo>
                      <a:pt x="591503" y="117643"/>
                      <a:pt x="473859" y="0"/>
                      <a:pt x="328613" y="0"/>
                    </a:cubicBezTo>
                    <a:cubicBezTo>
                      <a:pt x="328613" y="0"/>
                      <a:pt x="414709" y="32204"/>
                      <a:pt x="459400" y="131445"/>
                    </a:cubicBezTo>
                    <a:cubicBezTo>
                      <a:pt x="387106" y="131445"/>
                      <a:pt x="328613" y="190595"/>
                      <a:pt x="328613" y="262890"/>
                    </a:cubicBezTo>
                    <a:close/>
                  </a:path>
                </a:pathLst>
              </a:custGeom>
              <a:solidFill>
                <a:schemeClr val="accent3"/>
              </a:solidFill>
              <a:ln w="657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8" name="Freeform: Shape 177">
                <a:extLst>
                  <a:ext uri="{FF2B5EF4-FFF2-40B4-BE49-F238E27FC236}">
                    <a16:creationId xmlns:a16="http://schemas.microsoft.com/office/drawing/2014/main" id="{DAA2AAD2-B701-4DF3-8125-E005FDCC61BB}"/>
                  </a:ext>
                </a:extLst>
              </p:cNvPr>
              <p:cNvSpPr/>
              <p:nvPr/>
            </p:nvSpPr>
            <p:spPr>
              <a:xfrm rot="10800000">
                <a:off x="1875859" y="2559469"/>
                <a:ext cx="591502" cy="394335"/>
              </a:xfrm>
              <a:custGeom>
                <a:avLst/>
                <a:gdLst>
                  <a:gd name="connsiteX0" fmla="*/ 130788 w 591502"/>
                  <a:gd name="connsiteY0" fmla="*/ 131445 h 394335"/>
                  <a:gd name="connsiteX1" fmla="*/ 0 w 591502"/>
                  <a:gd name="connsiteY1" fmla="*/ 262890 h 394335"/>
                  <a:gd name="connsiteX2" fmla="*/ 131445 w 591502"/>
                  <a:gd name="connsiteY2" fmla="*/ 394335 h 394335"/>
                  <a:gd name="connsiteX3" fmla="*/ 262890 w 591502"/>
                  <a:gd name="connsiteY3" fmla="*/ 262890 h 394335"/>
                  <a:gd name="connsiteX4" fmla="*/ 0 w 591502"/>
                  <a:gd name="connsiteY4" fmla="*/ 0 h 394335"/>
                  <a:gd name="connsiteX5" fmla="*/ 130788 w 591502"/>
                  <a:gd name="connsiteY5" fmla="*/ 131445 h 394335"/>
                  <a:gd name="connsiteX6" fmla="*/ 328613 w 591502"/>
                  <a:gd name="connsiteY6" fmla="*/ 262890 h 394335"/>
                  <a:gd name="connsiteX7" fmla="*/ 460058 w 591502"/>
                  <a:gd name="connsiteY7" fmla="*/ 394335 h 394335"/>
                  <a:gd name="connsiteX8" fmla="*/ 591503 w 591502"/>
                  <a:gd name="connsiteY8" fmla="*/ 262890 h 394335"/>
                  <a:gd name="connsiteX9" fmla="*/ 591503 w 591502"/>
                  <a:gd name="connsiteY9" fmla="*/ 262890 h 394335"/>
                  <a:gd name="connsiteX10" fmla="*/ 328613 w 591502"/>
                  <a:gd name="connsiteY10" fmla="*/ 0 h 394335"/>
                  <a:gd name="connsiteX11" fmla="*/ 459400 w 591502"/>
                  <a:gd name="connsiteY11" fmla="*/ 131445 h 394335"/>
                  <a:gd name="connsiteX12" fmla="*/ 328613 w 591502"/>
                  <a:gd name="connsiteY12" fmla="*/ 262890 h 39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1502" h="394335">
                    <a:moveTo>
                      <a:pt x="130788" y="131445"/>
                    </a:moveTo>
                    <a:cubicBezTo>
                      <a:pt x="58493" y="131445"/>
                      <a:pt x="0" y="190595"/>
                      <a:pt x="0" y="262890"/>
                    </a:cubicBezTo>
                    <a:cubicBezTo>
                      <a:pt x="0" y="335185"/>
                      <a:pt x="59150" y="394335"/>
                      <a:pt x="131445" y="394335"/>
                    </a:cubicBezTo>
                    <a:cubicBezTo>
                      <a:pt x="203740" y="394335"/>
                      <a:pt x="262890" y="335185"/>
                      <a:pt x="262890" y="262890"/>
                    </a:cubicBezTo>
                    <a:cubicBezTo>
                      <a:pt x="262890" y="117643"/>
                      <a:pt x="145247" y="0"/>
                      <a:pt x="0" y="0"/>
                    </a:cubicBezTo>
                    <a:cubicBezTo>
                      <a:pt x="0" y="0"/>
                      <a:pt x="86096" y="32204"/>
                      <a:pt x="130788" y="131445"/>
                    </a:cubicBezTo>
                    <a:close/>
                    <a:moveTo>
                      <a:pt x="328613" y="262890"/>
                    </a:moveTo>
                    <a:cubicBezTo>
                      <a:pt x="328613" y="335185"/>
                      <a:pt x="387763" y="394335"/>
                      <a:pt x="460058" y="394335"/>
                    </a:cubicBezTo>
                    <a:cubicBezTo>
                      <a:pt x="532352" y="394335"/>
                      <a:pt x="591503" y="335185"/>
                      <a:pt x="591503" y="262890"/>
                    </a:cubicBezTo>
                    <a:lnTo>
                      <a:pt x="591503" y="262890"/>
                    </a:lnTo>
                    <a:cubicBezTo>
                      <a:pt x="591503" y="117643"/>
                      <a:pt x="473859" y="0"/>
                      <a:pt x="328613" y="0"/>
                    </a:cubicBezTo>
                    <a:cubicBezTo>
                      <a:pt x="328613" y="0"/>
                      <a:pt x="414709" y="32204"/>
                      <a:pt x="459400" y="131445"/>
                    </a:cubicBezTo>
                    <a:cubicBezTo>
                      <a:pt x="387106" y="131445"/>
                      <a:pt x="328613" y="190595"/>
                      <a:pt x="328613" y="262890"/>
                    </a:cubicBezTo>
                    <a:close/>
                  </a:path>
                </a:pathLst>
              </a:custGeom>
              <a:solidFill>
                <a:schemeClr val="accent3"/>
              </a:solidFill>
              <a:ln w="657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3154799654"/>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showMasterSp="0">
  <p:cSld>
    <p:bg>
      <p:bgPr>
        <a:solidFill>
          <a:schemeClr val="accent3"/>
        </a:solidFill>
        <a:effectLst/>
      </p:bgPr>
    </p:bg>
    <p:spTree>
      <p:nvGrpSpPr>
        <p:cNvPr id="1" name=""/>
        <p:cNvGrpSpPr/>
        <p:nvPr/>
      </p:nvGrpSpPr>
      <p:grpSpPr>
        <a:xfrm>
          <a:off x="0" y="0"/>
          <a:ext cx="0" cy="0"/>
          <a:chOff x="0" y="0"/>
          <a:chExt cx="0" cy="0"/>
        </a:xfrm>
      </p:grpSpPr>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189657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2133"/>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endParaRPr lang="en-GB" sz="3200"/>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endParaRPr lang="en-GB" sz="3200"/>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endParaRPr lang="en-GB" sz="32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endParaRPr lang="en-GB" sz="32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accent3"/>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endParaRPr lang="en-GB" sz="32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endParaRPr lang="en-GB" sz="32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endParaRPr lang="en-GB" sz="3200"/>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32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32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32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32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32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3200"/>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3200"/>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32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32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3200"/>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endParaRPr lang="en-GB" sz="32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endParaRPr lang="en-GB" sz="32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endParaRPr lang="en-GB" sz="32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endParaRPr lang="en-GB" sz="32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endParaRPr lang="en-GB" sz="32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endParaRPr lang="en-GB" sz="32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endParaRPr lang="en-GB" sz="32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endParaRPr lang="en-GB" sz="32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endParaRPr lang="en-GB" sz="32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endParaRPr lang="en-GB" sz="32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endParaRPr lang="en-GB" sz="32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endParaRPr lang="en-GB" sz="32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endParaRPr lang="en-GB" sz="32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endParaRPr lang="en-GB" sz="32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endParaRPr lang="en-GB" sz="32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endParaRPr lang="en-GB" sz="32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endParaRPr lang="en-GB" sz="32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endParaRPr lang="en-GB" sz="32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endParaRPr lang="en-GB" sz="32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endParaRPr lang="en-GB" sz="32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endParaRPr lang="en-GB" sz="32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endParaRPr lang="en-GB" sz="32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endParaRPr lang="en-GB" sz="32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endParaRPr lang="en-GB" sz="32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endParaRPr lang="en-GB" sz="32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endParaRPr lang="en-GB" sz="32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endParaRPr lang="en-GB" sz="32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endParaRPr lang="en-GB" sz="32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endParaRPr lang="en-GB" sz="32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endParaRPr lang="en-GB" sz="32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endParaRPr lang="en-GB" sz="32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endParaRPr lang="en-GB" sz="32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endParaRPr lang="en-GB" sz="3200"/>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066831"/>
            <a:ext cx="1212860" cy="420756"/>
          </a:xfrm>
          <a:prstGeom prst="rect">
            <a:avLst/>
          </a:prstGeom>
        </p:spPr>
        <p:txBody>
          <a:bodyPr wrap="square">
            <a:spAutoFit/>
          </a:bodyPr>
          <a:lstStyle/>
          <a:p>
            <a:pPr algn="r"/>
            <a:r>
              <a:rPr lang="en-GB" sz="1050" dirty="0">
                <a:solidFill>
                  <a:schemeClr val="accent2"/>
                </a:solidFill>
              </a:rPr>
              <a:t>Industry-leading pipeline</a:t>
            </a:r>
          </a:p>
        </p:txBody>
      </p:sp>
      <p:sp>
        <p:nvSpPr>
          <p:cNvPr id="150" name="Freeform: Shape 149" descr=" 150">
            <a:extLst>
              <a:ext uri="{FF2B5EF4-FFF2-40B4-BE49-F238E27FC236}">
                <a16:creationId xmlns:a16="http://schemas.microsoft.com/office/drawing/2014/main" id="{C2503883-FD61-4F2F-87EF-7B147D8EC4D7}"/>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1" name="Freeform: Shape 150" descr=" 151">
            <a:extLst>
              <a:ext uri="{FF2B5EF4-FFF2-40B4-BE49-F238E27FC236}">
                <a16:creationId xmlns:a16="http://schemas.microsoft.com/office/drawing/2014/main" id="{77EF23F0-6E66-4CBE-99AD-39B7EFB2584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2" name="Freeform: Shape 151" descr=" 152">
            <a:extLst>
              <a:ext uri="{FF2B5EF4-FFF2-40B4-BE49-F238E27FC236}">
                <a16:creationId xmlns:a16="http://schemas.microsoft.com/office/drawing/2014/main" id="{6F55F401-954C-406E-839F-19AB73C70CE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89" name="Freeform: Shape 88" descr=" 89">
            <a:extLst>
              <a:ext uri="{FF2B5EF4-FFF2-40B4-BE49-F238E27FC236}">
                <a16:creationId xmlns:a16="http://schemas.microsoft.com/office/drawing/2014/main" id="{27E3979A-810F-46AF-96AE-6B0057E3C6A0}"/>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3" name="Freeform: Shape 152" descr=" 153">
            <a:extLst>
              <a:ext uri="{FF2B5EF4-FFF2-40B4-BE49-F238E27FC236}">
                <a16:creationId xmlns:a16="http://schemas.microsoft.com/office/drawing/2014/main" id="{D44E2A9C-85E5-4B5A-9B6C-2540B6B35F44}"/>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4" name="Freeform: Shape 153" descr=" 154">
            <a:extLst>
              <a:ext uri="{FF2B5EF4-FFF2-40B4-BE49-F238E27FC236}">
                <a16:creationId xmlns:a16="http://schemas.microsoft.com/office/drawing/2014/main" id="{9DBF079A-C5A7-4D96-9D19-26E89715D53C}"/>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55" name="ABBREVIATIONS" descr=" 155">
            <a:hlinkClick r:id="" action="ppaction://noaction" highlightClick="1"/>
            <a:extLst>
              <a:ext uri="{FF2B5EF4-FFF2-40B4-BE49-F238E27FC236}">
                <a16:creationId xmlns:a16="http://schemas.microsoft.com/office/drawing/2014/main" id="{E67B4E72-6CF4-42B5-B902-749A64811BA3}"/>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chemeClr val="bg2">
                    <a:lumMod val="60000"/>
                    <a:lumOff val="40000"/>
                  </a:schemeClr>
                </a:solidFill>
              </a:rPr>
              <a:t>ABBREVIATIONS</a:t>
            </a:r>
          </a:p>
        </p:txBody>
      </p:sp>
      <p:sp>
        <p:nvSpPr>
          <p:cNvPr id="156" name="Oval 155" descr=" 156">
            <a:hlinkClick r:id="" action="ppaction://hlinkshowjump?jump=nextslide" highlightClick="1"/>
            <a:extLst>
              <a:ext uri="{FF2B5EF4-FFF2-40B4-BE49-F238E27FC236}">
                <a16:creationId xmlns:a16="http://schemas.microsoft.com/office/drawing/2014/main" id="{B968C325-CBE8-4423-A0D3-DBD3F38E287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57" name="Oval 156" descr=" 157">
            <a:hlinkClick r:id="" action="ppaction://hlinkshowjump?jump=lastslideviewed" highlightClick="1"/>
            <a:extLst>
              <a:ext uri="{FF2B5EF4-FFF2-40B4-BE49-F238E27FC236}">
                <a16:creationId xmlns:a16="http://schemas.microsoft.com/office/drawing/2014/main" id="{E95896F8-82E1-474E-900D-969A39F92407}"/>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dirty="0"/>
          </a:p>
        </p:txBody>
      </p:sp>
      <p:sp>
        <p:nvSpPr>
          <p:cNvPr id="158" name="Oval 157" descr=" 158">
            <a:hlinkClick r:id="rId3" action="ppaction://hlinksldjump" highlightClick="1"/>
            <a:extLst>
              <a:ext uri="{FF2B5EF4-FFF2-40B4-BE49-F238E27FC236}">
                <a16:creationId xmlns:a16="http://schemas.microsoft.com/office/drawing/2014/main" id="{02F89495-ABB2-4231-857B-01A7E2F9DA0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endParaRPr lang="en-GB" sz="3200"/>
          </a:p>
        </p:txBody>
      </p:sp>
      <p:sp>
        <p:nvSpPr>
          <p:cNvPr id="159" name="Freeform: Shape 158" descr=" 159">
            <a:hlinkClick r:id="rId4" action="ppaction://hlinksldjump" highlightClick="1"/>
            <a:extLst>
              <a:ext uri="{FF2B5EF4-FFF2-40B4-BE49-F238E27FC236}">
                <a16:creationId xmlns:a16="http://schemas.microsoft.com/office/drawing/2014/main" id="{EAEFA961-B724-4A45-854F-261E7CAEE7E6}"/>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1" name="Freeform: Shape 160" descr=" 161">
            <a:hlinkClick r:id="rId5" action="ppaction://hlinksldjump" highlightClick="1"/>
            <a:extLst>
              <a:ext uri="{FF2B5EF4-FFF2-40B4-BE49-F238E27FC236}">
                <a16:creationId xmlns:a16="http://schemas.microsoft.com/office/drawing/2014/main" id="{65D73586-61C6-4017-A854-77625CD654D3}"/>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2" name="Freeform: Shape 161" descr=" 162">
            <a:hlinkClick r:id="rId6" action="ppaction://hlinksldjump" highlightClick="1"/>
            <a:extLst>
              <a:ext uri="{FF2B5EF4-FFF2-40B4-BE49-F238E27FC236}">
                <a16:creationId xmlns:a16="http://schemas.microsoft.com/office/drawing/2014/main" id="{06D11B26-5C75-4424-9A34-CD85E66C12FF}"/>
              </a:ext>
            </a:extLst>
          </p:cNvPr>
          <p:cNvSpPr/>
          <p:nvPr/>
        </p:nvSpPr>
        <p:spPr>
          <a:xfrm>
            <a:off x="10299700" y="1896574"/>
            <a:ext cx="1892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3" name="Freeform: Shape 162" descr=" 163">
            <a:hlinkClick r:id="rId7" action="ppaction://hlinksldjump" highlightClick="1"/>
            <a:extLst>
              <a:ext uri="{FF2B5EF4-FFF2-40B4-BE49-F238E27FC236}">
                <a16:creationId xmlns:a16="http://schemas.microsoft.com/office/drawing/2014/main" id="{3D9BEBC6-4A88-412C-BA75-ACF9964052FB}"/>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4" name="Freeform: Shape 163" descr=" 164">
            <a:hlinkClick r:id="rId8" action="ppaction://hlinksldjump" highlightClick="1"/>
            <a:extLst>
              <a:ext uri="{FF2B5EF4-FFF2-40B4-BE49-F238E27FC236}">
                <a16:creationId xmlns:a16="http://schemas.microsoft.com/office/drawing/2014/main" id="{567614BA-92F2-4996-BD2B-C8098E7EC20B}"/>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5" name="Freeform: Shape 164" descr=" 165">
            <a:hlinkClick r:id="rId9" action="ppaction://hlinksldjump" highlightClick="1"/>
            <a:extLst>
              <a:ext uri="{FF2B5EF4-FFF2-40B4-BE49-F238E27FC236}">
                <a16:creationId xmlns:a16="http://schemas.microsoft.com/office/drawing/2014/main" id="{D834D465-E088-48FE-944C-B86BC9C3F63A}"/>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6" name="Freeform: Shape 165" descr=" 166">
            <a:hlinkClick r:id="rId10" action="ppaction://hlinksldjump" highlightClick="1"/>
            <a:extLst>
              <a:ext uri="{FF2B5EF4-FFF2-40B4-BE49-F238E27FC236}">
                <a16:creationId xmlns:a16="http://schemas.microsoft.com/office/drawing/2014/main" id="{13D2A38F-5C01-4783-AF89-45AA86853470}"/>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8" name="Rectangle 167" descr=" 168">
            <a:extLst>
              <a:ext uri="{FF2B5EF4-FFF2-40B4-BE49-F238E27FC236}">
                <a16:creationId xmlns:a16="http://schemas.microsoft.com/office/drawing/2014/main" id="{F6418F2C-BE55-442A-9B6A-3B69A33A5821}"/>
              </a:ext>
            </a:extLst>
          </p:cNvPr>
          <p:cNvSpPr/>
          <p:nvPr/>
        </p:nvSpPr>
        <p:spPr>
          <a:xfrm>
            <a:off x="294640" y="5692170"/>
            <a:ext cx="9954260" cy="461665"/>
          </a:xfrm>
          <a:prstGeom prst="rect">
            <a:avLst/>
          </a:prstGeom>
        </p:spPr>
        <p:txBody>
          <a:bodyPr wrap="square">
            <a:spAutoFit/>
          </a:bodyPr>
          <a:lstStyle/>
          <a:p>
            <a:r>
              <a:rPr lang="en-GB" sz="1200" baseline="30000" dirty="0">
                <a:solidFill>
                  <a:schemeClr val="bg1"/>
                </a:solidFill>
              </a:rPr>
              <a:t>a</a:t>
            </a:r>
            <a:r>
              <a:rPr lang="en-GB" sz="1200" dirty="0">
                <a:solidFill>
                  <a:schemeClr val="bg1"/>
                </a:solidFill>
              </a:rPr>
              <a:t> </a:t>
            </a:r>
            <a:r>
              <a:rPr lang="en-GB" sz="1200" dirty="0" err="1">
                <a:solidFill>
                  <a:schemeClr val="bg1"/>
                </a:solidFill>
              </a:rPr>
              <a:t>Zolgensma</a:t>
            </a:r>
            <a:r>
              <a:rPr lang="en-GB" sz="1200" dirty="0">
                <a:solidFill>
                  <a:schemeClr val="bg1"/>
                </a:solidFill>
              </a:rPr>
              <a:t> IV. </a:t>
            </a:r>
            <a:r>
              <a:rPr lang="en-GB" sz="1200" baseline="30000" dirty="0">
                <a:solidFill>
                  <a:schemeClr val="bg1"/>
                </a:solidFill>
              </a:rPr>
              <a:t>b</a:t>
            </a:r>
            <a:r>
              <a:rPr lang="en-GB" sz="1200" dirty="0">
                <a:solidFill>
                  <a:schemeClr val="bg1"/>
                </a:solidFill>
              </a:rPr>
              <a:t> </a:t>
            </a:r>
            <a:r>
              <a:rPr lang="en-GB" sz="1200" dirty="0" err="1">
                <a:solidFill>
                  <a:schemeClr val="bg1"/>
                </a:solidFill>
              </a:rPr>
              <a:t>Zolgensma</a:t>
            </a:r>
            <a:r>
              <a:rPr lang="en-GB" sz="1200" dirty="0">
                <a:solidFill>
                  <a:schemeClr val="bg1"/>
                </a:solidFill>
              </a:rPr>
              <a:t> IT.</a:t>
            </a:r>
            <a:br>
              <a:rPr lang="en-GB" sz="1200" dirty="0">
                <a:solidFill>
                  <a:schemeClr val="bg1"/>
                </a:solidFill>
              </a:rPr>
            </a:br>
            <a:r>
              <a:rPr lang="en-GB" sz="1200" dirty="0">
                <a:solidFill>
                  <a:schemeClr val="bg1"/>
                </a:solidFill>
              </a:rPr>
              <a:t>Times indicated are submission timelines.</a:t>
            </a:r>
          </a:p>
        </p:txBody>
      </p:sp>
      <p:sp>
        <p:nvSpPr>
          <p:cNvPr id="186" name="REFERENCES" descr=" 186">
            <a:hlinkClick r:id="" action="ppaction://noaction" highlightClick="1"/>
            <a:extLst>
              <a:ext uri="{FF2B5EF4-FFF2-40B4-BE49-F238E27FC236}">
                <a16:creationId xmlns:a16="http://schemas.microsoft.com/office/drawing/2014/main" id="{49250A0E-9675-4B9E-9EEC-FCB05936FF32}"/>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97" name="Rectangle 196" descr=" 197">
            <a:extLst>
              <a:ext uri="{FF2B5EF4-FFF2-40B4-BE49-F238E27FC236}">
                <a16:creationId xmlns:a16="http://schemas.microsoft.com/office/drawing/2014/main" id="{822523BC-DB19-4D34-BAF2-F56FDFAFA748}"/>
              </a:ext>
            </a:extLst>
          </p:cNvPr>
          <p:cNvSpPr/>
          <p:nvPr/>
        </p:nvSpPr>
        <p:spPr>
          <a:xfrm>
            <a:off x="294640" y="243536"/>
            <a:ext cx="10963910" cy="461665"/>
          </a:xfrm>
          <a:prstGeom prst="rect">
            <a:avLst/>
          </a:prstGeom>
        </p:spPr>
        <p:txBody>
          <a:bodyPr wrap="square">
            <a:spAutoFit/>
          </a:bodyPr>
          <a:lstStyle/>
          <a:p>
            <a:pPr lvl="0"/>
            <a:r>
              <a:rPr lang="en-GB" b="1" dirty="0">
                <a:solidFill>
                  <a:srgbClr val="FFFFFF"/>
                </a:solidFill>
              </a:rPr>
              <a:t>Novartis has an industry-leading portfolio and pipeline in neuroscience </a:t>
            </a:r>
            <a:endParaRPr kumimoji="0" lang="en-GB"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8" name="TextBox 197" descr=" 198">
            <a:extLst>
              <a:ext uri="{FF2B5EF4-FFF2-40B4-BE49-F238E27FC236}">
                <a16:creationId xmlns:a16="http://schemas.microsoft.com/office/drawing/2014/main" id="{C7C54AED-86EE-4406-B394-3D430B3F6948}"/>
              </a:ext>
            </a:extLst>
          </p:cNvPr>
          <p:cNvSpPr txBox="1"/>
          <p:nvPr/>
        </p:nvSpPr>
        <p:spPr>
          <a:xfrm>
            <a:off x="225624" y="908323"/>
            <a:ext cx="9975651" cy="52322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Providing the best therapy package for </a:t>
            </a: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Multiple Sclerosis and SMA</a:t>
            </a: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 unlocking the next wave of growth in </a:t>
            </a:r>
            <a:b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b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Migraine Prevention</a:t>
            </a: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 while preparing to target the huge unmet need in </a:t>
            </a: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Neurodegeneration and Refractory Psychiatry </a:t>
            </a:r>
            <a:endParaRPr kumimoji="0" lang="en-GB" sz="800" b="1" i="0" u="none" strike="noStrike" kern="1200" cap="none" spc="0" normalizeH="0" baseline="30000" noProof="0" dirty="0">
              <a:ln>
                <a:noFill/>
              </a:ln>
              <a:solidFill>
                <a:schemeClr val="bg1"/>
              </a:solidFill>
              <a:effectLst/>
              <a:uLnTx/>
              <a:uFillTx/>
              <a:latin typeface="Arial" panose="020B0604020202020204"/>
              <a:ea typeface="+mn-ea"/>
              <a:cs typeface="+mn-cs"/>
            </a:endParaRPr>
          </a:p>
        </p:txBody>
      </p:sp>
      <p:grpSp>
        <p:nvGrpSpPr>
          <p:cNvPr id="12" name="Group 11" descr=" 12">
            <a:extLst>
              <a:ext uri="{FF2B5EF4-FFF2-40B4-BE49-F238E27FC236}">
                <a16:creationId xmlns:a16="http://schemas.microsoft.com/office/drawing/2014/main" id="{76E2339A-40DF-4121-89AD-C669B8B10726}"/>
              </a:ext>
            </a:extLst>
          </p:cNvPr>
          <p:cNvGrpSpPr/>
          <p:nvPr/>
        </p:nvGrpSpPr>
        <p:grpSpPr>
          <a:xfrm>
            <a:off x="407891" y="1691293"/>
            <a:ext cx="9723977" cy="1088822"/>
            <a:chOff x="407891" y="1691293"/>
            <a:chExt cx="9723977" cy="1088822"/>
          </a:xfrm>
        </p:grpSpPr>
        <p:sp>
          <p:nvSpPr>
            <p:cNvPr id="201" name="Arrow: Down 200">
              <a:extLst>
                <a:ext uri="{FF2B5EF4-FFF2-40B4-BE49-F238E27FC236}">
                  <a16:creationId xmlns:a16="http://schemas.microsoft.com/office/drawing/2014/main" id="{37E61EFC-70B9-4BDD-915B-5269087E76D7}"/>
                </a:ext>
              </a:extLst>
            </p:cNvPr>
            <p:cNvSpPr/>
            <p:nvPr/>
          </p:nvSpPr>
          <p:spPr>
            <a:xfrm>
              <a:off x="901855"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2" name="Arrow: Down 201">
              <a:extLst>
                <a:ext uri="{FF2B5EF4-FFF2-40B4-BE49-F238E27FC236}">
                  <a16:creationId xmlns:a16="http://schemas.microsoft.com/office/drawing/2014/main" id="{C01E5245-CAFC-40F6-8205-A249B7746E0D}"/>
                </a:ext>
              </a:extLst>
            </p:cNvPr>
            <p:cNvSpPr/>
            <p:nvPr/>
          </p:nvSpPr>
          <p:spPr>
            <a:xfrm>
              <a:off x="2369530"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3" name="Arrow: Down 202">
              <a:extLst>
                <a:ext uri="{FF2B5EF4-FFF2-40B4-BE49-F238E27FC236}">
                  <a16:creationId xmlns:a16="http://schemas.microsoft.com/office/drawing/2014/main" id="{19512EE8-9BF3-4C90-AA80-9EBB175C65D4}"/>
                </a:ext>
              </a:extLst>
            </p:cNvPr>
            <p:cNvSpPr/>
            <p:nvPr/>
          </p:nvSpPr>
          <p:spPr>
            <a:xfrm>
              <a:off x="5266264"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4" name="Arrow: Down 203">
              <a:extLst>
                <a:ext uri="{FF2B5EF4-FFF2-40B4-BE49-F238E27FC236}">
                  <a16:creationId xmlns:a16="http://schemas.microsoft.com/office/drawing/2014/main" id="{CC009BDE-3834-4F8C-9555-3613502DD46E}"/>
                </a:ext>
              </a:extLst>
            </p:cNvPr>
            <p:cNvSpPr/>
            <p:nvPr/>
          </p:nvSpPr>
          <p:spPr>
            <a:xfrm>
              <a:off x="6712616"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5" name="Arrow: Down 204">
              <a:extLst>
                <a:ext uri="{FF2B5EF4-FFF2-40B4-BE49-F238E27FC236}">
                  <a16:creationId xmlns:a16="http://schemas.microsoft.com/office/drawing/2014/main" id="{E6D6DCC0-764B-4494-BADE-F5159E207026}"/>
                </a:ext>
              </a:extLst>
            </p:cNvPr>
            <p:cNvSpPr/>
            <p:nvPr/>
          </p:nvSpPr>
          <p:spPr>
            <a:xfrm>
              <a:off x="9368647"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cxnSp>
          <p:nvCxnSpPr>
            <p:cNvPr id="206" name="Straight Connector 205">
              <a:extLst>
                <a:ext uri="{FF2B5EF4-FFF2-40B4-BE49-F238E27FC236}">
                  <a16:creationId xmlns:a16="http://schemas.microsoft.com/office/drawing/2014/main" id="{BA113F52-F574-48FF-BD86-C4E58E324183}"/>
                </a:ext>
              </a:extLst>
            </p:cNvPr>
            <p:cNvCxnSpPr/>
            <p:nvPr/>
          </p:nvCxnSpPr>
          <p:spPr>
            <a:xfrm>
              <a:off x="1654809" y="2339913"/>
              <a:ext cx="6405598" cy="0"/>
            </a:xfrm>
            <a:prstGeom prst="line">
              <a:avLst/>
            </a:prstGeom>
            <a:ln w="5715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7" name="Rectangle: Rounded Corners 206">
              <a:extLst>
                <a:ext uri="{FF2B5EF4-FFF2-40B4-BE49-F238E27FC236}">
                  <a16:creationId xmlns:a16="http://schemas.microsoft.com/office/drawing/2014/main" id="{EC5B672D-77D2-4B10-9B79-46D96B34711A}"/>
                </a:ext>
              </a:extLst>
            </p:cNvPr>
            <p:cNvSpPr/>
            <p:nvPr/>
          </p:nvSpPr>
          <p:spPr>
            <a:xfrm>
              <a:off x="407891"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Today</a:t>
              </a:r>
            </a:p>
          </p:txBody>
        </p:sp>
        <p:sp>
          <p:nvSpPr>
            <p:cNvPr id="208" name="Rectangle: Rounded Corners 207">
              <a:extLst>
                <a:ext uri="{FF2B5EF4-FFF2-40B4-BE49-F238E27FC236}">
                  <a16:creationId xmlns:a16="http://schemas.microsoft.com/office/drawing/2014/main" id="{96176E3F-5EF0-4971-AE11-4EAFF04BCBC2}"/>
                </a:ext>
              </a:extLst>
            </p:cNvPr>
            <p:cNvSpPr/>
            <p:nvPr/>
          </p:nvSpPr>
          <p:spPr>
            <a:xfrm>
              <a:off x="1875566"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2020</a:t>
              </a:r>
            </a:p>
          </p:txBody>
        </p:sp>
        <p:sp>
          <p:nvSpPr>
            <p:cNvPr id="209" name="Rectangle: Rounded Corners 208">
              <a:extLst>
                <a:ext uri="{FF2B5EF4-FFF2-40B4-BE49-F238E27FC236}">
                  <a16:creationId xmlns:a16="http://schemas.microsoft.com/office/drawing/2014/main" id="{1C217573-5857-47D6-B166-2C578256A725}"/>
                </a:ext>
              </a:extLst>
            </p:cNvPr>
            <p:cNvSpPr/>
            <p:nvPr/>
          </p:nvSpPr>
          <p:spPr>
            <a:xfrm>
              <a:off x="4772300"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≥2024</a:t>
              </a:r>
            </a:p>
          </p:txBody>
        </p:sp>
        <p:sp>
          <p:nvSpPr>
            <p:cNvPr id="210" name="Rectangle: Rounded Corners 209">
              <a:extLst>
                <a:ext uri="{FF2B5EF4-FFF2-40B4-BE49-F238E27FC236}">
                  <a16:creationId xmlns:a16="http://schemas.microsoft.com/office/drawing/2014/main" id="{1761C6F6-0362-416F-AE58-52775F710061}"/>
                </a:ext>
              </a:extLst>
            </p:cNvPr>
            <p:cNvSpPr/>
            <p:nvPr/>
          </p:nvSpPr>
          <p:spPr>
            <a:xfrm>
              <a:off x="6285868" y="2123889"/>
              <a:ext cx="3846000"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Areas of interest</a:t>
              </a:r>
            </a:p>
          </p:txBody>
        </p:sp>
        <p:sp>
          <p:nvSpPr>
            <p:cNvPr id="211" name="Rectangle: Rounded Corners 21">
              <a:extLst>
                <a:ext uri="{FF2B5EF4-FFF2-40B4-BE49-F238E27FC236}">
                  <a16:creationId xmlns:a16="http://schemas.microsoft.com/office/drawing/2014/main" id="{4397200E-E92D-46D0-8CB3-E449AD2460C4}"/>
                </a:ext>
              </a:extLst>
            </p:cNvPr>
            <p:cNvSpPr/>
            <p:nvPr/>
          </p:nvSpPr>
          <p:spPr>
            <a:xfrm>
              <a:off x="3303493"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2023</a:t>
              </a:r>
            </a:p>
          </p:txBody>
        </p:sp>
        <p:sp>
          <p:nvSpPr>
            <p:cNvPr id="216" name="Pentágono 782">
              <a:extLst>
                <a:ext uri="{FF2B5EF4-FFF2-40B4-BE49-F238E27FC236}">
                  <a16:creationId xmlns:a16="http://schemas.microsoft.com/office/drawing/2014/main" id="{D63926AA-162D-4775-8071-E8D0916A4D5C}"/>
                </a:ext>
              </a:extLst>
            </p:cNvPr>
            <p:cNvSpPr/>
            <p:nvPr/>
          </p:nvSpPr>
          <p:spPr bwMode="ltGray">
            <a:xfrm>
              <a:off x="1147910" y="1691293"/>
              <a:ext cx="2612372" cy="360588"/>
            </a:xfrm>
            <a:prstGeom prst="homePlate">
              <a:avLst/>
            </a:prstGeom>
            <a:solidFill>
              <a:schemeClr val="accent1"/>
            </a:solidFill>
            <a:ln>
              <a:noFill/>
            </a:ln>
          </p:spPr>
          <p:style>
            <a:lnRef idx="3">
              <a:schemeClr val="lt1"/>
            </a:lnRef>
            <a:fillRef idx="1">
              <a:schemeClr val="accent2"/>
            </a:fillRef>
            <a:effectRef idx="1">
              <a:schemeClr val="accent2"/>
            </a:effectRef>
            <a:fontRef idx="minor">
              <a:schemeClr val="lt1"/>
            </a:fontRef>
          </p:style>
          <p:txBody>
            <a:bodyPr rtlCol="0" anchor="ctr"/>
            <a:lstStyle/>
            <a:p>
              <a:pPr algn="ctr" defTabSz="1219110">
                <a:defRPr/>
              </a:pPr>
              <a:r>
                <a:rPr lang="en-GB" sz="1200" b="1" kern="0" dirty="0">
                  <a:solidFill>
                    <a:srgbClr val="FFFFFF"/>
                  </a:solidFill>
                </a:rPr>
                <a:t>LAUNCH &amp; ACCELERATE</a:t>
              </a:r>
            </a:p>
          </p:txBody>
        </p:sp>
        <p:sp>
          <p:nvSpPr>
            <p:cNvPr id="217" name="Pentágono 782">
              <a:extLst>
                <a:ext uri="{FF2B5EF4-FFF2-40B4-BE49-F238E27FC236}">
                  <a16:creationId xmlns:a16="http://schemas.microsoft.com/office/drawing/2014/main" id="{A2CF968C-03F6-483A-973F-0A2EC78A5984}"/>
                </a:ext>
              </a:extLst>
            </p:cNvPr>
            <p:cNvSpPr/>
            <p:nvPr/>
          </p:nvSpPr>
          <p:spPr bwMode="ltGray">
            <a:xfrm>
              <a:off x="3895178" y="1691293"/>
              <a:ext cx="2190585" cy="360588"/>
            </a:xfrm>
            <a:prstGeom prst="homePlate">
              <a:avLst/>
            </a:prstGeom>
            <a:solidFill>
              <a:schemeClr val="accent1"/>
            </a:solidFill>
            <a:ln>
              <a:noFill/>
            </a:ln>
          </p:spPr>
          <p:style>
            <a:lnRef idx="3">
              <a:schemeClr val="lt1"/>
            </a:lnRef>
            <a:fillRef idx="1">
              <a:schemeClr val="accent2"/>
            </a:fillRef>
            <a:effectRef idx="1">
              <a:schemeClr val="accent2"/>
            </a:effectRef>
            <a:fontRef idx="minor">
              <a:schemeClr val="lt1"/>
            </a:fontRef>
          </p:style>
          <p:txBody>
            <a:bodyPr rtlCol="0" anchor="ctr"/>
            <a:lstStyle/>
            <a:p>
              <a:pPr algn="ctr" defTabSz="1219110">
                <a:defRPr/>
              </a:pPr>
              <a:r>
                <a:rPr lang="en-GB" sz="1200" b="1" kern="0" dirty="0">
                  <a:solidFill>
                    <a:srgbClr val="FFFFFF"/>
                  </a:solidFill>
                </a:rPr>
                <a:t>GROW &amp; EXPAND</a:t>
              </a:r>
            </a:p>
          </p:txBody>
        </p:sp>
        <p:sp>
          <p:nvSpPr>
            <p:cNvPr id="218" name="Pentágono 782">
              <a:extLst>
                <a:ext uri="{FF2B5EF4-FFF2-40B4-BE49-F238E27FC236}">
                  <a16:creationId xmlns:a16="http://schemas.microsoft.com/office/drawing/2014/main" id="{59FAFBAD-76A9-4C27-BAFE-71CED6099C4C}"/>
                </a:ext>
              </a:extLst>
            </p:cNvPr>
            <p:cNvSpPr/>
            <p:nvPr/>
          </p:nvSpPr>
          <p:spPr bwMode="ltGray">
            <a:xfrm>
              <a:off x="6258425" y="1691293"/>
              <a:ext cx="2407486" cy="360588"/>
            </a:xfrm>
            <a:prstGeom prst="homePlate">
              <a:avLst/>
            </a:prstGeom>
            <a:solidFill>
              <a:schemeClr val="accent1"/>
            </a:solidFill>
            <a:ln>
              <a:noFill/>
            </a:ln>
          </p:spPr>
          <p:style>
            <a:lnRef idx="3">
              <a:schemeClr val="lt1"/>
            </a:lnRef>
            <a:fillRef idx="1">
              <a:schemeClr val="accent2"/>
            </a:fillRef>
            <a:effectRef idx="1">
              <a:schemeClr val="accent2"/>
            </a:effectRef>
            <a:fontRef idx="minor">
              <a:schemeClr val="lt1"/>
            </a:fontRef>
          </p:style>
          <p:txBody>
            <a:bodyPr rtlCol="0" anchor="ctr"/>
            <a:lstStyle/>
            <a:p>
              <a:pPr algn="ctr" defTabSz="1219110">
                <a:defRPr/>
              </a:pPr>
              <a:r>
                <a:rPr lang="en-GB" sz="1200" b="1" kern="0" dirty="0">
                  <a:solidFill>
                    <a:srgbClr val="FFFFFF"/>
                  </a:solidFill>
                </a:rPr>
                <a:t>BREAKTHROUGH &amp; LEAD</a:t>
              </a:r>
            </a:p>
          </p:txBody>
        </p:sp>
      </p:grpSp>
      <p:grpSp>
        <p:nvGrpSpPr>
          <p:cNvPr id="369" name="Migraine" descr=" 369">
            <a:extLst>
              <a:ext uri="{FF2B5EF4-FFF2-40B4-BE49-F238E27FC236}">
                <a16:creationId xmlns:a16="http://schemas.microsoft.com/office/drawing/2014/main" id="{F6557DE4-3EE9-4352-8687-8DE6AE35A181}"/>
              </a:ext>
            </a:extLst>
          </p:cNvPr>
          <p:cNvGrpSpPr/>
          <p:nvPr/>
        </p:nvGrpSpPr>
        <p:grpSpPr>
          <a:xfrm>
            <a:off x="413560" y="4791075"/>
            <a:ext cx="1490821" cy="330200"/>
            <a:chOff x="1100168" y="5092700"/>
            <a:chExt cx="1733678" cy="330200"/>
          </a:xfrm>
        </p:grpSpPr>
        <p:sp>
          <p:nvSpPr>
            <p:cNvPr id="370" name="Rectangle: Rounded Corners 369">
              <a:extLst>
                <a:ext uri="{FF2B5EF4-FFF2-40B4-BE49-F238E27FC236}">
                  <a16:creationId xmlns:a16="http://schemas.microsoft.com/office/drawing/2014/main" id="{58D6D32C-67F3-4926-9C1B-0372FAC03033}"/>
                </a:ext>
              </a:extLst>
            </p:cNvPr>
            <p:cNvSpPr/>
            <p:nvPr/>
          </p:nvSpPr>
          <p:spPr>
            <a:xfrm>
              <a:off x="1100168" y="5092700"/>
              <a:ext cx="173367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MIGRAINE VIEW</a:t>
              </a:r>
            </a:p>
          </p:txBody>
        </p:sp>
        <p:sp>
          <p:nvSpPr>
            <p:cNvPr id="371" name="Freeform: Shape 370">
              <a:extLst>
                <a:ext uri="{FF2B5EF4-FFF2-40B4-BE49-F238E27FC236}">
                  <a16:creationId xmlns:a16="http://schemas.microsoft.com/office/drawing/2014/main" id="{E4D1CD0F-8648-4947-B2A1-75A962CEAC37}"/>
                </a:ext>
              </a:extLst>
            </p:cNvPr>
            <p:cNvSpPr/>
            <p:nvPr/>
          </p:nvSpPr>
          <p:spPr>
            <a:xfrm>
              <a:off x="26138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72" name="MS" descr=" 372">
            <a:extLst>
              <a:ext uri="{FF2B5EF4-FFF2-40B4-BE49-F238E27FC236}">
                <a16:creationId xmlns:a16="http://schemas.microsoft.com/office/drawing/2014/main" id="{5F147BCA-61EE-4D9E-B860-B76DEFA7C8E8}"/>
              </a:ext>
            </a:extLst>
          </p:cNvPr>
          <p:cNvGrpSpPr/>
          <p:nvPr/>
        </p:nvGrpSpPr>
        <p:grpSpPr>
          <a:xfrm>
            <a:off x="1982923" y="4791075"/>
            <a:ext cx="2414338" cy="330200"/>
            <a:chOff x="2953564" y="5092700"/>
            <a:chExt cx="2807638" cy="330200"/>
          </a:xfrm>
        </p:grpSpPr>
        <p:sp>
          <p:nvSpPr>
            <p:cNvPr id="373" name="Rectangle: Rounded Corners 372">
              <a:extLst>
                <a:ext uri="{FF2B5EF4-FFF2-40B4-BE49-F238E27FC236}">
                  <a16:creationId xmlns:a16="http://schemas.microsoft.com/office/drawing/2014/main" id="{D3D1B99A-724D-4E20-B6F4-E9B7707C399C}"/>
                </a:ext>
              </a:extLst>
            </p:cNvPr>
            <p:cNvSpPr/>
            <p:nvPr/>
          </p:nvSpPr>
          <p:spPr>
            <a:xfrm>
              <a:off x="2953564" y="5092700"/>
              <a:ext cx="280763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MULTIPLE SCLEROSIS VIEW</a:t>
              </a:r>
            </a:p>
          </p:txBody>
        </p:sp>
        <p:sp>
          <p:nvSpPr>
            <p:cNvPr id="374" name="Freeform: Shape 373">
              <a:extLst>
                <a:ext uri="{FF2B5EF4-FFF2-40B4-BE49-F238E27FC236}">
                  <a16:creationId xmlns:a16="http://schemas.microsoft.com/office/drawing/2014/main" id="{7B92EC15-EE8C-479C-885B-AAA7CEBEDDB9}"/>
                </a:ext>
              </a:extLst>
            </p:cNvPr>
            <p:cNvSpPr/>
            <p:nvPr/>
          </p:nvSpPr>
          <p:spPr>
            <a:xfrm>
              <a:off x="55411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75" name="Pediatric" descr=" 375">
            <a:extLst>
              <a:ext uri="{FF2B5EF4-FFF2-40B4-BE49-F238E27FC236}">
                <a16:creationId xmlns:a16="http://schemas.microsoft.com/office/drawing/2014/main" id="{D9C7242A-77CC-408F-926E-76A56E9AD4CD}"/>
              </a:ext>
            </a:extLst>
          </p:cNvPr>
          <p:cNvGrpSpPr/>
          <p:nvPr/>
        </p:nvGrpSpPr>
        <p:grpSpPr>
          <a:xfrm>
            <a:off x="4475803" y="4791075"/>
            <a:ext cx="2580446" cy="330200"/>
            <a:chOff x="5880920" y="5092700"/>
            <a:chExt cx="3000805" cy="330200"/>
          </a:xfrm>
        </p:grpSpPr>
        <p:sp>
          <p:nvSpPr>
            <p:cNvPr id="376" name="Rectangle: Rounded Corners 375">
              <a:extLst>
                <a:ext uri="{FF2B5EF4-FFF2-40B4-BE49-F238E27FC236}">
                  <a16:creationId xmlns:a16="http://schemas.microsoft.com/office/drawing/2014/main" id="{4BC98DD2-E20C-4874-89F1-785946D41435}"/>
                </a:ext>
              </a:extLst>
            </p:cNvPr>
            <p:cNvSpPr/>
            <p:nvPr/>
          </p:nvSpPr>
          <p:spPr>
            <a:xfrm>
              <a:off x="5880920" y="5092700"/>
              <a:ext cx="300080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PEDIATRIC NEUROLOGY VIEW</a:t>
              </a:r>
            </a:p>
          </p:txBody>
        </p:sp>
        <p:sp>
          <p:nvSpPr>
            <p:cNvPr id="377" name="Freeform: Shape 376">
              <a:extLst>
                <a:ext uri="{FF2B5EF4-FFF2-40B4-BE49-F238E27FC236}">
                  <a16:creationId xmlns:a16="http://schemas.microsoft.com/office/drawing/2014/main" id="{BD567042-FAB0-4C89-A492-F0C526C8DB98}"/>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endParaRPr lang="en-GB"/>
            </a:p>
          </p:txBody>
        </p:sp>
      </p:grpSp>
      <p:grpSp>
        <p:nvGrpSpPr>
          <p:cNvPr id="378" name="REFRACTORY" descr=" 378">
            <a:extLst>
              <a:ext uri="{FF2B5EF4-FFF2-40B4-BE49-F238E27FC236}">
                <a16:creationId xmlns:a16="http://schemas.microsoft.com/office/drawing/2014/main" id="{6FD1F35E-2CD9-4F65-A0D2-536CB5CC98FB}"/>
              </a:ext>
            </a:extLst>
          </p:cNvPr>
          <p:cNvGrpSpPr/>
          <p:nvPr/>
        </p:nvGrpSpPr>
        <p:grpSpPr>
          <a:xfrm>
            <a:off x="7134791" y="4791075"/>
            <a:ext cx="2713879" cy="330200"/>
            <a:chOff x="7088193" y="5092700"/>
            <a:chExt cx="3155975" cy="330200"/>
          </a:xfrm>
        </p:grpSpPr>
        <p:sp>
          <p:nvSpPr>
            <p:cNvPr id="379" name="Rectangle: Rounded Corners 378">
              <a:extLst>
                <a:ext uri="{FF2B5EF4-FFF2-40B4-BE49-F238E27FC236}">
                  <a16:creationId xmlns:a16="http://schemas.microsoft.com/office/drawing/2014/main" id="{1D55BB53-CD3D-4596-9DFB-2C579F3BF4F8}"/>
                </a:ext>
              </a:extLst>
            </p:cNvPr>
            <p:cNvSpPr/>
            <p:nvPr/>
          </p:nvSpPr>
          <p:spPr>
            <a:xfrm>
              <a:off x="7088193" y="5092700"/>
              <a:ext cx="315597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REFRACTORY PSYCHIATRY VIEW</a:t>
              </a:r>
            </a:p>
          </p:txBody>
        </p:sp>
        <p:sp>
          <p:nvSpPr>
            <p:cNvPr id="380" name="Freeform: Shape 379">
              <a:extLst>
                <a:ext uri="{FF2B5EF4-FFF2-40B4-BE49-F238E27FC236}">
                  <a16:creationId xmlns:a16="http://schemas.microsoft.com/office/drawing/2014/main" id="{8B9047D4-E272-40FE-BCFF-34CF9B71E9C6}"/>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81" name="NEURODEGENERATION" descr=" 381">
            <a:extLst>
              <a:ext uri="{FF2B5EF4-FFF2-40B4-BE49-F238E27FC236}">
                <a16:creationId xmlns:a16="http://schemas.microsoft.com/office/drawing/2014/main" id="{018203EF-B2E1-4F82-AA47-96EDB9A68A7B}"/>
              </a:ext>
            </a:extLst>
          </p:cNvPr>
          <p:cNvGrpSpPr/>
          <p:nvPr/>
        </p:nvGrpSpPr>
        <p:grpSpPr>
          <a:xfrm>
            <a:off x="413560" y="5184775"/>
            <a:ext cx="2434480" cy="330200"/>
            <a:chOff x="7413107" y="5092700"/>
            <a:chExt cx="2831061" cy="330200"/>
          </a:xfrm>
        </p:grpSpPr>
        <p:sp>
          <p:nvSpPr>
            <p:cNvPr id="382" name="Rectangle: Rounded Corners 381">
              <a:extLst>
                <a:ext uri="{FF2B5EF4-FFF2-40B4-BE49-F238E27FC236}">
                  <a16:creationId xmlns:a16="http://schemas.microsoft.com/office/drawing/2014/main" id="{FBB5816F-F062-4511-BB6B-500BD9474CEA}"/>
                </a:ext>
              </a:extLst>
            </p:cNvPr>
            <p:cNvSpPr/>
            <p:nvPr/>
          </p:nvSpPr>
          <p:spPr>
            <a:xfrm>
              <a:off x="7413107" y="5092700"/>
              <a:ext cx="2831061"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NEURODEGENERATION VIEW</a:t>
              </a:r>
            </a:p>
          </p:txBody>
        </p:sp>
        <p:sp>
          <p:nvSpPr>
            <p:cNvPr id="383" name="Freeform: Shape 382">
              <a:extLst>
                <a:ext uri="{FF2B5EF4-FFF2-40B4-BE49-F238E27FC236}">
                  <a16:creationId xmlns:a16="http://schemas.microsoft.com/office/drawing/2014/main" id="{379CEBDA-3747-4617-9789-05327B02A305}"/>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84" name="View all" descr=" 384">
            <a:extLst>
              <a:ext uri="{FF2B5EF4-FFF2-40B4-BE49-F238E27FC236}">
                <a16:creationId xmlns:a16="http://schemas.microsoft.com/office/drawing/2014/main" id="{DEBA26D9-808B-46ED-BCFF-DF9A91331FC7}"/>
              </a:ext>
            </a:extLst>
          </p:cNvPr>
          <p:cNvGrpSpPr/>
          <p:nvPr/>
        </p:nvGrpSpPr>
        <p:grpSpPr>
          <a:xfrm>
            <a:off x="2915236" y="5184775"/>
            <a:ext cx="1068641" cy="330200"/>
            <a:chOff x="9001443" y="5092700"/>
            <a:chExt cx="1242725" cy="330200"/>
          </a:xfrm>
        </p:grpSpPr>
        <p:sp>
          <p:nvSpPr>
            <p:cNvPr id="385" name="Rectangle: Rounded Corners 384">
              <a:extLst>
                <a:ext uri="{FF2B5EF4-FFF2-40B4-BE49-F238E27FC236}">
                  <a16:creationId xmlns:a16="http://schemas.microsoft.com/office/drawing/2014/main" id="{BA0D94C3-676B-436F-A111-68C508E75938}"/>
                </a:ext>
              </a:extLst>
            </p:cNvPr>
            <p:cNvSpPr/>
            <p:nvPr/>
          </p:nvSpPr>
          <p:spPr>
            <a:xfrm>
              <a:off x="9001443" y="5092700"/>
              <a:ext cx="124272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VIEW ALL</a:t>
              </a:r>
            </a:p>
          </p:txBody>
        </p:sp>
        <p:sp>
          <p:nvSpPr>
            <p:cNvPr id="386" name="Freeform: Shape 385">
              <a:extLst>
                <a:ext uri="{FF2B5EF4-FFF2-40B4-BE49-F238E27FC236}">
                  <a16:creationId xmlns:a16="http://schemas.microsoft.com/office/drawing/2014/main" id="{D8430F91-B25D-472B-8377-4B09F02B3348}"/>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pic>
        <p:nvPicPr>
          <p:cNvPr id="169" name="Picture 168" descr=" 13">
            <a:extLst>
              <a:ext uri="{FF2B5EF4-FFF2-40B4-BE49-F238E27FC236}">
                <a16:creationId xmlns:a16="http://schemas.microsoft.com/office/drawing/2014/main" id="{36D37054-6915-40C3-BD45-E28906DA0920}"/>
              </a:ext>
            </a:extLst>
          </p:cNvPr>
          <p:cNvPicPr>
            <a:picLocks noChangeAspect="1"/>
          </p:cNvPicPr>
          <p:nvPr/>
        </p:nvPicPr>
        <p:blipFill>
          <a:blip r:embed="rId11"/>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1865371180"/>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showMasterSp="0">
  <p:cSld>
    <p:bg>
      <p:bgPr>
        <a:solidFill>
          <a:schemeClr val="accent3"/>
        </a:solidFill>
        <a:effectLst/>
      </p:bgPr>
    </p:bg>
    <p:spTree>
      <p:nvGrpSpPr>
        <p:cNvPr id="1" name=""/>
        <p:cNvGrpSpPr/>
        <p:nvPr/>
      </p:nvGrpSpPr>
      <p:grpSpPr>
        <a:xfrm>
          <a:off x="0" y="0"/>
          <a:ext cx="0" cy="0"/>
          <a:chOff x="0" y="0"/>
          <a:chExt cx="0" cy="0"/>
        </a:xfrm>
      </p:grpSpPr>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189657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2133"/>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endParaRPr lang="en-GB" sz="3200"/>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endParaRPr lang="en-GB" sz="3200"/>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endParaRPr lang="en-GB" sz="32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endParaRPr lang="en-GB" sz="32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accent3"/>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endParaRPr lang="en-GB" sz="32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endParaRPr lang="en-GB" sz="32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endParaRPr lang="en-GB" sz="3200"/>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32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32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32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32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32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3200"/>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3200"/>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32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32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3200"/>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endParaRPr lang="en-GB" sz="32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endParaRPr lang="en-GB" sz="32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endParaRPr lang="en-GB" sz="32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endParaRPr lang="en-GB" sz="32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endParaRPr lang="en-GB" sz="32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endParaRPr lang="en-GB" sz="32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endParaRPr lang="en-GB" sz="32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endParaRPr lang="en-GB" sz="32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endParaRPr lang="en-GB" sz="32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endParaRPr lang="en-GB" sz="32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endParaRPr lang="en-GB" sz="32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endParaRPr lang="en-GB" sz="32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endParaRPr lang="en-GB" sz="32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endParaRPr lang="en-GB" sz="32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endParaRPr lang="en-GB" sz="32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endParaRPr lang="en-GB" sz="32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endParaRPr lang="en-GB" sz="32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endParaRPr lang="en-GB" sz="32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endParaRPr lang="en-GB" sz="32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endParaRPr lang="en-GB" sz="32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endParaRPr lang="en-GB" sz="32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endParaRPr lang="en-GB" sz="32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endParaRPr lang="en-GB" sz="32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endParaRPr lang="en-GB" sz="32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endParaRPr lang="en-GB" sz="32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endParaRPr lang="en-GB" sz="32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endParaRPr lang="en-GB" sz="32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endParaRPr lang="en-GB" sz="32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endParaRPr lang="en-GB" sz="32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endParaRPr lang="en-GB" sz="32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endParaRPr lang="en-GB" sz="32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endParaRPr lang="en-GB" sz="32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endParaRPr lang="en-GB" sz="3200"/>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066831"/>
            <a:ext cx="1212860" cy="420756"/>
          </a:xfrm>
          <a:prstGeom prst="rect">
            <a:avLst/>
          </a:prstGeom>
        </p:spPr>
        <p:txBody>
          <a:bodyPr wrap="square">
            <a:spAutoFit/>
          </a:bodyPr>
          <a:lstStyle/>
          <a:p>
            <a:pPr algn="r"/>
            <a:r>
              <a:rPr lang="en-GB" sz="1050" dirty="0">
                <a:solidFill>
                  <a:schemeClr val="accent2"/>
                </a:solidFill>
              </a:rPr>
              <a:t>Industry-leading pipeline</a:t>
            </a:r>
          </a:p>
        </p:txBody>
      </p:sp>
      <p:sp>
        <p:nvSpPr>
          <p:cNvPr id="150" name="Freeform: Shape 149" descr=" 150">
            <a:extLst>
              <a:ext uri="{FF2B5EF4-FFF2-40B4-BE49-F238E27FC236}">
                <a16:creationId xmlns:a16="http://schemas.microsoft.com/office/drawing/2014/main" id="{C2503883-FD61-4F2F-87EF-7B147D8EC4D7}"/>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1" name="Freeform: Shape 150" descr=" 151">
            <a:extLst>
              <a:ext uri="{FF2B5EF4-FFF2-40B4-BE49-F238E27FC236}">
                <a16:creationId xmlns:a16="http://schemas.microsoft.com/office/drawing/2014/main" id="{77EF23F0-6E66-4CBE-99AD-39B7EFB2584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2" name="Freeform: Shape 151" descr=" 152">
            <a:extLst>
              <a:ext uri="{FF2B5EF4-FFF2-40B4-BE49-F238E27FC236}">
                <a16:creationId xmlns:a16="http://schemas.microsoft.com/office/drawing/2014/main" id="{6F55F401-954C-406E-839F-19AB73C70CE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89" name="Freeform: Shape 88" descr=" 89">
            <a:extLst>
              <a:ext uri="{FF2B5EF4-FFF2-40B4-BE49-F238E27FC236}">
                <a16:creationId xmlns:a16="http://schemas.microsoft.com/office/drawing/2014/main" id="{27E3979A-810F-46AF-96AE-6B0057E3C6A0}"/>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3" name="Freeform: Shape 152" descr=" 153">
            <a:extLst>
              <a:ext uri="{FF2B5EF4-FFF2-40B4-BE49-F238E27FC236}">
                <a16:creationId xmlns:a16="http://schemas.microsoft.com/office/drawing/2014/main" id="{D44E2A9C-85E5-4B5A-9B6C-2540B6B35F44}"/>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4" name="Freeform: Shape 153" descr=" 154">
            <a:extLst>
              <a:ext uri="{FF2B5EF4-FFF2-40B4-BE49-F238E27FC236}">
                <a16:creationId xmlns:a16="http://schemas.microsoft.com/office/drawing/2014/main" id="{9DBF079A-C5A7-4D96-9D19-26E89715D53C}"/>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55" name="ABBREVIATIONS" descr=" 155">
            <a:hlinkClick r:id="" action="ppaction://noaction" highlightClick="1"/>
            <a:extLst>
              <a:ext uri="{FF2B5EF4-FFF2-40B4-BE49-F238E27FC236}">
                <a16:creationId xmlns:a16="http://schemas.microsoft.com/office/drawing/2014/main" id="{E67B4E72-6CF4-42B5-B902-749A64811BA3}"/>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chemeClr val="bg2">
                    <a:lumMod val="60000"/>
                    <a:lumOff val="40000"/>
                  </a:schemeClr>
                </a:solidFill>
              </a:rPr>
              <a:t>ABBREVIATIONS</a:t>
            </a:r>
          </a:p>
        </p:txBody>
      </p:sp>
      <p:sp>
        <p:nvSpPr>
          <p:cNvPr id="156" name="Oval 155" descr=" 156">
            <a:hlinkClick r:id="" action="ppaction://hlinkshowjump?jump=nextslide" highlightClick="1"/>
            <a:extLst>
              <a:ext uri="{FF2B5EF4-FFF2-40B4-BE49-F238E27FC236}">
                <a16:creationId xmlns:a16="http://schemas.microsoft.com/office/drawing/2014/main" id="{B968C325-CBE8-4423-A0D3-DBD3F38E287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57" name="Oval 156" descr=" 157">
            <a:hlinkClick r:id="" action="ppaction://hlinkshowjump?jump=lastslideviewed" highlightClick="1"/>
            <a:extLst>
              <a:ext uri="{FF2B5EF4-FFF2-40B4-BE49-F238E27FC236}">
                <a16:creationId xmlns:a16="http://schemas.microsoft.com/office/drawing/2014/main" id="{E95896F8-82E1-474E-900D-969A39F92407}"/>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dirty="0"/>
          </a:p>
        </p:txBody>
      </p:sp>
      <p:sp>
        <p:nvSpPr>
          <p:cNvPr id="158" name="Oval 157" descr=" 158">
            <a:hlinkClick r:id="rId3" action="ppaction://hlinksldjump" highlightClick="1"/>
            <a:extLst>
              <a:ext uri="{FF2B5EF4-FFF2-40B4-BE49-F238E27FC236}">
                <a16:creationId xmlns:a16="http://schemas.microsoft.com/office/drawing/2014/main" id="{02F89495-ABB2-4231-857B-01A7E2F9DA0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endParaRPr lang="en-GB" sz="3200"/>
          </a:p>
        </p:txBody>
      </p:sp>
      <p:sp>
        <p:nvSpPr>
          <p:cNvPr id="159" name="Freeform: Shape 158" descr=" 159">
            <a:hlinkClick r:id="rId4" action="ppaction://hlinksldjump" highlightClick="1"/>
            <a:extLst>
              <a:ext uri="{FF2B5EF4-FFF2-40B4-BE49-F238E27FC236}">
                <a16:creationId xmlns:a16="http://schemas.microsoft.com/office/drawing/2014/main" id="{EAEFA961-B724-4A45-854F-261E7CAEE7E6}"/>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1" name="Freeform: Shape 160" descr=" 161">
            <a:hlinkClick r:id="rId5" action="ppaction://hlinksldjump" highlightClick="1"/>
            <a:extLst>
              <a:ext uri="{FF2B5EF4-FFF2-40B4-BE49-F238E27FC236}">
                <a16:creationId xmlns:a16="http://schemas.microsoft.com/office/drawing/2014/main" id="{65D73586-61C6-4017-A854-77625CD654D3}"/>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2" name="Freeform: Shape 161" descr=" 162">
            <a:hlinkClick r:id="rId6" action="ppaction://hlinksldjump" highlightClick="1"/>
            <a:extLst>
              <a:ext uri="{FF2B5EF4-FFF2-40B4-BE49-F238E27FC236}">
                <a16:creationId xmlns:a16="http://schemas.microsoft.com/office/drawing/2014/main" id="{06D11B26-5C75-4424-9A34-CD85E66C12FF}"/>
              </a:ext>
            </a:extLst>
          </p:cNvPr>
          <p:cNvSpPr/>
          <p:nvPr/>
        </p:nvSpPr>
        <p:spPr>
          <a:xfrm>
            <a:off x="10299700" y="1896574"/>
            <a:ext cx="1892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3" name="Freeform: Shape 162" descr=" 163">
            <a:hlinkClick r:id="rId7" action="ppaction://hlinksldjump" highlightClick="1"/>
            <a:extLst>
              <a:ext uri="{FF2B5EF4-FFF2-40B4-BE49-F238E27FC236}">
                <a16:creationId xmlns:a16="http://schemas.microsoft.com/office/drawing/2014/main" id="{3D9BEBC6-4A88-412C-BA75-ACF9964052FB}"/>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4" name="Freeform: Shape 163" descr=" 164">
            <a:hlinkClick r:id="rId8" action="ppaction://hlinksldjump" highlightClick="1"/>
            <a:extLst>
              <a:ext uri="{FF2B5EF4-FFF2-40B4-BE49-F238E27FC236}">
                <a16:creationId xmlns:a16="http://schemas.microsoft.com/office/drawing/2014/main" id="{567614BA-92F2-4996-BD2B-C8098E7EC20B}"/>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5" name="Freeform: Shape 164" descr=" 165">
            <a:hlinkClick r:id="rId9" action="ppaction://hlinksldjump" highlightClick="1"/>
            <a:extLst>
              <a:ext uri="{FF2B5EF4-FFF2-40B4-BE49-F238E27FC236}">
                <a16:creationId xmlns:a16="http://schemas.microsoft.com/office/drawing/2014/main" id="{D834D465-E088-48FE-944C-B86BC9C3F63A}"/>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6" name="Freeform: Shape 165" descr=" 166">
            <a:hlinkClick r:id="rId10" action="ppaction://hlinksldjump" highlightClick="1"/>
            <a:extLst>
              <a:ext uri="{FF2B5EF4-FFF2-40B4-BE49-F238E27FC236}">
                <a16:creationId xmlns:a16="http://schemas.microsoft.com/office/drawing/2014/main" id="{13D2A38F-5C01-4783-AF89-45AA86853470}"/>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8" name="Rectangle 167" descr=" 168">
            <a:extLst>
              <a:ext uri="{FF2B5EF4-FFF2-40B4-BE49-F238E27FC236}">
                <a16:creationId xmlns:a16="http://schemas.microsoft.com/office/drawing/2014/main" id="{F6418F2C-BE55-442A-9B6A-3B69A33A5821}"/>
              </a:ext>
            </a:extLst>
          </p:cNvPr>
          <p:cNvSpPr/>
          <p:nvPr/>
        </p:nvSpPr>
        <p:spPr>
          <a:xfrm>
            <a:off x="294640" y="5692170"/>
            <a:ext cx="9954260" cy="461665"/>
          </a:xfrm>
          <a:prstGeom prst="rect">
            <a:avLst/>
          </a:prstGeom>
        </p:spPr>
        <p:txBody>
          <a:bodyPr wrap="square">
            <a:spAutoFit/>
          </a:bodyPr>
          <a:lstStyle/>
          <a:p>
            <a:r>
              <a:rPr lang="en-GB" sz="1200" baseline="30000" dirty="0">
                <a:solidFill>
                  <a:schemeClr val="bg1"/>
                </a:solidFill>
              </a:rPr>
              <a:t>a</a:t>
            </a:r>
            <a:r>
              <a:rPr lang="en-GB" sz="1200" dirty="0">
                <a:solidFill>
                  <a:schemeClr val="bg1"/>
                </a:solidFill>
              </a:rPr>
              <a:t> </a:t>
            </a:r>
            <a:r>
              <a:rPr lang="en-GB" sz="1200" dirty="0" err="1">
                <a:solidFill>
                  <a:schemeClr val="bg1"/>
                </a:solidFill>
              </a:rPr>
              <a:t>Zolgensma</a:t>
            </a:r>
            <a:r>
              <a:rPr lang="en-GB" sz="1200" dirty="0">
                <a:solidFill>
                  <a:schemeClr val="bg1"/>
                </a:solidFill>
              </a:rPr>
              <a:t> IV. </a:t>
            </a:r>
            <a:r>
              <a:rPr lang="en-GB" sz="1200" baseline="30000" dirty="0">
                <a:solidFill>
                  <a:schemeClr val="bg1"/>
                </a:solidFill>
              </a:rPr>
              <a:t>b</a:t>
            </a:r>
            <a:r>
              <a:rPr lang="en-GB" sz="1200" dirty="0">
                <a:solidFill>
                  <a:schemeClr val="bg1"/>
                </a:solidFill>
              </a:rPr>
              <a:t> </a:t>
            </a:r>
            <a:r>
              <a:rPr lang="en-GB" sz="1200" dirty="0" err="1">
                <a:solidFill>
                  <a:schemeClr val="bg1"/>
                </a:solidFill>
              </a:rPr>
              <a:t>Zolgensma</a:t>
            </a:r>
            <a:r>
              <a:rPr lang="en-GB" sz="1200" dirty="0">
                <a:solidFill>
                  <a:schemeClr val="bg1"/>
                </a:solidFill>
              </a:rPr>
              <a:t> IT.</a:t>
            </a:r>
            <a:br>
              <a:rPr lang="en-GB" sz="1200" dirty="0">
                <a:solidFill>
                  <a:schemeClr val="bg1"/>
                </a:solidFill>
              </a:rPr>
            </a:br>
            <a:r>
              <a:rPr lang="en-GB" sz="1200" dirty="0">
                <a:solidFill>
                  <a:schemeClr val="bg1"/>
                </a:solidFill>
              </a:rPr>
              <a:t>Times indicated are submission timelines.</a:t>
            </a:r>
          </a:p>
        </p:txBody>
      </p:sp>
      <p:sp>
        <p:nvSpPr>
          <p:cNvPr id="186" name="REFERENCES" descr=" 186">
            <a:hlinkClick r:id="" action="ppaction://noaction" highlightClick="1"/>
            <a:extLst>
              <a:ext uri="{FF2B5EF4-FFF2-40B4-BE49-F238E27FC236}">
                <a16:creationId xmlns:a16="http://schemas.microsoft.com/office/drawing/2014/main" id="{49250A0E-9675-4B9E-9EEC-FCB05936FF32}"/>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97" name="Rectangle 196" descr=" 197">
            <a:extLst>
              <a:ext uri="{FF2B5EF4-FFF2-40B4-BE49-F238E27FC236}">
                <a16:creationId xmlns:a16="http://schemas.microsoft.com/office/drawing/2014/main" id="{822523BC-DB19-4D34-BAF2-F56FDFAFA748}"/>
              </a:ext>
            </a:extLst>
          </p:cNvPr>
          <p:cNvSpPr/>
          <p:nvPr/>
        </p:nvSpPr>
        <p:spPr>
          <a:xfrm>
            <a:off x="294640" y="243536"/>
            <a:ext cx="10963910" cy="461665"/>
          </a:xfrm>
          <a:prstGeom prst="rect">
            <a:avLst/>
          </a:prstGeom>
        </p:spPr>
        <p:txBody>
          <a:bodyPr wrap="square">
            <a:spAutoFit/>
          </a:bodyPr>
          <a:lstStyle/>
          <a:p>
            <a:pPr lvl="0"/>
            <a:r>
              <a:rPr lang="en-GB" b="1" dirty="0">
                <a:solidFill>
                  <a:srgbClr val="FFFFFF"/>
                </a:solidFill>
              </a:rPr>
              <a:t>Novartis has an industry-leading portfolio and pipeline in neuroscience </a:t>
            </a:r>
            <a:endParaRPr kumimoji="0" lang="en-GB" sz="24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8" name="TextBox 197" descr=" 198">
            <a:extLst>
              <a:ext uri="{FF2B5EF4-FFF2-40B4-BE49-F238E27FC236}">
                <a16:creationId xmlns:a16="http://schemas.microsoft.com/office/drawing/2014/main" id="{C7C54AED-86EE-4406-B394-3D430B3F6948}"/>
              </a:ext>
            </a:extLst>
          </p:cNvPr>
          <p:cNvSpPr txBox="1"/>
          <p:nvPr/>
        </p:nvSpPr>
        <p:spPr>
          <a:xfrm>
            <a:off x="225624" y="908323"/>
            <a:ext cx="9975651" cy="52322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Providing the best therapy package for </a:t>
            </a: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Multiple Sclerosis and SMA</a:t>
            </a: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 unlocking the next wave of growth in </a:t>
            </a:r>
            <a:b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b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Migraine Prevention</a:t>
            </a: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 while preparing to target the huge unmet need in </a:t>
            </a: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Neurodegeneration and Refractory Psychiatry </a:t>
            </a:r>
            <a:endParaRPr kumimoji="0" lang="en-GB" sz="800" b="1" i="0" u="none" strike="noStrike" kern="1200" cap="none" spc="0" normalizeH="0" baseline="30000" noProof="0" dirty="0">
              <a:ln>
                <a:noFill/>
              </a:ln>
              <a:solidFill>
                <a:schemeClr val="bg1"/>
              </a:solidFill>
              <a:effectLst/>
              <a:uLnTx/>
              <a:uFillTx/>
              <a:latin typeface="Arial" panose="020B0604020202020204"/>
              <a:ea typeface="+mn-ea"/>
              <a:cs typeface="+mn-cs"/>
            </a:endParaRPr>
          </a:p>
        </p:txBody>
      </p:sp>
      <p:grpSp>
        <p:nvGrpSpPr>
          <p:cNvPr id="12" name="Group 11" descr=" 12">
            <a:extLst>
              <a:ext uri="{FF2B5EF4-FFF2-40B4-BE49-F238E27FC236}">
                <a16:creationId xmlns:a16="http://schemas.microsoft.com/office/drawing/2014/main" id="{76E2339A-40DF-4121-89AD-C669B8B10726}"/>
              </a:ext>
            </a:extLst>
          </p:cNvPr>
          <p:cNvGrpSpPr/>
          <p:nvPr/>
        </p:nvGrpSpPr>
        <p:grpSpPr>
          <a:xfrm>
            <a:off x="407891" y="1691293"/>
            <a:ext cx="9723977" cy="1088822"/>
            <a:chOff x="407891" y="1691293"/>
            <a:chExt cx="9723977" cy="1088822"/>
          </a:xfrm>
        </p:grpSpPr>
        <p:sp>
          <p:nvSpPr>
            <p:cNvPr id="201" name="Arrow: Down 200">
              <a:extLst>
                <a:ext uri="{FF2B5EF4-FFF2-40B4-BE49-F238E27FC236}">
                  <a16:creationId xmlns:a16="http://schemas.microsoft.com/office/drawing/2014/main" id="{37E61EFC-70B9-4BDD-915B-5269087E76D7}"/>
                </a:ext>
              </a:extLst>
            </p:cNvPr>
            <p:cNvSpPr/>
            <p:nvPr/>
          </p:nvSpPr>
          <p:spPr>
            <a:xfrm>
              <a:off x="901855"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2" name="Arrow: Down 201">
              <a:extLst>
                <a:ext uri="{FF2B5EF4-FFF2-40B4-BE49-F238E27FC236}">
                  <a16:creationId xmlns:a16="http://schemas.microsoft.com/office/drawing/2014/main" id="{C01E5245-CAFC-40F6-8205-A249B7746E0D}"/>
                </a:ext>
              </a:extLst>
            </p:cNvPr>
            <p:cNvSpPr/>
            <p:nvPr/>
          </p:nvSpPr>
          <p:spPr>
            <a:xfrm>
              <a:off x="2369530"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3" name="Arrow: Down 202">
              <a:extLst>
                <a:ext uri="{FF2B5EF4-FFF2-40B4-BE49-F238E27FC236}">
                  <a16:creationId xmlns:a16="http://schemas.microsoft.com/office/drawing/2014/main" id="{19512EE8-9BF3-4C90-AA80-9EBB175C65D4}"/>
                </a:ext>
              </a:extLst>
            </p:cNvPr>
            <p:cNvSpPr/>
            <p:nvPr/>
          </p:nvSpPr>
          <p:spPr>
            <a:xfrm>
              <a:off x="5266264"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4" name="Arrow: Down 203">
              <a:extLst>
                <a:ext uri="{FF2B5EF4-FFF2-40B4-BE49-F238E27FC236}">
                  <a16:creationId xmlns:a16="http://schemas.microsoft.com/office/drawing/2014/main" id="{CC009BDE-3834-4F8C-9555-3613502DD46E}"/>
                </a:ext>
              </a:extLst>
            </p:cNvPr>
            <p:cNvSpPr/>
            <p:nvPr/>
          </p:nvSpPr>
          <p:spPr>
            <a:xfrm>
              <a:off x="6712616"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5" name="Arrow: Down 204">
              <a:extLst>
                <a:ext uri="{FF2B5EF4-FFF2-40B4-BE49-F238E27FC236}">
                  <a16:creationId xmlns:a16="http://schemas.microsoft.com/office/drawing/2014/main" id="{E6D6DCC0-764B-4494-BADE-F5159E207026}"/>
                </a:ext>
              </a:extLst>
            </p:cNvPr>
            <p:cNvSpPr/>
            <p:nvPr/>
          </p:nvSpPr>
          <p:spPr>
            <a:xfrm>
              <a:off x="9368647"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cxnSp>
          <p:nvCxnSpPr>
            <p:cNvPr id="206" name="Straight Connector 205">
              <a:extLst>
                <a:ext uri="{FF2B5EF4-FFF2-40B4-BE49-F238E27FC236}">
                  <a16:creationId xmlns:a16="http://schemas.microsoft.com/office/drawing/2014/main" id="{BA113F52-F574-48FF-BD86-C4E58E324183}"/>
                </a:ext>
              </a:extLst>
            </p:cNvPr>
            <p:cNvCxnSpPr/>
            <p:nvPr/>
          </p:nvCxnSpPr>
          <p:spPr>
            <a:xfrm>
              <a:off x="1654809" y="2339913"/>
              <a:ext cx="6405598" cy="0"/>
            </a:xfrm>
            <a:prstGeom prst="line">
              <a:avLst/>
            </a:prstGeom>
            <a:ln w="5715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7" name="Rectangle: Rounded Corners 206">
              <a:extLst>
                <a:ext uri="{FF2B5EF4-FFF2-40B4-BE49-F238E27FC236}">
                  <a16:creationId xmlns:a16="http://schemas.microsoft.com/office/drawing/2014/main" id="{EC5B672D-77D2-4B10-9B79-46D96B34711A}"/>
                </a:ext>
              </a:extLst>
            </p:cNvPr>
            <p:cNvSpPr/>
            <p:nvPr/>
          </p:nvSpPr>
          <p:spPr>
            <a:xfrm>
              <a:off x="407891"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Today</a:t>
              </a:r>
            </a:p>
          </p:txBody>
        </p:sp>
        <p:sp>
          <p:nvSpPr>
            <p:cNvPr id="208" name="Rectangle: Rounded Corners 207">
              <a:extLst>
                <a:ext uri="{FF2B5EF4-FFF2-40B4-BE49-F238E27FC236}">
                  <a16:creationId xmlns:a16="http://schemas.microsoft.com/office/drawing/2014/main" id="{96176E3F-5EF0-4971-AE11-4EAFF04BCBC2}"/>
                </a:ext>
              </a:extLst>
            </p:cNvPr>
            <p:cNvSpPr/>
            <p:nvPr/>
          </p:nvSpPr>
          <p:spPr>
            <a:xfrm>
              <a:off x="1875566"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2020</a:t>
              </a:r>
            </a:p>
          </p:txBody>
        </p:sp>
        <p:sp>
          <p:nvSpPr>
            <p:cNvPr id="209" name="Rectangle: Rounded Corners 208">
              <a:extLst>
                <a:ext uri="{FF2B5EF4-FFF2-40B4-BE49-F238E27FC236}">
                  <a16:creationId xmlns:a16="http://schemas.microsoft.com/office/drawing/2014/main" id="{1C217573-5857-47D6-B166-2C578256A725}"/>
                </a:ext>
              </a:extLst>
            </p:cNvPr>
            <p:cNvSpPr/>
            <p:nvPr/>
          </p:nvSpPr>
          <p:spPr>
            <a:xfrm>
              <a:off x="4772300"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≥2024</a:t>
              </a:r>
            </a:p>
          </p:txBody>
        </p:sp>
        <p:sp>
          <p:nvSpPr>
            <p:cNvPr id="210" name="Rectangle: Rounded Corners 209">
              <a:extLst>
                <a:ext uri="{FF2B5EF4-FFF2-40B4-BE49-F238E27FC236}">
                  <a16:creationId xmlns:a16="http://schemas.microsoft.com/office/drawing/2014/main" id="{1761C6F6-0362-416F-AE58-52775F710061}"/>
                </a:ext>
              </a:extLst>
            </p:cNvPr>
            <p:cNvSpPr/>
            <p:nvPr/>
          </p:nvSpPr>
          <p:spPr>
            <a:xfrm>
              <a:off x="6285868" y="2123889"/>
              <a:ext cx="3846000"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Areas of interest</a:t>
              </a:r>
            </a:p>
          </p:txBody>
        </p:sp>
        <p:sp>
          <p:nvSpPr>
            <p:cNvPr id="211" name="Rectangle: Rounded Corners 21">
              <a:extLst>
                <a:ext uri="{FF2B5EF4-FFF2-40B4-BE49-F238E27FC236}">
                  <a16:creationId xmlns:a16="http://schemas.microsoft.com/office/drawing/2014/main" id="{4397200E-E92D-46D0-8CB3-E449AD2460C4}"/>
                </a:ext>
              </a:extLst>
            </p:cNvPr>
            <p:cNvSpPr/>
            <p:nvPr/>
          </p:nvSpPr>
          <p:spPr>
            <a:xfrm>
              <a:off x="3303493"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2023</a:t>
              </a:r>
            </a:p>
          </p:txBody>
        </p:sp>
        <p:sp>
          <p:nvSpPr>
            <p:cNvPr id="216" name="Pentágono 782">
              <a:extLst>
                <a:ext uri="{FF2B5EF4-FFF2-40B4-BE49-F238E27FC236}">
                  <a16:creationId xmlns:a16="http://schemas.microsoft.com/office/drawing/2014/main" id="{D63926AA-162D-4775-8071-E8D0916A4D5C}"/>
                </a:ext>
              </a:extLst>
            </p:cNvPr>
            <p:cNvSpPr/>
            <p:nvPr/>
          </p:nvSpPr>
          <p:spPr bwMode="ltGray">
            <a:xfrm>
              <a:off x="1147910" y="1691293"/>
              <a:ext cx="2612372" cy="360588"/>
            </a:xfrm>
            <a:prstGeom prst="homePlate">
              <a:avLst/>
            </a:prstGeom>
            <a:solidFill>
              <a:schemeClr val="accent1"/>
            </a:solidFill>
            <a:ln>
              <a:noFill/>
            </a:ln>
          </p:spPr>
          <p:style>
            <a:lnRef idx="3">
              <a:schemeClr val="lt1"/>
            </a:lnRef>
            <a:fillRef idx="1">
              <a:schemeClr val="accent2"/>
            </a:fillRef>
            <a:effectRef idx="1">
              <a:schemeClr val="accent2"/>
            </a:effectRef>
            <a:fontRef idx="minor">
              <a:schemeClr val="lt1"/>
            </a:fontRef>
          </p:style>
          <p:txBody>
            <a:bodyPr rtlCol="0" anchor="ctr"/>
            <a:lstStyle/>
            <a:p>
              <a:pPr algn="ctr" defTabSz="1219110">
                <a:defRPr/>
              </a:pPr>
              <a:r>
                <a:rPr lang="en-GB" sz="1200" b="1" kern="0" dirty="0">
                  <a:solidFill>
                    <a:srgbClr val="FFFFFF"/>
                  </a:solidFill>
                </a:rPr>
                <a:t>LAUNCH &amp; ACCELERATE</a:t>
              </a:r>
            </a:p>
          </p:txBody>
        </p:sp>
        <p:sp>
          <p:nvSpPr>
            <p:cNvPr id="217" name="Pentágono 782">
              <a:extLst>
                <a:ext uri="{FF2B5EF4-FFF2-40B4-BE49-F238E27FC236}">
                  <a16:creationId xmlns:a16="http://schemas.microsoft.com/office/drawing/2014/main" id="{A2CF968C-03F6-483A-973F-0A2EC78A5984}"/>
                </a:ext>
              </a:extLst>
            </p:cNvPr>
            <p:cNvSpPr/>
            <p:nvPr/>
          </p:nvSpPr>
          <p:spPr bwMode="ltGray">
            <a:xfrm>
              <a:off x="3895178" y="1691293"/>
              <a:ext cx="2190585" cy="360588"/>
            </a:xfrm>
            <a:prstGeom prst="homePlate">
              <a:avLst/>
            </a:prstGeom>
            <a:solidFill>
              <a:schemeClr val="accent1"/>
            </a:solidFill>
            <a:ln>
              <a:noFill/>
            </a:ln>
          </p:spPr>
          <p:style>
            <a:lnRef idx="3">
              <a:schemeClr val="lt1"/>
            </a:lnRef>
            <a:fillRef idx="1">
              <a:schemeClr val="accent2"/>
            </a:fillRef>
            <a:effectRef idx="1">
              <a:schemeClr val="accent2"/>
            </a:effectRef>
            <a:fontRef idx="minor">
              <a:schemeClr val="lt1"/>
            </a:fontRef>
          </p:style>
          <p:txBody>
            <a:bodyPr rtlCol="0" anchor="ctr"/>
            <a:lstStyle/>
            <a:p>
              <a:pPr algn="ctr" defTabSz="1219110">
                <a:defRPr/>
              </a:pPr>
              <a:r>
                <a:rPr lang="en-GB" sz="1200" b="1" kern="0" dirty="0">
                  <a:solidFill>
                    <a:srgbClr val="FFFFFF"/>
                  </a:solidFill>
                </a:rPr>
                <a:t>GROW &amp; EXPAND</a:t>
              </a:r>
            </a:p>
          </p:txBody>
        </p:sp>
        <p:sp>
          <p:nvSpPr>
            <p:cNvPr id="218" name="Pentágono 782">
              <a:extLst>
                <a:ext uri="{FF2B5EF4-FFF2-40B4-BE49-F238E27FC236}">
                  <a16:creationId xmlns:a16="http://schemas.microsoft.com/office/drawing/2014/main" id="{59FAFBAD-76A9-4C27-BAFE-71CED6099C4C}"/>
                </a:ext>
              </a:extLst>
            </p:cNvPr>
            <p:cNvSpPr/>
            <p:nvPr/>
          </p:nvSpPr>
          <p:spPr bwMode="ltGray">
            <a:xfrm>
              <a:off x="6258425" y="1691293"/>
              <a:ext cx="2407486" cy="360588"/>
            </a:xfrm>
            <a:prstGeom prst="homePlate">
              <a:avLst/>
            </a:prstGeom>
            <a:solidFill>
              <a:schemeClr val="accent1"/>
            </a:solidFill>
            <a:ln>
              <a:noFill/>
            </a:ln>
          </p:spPr>
          <p:style>
            <a:lnRef idx="3">
              <a:schemeClr val="lt1"/>
            </a:lnRef>
            <a:fillRef idx="1">
              <a:schemeClr val="accent2"/>
            </a:fillRef>
            <a:effectRef idx="1">
              <a:schemeClr val="accent2"/>
            </a:effectRef>
            <a:fontRef idx="minor">
              <a:schemeClr val="lt1"/>
            </a:fontRef>
          </p:style>
          <p:txBody>
            <a:bodyPr rtlCol="0" anchor="ctr"/>
            <a:lstStyle/>
            <a:p>
              <a:pPr algn="ctr" defTabSz="1219110">
                <a:defRPr/>
              </a:pPr>
              <a:r>
                <a:rPr lang="en-GB" sz="1200" b="1" kern="0" dirty="0">
                  <a:solidFill>
                    <a:srgbClr val="FFFFFF"/>
                  </a:solidFill>
                </a:rPr>
                <a:t>BREAKTHROUGH &amp; LEAD</a:t>
              </a:r>
            </a:p>
          </p:txBody>
        </p:sp>
      </p:grpSp>
      <p:grpSp>
        <p:nvGrpSpPr>
          <p:cNvPr id="369" name="Migraine" descr=" 369">
            <a:extLst>
              <a:ext uri="{FF2B5EF4-FFF2-40B4-BE49-F238E27FC236}">
                <a16:creationId xmlns:a16="http://schemas.microsoft.com/office/drawing/2014/main" id="{F6557DE4-3EE9-4352-8687-8DE6AE35A181}"/>
              </a:ext>
            </a:extLst>
          </p:cNvPr>
          <p:cNvGrpSpPr/>
          <p:nvPr/>
        </p:nvGrpSpPr>
        <p:grpSpPr>
          <a:xfrm>
            <a:off x="413560" y="4791075"/>
            <a:ext cx="1490821" cy="330200"/>
            <a:chOff x="1100168" y="5092700"/>
            <a:chExt cx="1733678" cy="330200"/>
          </a:xfrm>
        </p:grpSpPr>
        <p:sp>
          <p:nvSpPr>
            <p:cNvPr id="370" name="Rectangle: Rounded Corners 369">
              <a:extLst>
                <a:ext uri="{FF2B5EF4-FFF2-40B4-BE49-F238E27FC236}">
                  <a16:creationId xmlns:a16="http://schemas.microsoft.com/office/drawing/2014/main" id="{58D6D32C-67F3-4926-9C1B-0372FAC03033}"/>
                </a:ext>
              </a:extLst>
            </p:cNvPr>
            <p:cNvSpPr/>
            <p:nvPr/>
          </p:nvSpPr>
          <p:spPr>
            <a:xfrm>
              <a:off x="1100168" y="5092700"/>
              <a:ext cx="173367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MIGRAINE VIEW</a:t>
              </a:r>
            </a:p>
          </p:txBody>
        </p:sp>
        <p:sp>
          <p:nvSpPr>
            <p:cNvPr id="371" name="Freeform: Shape 370">
              <a:extLst>
                <a:ext uri="{FF2B5EF4-FFF2-40B4-BE49-F238E27FC236}">
                  <a16:creationId xmlns:a16="http://schemas.microsoft.com/office/drawing/2014/main" id="{E4D1CD0F-8648-4947-B2A1-75A962CEAC37}"/>
                </a:ext>
              </a:extLst>
            </p:cNvPr>
            <p:cNvSpPr/>
            <p:nvPr/>
          </p:nvSpPr>
          <p:spPr>
            <a:xfrm>
              <a:off x="26138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72" name="MS" descr=" 372">
            <a:extLst>
              <a:ext uri="{FF2B5EF4-FFF2-40B4-BE49-F238E27FC236}">
                <a16:creationId xmlns:a16="http://schemas.microsoft.com/office/drawing/2014/main" id="{5F147BCA-61EE-4D9E-B860-B76DEFA7C8E8}"/>
              </a:ext>
            </a:extLst>
          </p:cNvPr>
          <p:cNvGrpSpPr/>
          <p:nvPr/>
        </p:nvGrpSpPr>
        <p:grpSpPr>
          <a:xfrm>
            <a:off x="1982923" y="4791075"/>
            <a:ext cx="2414338" cy="330200"/>
            <a:chOff x="2953564" y="5092700"/>
            <a:chExt cx="2807638" cy="330200"/>
          </a:xfrm>
        </p:grpSpPr>
        <p:sp>
          <p:nvSpPr>
            <p:cNvPr id="373" name="Rectangle: Rounded Corners 372">
              <a:extLst>
                <a:ext uri="{FF2B5EF4-FFF2-40B4-BE49-F238E27FC236}">
                  <a16:creationId xmlns:a16="http://schemas.microsoft.com/office/drawing/2014/main" id="{D3D1B99A-724D-4E20-B6F4-E9B7707C399C}"/>
                </a:ext>
              </a:extLst>
            </p:cNvPr>
            <p:cNvSpPr/>
            <p:nvPr/>
          </p:nvSpPr>
          <p:spPr>
            <a:xfrm>
              <a:off x="2953564" y="5092700"/>
              <a:ext cx="280763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MULTIPLE SCLEROSIS VIEW</a:t>
              </a:r>
            </a:p>
          </p:txBody>
        </p:sp>
        <p:sp>
          <p:nvSpPr>
            <p:cNvPr id="374" name="Freeform: Shape 373">
              <a:extLst>
                <a:ext uri="{FF2B5EF4-FFF2-40B4-BE49-F238E27FC236}">
                  <a16:creationId xmlns:a16="http://schemas.microsoft.com/office/drawing/2014/main" id="{7B92EC15-EE8C-479C-885B-AAA7CEBEDDB9}"/>
                </a:ext>
              </a:extLst>
            </p:cNvPr>
            <p:cNvSpPr/>
            <p:nvPr/>
          </p:nvSpPr>
          <p:spPr>
            <a:xfrm>
              <a:off x="55411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75" name="Pediatric" descr=" 375">
            <a:extLst>
              <a:ext uri="{FF2B5EF4-FFF2-40B4-BE49-F238E27FC236}">
                <a16:creationId xmlns:a16="http://schemas.microsoft.com/office/drawing/2014/main" id="{D9C7242A-77CC-408F-926E-76A56E9AD4CD}"/>
              </a:ext>
            </a:extLst>
          </p:cNvPr>
          <p:cNvGrpSpPr/>
          <p:nvPr/>
        </p:nvGrpSpPr>
        <p:grpSpPr>
          <a:xfrm>
            <a:off x="4475803" y="4791075"/>
            <a:ext cx="2580446" cy="330200"/>
            <a:chOff x="5880920" y="5092700"/>
            <a:chExt cx="3000805" cy="330200"/>
          </a:xfrm>
        </p:grpSpPr>
        <p:sp>
          <p:nvSpPr>
            <p:cNvPr id="376" name="Rectangle: Rounded Corners 375">
              <a:extLst>
                <a:ext uri="{FF2B5EF4-FFF2-40B4-BE49-F238E27FC236}">
                  <a16:creationId xmlns:a16="http://schemas.microsoft.com/office/drawing/2014/main" id="{4BC98DD2-E20C-4874-89F1-785946D41435}"/>
                </a:ext>
              </a:extLst>
            </p:cNvPr>
            <p:cNvSpPr/>
            <p:nvPr/>
          </p:nvSpPr>
          <p:spPr>
            <a:xfrm>
              <a:off x="5880920" y="5092700"/>
              <a:ext cx="300080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PEDIATRIC NEUROLOGY VIEW</a:t>
              </a:r>
            </a:p>
          </p:txBody>
        </p:sp>
        <p:sp>
          <p:nvSpPr>
            <p:cNvPr id="377" name="Freeform: Shape 376">
              <a:extLst>
                <a:ext uri="{FF2B5EF4-FFF2-40B4-BE49-F238E27FC236}">
                  <a16:creationId xmlns:a16="http://schemas.microsoft.com/office/drawing/2014/main" id="{BD567042-FAB0-4C89-A492-F0C526C8DB98}"/>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endParaRPr lang="en-GB"/>
            </a:p>
          </p:txBody>
        </p:sp>
      </p:grpSp>
      <p:grpSp>
        <p:nvGrpSpPr>
          <p:cNvPr id="378" name="REFRACTORY" descr=" 378">
            <a:extLst>
              <a:ext uri="{FF2B5EF4-FFF2-40B4-BE49-F238E27FC236}">
                <a16:creationId xmlns:a16="http://schemas.microsoft.com/office/drawing/2014/main" id="{6FD1F35E-2CD9-4F65-A0D2-536CB5CC98FB}"/>
              </a:ext>
            </a:extLst>
          </p:cNvPr>
          <p:cNvGrpSpPr/>
          <p:nvPr/>
        </p:nvGrpSpPr>
        <p:grpSpPr>
          <a:xfrm>
            <a:off x="7134791" y="4791075"/>
            <a:ext cx="2713879" cy="330200"/>
            <a:chOff x="7088193" y="5092700"/>
            <a:chExt cx="3155975" cy="330200"/>
          </a:xfrm>
        </p:grpSpPr>
        <p:sp>
          <p:nvSpPr>
            <p:cNvPr id="379" name="Rectangle: Rounded Corners 378">
              <a:extLst>
                <a:ext uri="{FF2B5EF4-FFF2-40B4-BE49-F238E27FC236}">
                  <a16:creationId xmlns:a16="http://schemas.microsoft.com/office/drawing/2014/main" id="{1D55BB53-CD3D-4596-9DFB-2C579F3BF4F8}"/>
                </a:ext>
              </a:extLst>
            </p:cNvPr>
            <p:cNvSpPr/>
            <p:nvPr/>
          </p:nvSpPr>
          <p:spPr>
            <a:xfrm>
              <a:off x="7088193" y="5092700"/>
              <a:ext cx="315597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REFRACTORY PSYCHIATRY VIEW</a:t>
              </a:r>
            </a:p>
          </p:txBody>
        </p:sp>
        <p:sp>
          <p:nvSpPr>
            <p:cNvPr id="380" name="Freeform: Shape 379">
              <a:extLst>
                <a:ext uri="{FF2B5EF4-FFF2-40B4-BE49-F238E27FC236}">
                  <a16:creationId xmlns:a16="http://schemas.microsoft.com/office/drawing/2014/main" id="{8B9047D4-E272-40FE-BCFF-34CF9B71E9C6}"/>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81" name="NEURODEGENERATION" descr=" 381">
            <a:extLst>
              <a:ext uri="{FF2B5EF4-FFF2-40B4-BE49-F238E27FC236}">
                <a16:creationId xmlns:a16="http://schemas.microsoft.com/office/drawing/2014/main" id="{018203EF-B2E1-4F82-AA47-96EDB9A68A7B}"/>
              </a:ext>
            </a:extLst>
          </p:cNvPr>
          <p:cNvGrpSpPr/>
          <p:nvPr/>
        </p:nvGrpSpPr>
        <p:grpSpPr>
          <a:xfrm>
            <a:off x="413560" y="5184775"/>
            <a:ext cx="2434480" cy="330200"/>
            <a:chOff x="7413107" y="5092700"/>
            <a:chExt cx="2831061" cy="330200"/>
          </a:xfrm>
        </p:grpSpPr>
        <p:sp>
          <p:nvSpPr>
            <p:cNvPr id="382" name="Rectangle: Rounded Corners 381">
              <a:extLst>
                <a:ext uri="{FF2B5EF4-FFF2-40B4-BE49-F238E27FC236}">
                  <a16:creationId xmlns:a16="http://schemas.microsoft.com/office/drawing/2014/main" id="{FBB5816F-F062-4511-BB6B-500BD9474CEA}"/>
                </a:ext>
              </a:extLst>
            </p:cNvPr>
            <p:cNvSpPr/>
            <p:nvPr/>
          </p:nvSpPr>
          <p:spPr>
            <a:xfrm>
              <a:off x="7413107" y="5092700"/>
              <a:ext cx="2831061"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NEURODEGENERATION VIEW</a:t>
              </a:r>
            </a:p>
          </p:txBody>
        </p:sp>
        <p:sp>
          <p:nvSpPr>
            <p:cNvPr id="383" name="Freeform: Shape 382">
              <a:extLst>
                <a:ext uri="{FF2B5EF4-FFF2-40B4-BE49-F238E27FC236}">
                  <a16:creationId xmlns:a16="http://schemas.microsoft.com/office/drawing/2014/main" id="{379CEBDA-3747-4617-9789-05327B02A305}"/>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84" name="View all" descr=" 384">
            <a:extLst>
              <a:ext uri="{FF2B5EF4-FFF2-40B4-BE49-F238E27FC236}">
                <a16:creationId xmlns:a16="http://schemas.microsoft.com/office/drawing/2014/main" id="{DEBA26D9-808B-46ED-BCFF-DF9A91331FC7}"/>
              </a:ext>
            </a:extLst>
          </p:cNvPr>
          <p:cNvGrpSpPr/>
          <p:nvPr/>
        </p:nvGrpSpPr>
        <p:grpSpPr>
          <a:xfrm>
            <a:off x="2915236" y="5184775"/>
            <a:ext cx="1068641" cy="330200"/>
            <a:chOff x="9001443" y="5092700"/>
            <a:chExt cx="1242725" cy="330200"/>
          </a:xfrm>
        </p:grpSpPr>
        <p:sp>
          <p:nvSpPr>
            <p:cNvPr id="385" name="Rectangle: Rounded Corners 384">
              <a:extLst>
                <a:ext uri="{FF2B5EF4-FFF2-40B4-BE49-F238E27FC236}">
                  <a16:creationId xmlns:a16="http://schemas.microsoft.com/office/drawing/2014/main" id="{BA0D94C3-676B-436F-A111-68C508E75938}"/>
                </a:ext>
              </a:extLst>
            </p:cNvPr>
            <p:cNvSpPr/>
            <p:nvPr/>
          </p:nvSpPr>
          <p:spPr>
            <a:xfrm>
              <a:off x="9001443" y="5092700"/>
              <a:ext cx="124272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VIEW ALL</a:t>
              </a:r>
            </a:p>
          </p:txBody>
        </p:sp>
        <p:sp>
          <p:nvSpPr>
            <p:cNvPr id="386" name="Freeform: Shape 385">
              <a:extLst>
                <a:ext uri="{FF2B5EF4-FFF2-40B4-BE49-F238E27FC236}">
                  <a16:creationId xmlns:a16="http://schemas.microsoft.com/office/drawing/2014/main" id="{D8430F91-B25D-472B-8377-4B09F02B3348}"/>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187" name="Group 186" descr=" 187">
            <a:extLst>
              <a:ext uri="{FF2B5EF4-FFF2-40B4-BE49-F238E27FC236}">
                <a16:creationId xmlns:a16="http://schemas.microsoft.com/office/drawing/2014/main" id="{4FCAB85F-80E9-4951-8F83-18159832824F}"/>
              </a:ext>
            </a:extLst>
          </p:cNvPr>
          <p:cNvGrpSpPr/>
          <p:nvPr/>
        </p:nvGrpSpPr>
        <p:grpSpPr>
          <a:xfrm>
            <a:off x="195253" y="3546448"/>
            <a:ext cx="5770784" cy="3143241"/>
            <a:chOff x="146440" y="2659836"/>
            <a:chExt cx="4328088" cy="2357431"/>
          </a:xfrm>
        </p:grpSpPr>
        <p:sp>
          <p:nvSpPr>
            <p:cNvPr id="188" name="Rectangle: Rounded Corners 187">
              <a:extLst>
                <a:ext uri="{FF2B5EF4-FFF2-40B4-BE49-F238E27FC236}">
                  <a16:creationId xmlns:a16="http://schemas.microsoft.com/office/drawing/2014/main" id="{256D51EA-2B99-4924-A94D-2162B38F5006}"/>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en-GB" sz="14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p>
            <a:p>
              <a:pPr lvl="0">
                <a:spcBef>
                  <a:spcPts val="400"/>
                </a:spcBef>
                <a:spcAft>
                  <a:spcPts val="400"/>
                </a:spcAft>
              </a:pPr>
              <a:r>
                <a:rPr lang="en-GB" sz="1400" dirty="0">
                  <a:solidFill>
                    <a:srgbClr val="023761"/>
                  </a:solidFill>
                </a:rPr>
                <a:t>Novartis Global Pipeline. Available at </a:t>
              </a:r>
              <a:r>
                <a:rPr lang="en-GB" sz="1400" dirty="0">
                  <a:solidFill>
                    <a:srgbClr val="023761"/>
                  </a:solidFill>
                  <a:hlinkClick r:id="rId11"/>
                </a:rPr>
                <a:t>https://www.novartis.com/our-science/novartis-global-pipeline?field_pipeline_filing_date=All</a:t>
              </a:r>
              <a:r>
                <a:rPr lang="en-GB" sz="1400" dirty="0">
                  <a:solidFill>
                    <a:srgbClr val="023761"/>
                  </a:solidFill>
                </a:rPr>
                <a:t>. Accessed August 2020.</a:t>
              </a:r>
            </a:p>
          </p:txBody>
        </p:sp>
        <p:sp>
          <p:nvSpPr>
            <p:cNvPr id="189" name="Rectangle: Rounded Corners 188">
              <a:extLst>
                <a:ext uri="{FF2B5EF4-FFF2-40B4-BE49-F238E27FC236}">
                  <a16:creationId xmlns:a16="http://schemas.microsoft.com/office/drawing/2014/main" id="{EA87F2C4-02D5-4013-98F6-01A1E931F3F7}"/>
                </a:ext>
              </a:extLst>
            </p:cNvPr>
            <p:cNvSpPr/>
            <p:nvPr/>
          </p:nvSpPr>
          <p:spPr>
            <a:xfrm>
              <a:off x="1357693" y="4729267"/>
              <a:ext cx="982800" cy="288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90" name="Rectangle: Rounded Corners 189">
              <a:extLst>
                <a:ext uri="{FF2B5EF4-FFF2-40B4-BE49-F238E27FC236}">
                  <a16:creationId xmlns:a16="http://schemas.microsoft.com/office/drawing/2014/main" id="{1F274F29-E022-49F8-B3D6-252DF020857A}"/>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400"/>
                </a:spcBef>
                <a:spcAft>
                  <a:spcPts val="400"/>
                </a:spcAft>
                <a:buClrTx/>
                <a:buSzTx/>
                <a:buFontTx/>
                <a:buNone/>
                <a:tabLst/>
                <a:defRPr/>
              </a:pPr>
              <a:r>
                <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sym typeface="Wingdings" panose="05000000000000000000" pitchFamily="2" charset="2"/>
                </a:rPr>
                <a:t></a:t>
              </a:r>
              <a:endPar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pic>
        <p:nvPicPr>
          <p:cNvPr id="169" name="Picture 168" descr=" 13">
            <a:extLst>
              <a:ext uri="{FF2B5EF4-FFF2-40B4-BE49-F238E27FC236}">
                <a16:creationId xmlns:a16="http://schemas.microsoft.com/office/drawing/2014/main" id="{36D37054-6915-40C3-BD45-E28906DA0920}"/>
              </a:ext>
            </a:extLst>
          </p:cNvPr>
          <p:cNvPicPr>
            <a:picLocks noChangeAspect="1"/>
          </p:cNvPicPr>
          <p:nvPr/>
        </p:nvPicPr>
        <p:blipFill>
          <a:blip r:embed="rId12"/>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1992420481"/>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showMasterSp="0">
  <p:cSld>
    <p:bg>
      <p:bgPr>
        <a:solidFill>
          <a:schemeClr val="accent3"/>
        </a:solidFill>
        <a:effectLst/>
      </p:bgPr>
    </p:bg>
    <p:spTree>
      <p:nvGrpSpPr>
        <p:cNvPr id="1" name=""/>
        <p:cNvGrpSpPr/>
        <p:nvPr/>
      </p:nvGrpSpPr>
      <p:grpSpPr>
        <a:xfrm>
          <a:off x="0" y="0"/>
          <a:ext cx="0" cy="0"/>
          <a:chOff x="0" y="0"/>
          <a:chExt cx="0" cy="0"/>
        </a:xfrm>
      </p:grpSpPr>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189657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2133"/>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endParaRPr lang="en-GB" sz="3200"/>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endParaRPr lang="en-GB" sz="3200"/>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endParaRPr lang="en-GB" sz="32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endParaRPr lang="en-GB" sz="32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accent3"/>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endParaRPr lang="en-GB" sz="32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endParaRPr lang="en-GB" sz="32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endParaRPr lang="en-GB" sz="3200"/>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32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32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32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32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32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3200"/>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3200"/>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32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32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3200"/>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endParaRPr lang="en-GB" sz="32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endParaRPr lang="en-GB" sz="32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endParaRPr lang="en-GB" sz="32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endParaRPr lang="en-GB" sz="32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endParaRPr lang="en-GB" sz="32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endParaRPr lang="en-GB" sz="32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endParaRPr lang="en-GB" sz="32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endParaRPr lang="en-GB" sz="32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endParaRPr lang="en-GB" sz="32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endParaRPr lang="en-GB" sz="32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endParaRPr lang="en-GB" sz="32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endParaRPr lang="en-GB" sz="32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endParaRPr lang="en-GB" sz="32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endParaRPr lang="en-GB" sz="32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endParaRPr lang="en-GB" sz="32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endParaRPr lang="en-GB" sz="32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endParaRPr lang="en-GB" sz="32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endParaRPr lang="en-GB" sz="32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endParaRPr lang="en-GB" sz="32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endParaRPr lang="en-GB" sz="32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endParaRPr lang="en-GB" sz="32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endParaRPr lang="en-GB" sz="32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endParaRPr lang="en-GB" sz="32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endParaRPr lang="en-GB" sz="32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endParaRPr lang="en-GB" sz="32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endParaRPr lang="en-GB" sz="32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endParaRPr lang="en-GB" sz="32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endParaRPr lang="en-GB" sz="32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endParaRPr lang="en-GB" sz="32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endParaRPr lang="en-GB" sz="32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endParaRPr lang="en-GB" sz="32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endParaRPr lang="en-GB" sz="32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endParaRPr lang="en-GB" sz="3200"/>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066831"/>
            <a:ext cx="1212860" cy="420756"/>
          </a:xfrm>
          <a:prstGeom prst="rect">
            <a:avLst/>
          </a:prstGeom>
        </p:spPr>
        <p:txBody>
          <a:bodyPr wrap="square">
            <a:spAutoFit/>
          </a:bodyPr>
          <a:lstStyle/>
          <a:p>
            <a:pPr algn="r"/>
            <a:r>
              <a:rPr lang="en-GB" sz="1050" dirty="0">
                <a:solidFill>
                  <a:schemeClr val="accent2"/>
                </a:solidFill>
              </a:rPr>
              <a:t>Industry-leading pipeline</a:t>
            </a:r>
          </a:p>
        </p:txBody>
      </p:sp>
      <p:sp>
        <p:nvSpPr>
          <p:cNvPr id="150" name="Freeform: Shape 149" descr=" 150">
            <a:extLst>
              <a:ext uri="{FF2B5EF4-FFF2-40B4-BE49-F238E27FC236}">
                <a16:creationId xmlns:a16="http://schemas.microsoft.com/office/drawing/2014/main" id="{C2503883-FD61-4F2F-87EF-7B147D8EC4D7}"/>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1" name="Freeform: Shape 150" descr=" 151">
            <a:extLst>
              <a:ext uri="{FF2B5EF4-FFF2-40B4-BE49-F238E27FC236}">
                <a16:creationId xmlns:a16="http://schemas.microsoft.com/office/drawing/2014/main" id="{77EF23F0-6E66-4CBE-99AD-39B7EFB2584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2" name="Freeform: Shape 151" descr=" 152">
            <a:extLst>
              <a:ext uri="{FF2B5EF4-FFF2-40B4-BE49-F238E27FC236}">
                <a16:creationId xmlns:a16="http://schemas.microsoft.com/office/drawing/2014/main" id="{6F55F401-954C-406E-839F-19AB73C70CE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89" name="Freeform: Shape 88" descr=" 89">
            <a:extLst>
              <a:ext uri="{FF2B5EF4-FFF2-40B4-BE49-F238E27FC236}">
                <a16:creationId xmlns:a16="http://schemas.microsoft.com/office/drawing/2014/main" id="{27E3979A-810F-46AF-96AE-6B0057E3C6A0}"/>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3" name="Freeform: Shape 152" descr=" 153">
            <a:extLst>
              <a:ext uri="{FF2B5EF4-FFF2-40B4-BE49-F238E27FC236}">
                <a16:creationId xmlns:a16="http://schemas.microsoft.com/office/drawing/2014/main" id="{D44E2A9C-85E5-4B5A-9B6C-2540B6B35F44}"/>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4" name="Freeform: Shape 153" descr=" 154">
            <a:extLst>
              <a:ext uri="{FF2B5EF4-FFF2-40B4-BE49-F238E27FC236}">
                <a16:creationId xmlns:a16="http://schemas.microsoft.com/office/drawing/2014/main" id="{9DBF079A-C5A7-4D96-9D19-26E89715D53C}"/>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55" name="ABBREVIATIONS" descr=" 155">
            <a:hlinkClick r:id="" action="ppaction://noaction" highlightClick="1"/>
            <a:extLst>
              <a:ext uri="{FF2B5EF4-FFF2-40B4-BE49-F238E27FC236}">
                <a16:creationId xmlns:a16="http://schemas.microsoft.com/office/drawing/2014/main" id="{E67B4E72-6CF4-42B5-B902-749A64811BA3}"/>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chemeClr val="bg2">
                    <a:lumMod val="60000"/>
                    <a:lumOff val="40000"/>
                  </a:schemeClr>
                </a:solidFill>
              </a:rPr>
              <a:t>ABBREVIATIONS</a:t>
            </a:r>
          </a:p>
        </p:txBody>
      </p:sp>
      <p:sp>
        <p:nvSpPr>
          <p:cNvPr id="156" name="Oval 155" descr=" 156">
            <a:hlinkClick r:id="" action="ppaction://hlinkshowjump?jump=nextslide" highlightClick="1"/>
            <a:extLst>
              <a:ext uri="{FF2B5EF4-FFF2-40B4-BE49-F238E27FC236}">
                <a16:creationId xmlns:a16="http://schemas.microsoft.com/office/drawing/2014/main" id="{B968C325-CBE8-4423-A0D3-DBD3F38E287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57" name="Oval 156" descr=" 157">
            <a:hlinkClick r:id="" action="ppaction://hlinkshowjump?jump=lastslideviewed" highlightClick="1"/>
            <a:extLst>
              <a:ext uri="{FF2B5EF4-FFF2-40B4-BE49-F238E27FC236}">
                <a16:creationId xmlns:a16="http://schemas.microsoft.com/office/drawing/2014/main" id="{E95896F8-82E1-474E-900D-969A39F92407}"/>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dirty="0"/>
          </a:p>
        </p:txBody>
      </p:sp>
      <p:sp>
        <p:nvSpPr>
          <p:cNvPr id="158" name="Oval 157" descr=" 158">
            <a:hlinkClick r:id="rId3" action="ppaction://hlinksldjump" highlightClick="1"/>
            <a:extLst>
              <a:ext uri="{FF2B5EF4-FFF2-40B4-BE49-F238E27FC236}">
                <a16:creationId xmlns:a16="http://schemas.microsoft.com/office/drawing/2014/main" id="{02F89495-ABB2-4231-857B-01A7E2F9DA0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endParaRPr lang="en-GB" sz="3200"/>
          </a:p>
        </p:txBody>
      </p:sp>
      <p:sp>
        <p:nvSpPr>
          <p:cNvPr id="159" name="Freeform: Shape 158" descr=" 159">
            <a:hlinkClick r:id="rId4" action="ppaction://hlinksldjump" highlightClick="1"/>
            <a:extLst>
              <a:ext uri="{FF2B5EF4-FFF2-40B4-BE49-F238E27FC236}">
                <a16:creationId xmlns:a16="http://schemas.microsoft.com/office/drawing/2014/main" id="{EAEFA961-B724-4A45-854F-261E7CAEE7E6}"/>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1" name="Freeform: Shape 160" descr=" 161">
            <a:hlinkClick r:id="rId5" action="ppaction://hlinksldjump" highlightClick="1"/>
            <a:extLst>
              <a:ext uri="{FF2B5EF4-FFF2-40B4-BE49-F238E27FC236}">
                <a16:creationId xmlns:a16="http://schemas.microsoft.com/office/drawing/2014/main" id="{65D73586-61C6-4017-A854-77625CD654D3}"/>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2" name="Freeform: Shape 161" descr=" 162">
            <a:hlinkClick r:id="rId6" action="ppaction://hlinksldjump" highlightClick="1"/>
            <a:extLst>
              <a:ext uri="{FF2B5EF4-FFF2-40B4-BE49-F238E27FC236}">
                <a16:creationId xmlns:a16="http://schemas.microsoft.com/office/drawing/2014/main" id="{06D11B26-5C75-4424-9A34-CD85E66C12FF}"/>
              </a:ext>
            </a:extLst>
          </p:cNvPr>
          <p:cNvSpPr/>
          <p:nvPr/>
        </p:nvSpPr>
        <p:spPr>
          <a:xfrm>
            <a:off x="10299700" y="1896574"/>
            <a:ext cx="1892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3" name="Freeform: Shape 162" descr=" 163">
            <a:hlinkClick r:id="rId7" action="ppaction://hlinksldjump" highlightClick="1"/>
            <a:extLst>
              <a:ext uri="{FF2B5EF4-FFF2-40B4-BE49-F238E27FC236}">
                <a16:creationId xmlns:a16="http://schemas.microsoft.com/office/drawing/2014/main" id="{3D9BEBC6-4A88-412C-BA75-ACF9964052FB}"/>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4" name="Freeform: Shape 163" descr=" 164">
            <a:hlinkClick r:id="rId8" action="ppaction://hlinksldjump" highlightClick="1"/>
            <a:extLst>
              <a:ext uri="{FF2B5EF4-FFF2-40B4-BE49-F238E27FC236}">
                <a16:creationId xmlns:a16="http://schemas.microsoft.com/office/drawing/2014/main" id="{567614BA-92F2-4996-BD2B-C8098E7EC20B}"/>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5" name="Freeform: Shape 164" descr=" 165">
            <a:hlinkClick r:id="rId9" action="ppaction://hlinksldjump" highlightClick="1"/>
            <a:extLst>
              <a:ext uri="{FF2B5EF4-FFF2-40B4-BE49-F238E27FC236}">
                <a16:creationId xmlns:a16="http://schemas.microsoft.com/office/drawing/2014/main" id="{D834D465-E088-48FE-944C-B86BC9C3F63A}"/>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6" name="Freeform: Shape 165" descr=" 166">
            <a:hlinkClick r:id="rId10" action="ppaction://hlinksldjump" highlightClick="1"/>
            <a:extLst>
              <a:ext uri="{FF2B5EF4-FFF2-40B4-BE49-F238E27FC236}">
                <a16:creationId xmlns:a16="http://schemas.microsoft.com/office/drawing/2014/main" id="{13D2A38F-5C01-4783-AF89-45AA86853470}"/>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8" name="Rectangle 167" descr=" 168">
            <a:extLst>
              <a:ext uri="{FF2B5EF4-FFF2-40B4-BE49-F238E27FC236}">
                <a16:creationId xmlns:a16="http://schemas.microsoft.com/office/drawing/2014/main" id="{F6418F2C-BE55-442A-9B6A-3B69A33A5821}"/>
              </a:ext>
            </a:extLst>
          </p:cNvPr>
          <p:cNvSpPr/>
          <p:nvPr/>
        </p:nvSpPr>
        <p:spPr>
          <a:xfrm>
            <a:off x="294640" y="5692170"/>
            <a:ext cx="9954260" cy="461665"/>
          </a:xfrm>
          <a:prstGeom prst="rect">
            <a:avLst/>
          </a:prstGeom>
        </p:spPr>
        <p:txBody>
          <a:bodyPr wrap="square">
            <a:spAutoFit/>
          </a:bodyPr>
          <a:lstStyle/>
          <a:p>
            <a:r>
              <a:rPr lang="en-GB" sz="1200" baseline="30000" dirty="0">
                <a:solidFill>
                  <a:schemeClr val="bg1"/>
                </a:solidFill>
              </a:rPr>
              <a:t>a</a:t>
            </a:r>
            <a:r>
              <a:rPr lang="en-GB" sz="1200" dirty="0">
                <a:solidFill>
                  <a:schemeClr val="bg1"/>
                </a:solidFill>
              </a:rPr>
              <a:t> </a:t>
            </a:r>
            <a:r>
              <a:rPr lang="en-GB" sz="1200" dirty="0" err="1">
                <a:solidFill>
                  <a:schemeClr val="bg1"/>
                </a:solidFill>
              </a:rPr>
              <a:t>Zolgensma</a:t>
            </a:r>
            <a:r>
              <a:rPr lang="en-GB" sz="1200" dirty="0">
                <a:solidFill>
                  <a:schemeClr val="bg1"/>
                </a:solidFill>
              </a:rPr>
              <a:t> IV. </a:t>
            </a:r>
            <a:r>
              <a:rPr lang="en-GB" sz="1200" baseline="30000" dirty="0">
                <a:solidFill>
                  <a:schemeClr val="bg1"/>
                </a:solidFill>
              </a:rPr>
              <a:t>b</a:t>
            </a:r>
            <a:r>
              <a:rPr lang="en-GB" sz="1200" dirty="0">
                <a:solidFill>
                  <a:schemeClr val="bg1"/>
                </a:solidFill>
              </a:rPr>
              <a:t> </a:t>
            </a:r>
            <a:r>
              <a:rPr lang="en-GB" sz="1200" dirty="0" err="1">
                <a:solidFill>
                  <a:schemeClr val="bg1"/>
                </a:solidFill>
              </a:rPr>
              <a:t>Zolgensma</a:t>
            </a:r>
            <a:r>
              <a:rPr lang="en-GB" sz="1200" dirty="0">
                <a:solidFill>
                  <a:schemeClr val="bg1"/>
                </a:solidFill>
              </a:rPr>
              <a:t> IT.</a:t>
            </a:r>
            <a:br>
              <a:rPr lang="en-GB" sz="1200" dirty="0">
                <a:solidFill>
                  <a:schemeClr val="bg1"/>
                </a:solidFill>
              </a:rPr>
            </a:br>
            <a:r>
              <a:rPr lang="en-GB" sz="1200" dirty="0">
                <a:solidFill>
                  <a:schemeClr val="bg1"/>
                </a:solidFill>
              </a:rPr>
              <a:t>Times indicated are submission timelines.</a:t>
            </a:r>
          </a:p>
        </p:txBody>
      </p:sp>
      <p:sp>
        <p:nvSpPr>
          <p:cNvPr id="186" name="REFERENCES" descr=" 186">
            <a:hlinkClick r:id="" action="ppaction://noaction" highlightClick="1"/>
            <a:extLst>
              <a:ext uri="{FF2B5EF4-FFF2-40B4-BE49-F238E27FC236}">
                <a16:creationId xmlns:a16="http://schemas.microsoft.com/office/drawing/2014/main" id="{49250A0E-9675-4B9E-9EEC-FCB05936FF32}"/>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97" name="Rectangle 196" descr=" 197">
            <a:extLst>
              <a:ext uri="{FF2B5EF4-FFF2-40B4-BE49-F238E27FC236}">
                <a16:creationId xmlns:a16="http://schemas.microsoft.com/office/drawing/2014/main" id="{822523BC-DB19-4D34-BAF2-F56FDFAFA748}"/>
              </a:ext>
            </a:extLst>
          </p:cNvPr>
          <p:cNvSpPr/>
          <p:nvPr/>
        </p:nvSpPr>
        <p:spPr>
          <a:xfrm>
            <a:off x="294640" y="243536"/>
            <a:ext cx="10963910" cy="461665"/>
          </a:xfrm>
          <a:prstGeom prst="rect">
            <a:avLst/>
          </a:prstGeom>
        </p:spPr>
        <p:txBody>
          <a:bodyPr wrap="square">
            <a:spAutoFit/>
          </a:bodyPr>
          <a:lstStyle/>
          <a:p>
            <a:pPr lvl="0"/>
            <a:r>
              <a:rPr lang="en-GB" b="1" dirty="0">
                <a:solidFill>
                  <a:srgbClr val="FFFFFF"/>
                </a:solidFill>
              </a:rPr>
              <a:t>Novartis has an industry-leading portfolio and pipeline in neuroscience </a:t>
            </a:r>
            <a:endParaRPr kumimoji="0" lang="en-GB"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8" name="TextBox 197" descr=" 198">
            <a:extLst>
              <a:ext uri="{FF2B5EF4-FFF2-40B4-BE49-F238E27FC236}">
                <a16:creationId xmlns:a16="http://schemas.microsoft.com/office/drawing/2014/main" id="{C7C54AED-86EE-4406-B394-3D430B3F6948}"/>
              </a:ext>
            </a:extLst>
          </p:cNvPr>
          <p:cNvSpPr txBox="1"/>
          <p:nvPr/>
        </p:nvSpPr>
        <p:spPr>
          <a:xfrm>
            <a:off x="225624" y="908323"/>
            <a:ext cx="9975651" cy="52322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Providing the best therapy package for </a:t>
            </a: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Multiple Sclerosis and SMA</a:t>
            </a: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 unlocking the next wave of growth in </a:t>
            </a:r>
            <a:b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b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Migraine Prevention</a:t>
            </a: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 while preparing to target the huge unmet need in </a:t>
            </a: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Neurodegeneration and Refractory Psychiatry </a:t>
            </a:r>
            <a:endParaRPr kumimoji="0" lang="en-GB" sz="800" b="1" i="0" u="none" strike="noStrike" kern="1200" cap="none" spc="0" normalizeH="0" baseline="30000" noProof="0" dirty="0">
              <a:ln>
                <a:noFill/>
              </a:ln>
              <a:solidFill>
                <a:schemeClr val="bg1"/>
              </a:solidFill>
              <a:effectLst/>
              <a:uLnTx/>
              <a:uFillTx/>
              <a:latin typeface="Arial" panose="020B0604020202020204"/>
              <a:ea typeface="+mn-ea"/>
              <a:cs typeface="+mn-cs"/>
            </a:endParaRPr>
          </a:p>
        </p:txBody>
      </p:sp>
      <p:grpSp>
        <p:nvGrpSpPr>
          <p:cNvPr id="12" name="Group 11" descr=" 12">
            <a:extLst>
              <a:ext uri="{FF2B5EF4-FFF2-40B4-BE49-F238E27FC236}">
                <a16:creationId xmlns:a16="http://schemas.microsoft.com/office/drawing/2014/main" id="{76E2339A-40DF-4121-89AD-C669B8B10726}"/>
              </a:ext>
            </a:extLst>
          </p:cNvPr>
          <p:cNvGrpSpPr/>
          <p:nvPr/>
        </p:nvGrpSpPr>
        <p:grpSpPr>
          <a:xfrm>
            <a:off x="407891" y="1691293"/>
            <a:ext cx="9723977" cy="1088822"/>
            <a:chOff x="407891" y="1691293"/>
            <a:chExt cx="9723977" cy="1088822"/>
          </a:xfrm>
        </p:grpSpPr>
        <p:sp>
          <p:nvSpPr>
            <p:cNvPr id="201" name="Arrow: Down 200">
              <a:extLst>
                <a:ext uri="{FF2B5EF4-FFF2-40B4-BE49-F238E27FC236}">
                  <a16:creationId xmlns:a16="http://schemas.microsoft.com/office/drawing/2014/main" id="{37E61EFC-70B9-4BDD-915B-5269087E76D7}"/>
                </a:ext>
              </a:extLst>
            </p:cNvPr>
            <p:cNvSpPr/>
            <p:nvPr/>
          </p:nvSpPr>
          <p:spPr>
            <a:xfrm>
              <a:off x="901855"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2" name="Arrow: Down 201">
              <a:extLst>
                <a:ext uri="{FF2B5EF4-FFF2-40B4-BE49-F238E27FC236}">
                  <a16:creationId xmlns:a16="http://schemas.microsoft.com/office/drawing/2014/main" id="{C01E5245-CAFC-40F6-8205-A249B7746E0D}"/>
                </a:ext>
              </a:extLst>
            </p:cNvPr>
            <p:cNvSpPr/>
            <p:nvPr/>
          </p:nvSpPr>
          <p:spPr>
            <a:xfrm>
              <a:off x="2369530"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3" name="Arrow: Down 202">
              <a:extLst>
                <a:ext uri="{FF2B5EF4-FFF2-40B4-BE49-F238E27FC236}">
                  <a16:creationId xmlns:a16="http://schemas.microsoft.com/office/drawing/2014/main" id="{19512EE8-9BF3-4C90-AA80-9EBB175C65D4}"/>
                </a:ext>
              </a:extLst>
            </p:cNvPr>
            <p:cNvSpPr/>
            <p:nvPr/>
          </p:nvSpPr>
          <p:spPr>
            <a:xfrm>
              <a:off x="5266264"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4" name="Arrow: Down 203">
              <a:extLst>
                <a:ext uri="{FF2B5EF4-FFF2-40B4-BE49-F238E27FC236}">
                  <a16:creationId xmlns:a16="http://schemas.microsoft.com/office/drawing/2014/main" id="{CC009BDE-3834-4F8C-9555-3613502DD46E}"/>
                </a:ext>
              </a:extLst>
            </p:cNvPr>
            <p:cNvSpPr/>
            <p:nvPr/>
          </p:nvSpPr>
          <p:spPr>
            <a:xfrm>
              <a:off x="6712616"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5" name="Arrow: Down 204">
              <a:extLst>
                <a:ext uri="{FF2B5EF4-FFF2-40B4-BE49-F238E27FC236}">
                  <a16:creationId xmlns:a16="http://schemas.microsoft.com/office/drawing/2014/main" id="{E6D6DCC0-764B-4494-BADE-F5159E207026}"/>
                </a:ext>
              </a:extLst>
            </p:cNvPr>
            <p:cNvSpPr/>
            <p:nvPr/>
          </p:nvSpPr>
          <p:spPr>
            <a:xfrm>
              <a:off x="9368647"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cxnSp>
          <p:nvCxnSpPr>
            <p:cNvPr id="206" name="Straight Connector 205">
              <a:extLst>
                <a:ext uri="{FF2B5EF4-FFF2-40B4-BE49-F238E27FC236}">
                  <a16:creationId xmlns:a16="http://schemas.microsoft.com/office/drawing/2014/main" id="{BA113F52-F574-48FF-BD86-C4E58E324183}"/>
                </a:ext>
              </a:extLst>
            </p:cNvPr>
            <p:cNvCxnSpPr/>
            <p:nvPr/>
          </p:nvCxnSpPr>
          <p:spPr>
            <a:xfrm>
              <a:off x="1654809" y="2339913"/>
              <a:ext cx="6405598" cy="0"/>
            </a:xfrm>
            <a:prstGeom prst="line">
              <a:avLst/>
            </a:prstGeom>
            <a:ln w="5715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7" name="Rectangle: Rounded Corners 206">
              <a:extLst>
                <a:ext uri="{FF2B5EF4-FFF2-40B4-BE49-F238E27FC236}">
                  <a16:creationId xmlns:a16="http://schemas.microsoft.com/office/drawing/2014/main" id="{EC5B672D-77D2-4B10-9B79-46D96B34711A}"/>
                </a:ext>
              </a:extLst>
            </p:cNvPr>
            <p:cNvSpPr/>
            <p:nvPr/>
          </p:nvSpPr>
          <p:spPr>
            <a:xfrm>
              <a:off x="407891"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Today</a:t>
              </a:r>
            </a:p>
          </p:txBody>
        </p:sp>
        <p:sp>
          <p:nvSpPr>
            <p:cNvPr id="208" name="Rectangle: Rounded Corners 207">
              <a:extLst>
                <a:ext uri="{FF2B5EF4-FFF2-40B4-BE49-F238E27FC236}">
                  <a16:creationId xmlns:a16="http://schemas.microsoft.com/office/drawing/2014/main" id="{96176E3F-5EF0-4971-AE11-4EAFF04BCBC2}"/>
                </a:ext>
              </a:extLst>
            </p:cNvPr>
            <p:cNvSpPr/>
            <p:nvPr/>
          </p:nvSpPr>
          <p:spPr>
            <a:xfrm>
              <a:off x="1875566"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2020</a:t>
              </a:r>
            </a:p>
          </p:txBody>
        </p:sp>
        <p:sp>
          <p:nvSpPr>
            <p:cNvPr id="209" name="Rectangle: Rounded Corners 208">
              <a:extLst>
                <a:ext uri="{FF2B5EF4-FFF2-40B4-BE49-F238E27FC236}">
                  <a16:creationId xmlns:a16="http://schemas.microsoft.com/office/drawing/2014/main" id="{1C217573-5857-47D6-B166-2C578256A725}"/>
                </a:ext>
              </a:extLst>
            </p:cNvPr>
            <p:cNvSpPr/>
            <p:nvPr/>
          </p:nvSpPr>
          <p:spPr>
            <a:xfrm>
              <a:off x="4772300"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≥2024</a:t>
              </a:r>
            </a:p>
          </p:txBody>
        </p:sp>
        <p:sp>
          <p:nvSpPr>
            <p:cNvPr id="210" name="Rectangle: Rounded Corners 209">
              <a:extLst>
                <a:ext uri="{FF2B5EF4-FFF2-40B4-BE49-F238E27FC236}">
                  <a16:creationId xmlns:a16="http://schemas.microsoft.com/office/drawing/2014/main" id="{1761C6F6-0362-416F-AE58-52775F710061}"/>
                </a:ext>
              </a:extLst>
            </p:cNvPr>
            <p:cNvSpPr/>
            <p:nvPr/>
          </p:nvSpPr>
          <p:spPr>
            <a:xfrm>
              <a:off x="6285868" y="2123889"/>
              <a:ext cx="3846000"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Areas of interest</a:t>
              </a:r>
            </a:p>
          </p:txBody>
        </p:sp>
        <p:sp>
          <p:nvSpPr>
            <p:cNvPr id="211" name="Rectangle: Rounded Corners 21">
              <a:extLst>
                <a:ext uri="{FF2B5EF4-FFF2-40B4-BE49-F238E27FC236}">
                  <a16:creationId xmlns:a16="http://schemas.microsoft.com/office/drawing/2014/main" id="{4397200E-E92D-46D0-8CB3-E449AD2460C4}"/>
                </a:ext>
              </a:extLst>
            </p:cNvPr>
            <p:cNvSpPr/>
            <p:nvPr/>
          </p:nvSpPr>
          <p:spPr>
            <a:xfrm>
              <a:off x="3303493"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2023</a:t>
              </a:r>
            </a:p>
          </p:txBody>
        </p:sp>
        <p:sp>
          <p:nvSpPr>
            <p:cNvPr id="216" name="Pentágono 782">
              <a:extLst>
                <a:ext uri="{FF2B5EF4-FFF2-40B4-BE49-F238E27FC236}">
                  <a16:creationId xmlns:a16="http://schemas.microsoft.com/office/drawing/2014/main" id="{D63926AA-162D-4775-8071-E8D0916A4D5C}"/>
                </a:ext>
              </a:extLst>
            </p:cNvPr>
            <p:cNvSpPr/>
            <p:nvPr/>
          </p:nvSpPr>
          <p:spPr bwMode="ltGray">
            <a:xfrm>
              <a:off x="1147910" y="1691293"/>
              <a:ext cx="2612372" cy="360588"/>
            </a:xfrm>
            <a:prstGeom prst="homePlate">
              <a:avLst/>
            </a:prstGeom>
            <a:solidFill>
              <a:schemeClr val="accent1"/>
            </a:solidFill>
            <a:ln>
              <a:noFill/>
            </a:ln>
          </p:spPr>
          <p:style>
            <a:lnRef idx="3">
              <a:schemeClr val="lt1"/>
            </a:lnRef>
            <a:fillRef idx="1">
              <a:schemeClr val="accent2"/>
            </a:fillRef>
            <a:effectRef idx="1">
              <a:schemeClr val="accent2"/>
            </a:effectRef>
            <a:fontRef idx="minor">
              <a:schemeClr val="lt1"/>
            </a:fontRef>
          </p:style>
          <p:txBody>
            <a:bodyPr rtlCol="0" anchor="ctr"/>
            <a:lstStyle/>
            <a:p>
              <a:pPr algn="ctr" defTabSz="1219110">
                <a:defRPr/>
              </a:pPr>
              <a:r>
                <a:rPr lang="en-GB" sz="1200" b="1" kern="0" dirty="0">
                  <a:solidFill>
                    <a:srgbClr val="FFFFFF"/>
                  </a:solidFill>
                </a:rPr>
                <a:t>LAUNCH &amp; ACCELERATE</a:t>
              </a:r>
            </a:p>
          </p:txBody>
        </p:sp>
        <p:sp>
          <p:nvSpPr>
            <p:cNvPr id="217" name="Pentágono 782">
              <a:extLst>
                <a:ext uri="{FF2B5EF4-FFF2-40B4-BE49-F238E27FC236}">
                  <a16:creationId xmlns:a16="http://schemas.microsoft.com/office/drawing/2014/main" id="{A2CF968C-03F6-483A-973F-0A2EC78A5984}"/>
                </a:ext>
              </a:extLst>
            </p:cNvPr>
            <p:cNvSpPr/>
            <p:nvPr/>
          </p:nvSpPr>
          <p:spPr bwMode="ltGray">
            <a:xfrm>
              <a:off x="3895178" y="1691293"/>
              <a:ext cx="2190585" cy="360588"/>
            </a:xfrm>
            <a:prstGeom prst="homePlate">
              <a:avLst/>
            </a:prstGeom>
            <a:solidFill>
              <a:schemeClr val="accent1"/>
            </a:solidFill>
            <a:ln>
              <a:noFill/>
            </a:ln>
          </p:spPr>
          <p:style>
            <a:lnRef idx="3">
              <a:schemeClr val="lt1"/>
            </a:lnRef>
            <a:fillRef idx="1">
              <a:schemeClr val="accent2"/>
            </a:fillRef>
            <a:effectRef idx="1">
              <a:schemeClr val="accent2"/>
            </a:effectRef>
            <a:fontRef idx="minor">
              <a:schemeClr val="lt1"/>
            </a:fontRef>
          </p:style>
          <p:txBody>
            <a:bodyPr rtlCol="0" anchor="ctr"/>
            <a:lstStyle/>
            <a:p>
              <a:pPr algn="ctr" defTabSz="1219110">
                <a:defRPr/>
              </a:pPr>
              <a:r>
                <a:rPr lang="en-GB" sz="1200" b="1" kern="0" dirty="0">
                  <a:solidFill>
                    <a:srgbClr val="FFFFFF"/>
                  </a:solidFill>
                </a:rPr>
                <a:t>GROW &amp; EXPAND</a:t>
              </a:r>
            </a:p>
          </p:txBody>
        </p:sp>
        <p:sp>
          <p:nvSpPr>
            <p:cNvPr id="218" name="Pentágono 782">
              <a:extLst>
                <a:ext uri="{FF2B5EF4-FFF2-40B4-BE49-F238E27FC236}">
                  <a16:creationId xmlns:a16="http://schemas.microsoft.com/office/drawing/2014/main" id="{59FAFBAD-76A9-4C27-BAFE-71CED6099C4C}"/>
                </a:ext>
              </a:extLst>
            </p:cNvPr>
            <p:cNvSpPr/>
            <p:nvPr/>
          </p:nvSpPr>
          <p:spPr bwMode="ltGray">
            <a:xfrm>
              <a:off x="6258425" y="1691293"/>
              <a:ext cx="2407486" cy="360588"/>
            </a:xfrm>
            <a:prstGeom prst="homePlate">
              <a:avLst/>
            </a:prstGeom>
            <a:solidFill>
              <a:schemeClr val="accent1"/>
            </a:solidFill>
            <a:ln>
              <a:noFill/>
            </a:ln>
          </p:spPr>
          <p:style>
            <a:lnRef idx="3">
              <a:schemeClr val="lt1"/>
            </a:lnRef>
            <a:fillRef idx="1">
              <a:schemeClr val="accent2"/>
            </a:fillRef>
            <a:effectRef idx="1">
              <a:schemeClr val="accent2"/>
            </a:effectRef>
            <a:fontRef idx="minor">
              <a:schemeClr val="lt1"/>
            </a:fontRef>
          </p:style>
          <p:txBody>
            <a:bodyPr rtlCol="0" anchor="ctr"/>
            <a:lstStyle/>
            <a:p>
              <a:pPr algn="ctr" defTabSz="1219110">
                <a:defRPr/>
              </a:pPr>
              <a:r>
                <a:rPr lang="en-GB" sz="1200" b="1" kern="0" dirty="0">
                  <a:solidFill>
                    <a:srgbClr val="FFFFFF"/>
                  </a:solidFill>
                </a:rPr>
                <a:t>BREAKTHROUGH &amp; LEAD</a:t>
              </a:r>
            </a:p>
          </p:txBody>
        </p:sp>
      </p:grpSp>
      <p:grpSp>
        <p:nvGrpSpPr>
          <p:cNvPr id="369" name="Migraine" descr=" 369">
            <a:extLst>
              <a:ext uri="{FF2B5EF4-FFF2-40B4-BE49-F238E27FC236}">
                <a16:creationId xmlns:a16="http://schemas.microsoft.com/office/drawing/2014/main" id="{F6557DE4-3EE9-4352-8687-8DE6AE35A181}"/>
              </a:ext>
            </a:extLst>
          </p:cNvPr>
          <p:cNvGrpSpPr/>
          <p:nvPr/>
        </p:nvGrpSpPr>
        <p:grpSpPr>
          <a:xfrm>
            <a:off x="413560" y="4791075"/>
            <a:ext cx="1490821" cy="330200"/>
            <a:chOff x="1100168" y="5092700"/>
            <a:chExt cx="1733678" cy="330200"/>
          </a:xfrm>
        </p:grpSpPr>
        <p:sp>
          <p:nvSpPr>
            <p:cNvPr id="370" name="Rectangle: Rounded Corners 369">
              <a:extLst>
                <a:ext uri="{FF2B5EF4-FFF2-40B4-BE49-F238E27FC236}">
                  <a16:creationId xmlns:a16="http://schemas.microsoft.com/office/drawing/2014/main" id="{58D6D32C-67F3-4926-9C1B-0372FAC03033}"/>
                </a:ext>
              </a:extLst>
            </p:cNvPr>
            <p:cNvSpPr/>
            <p:nvPr/>
          </p:nvSpPr>
          <p:spPr>
            <a:xfrm>
              <a:off x="1100168" y="5092700"/>
              <a:ext cx="173367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MIGRAINE VIEW</a:t>
              </a:r>
            </a:p>
          </p:txBody>
        </p:sp>
        <p:sp>
          <p:nvSpPr>
            <p:cNvPr id="371" name="Freeform: Shape 370">
              <a:extLst>
                <a:ext uri="{FF2B5EF4-FFF2-40B4-BE49-F238E27FC236}">
                  <a16:creationId xmlns:a16="http://schemas.microsoft.com/office/drawing/2014/main" id="{E4D1CD0F-8648-4947-B2A1-75A962CEAC37}"/>
                </a:ext>
              </a:extLst>
            </p:cNvPr>
            <p:cNvSpPr/>
            <p:nvPr/>
          </p:nvSpPr>
          <p:spPr>
            <a:xfrm>
              <a:off x="26138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72" name="MS" descr=" 372">
            <a:extLst>
              <a:ext uri="{FF2B5EF4-FFF2-40B4-BE49-F238E27FC236}">
                <a16:creationId xmlns:a16="http://schemas.microsoft.com/office/drawing/2014/main" id="{5F147BCA-61EE-4D9E-B860-B76DEFA7C8E8}"/>
              </a:ext>
            </a:extLst>
          </p:cNvPr>
          <p:cNvGrpSpPr/>
          <p:nvPr/>
        </p:nvGrpSpPr>
        <p:grpSpPr>
          <a:xfrm>
            <a:off x="1982923" y="4791075"/>
            <a:ext cx="2414338" cy="330200"/>
            <a:chOff x="2953564" y="5092700"/>
            <a:chExt cx="2807638" cy="330200"/>
          </a:xfrm>
        </p:grpSpPr>
        <p:sp>
          <p:nvSpPr>
            <p:cNvPr id="373" name="Rectangle: Rounded Corners 372">
              <a:extLst>
                <a:ext uri="{FF2B5EF4-FFF2-40B4-BE49-F238E27FC236}">
                  <a16:creationId xmlns:a16="http://schemas.microsoft.com/office/drawing/2014/main" id="{D3D1B99A-724D-4E20-B6F4-E9B7707C399C}"/>
                </a:ext>
              </a:extLst>
            </p:cNvPr>
            <p:cNvSpPr/>
            <p:nvPr/>
          </p:nvSpPr>
          <p:spPr>
            <a:xfrm>
              <a:off x="2953564" y="5092700"/>
              <a:ext cx="280763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MULTIPLE SCLEROSIS VIEW</a:t>
              </a:r>
            </a:p>
          </p:txBody>
        </p:sp>
        <p:sp>
          <p:nvSpPr>
            <p:cNvPr id="374" name="Freeform: Shape 373">
              <a:extLst>
                <a:ext uri="{FF2B5EF4-FFF2-40B4-BE49-F238E27FC236}">
                  <a16:creationId xmlns:a16="http://schemas.microsoft.com/office/drawing/2014/main" id="{7B92EC15-EE8C-479C-885B-AAA7CEBEDDB9}"/>
                </a:ext>
              </a:extLst>
            </p:cNvPr>
            <p:cNvSpPr/>
            <p:nvPr/>
          </p:nvSpPr>
          <p:spPr>
            <a:xfrm>
              <a:off x="55411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75" name="Pediatric" descr=" 375">
            <a:extLst>
              <a:ext uri="{FF2B5EF4-FFF2-40B4-BE49-F238E27FC236}">
                <a16:creationId xmlns:a16="http://schemas.microsoft.com/office/drawing/2014/main" id="{D9C7242A-77CC-408F-926E-76A56E9AD4CD}"/>
              </a:ext>
            </a:extLst>
          </p:cNvPr>
          <p:cNvGrpSpPr/>
          <p:nvPr/>
        </p:nvGrpSpPr>
        <p:grpSpPr>
          <a:xfrm>
            <a:off x="4475803" y="4791075"/>
            <a:ext cx="2580446" cy="330200"/>
            <a:chOff x="5880920" y="5092700"/>
            <a:chExt cx="3000805" cy="330200"/>
          </a:xfrm>
        </p:grpSpPr>
        <p:sp>
          <p:nvSpPr>
            <p:cNvPr id="376" name="Rectangle: Rounded Corners 375">
              <a:extLst>
                <a:ext uri="{FF2B5EF4-FFF2-40B4-BE49-F238E27FC236}">
                  <a16:creationId xmlns:a16="http://schemas.microsoft.com/office/drawing/2014/main" id="{4BC98DD2-E20C-4874-89F1-785946D41435}"/>
                </a:ext>
              </a:extLst>
            </p:cNvPr>
            <p:cNvSpPr/>
            <p:nvPr/>
          </p:nvSpPr>
          <p:spPr>
            <a:xfrm>
              <a:off x="5880920" y="5092700"/>
              <a:ext cx="300080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PEDIATRIC NEUROLOGY VIEW</a:t>
              </a:r>
            </a:p>
          </p:txBody>
        </p:sp>
        <p:sp>
          <p:nvSpPr>
            <p:cNvPr id="377" name="Freeform: Shape 376">
              <a:extLst>
                <a:ext uri="{FF2B5EF4-FFF2-40B4-BE49-F238E27FC236}">
                  <a16:creationId xmlns:a16="http://schemas.microsoft.com/office/drawing/2014/main" id="{BD567042-FAB0-4C89-A492-F0C526C8DB98}"/>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endParaRPr lang="en-GB"/>
            </a:p>
          </p:txBody>
        </p:sp>
      </p:grpSp>
      <p:grpSp>
        <p:nvGrpSpPr>
          <p:cNvPr id="378" name="REFRACTORY" descr=" 378">
            <a:extLst>
              <a:ext uri="{FF2B5EF4-FFF2-40B4-BE49-F238E27FC236}">
                <a16:creationId xmlns:a16="http://schemas.microsoft.com/office/drawing/2014/main" id="{6FD1F35E-2CD9-4F65-A0D2-536CB5CC98FB}"/>
              </a:ext>
            </a:extLst>
          </p:cNvPr>
          <p:cNvGrpSpPr/>
          <p:nvPr/>
        </p:nvGrpSpPr>
        <p:grpSpPr>
          <a:xfrm>
            <a:off x="7134791" y="4791075"/>
            <a:ext cx="2713879" cy="330200"/>
            <a:chOff x="7088193" y="5092700"/>
            <a:chExt cx="3155975" cy="330200"/>
          </a:xfrm>
        </p:grpSpPr>
        <p:sp>
          <p:nvSpPr>
            <p:cNvPr id="379" name="Rectangle: Rounded Corners 378">
              <a:extLst>
                <a:ext uri="{FF2B5EF4-FFF2-40B4-BE49-F238E27FC236}">
                  <a16:creationId xmlns:a16="http://schemas.microsoft.com/office/drawing/2014/main" id="{1D55BB53-CD3D-4596-9DFB-2C579F3BF4F8}"/>
                </a:ext>
              </a:extLst>
            </p:cNvPr>
            <p:cNvSpPr/>
            <p:nvPr/>
          </p:nvSpPr>
          <p:spPr>
            <a:xfrm>
              <a:off x="7088193" y="5092700"/>
              <a:ext cx="315597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REFRACTORY PSYCHIATRY VIEW</a:t>
              </a:r>
            </a:p>
          </p:txBody>
        </p:sp>
        <p:sp>
          <p:nvSpPr>
            <p:cNvPr id="380" name="Freeform: Shape 379">
              <a:extLst>
                <a:ext uri="{FF2B5EF4-FFF2-40B4-BE49-F238E27FC236}">
                  <a16:creationId xmlns:a16="http://schemas.microsoft.com/office/drawing/2014/main" id="{8B9047D4-E272-40FE-BCFF-34CF9B71E9C6}"/>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81" name="NEURODEGENERATION" descr=" 381">
            <a:extLst>
              <a:ext uri="{FF2B5EF4-FFF2-40B4-BE49-F238E27FC236}">
                <a16:creationId xmlns:a16="http://schemas.microsoft.com/office/drawing/2014/main" id="{018203EF-B2E1-4F82-AA47-96EDB9A68A7B}"/>
              </a:ext>
            </a:extLst>
          </p:cNvPr>
          <p:cNvGrpSpPr/>
          <p:nvPr/>
        </p:nvGrpSpPr>
        <p:grpSpPr>
          <a:xfrm>
            <a:off x="413560" y="5184775"/>
            <a:ext cx="2434480" cy="330200"/>
            <a:chOff x="7413107" y="5092700"/>
            <a:chExt cx="2831061" cy="330200"/>
          </a:xfrm>
        </p:grpSpPr>
        <p:sp>
          <p:nvSpPr>
            <p:cNvPr id="382" name="Rectangle: Rounded Corners 381">
              <a:extLst>
                <a:ext uri="{FF2B5EF4-FFF2-40B4-BE49-F238E27FC236}">
                  <a16:creationId xmlns:a16="http://schemas.microsoft.com/office/drawing/2014/main" id="{FBB5816F-F062-4511-BB6B-500BD9474CEA}"/>
                </a:ext>
              </a:extLst>
            </p:cNvPr>
            <p:cNvSpPr/>
            <p:nvPr/>
          </p:nvSpPr>
          <p:spPr>
            <a:xfrm>
              <a:off x="7413107" y="5092700"/>
              <a:ext cx="2831061"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NEURODEGENERATION VIEW</a:t>
              </a:r>
            </a:p>
          </p:txBody>
        </p:sp>
        <p:sp>
          <p:nvSpPr>
            <p:cNvPr id="383" name="Freeform: Shape 382">
              <a:extLst>
                <a:ext uri="{FF2B5EF4-FFF2-40B4-BE49-F238E27FC236}">
                  <a16:creationId xmlns:a16="http://schemas.microsoft.com/office/drawing/2014/main" id="{379CEBDA-3747-4617-9789-05327B02A305}"/>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84" name="View all" descr=" 384">
            <a:extLst>
              <a:ext uri="{FF2B5EF4-FFF2-40B4-BE49-F238E27FC236}">
                <a16:creationId xmlns:a16="http://schemas.microsoft.com/office/drawing/2014/main" id="{DEBA26D9-808B-46ED-BCFF-DF9A91331FC7}"/>
              </a:ext>
            </a:extLst>
          </p:cNvPr>
          <p:cNvGrpSpPr/>
          <p:nvPr/>
        </p:nvGrpSpPr>
        <p:grpSpPr>
          <a:xfrm>
            <a:off x="2915236" y="5184775"/>
            <a:ext cx="1068641" cy="330200"/>
            <a:chOff x="9001443" y="5092700"/>
            <a:chExt cx="1242725" cy="330200"/>
          </a:xfrm>
        </p:grpSpPr>
        <p:sp>
          <p:nvSpPr>
            <p:cNvPr id="385" name="Rectangle: Rounded Corners 384">
              <a:extLst>
                <a:ext uri="{FF2B5EF4-FFF2-40B4-BE49-F238E27FC236}">
                  <a16:creationId xmlns:a16="http://schemas.microsoft.com/office/drawing/2014/main" id="{BA0D94C3-676B-436F-A111-68C508E75938}"/>
                </a:ext>
              </a:extLst>
            </p:cNvPr>
            <p:cNvSpPr/>
            <p:nvPr/>
          </p:nvSpPr>
          <p:spPr>
            <a:xfrm>
              <a:off x="9001443" y="5092700"/>
              <a:ext cx="124272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VIEW ALL</a:t>
              </a:r>
            </a:p>
          </p:txBody>
        </p:sp>
        <p:sp>
          <p:nvSpPr>
            <p:cNvPr id="386" name="Freeform: Shape 385">
              <a:extLst>
                <a:ext uri="{FF2B5EF4-FFF2-40B4-BE49-F238E27FC236}">
                  <a16:creationId xmlns:a16="http://schemas.microsoft.com/office/drawing/2014/main" id="{D8430F91-B25D-472B-8377-4B09F02B3348}"/>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pic>
        <p:nvPicPr>
          <p:cNvPr id="169" name="Picture 168" descr=" 13">
            <a:extLst>
              <a:ext uri="{FF2B5EF4-FFF2-40B4-BE49-F238E27FC236}">
                <a16:creationId xmlns:a16="http://schemas.microsoft.com/office/drawing/2014/main" id="{36D37054-6915-40C3-BD45-E28906DA0920}"/>
              </a:ext>
            </a:extLst>
          </p:cNvPr>
          <p:cNvPicPr>
            <a:picLocks noChangeAspect="1"/>
          </p:cNvPicPr>
          <p:nvPr/>
        </p:nvPicPr>
        <p:blipFill>
          <a:blip r:embed="rId11"/>
          <a:stretch>
            <a:fillRect/>
          </a:stretch>
        </p:blipFill>
        <p:spPr>
          <a:xfrm>
            <a:off x="9804263" y="6165848"/>
            <a:ext cx="1847316" cy="337291"/>
          </a:xfrm>
          <a:prstGeom prst="rect">
            <a:avLst/>
          </a:prstGeom>
          <a:solidFill>
            <a:schemeClr val="bg1"/>
          </a:solidFill>
        </p:spPr>
      </p:pic>
      <p:grpSp>
        <p:nvGrpSpPr>
          <p:cNvPr id="167" name="Group 166" descr=" 308">
            <a:extLst>
              <a:ext uri="{FF2B5EF4-FFF2-40B4-BE49-F238E27FC236}">
                <a16:creationId xmlns:a16="http://schemas.microsoft.com/office/drawing/2014/main" id="{6891EF1E-4642-4C2F-B4D1-306C7F8A538D}"/>
              </a:ext>
            </a:extLst>
          </p:cNvPr>
          <p:cNvGrpSpPr/>
          <p:nvPr/>
        </p:nvGrpSpPr>
        <p:grpSpPr>
          <a:xfrm>
            <a:off x="3180920" y="3546448"/>
            <a:ext cx="5770784" cy="3143241"/>
            <a:chOff x="3180920" y="3546448"/>
            <a:chExt cx="5770784" cy="3143241"/>
          </a:xfrm>
        </p:grpSpPr>
        <p:sp>
          <p:nvSpPr>
            <p:cNvPr id="170" name="ABBREVIATIONS">
              <a:extLst>
                <a:ext uri="{FF2B5EF4-FFF2-40B4-BE49-F238E27FC236}">
                  <a16:creationId xmlns:a16="http://schemas.microsoft.com/office/drawing/2014/main" id="{2E38BEC7-3089-4205-9B69-2844D2A62944}"/>
                </a:ext>
              </a:extLst>
            </p:cNvPr>
            <p:cNvSpPr/>
            <p:nvPr/>
          </p:nvSpPr>
          <p:spPr>
            <a:xfrm>
              <a:off x="3180920" y="6305689"/>
              <a:ext cx="1310869" cy="384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grpSp>
          <p:nvGrpSpPr>
            <p:cNvPr id="171" name="Group 170">
              <a:extLst>
                <a:ext uri="{FF2B5EF4-FFF2-40B4-BE49-F238E27FC236}">
                  <a16:creationId xmlns:a16="http://schemas.microsoft.com/office/drawing/2014/main" id="{2A4AF96D-1279-4258-A46E-D0ADCAEC9A85}"/>
                </a:ext>
              </a:extLst>
            </p:cNvPr>
            <p:cNvGrpSpPr/>
            <p:nvPr/>
          </p:nvGrpSpPr>
          <p:grpSpPr>
            <a:xfrm>
              <a:off x="3180920" y="3546448"/>
              <a:ext cx="5770784" cy="2687056"/>
              <a:chOff x="146440" y="2659836"/>
              <a:chExt cx="4328088" cy="2015292"/>
            </a:xfrm>
          </p:grpSpPr>
          <p:sp>
            <p:nvSpPr>
              <p:cNvPr id="172" name="Rectangle: Rounded Corners 171">
                <a:extLst>
                  <a:ext uri="{FF2B5EF4-FFF2-40B4-BE49-F238E27FC236}">
                    <a16:creationId xmlns:a16="http://schemas.microsoft.com/office/drawing/2014/main" id="{07BD9452-4DAE-4868-8C12-CDB183A617E5}"/>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spcBef>
                    <a:spcPts val="400"/>
                  </a:spcBef>
                  <a:spcAft>
                    <a:spcPts val="400"/>
                  </a:spcAft>
                </a:pPr>
                <a:r>
                  <a:rPr lang="en-GB" sz="1400" b="1" dirty="0">
                    <a:solidFill>
                      <a:srgbClr val="023761"/>
                    </a:solidFill>
                  </a:rPr>
                  <a:t>ABBREVIATIONS</a:t>
                </a:r>
              </a:p>
              <a:p>
                <a:pPr>
                  <a:spcBef>
                    <a:spcPts val="400"/>
                  </a:spcBef>
                  <a:spcAft>
                    <a:spcPts val="400"/>
                  </a:spcAft>
                </a:pPr>
                <a:r>
                  <a:rPr lang="en-GB" sz="1400" dirty="0">
                    <a:solidFill>
                      <a:srgbClr val="023761"/>
                    </a:solidFill>
                  </a:rPr>
                  <a:t>ALS, amyotrophic lateral sclerosis</a:t>
                </a:r>
              </a:p>
              <a:p>
                <a:pPr>
                  <a:spcBef>
                    <a:spcPts val="400"/>
                  </a:spcBef>
                  <a:spcAft>
                    <a:spcPts val="400"/>
                  </a:spcAft>
                </a:pPr>
                <a:r>
                  <a:rPr lang="en-GB" sz="1400" dirty="0">
                    <a:solidFill>
                      <a:srgbClr val="023761"/>
                    </a:solidFill>
                  </a:rPr>
                  <a:t>MS, multiple sclerosis</a:t>
                </a:r>
              </a:p>
              <a:p>
                <a:pPr>
                  <a:spcBef>
                    <a:spcPts val="400"/>
                  </a:spcBef>
                  <a:spcAft>
                    <a:spcPts val="400"/>
                  </a:spcAft>
                </a:pPr>
                <a:r>
                  <a:rPr lang="en-GB" sz="1400" dirty="0">
                    <a:solidFill>
                      <a:srgbClr val="023761"/>
                    </a:solidFill>
                  </a:rPr>
                  <a:t>SMA, spinal muscular atrophy</a:t>
                </a:r>
              </a:p>
            </p:txBody>
          </p:sp>
          <p:sp>
            <p:nvSpPr>
              <p:cNvPr id="173" name="Rectangle: Rounded Corners 172">
                <a:extLst>
                  <a:ext uri="{FF2B5EF4-FFF2-40B4-BE49-F238E27FC236}">
                    <a16:creationId xmlns:a16="http://schemas.microsoft.com/office/drawing/2014/main" id="{B7EB84D2-49DA-454C-9B3A-14FD5C63E241}"/>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lgn="ctr">
                  <a:spcBef>
                    <a:spcPts val="400"/>
                  </a:spcBef>
                  <a:spcAft>
                    <a:spcPts val="400"/>
                  </a:spcAft>
                </a:pPr>
                <a:r>
                  <a:rPr lang="en-GB" sz="2667" dirty="0">
                    <a:solidFill>
                      <a:schemeClr val="bg1"/>
                    </a:solidFill>
                    <a:sym typeface="Wingdings" panose="05000000000000000000" pitchFamily="2" charset="2"/>
                  </a:rPr>
                  <a:t></a:t>
                </a:r>
                <a:endParaRPr lang="en-GB" sz="2667" dirty="0">
                  <a:solidFill>
                    <a:schemeClr val="bg1"/>
                  </a:solidFill>
                </a:endParaRPr>
              </a:p>
            </p:txBody>
          </p:sp>
        </p:grpSp>
      </p:grpSp>
    </p:spTree>
    <p:extLst>
      <p:ext uri="{BB962C8B-B14F-4D97-AF65-F5344CB8AC3E}">
        <p14:creationId xmlns:p14="http://schemas.microsoft.com/office/powerpoint/2010/main" val="1543452272"/>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showMasterSp="0">
  <p:cSld>
    <p:bg>
      <p:bgPr>
        <a:solidFill>
          <a:schemeClr val="accent3"/>
        </a:solidFill>
        <a:effectLst/>
      </p:bgPr>
    </p:bg>
    <p:spTree>
      <p:nvGrpSpPr>
        <p:cNvPr id="1" name=""/>
        <p:cNvGrpSpPr/>
        <p:nvPr/>
      </p:nvGrpSpPr>
      <p:grpSpPr>
        <a:xfrm>
          <a:off x="0" y="0"/>
          <a:ext cx="0" cy="0"/>
          <a:chOff x="0" y="0"/>
          <a:chExt cx="0" cy="0"/>
        </a:xfrm>
      </p:grpSpPr>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189657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2133"/>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endParaRPr lang="en-GB" sz="3200"/>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endParaRPr lang="en-GB" sz="3200"/>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endParaRPr lang="en-GB" sz="32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endParaRPr lang="en-GB" sz="32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accent3"/>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endParaRPr lang="en-GB" sz="32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endParaRPr lang="en-GB" sz="32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endParaRPr lang="en-GB" sz="3200"/>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32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32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32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32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32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3200"/>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3200"/>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32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32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3200"/>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endParaRPr lang="en-GB" sz="32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endParaRPr lang="en-GB" sz="32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endParaRPr lang="en-GB" sz="32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endParaRPr lang="en-GB" sz="32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endParaRPr lang="en-GB" sz="32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endParaRPr lang="en-GB" sz="32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endParaRPr lang="en-GB" sz="32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endParaRPr lang="en-GB" sz="32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endParaRPr lang="en-GB" sz="32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endParaRPr lang="en-GB" sz="32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endParaRPr lang="en-GB" sz="32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endParaRPr lang="en-GB" sz="32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endParaRPr lang="en-GB" sz="32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endParaRPr lang="en-GB" sz="32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endParaRPr lang="en-GB" sz="32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endParaRPr lang="en-GB" sz="32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endParaRPr lang="en-GB" sz="32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endParaRPr lang="en-GB" sz="32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endParaRPr lang="en-GB" sz="32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endParaRPr lang="en-GB" sz="32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endParaRPr lang="en-GB" sz="32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endParaRPr lang="en-GB" sz="32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endParaRPr lang="en-GB" sz="32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endParaRPr lang="en-GB" sz="32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endParaRPr lang="en-GB" sz="32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endParaRPr lang="en-GB" sz="32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endParaRPr lang="en-GB" sz="32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endParaRPr lang="en-GB" sz="32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endParaRPr lang="en-GB" sz="32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endParaRPr lang="en-GB" sz="32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endParaRPr lang="en-GB" sz="32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endParaRPr lang="en-GB" sz="32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endParaRPr lang="en-GB" sz="3200"/>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066831"/>
            <a:ext cx="1212860" cy="420756"/>
          </a:xfrm>
          <a:prstGeom prst="rect">
            <a:avLst/>
          </a:prstGeom>
        </p:spPr>
        <p:txBody>
          <a:bodyPr wrap="square">
            <a:spAutoFit/>
          </a:bodyPr>
          <a:lstStyle/>
          <a:p>
            <a:pPr algn="r"/>
            <a:r>
              <a:rPr lang="en-GB" sz="1050" dirty="0">
                <a:solidFill>
                  <a:schemeClr val="accent2"/>
                </a:solidFill>
              </a:rPr>
              <a:t>Industry-leading pipeline</a:t>
            </a:r>
          </a:p>
        </p:txBody>
      </p:sp>
      <p:sp>
        <p:nvSpPr>
          <p:cNvPr id="150" name="Freeform: Shape 149" descr=" 150">
            <a:extLst>
              <a:ext uri="{FF2B5EF4-FFF2-40B4-BE49-F238E27FC236}">
                <a16:creationId xmlns:a16="http://schemas.microsoft.com/office/drawing/2014/main" id="{C2503883-FD61-4F2F-87EF-7B147D8EC4D7}"/>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1" name="Freeform: Shape 150" descr=" 151">
            <a:extLst>
              <a:ext uri="{FF2B5EF4-FFF2-40B4-BE49-F238E27FC236}">
                <a16:creationId xmlns:a16="http://schemas.microsoft.com/office/drawing/2014/main" id="{77EF23F0-6E66-4CBE-99AD-39B7EFB2584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2" name="Freeform: Shape 151" descr=" 152">
            <a:extLst>
              <a:ext uri="{FF2B5EF4-FFF2-40B4-BE49-F238E27FC236}">
                <a16:creationId xmlns:a16="http://schemas.microsoft.com/office/drawing/2014/main" id="{6F55F401-954C-406E-839F-19AB73C70CE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89" name="Freeform: Shape 88" descr=" 89">
            <a:extLst>
              <a:ext uri="{FF2B5EF4-FFF2-40B4-BE49-F238E27FC236}">
                <a16:creationId xmlns:a16="http://schemas.microsoft.com/office/drawing/2014/main" id="{27E3979A-810F-46AF-96AE-6B0057E3C6A0}"/>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3" name="Freeform: Shape 152" descr=" 153">
            <a:extLst>
              <a:ext uri="{FF2B5EF4-FFF2-40B4-BE49-F238E27FC236}">
                <a16:creationId xmlns:a16="http://schemas.microsoft.com/office/drawing/2014/main" id="{D44E2A9C-85E5-4B5A-9B6C-2540B6B35F44}"/>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4" name="Freeform: Shape 153" descr=" 154">
            <a:extLst>
              <a:ext uri="{FF2B5EF4-FFF2-40B4-BE49-F238E27FC236}">
                <a16:creationId xmlns:a16="http://schemas.microsoft.com/office/drawing/2014/main" id="{9DBF079A-C5A7-4D96-9D19-26E89715D53C}"/>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55" name="ABBREVIATIONS" descr=" 155">
            <a:hlinkClick r:id="" action="ppaction://noaction" highlightClick="1"/>
            <a:extLst>
              <a:ext uri="{FF2B5EF4-FFF2-40B4-BE49-F238E27FC236}">
                <a16:creationId xmlns:a16="http://schemas.microsoft.com/office/drawing/2014/main" id="{E67B4E72-6CF4-42B5-B902-749A64811BA3}"/>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chemeClr val="bg2">
                    <a:lumMod val="60000"/>
                    <a:lumOff val="40000"/>
                  </a:schemeClr>
                </a:solidFill>
              </a:rPr>
              <a:t>ABBREVIATIONS</a:t>
            </a:r>
          </a:p>
        </p:txBody>
      </p:sp>
      <p:sp>
        <p:nvSpPr>
          <p:cNvPr id="156" name="Oval 155" descr=" 156">
            <a:hlinkClick r:id="" action="ppaction://hlinkshowjump?jump=nextslide" highlightClick="1"/>
            <a:extLst>
              <a:ext uri="{FF2B5EF4-FFF2-40B4-BE49-F238E27FC236}">
                <a16:creationId xmlns:a16="http://schemas.microsoft.com/office/drawing/2014/main" id="{B968C325-CBE8-4423-A0D3-DBD3F38E287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57" name="Oval 156" descr=" 157">
            <a:hlinkClick r:id="" action="ppaction://hlinkshowjump?jump=lastslideviewed" highlightClick="1"/>
            <a:extLst>
              <a:ext uri="{FF2B5EF4-FFF2-40B4-BE49-F238E27FC236}">
                <a16:creationId xmlns:a16="http://schemas.microsoft.com/office/drawing/2014/main" id="{E95896F8-82E1-474E-900D-969A39F92407}"/>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dirty="0"/>
          </a:p>
        </p:txBody>
      </p:sp>
      <p:sp>
        <p:nvSpPr>
          <p:cNvPr id="158" name="Oval 157" descr=" 158">
            <a:hlinkClick r:id="rId3" action="ppaction://hlinksldjump" highlightClick="1"/>
            <a:extLst>
              <a:ext uri="{FF2B5EF4-FFF2-40B4-BE49-F238E27FC236}">
                <a16:creationId xmlns:a16="http://schemas.microsoft.com/office/drawing/2014/main" id="{02F89495-ABB2-4231-857B-01A7E2F9DA0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endParaRPr lang="en-GB" sz="3200"/>
          </a:p>
        </p:txBody>
      </p:sp>
      <p:sp>
        <p:nvSpPr>
          <p:cNvPr id="159" name="Freeform: Shape 158" descr=" 159">
            <a:hlinkClick r:id="rId4" action="ppaction://hlinksldjump" highlightClick="1"/>
            <a:extLst>
              <a:ext uri="{FF2B5EF4-FFF2-40B4-BE49-F238E27FC236}">
                <a16:creationId xmlns:a16="http://schemas.microsoft.com/office/drawing/2014/main" id="{EAEFA961-B724-4A45-854F-261E7CAEE7E6}"/>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1" name="Freeform: Shape 160" descr=" 161">
            <a:hlinkClick r:id="rId5" action="ppaction://hlinksldjump" highlightClick="1"/>
            <a:extLst>
              <a:ext uri="{FF2B5EF4-FFF2-40B4-BE49-F238E27FC236}">
                <a16:creationId xmlns:a16="http://schemas.microsoft.com/office/drawing/2014/main" id="{65D73586-61C6-4017-A854-77625CD654D3}"/>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2" name="Freeform: Shape 161" descr=" 162">
            <a:hlinkClick r:id="rId6" action="ppaction://hlinksldjump" highlightClick="1"/>
            <a:extLst>
              <a:ext uri="{FF2B5EF4-FFF2-40B4-BE49-F238E27FC236}">
                <a16:creationId xmlns:a16="http://schemas.microsoft.com/office/drawing/2014/main" id="{06D11B26-5C75-4424-9A34-CD85E66C12FF}"/>
              </a:ext>
            </a:extLst>
          </p:cNvPr>
          <p:cNvSpPr/>
          <p:nvPr/>
        </p:nvSpPr>
        <p:spPr>
          <a:xfrm>
            <a:off x="10299700" y="1896574"/>
            <a:ext cx="1892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3" name="Freeform: Shape 162" descr=" 163">
            <a:hlinkClick r:id="rId7" action="ppaction://hlinksldjump" highlightClick="1"/>
            <a:extLst>
              <a:ext uri="{FF2B5EF4-FFF2-40B4-BE49-F238E27FC236}">
                <a16:creationId xmlns:a16="http://schemas.microsoft.com/office/drawing/2014/main" id="{3D9BEBC6-4A88-412C-BA75-ACF9964052FB}"/>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4" name="Freeform: Shape 163" descr=" 164">
            <a:hlinkClick r:id="rId8" action="ppaction://hlinksldjump" highlightClick="1"/>
            <a:extLst>
              <a:ext uri="{FF2B5EF4-FFF2-40B4-BE49-F238E27FC236}">
                <a16:creationId xmlns:a16="http://schemas.microsoft.com/office/drawing/2014/main" id="{567614BA-92F2-4996-BD2B-C8098E7EC20B}"/>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5" name="Freeform: Shape 164" descr=" 165">
            <a:hlinkClick r:id="rId9" action="ppaction://hlinksldjump" highlightClick="1"/>
            <a:extLst>
              <a:ext uri="{FF2B5EF4-FFF2-40B4-BE49-F238E27FC236}">
                <a16:creationId xmlns:a16="http://schemas.microsoft.com/office/drawing/2014/main" id="{D834D465-E088-48FE-944C-B86BC9C3F63A}"/>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6" name="Freeform: Shape 165" descr=" 166">
            <a:hlinkClick r:id="rId10" action="ppaction://hlinksldjump" highlightClick="1"/>
            <a:extLst>
              <a:ext uri="{FF2B5EF4-FFF2-40B4-BE49-F238E27FC236}">
                <a16:creationId xmlns:a16="http://schemas.microsoft.com/office/drawing/2014/main" id="{13D2A38F-5C01-4783-AF89-45AA86853470}"/>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8" name="Rectangle 167" descr=" 168">
            <a:extLst>
              <a:ext uri="{FF2B5EF4-FFF2-40B4-BE49-F238E27FC236}">
                <a16:creationId xmlns:a16="http://schemas.microsoft.com/office/drawing/2014/main" id="{F6418F2C-BE55-442A-9B6A-3B69A33A5821}"/>
              </a:ext>
            </a:extLst>
          </p:cNvPr>
          <p:cNvSpPr/>
          <p:nvPr/>
        </p:nvSpPr>
        <p:spPr>
          <a:xfrm>
            <a:off x="294640" y="5692170"/>
            <a:ext cx="9954260" cy="461665"/>
          </a:xfrm>
          <a:prstGeom prst="rect">
            <a:avLst/>
          </a:prstGeom>
        </p:spPr>
        <p:txBody>
          <a:bodyPr wrap="square">
            <a:spAutoFit/>
          </a:bodyPr>
          <a:lstStyle/>
          <a:p>
            <a:r>
              <a:rPr lang="en-GB" sz="1200" baseline="30000" dirty="0">
                <a:solidFill>
                  <a:schemeClr val="bg1"/>
                </a:solidFill>
              </a:rPr>
              <a:t>a</a:t>
            </a:r>
            <a:r>
              <a:rPr lang="en-GB" sz="1200" dirty="0">
                <a:solidFill>
                  <a:schemeClr val="bg1"/>
                </a:solidFill>
              </a:rPr>
              <a:t> </a:t>
            </a:r>
            <a:r>
              <a:rPr lang="en-GB" sz="1200" dirty="0" err="1">
                <a:solidFill>
                  <a:schemeClr val="bg1"/>
                </a:solidFill>
              </a:rPr>
              <a:t>Zolgensma</a:t>
            </a:r>
            <a:r>
              <a:rPr lang="en-GB" sz="1200" dirty="0">
                <a:solidFill>
                  <a:schemeClr val="bg1"/>
                </a:solidFill>
              </a:rPr>
              <a:t> IV. </a:t>
            </a:r>
            <a:r>
              <a:rPr lang="en-GB" sz="1200" baseline="30000" dirty="0">
                <a:solidFill>
                  <a:schemeClr val="bg1"/>
                </a:solidFill>
              </a:rPr>
              <a:t>b</a:t>
            </a:r>
            <a:r>
              <a:rPr lang="en-GB" sz="1200" dirty="0">
                <a:solidFill>
                  <a:schemeClr val="bg1"/>
                </a:solidFill>
              </a:rPr>
              <a:t> </a:t>
            </a:r>
            <a:r>
              <a:rPr lang="en-GB" sz="1200" dirty="0" err="1">
                <a:solidFill>
                  <a:schemeClr val="bg1"/>
                </a:solidFill>
              </a:rPr>
              <a:t>Zolgensma</a:t>
            </a:r>
            <a:r>
              <a:rPr lang="en-GB" sz="1200" dirty="0">
                <a:solidFill>
                  <a:schemeClr val="bg1"/>
                </a:solidFill>
              </a:rPr>
              <a:t> IT.</a:t>
            </a:r>
            <a:br>
              <a:rPr lang="en-GB" sz="1200" dirty="0">
                <a:solidFill>
                  <a:schemeClr val="bg1"/>
                </a:solidFill>
              </a:rPr>
            </a:br>
            <a:r>
              <a:rPr lang="en-GB" sz="1200" dirty="0">
                <a:solidFill>
                  <a:schemeClr val="bg1"/>
                </a:solidFill>
              </a:rPr>
              <a:t>Times indicated are submission timelines.</a:t>
            </a:r>
          </a:p>
        </p:txBody>
      </p:sp>
      <p:sp>
        <p:nvSpPr>
          <p:cNvPr id="186" name="REFERENCES" descr=" 186">
            <a:hlinkClick r:id="" action="ppaction://noaction" highlightClick="1"/>
            <a:extLst>
              <a:ext uri="{FF2B5EF4-FFF2-40B4-BE49-F238E27FC236}">
                <a16:creationId xmlns:a16="http://schemas.microsoft.com/office/drawing/2014/main" id="{49250A0E-9675-4B9E-9EEC-FCB05936FF32}"/>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97" name="Rectangle 196" descr=" 197">
            <a:extLst>
              <a:ext uri="{FF2B5EF4-FFF2-40B4-BE49-F238E27FC236}">
                <a16:creationId xmlns:a16="http://schemas.microsoft.com/office/drawing/2014/main" id="{822523BC-DB19-4D34-BAF2-F56FDFAFA748}"/>
              </a:ext>
            </a:extLst>
          </p:cNvPr>
          <p:cNvSpPr/>
          <p:nvPr/>
        </p:nvSpPr>
        <p:spPr>
          <a:xfrm>
            <a:off x="294640" y="243536"/>
            <a:ext cx="10963910" cy="461665"/>
          </a:xfrm>
          <a:prstGeom prst="rect">
            <a:avLst/>
          </a:prstGeom>
        </p:spPr>
        <p:txBody>
          <a:bodyPr wrap="square">
            <a:spAutoFit/>
          </a:bodyPr>
          <a:lstStyle/>
          <a:p>
            <a:pPr lvl="0"/>
            <a:r>
              <a:rPr lang="en-GB" b="1" dirty="0">
                <a:solidFill>
                  <a:srgbClr val="FFFFFF"/>
                </a:solidFill>
              </a:rPr>
              <a:t>Novartis has an industry-leading portfolio and pipeline in neuroscience </a:t>
            </a:r>
            <a:endParaRPr kumimoji="0" lang="en-GB" sz="24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8" name="TextBox 197" descr=" 198">
            <a:extLst>
              <a:ext uri="{FF2B5EF4-FFF2-40B4-BE49-F238E27FC236}">
                <a16:creationId xmlns:a16="http://schemas.microsoft.com/office/drawing/2014/main" id="{C7C54AED-86EE-4406-B394-3D430B3F6948}"/>
              </a:ext>
            </a:extLst>
          </p:cNvPr>
          <p:cNvSpPr txBox="1"/>
          <p:nvPr/>
        </p:nvSpPr>
        <p:spPr>
          <a:xfrm>
            <a:off x="225624" y="908323"/>
            <a:ext cx="9975651" cy="52322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Providing the best therapy package for </a:t>
            </a: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Multiple Sclerosis and SMA</a:t>
            </a: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 unlocking the next wave of growth in </a:t>
            </a:r>
            <a:b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b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Migraine Prevention</a:t>
            </a: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 while preparing to target the huge unmet need in </a:t>
            </a: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Neurodegeneration and Refractory Psychiatry </a:t>
            </a:r>
            <a:endParaRPr kumimoji="0" lang="en-GB" sz="800" b="1" i="0" u="none" strike="noStrike" kern="1200" cap="none" spc="0" normalizeH="0" baseline="30000" noProof="0" dirty="0">
              <a:ln>
                <a:noFill/>
              </a:ln>
              <a:solidFill>
                <a:schemeClr val="bg1"/>
              </a:solidFill>
              <a:effectLst/>
              <a:uLnTx/>
              <a:uFillTx/>
              <a:latin typeface="Arial" panose="020B0604020202020204"/>
              <a:ea typeface="+mn-ea"/>
              <a:cs typeface="+mn-cs"/>
            </a:endParaRPr>
          </a:p>
        </p:txBody>
      </p:sp>
      <p:grpSp>
        <p:nvGrpSpPr>
          <p:cNvPr id="12" name="Group 11" descr=" 12">
            <a:extLst>
              <a:ext uri="{FF2B5EF4-FFF2-40B4-BE49-F238E27FC236}">
                <a16:creationId xmlns:a16="http://schemas.microsoft.com/office/drawing/2014/main" id="{76E2339A-40DF-4121-89AD-C669B8B10726}"/>
              </a:ext>
            </a:extLst>
          </p:cNvPr>
          <p:cNvGrpSpPr/>
          <p:nvPr/>
        </p:nvGrpSpPr>
        <p:grpSpPr>
          <a:xfrm>
            <a:off x="407891" y="1691293"/>
            <a:ext cx="9723977" cy="1088822"/>
            <a:chOff x="407891" y="1691293"/>
            <a:chExt cx="9723977" cy="1088822"/>
          </a:xfrm>
        </p:grpSpPr>
        <p:sp>
          <p:nvSpPr>
            <p:cNvPr id="201" name="Arrow: Down 200">
              <a:extLst>
                <a:ext uri="{FF2B5EF4-FFF2-40B4-BE49-F238E27FC236}">
                  <a16:creationId xmlns:a16="http://schemas.microsoft.com/office/drawing/2014/main" id="{37E61EFC-70B9-4BDD-915B-5269087E76D7}"/>
                </a:ext>
              </a:extLst>
            </p:cNvPr>
            <p:cNvSpPr/>
            <p:nvPr/>
          </p:nvSpPr>
          <p:spPr>
            <a:xfrm>
              <a:off x="901855"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2" name="Arrow: Down 201">
              <a:extLst>
                <a:ext uri="{FF2B5EF4-FFF2-40B4-BE49-F238E27FC236}">
                  <a16:creationId xmlns:a16="http://schemas.microsoft.com/office/drawing/2014/main" id="{C01E5245-CAFC-40F6-8205-A249B7746E0D}"/>
                </a:ext>
              </a:extLst>
            </p:cNvPr>
            <p:cNvSpPr/>
            <p:nvPr/>
          </p:nvSpPr>
          <p:spPr>
            <a:xfrm>
              <a:off x="2369530"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3" name="Arrow: Down 202">
              <a:extLst>
                <a:ext uri="{FF2B5EF4-FFF2-40B4-BE49-F238E27FC236}">
                  <a16:creationId xmlns:a16="http://schemas.microsoft.com/office/drawing/2014/main" id="{19512EE8-9BF3-4C90-AA80-9EBB175C65D4}"/>
                </a:ext>
              </a:extLst>
            </p:cNvPr>
            <p:cNvSpPr/>
            <p:nvPr/>
          </p:nvSpPr>
          <p:spPr>
            <a:xfrm>
              <a:off x="5266264"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4" name="Arrow: Down 203">
              <a:extLst>
                <a:ext uri="{FF2B5EF4-FFF2-40B4-BE49-F238E27FC236}">
                  <a16:creationId xmlns:a16="http://schemas.microsoft.com/office/drawing/2014/main" id="{CC009BDE-3834-4F8C-9555-3613502DD46E}"/>
                </a:ext>
              </a:extLst>
            </p:cNvPr>
            <p:cNvSpPr/>
            <p:nvPr/>
          </p:nvSpPr>
          <p:spPr>
            <a:xfrm>
              <a:off x="6712616"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5" name="Arrow: Down 204">
              <a:extLst>
                <a:ext uri="{FF2B5EF4-FFF2-40B4-BE49-F238E27FC236}">
                  <a16:creationId xmlns:a16="http://schemas.microsoft.com/office/drawing/2014/main" id="{E6D6DCC0-764B-4494-BADE-F5159E207026}"/>
                </a:ext>
              </a:extLst>
            </p:cNvPr>
            <p:cNvSpPr/>
            <p:nvPr/>
          </p:nvSpPr>
          <p:spPr>
            <a:xfrm>
              <a:off x="9368647"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cxnSp>
          <p:nvCxnSpPr>
            <p:cNvPr id="206" name="Straight Connector 205">
              <a:extLst>
                <a:ext uri="{FF2B5EF4-FFF2-40B4-BE49-F238E27FC236}">
                  <a16:creationId xmlns:a16="http://schemas.microsoft.com/office/drawing/2014/main" id="{BA113F52-F574-48FF-BD86-C4E58E324183}"/>
                </a:ext>
              </a:extLst>
            </p:cNvPr>
            <p:cNvCxnSpPr/>
            <p:nvPr/>
          </p:nvCxnSpPr>
          <p:spPr>
            <a:xfrm>
              <a:off x="1654809" y="2339913"/>
              <a:ext cx="6405598" cy="0"/>
            </a:xfrm>
            <a:prstGeom prst="line">
              <a:avLst/>
            </a:prstGeom>
            <a:ln w="5715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7" name="Rectangle: Rounded Corners 206">
              <a:extLst>
                <a:ext uri="{FF2B5EF4-FFF2-40B4-BE49-F238E27FC236}">
                  <a16:creationId xmlns:a16="http://schemas.microsoft.com/office/drawing/2014/main" id="{EC5B672D-77D2-4B10-9B79-46D96B34711A}"/>
                </a:ext>
              </a:extLst>
            </p:cNvPr>
            <p:cNvSpPr/>
            <p:nvPr/>
          </p:nvSpPr>
          <p:spPr>
            <a:xfrm>
              <a:off x="407891"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Today</a:t>
              </a:r>
            </a:p>
          </p:txBody>
        </p:sp>
        <p:sp>
          <p:nvSpPr>
            <p:cNvPr id="208" name="Rectangle: Rounded Corners 207">
              <a:extLst>
                <a:ext uri="{FF2B5EF4-FFF2-40B4-BE49-F238E27FC236}">
                  <a16:creationId xmlns:a16="http://schemas.microsoft.com/office/drawing/2014/main" id="{96176E3F-5EF0-4971-AE11-4EAFF04BCBC2}"/>
                </a:ext>
              </a:extLst>
            </p:cNvPr>
            <p:cNvSpPr/>
            <p:nvPr/>
          </p:nvSpPr>
          <p:spPr>
            <a:xfrm>
              <a:off x="1875566"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2020</a:t>
              </a:r>
            </a:p>
          </p:txBody>
        </p:sp>
        <p:sp>
          <p:nvSpPr>
            <p:cNvPr id="209" name="Rectangle: Rounded Corners 208">
              <a:extLst>
                <a:ext uri="{FF2B5EF4-FFF2-40B4-BE49-F238E27FC236}">
                  <a16:creationId xmlns:a16="http://schemas.microsoft.com/office/drawing/2014/main" id="{1C217573-5857-47D6-B166-2C578256A725}"/>
                </a:ext>
              </a:extLst>
            </p:cNvPr>
            <p:cNvSpPr/>
            <p:nvPr/>
          </p:nvSpPr>
          <p:spPr>
            <a:xfrm>
              <a:off x="4772300"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≥2024</a:t>
              </a:r>
            </a:p>
          </p:txBody>
        </p:sp>
        <p:sp>
          <p:nvSpPr>
            <p:cNvPr id="210" name="Rectangle: Rounded Corners 209">
              <a:extLst>
                <a:ext uri="{FF2B5EF4-FFF2-40B4-BE49-F238E27FC236}">
                  <a16:creationId xmlns:a16="http://schemas.microsoft.com/office/drawing/2014/main" id="{1761C6F6-0362-416F-AE58-52775F710061}"/>
                </a:ext>
              </a:extLst>
            </p:cNvPr>
            <p:cNvSpPr/>
            <p:nvPr/>
          </p:nvSpPr>
          <p:spPr>
            <a:xfrm>
              <a:off x="6285868" y="2123889"/>
              <a:ext cx="3846000"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Areas of interest</a:t>
              </a:r>
            </a:p>
          </p:txBody>
        </p:sp>
        <p:sp>
          <p:nvSpPr>
            <p:cNvPr id="211" name="Rectangle: Rounded Corners 21">
              <a:extLst>
                <a:ext uri="{FF2B5EF4-FFF2-40B4-BE49-F238E27FC236}">
                  <a16:creationId xmlns:a16="http://schemas.microsoft.com/office/drawing/2014/main" id="{4397200E-E92D-46D0-8CB3-E449AD2460C4}"/>
                </a:ext>
              </a:extLst>
            </p:cNvPr>
            <p:cNvSpPr/>
            <p:nvPr/>
          </p:nvSpPr>
          <p:spPr>
            <a:xfrm>
              <a:off x="3303493"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2023</a:t>
              </a:r>
            </a:p>
          </p:txBody>
        </p:sp>
        <p:sp>
          <p:nvSpPr>
            <p:cNvPr id="216" name="Pentágono 782">
              <a:extLst>
                <a:ext uri="{FF2B5EF4-FFF2-40B4-BE49-F238E27FC236}">
                  <a16:creationId xmlns:a16="http://schemas.microsoft.com/office/drawing/2014/main" id="{D63926AA-162D-4775-8071-E8D0916A4D5C}"/>
                </a:ext>
              </a:extLst>
            </p:cNvPr>
            <p:cNvSpPr/>
            <p:nvPr/>
          </p:nvSpPr>
          <p:spPr bwMode="ltGray">
            <a:xfrm>
              <a:off x="1147910" y="1691293"/>
              <a:ext cx="2612372" cy="360588"/>
            </a:xfrm>
            <a:prstGeom prst="homePlate">
              <a:avLst/>
            </a:prstGeom>
            <a:solidFill>
              <a:schemeClr val="accent1"/>
            </a:solidFill>
            <a:ln>
              <a:noFill/>
            </a:ln>
          </p:spPr>
          <p:style>
            <a:lnRef idx="3">
              <a:schemeClr val="lt1"/>
            </a:lnRef>
            <a:fillRef idx="1">
              <a:schemeClr val="accent2"/>
            </a:fillRef>
            <a:effectRef idx="1">
              <a:schemeClr val="accent2"/>
            </a:effectRef>
            <a:fontRef idx="minor">
              <a:schemeClr val="lt1"/>
            </a:fontRef>
          </p:style>
          <p:txBody>
            <a:bodyPr rtlCol="0" anchor="ctr"/>
            <a:lstStyle/>
            <a:p>
              <a:pPr algn="ctr" defTabSz="1219110">
                <a:defRPr/>
              </a:pPr>
              <a:r>
                <a:rPr lang="en-GB" sz="1200" b="1" kern="0" dirty="0">
                  <a:solidFill>
                    <a:srgbClr val="FFFFFF"/>
                  </a:solidFill>
                </a:rPr>
                <a:t>LAUNCH &amp; ACCELERATE</a:t>
              </a:r>
            </a:p>
          </p:txBody>
        </p:sp>
        <p:sp>
          <p:nvSpPr>
            <p:cNvPr id="217" name="Pentágono 782">
              <a:extLst>
                <a:ext uri="{FF2B5EF4-FFF2-40B4-BE49-F238E27FC236}">
                  <a16:creationId xmlns:a16="http://schemas.microsoft.com/office/drawing/2014/main" id="{A2CF968C-03F6-483A-973F-0A2EC78A5984}"/>
                </a:ext>
              </a:extLst>
            </p:cNvPr>
            <p:cNvSpPr/>
            <p:nvPr/>
          </p:nvSpPr>
          <p:spPr bwMode="ltGray">
            <a:xfrm>
              <a:off x="3895178" y="1691293"/>
              <a:ext cx="2190585" cy="360588"/>
            </a:xfrm>
            <a:prstGeom prst="homePlate">
              <a:avLst/>
            </a:prstGeom>
            <a:solidFill>
              <a:schemeClr val="accent1"/>
            </a:solidFill>
            <a:ln>
              <a:noFill/>
            </a:ln>
          </p:spPr>
          <p:style>
            <a:lnRef idx="3">
              <a:schemeClr val="lt1"/>
            </a:lnRef>
            <a:fillRef idx="1">
              <a:schemeClr val="accent2"/>
            </a:fillRef>
            <a:effectRef idx="1">
              <a:schemeClr val="accent2"/>
            </a:effectRef>
            <a:fontRef idx="minor">
              <a:schemeClr val="lt1"/>
            </a:fontRef>
          </p:style>
          <p:txBody>
            <a:bodyPr rtlCol="0" anchor="ctr"/>
            <a:lstStyle/>
            <a:p>
              <a:pPr algn="ctr" defTabSz="1219110">
                <a:defRPr/>
              </a:pPr>
              <a:r>
                <a:rPr lang="en-GB" sz="1200" b="1" kern="0" dirty="0">
                  <a:solidFill>
                    <a:srgbClr val="FFFFFF"/>
                  </a:solidFill>
                </a:rPr>
                <a:t>GROW &amp; EXPAND</a:t>
              </a:r>
            </a:p>
          </p:txBody>
        </p:sp>
        <p:sp>
          <p:nvSpPr>
            <p:cNvPr id="218" name="Pentágono 782">
              <a:extLst>
                <a:ext uri="{FF2B5EF4-FFF2-40B4-BE49-F238E27FC236}">
                  <a16:creationId xmlns:a16="http://schemas.microsoft.com/office/drawing/2014/main" id="{59FAFBAD-76A9-4C27-BAFE-71CED6099C4C}"/>
                </a:ext>
              </a:extLst>
            </p:cNvPr>
            <p:cNvSpPr/>
            <p:nvPr/>
          </p:nvSpPr>
          <p:spPr bwMode="ltGray">
            <a:xfrm>
              <a:off x="6258425" y="1691293"/>
              <a:ext cx="2407486" cy="360588"/>
            </a:xfrm>
            <a:prstGeom prst="homePlate">
              <a:avLst/>
            </a:prstGeom>
            <a:solidFill>
              <a:schemeClr val="accent1"/>
            </a:solidFill>
            <a:ln>
              <a:noFill/>
            </a:ln>
          </p:spPr>
          <p:style>
            <a:lnRef idx="3">
              <a:schemeClr val="lt1"/>
            </a:lnRef>
            <a:fillRef idx="1">
              <a:schemeClr val="accent2"/>
            </a:fillRef>
            <a:effectRef idx="1">
              <a:schemeClr val="accent2"/>
            </a:effectRef>
            <a:fontRef idx="minor">
              <a:schemeClr val="lt1"/>
            </a:fontRef>
          </p:style>
          <p:txBody>
            <a:bodyPr rtlCol="0" anchor="ctr"/>
            <a:lstStyle/>
            <a:p>
              <a:pPr algn="ctr" defTabSz="1219110">
                <a:defRPr/>
              </a:pPr>
              <a:r>
                <a:rPr lang="en-GB" sz="1200" b="1" kern="0" dirty="0">
                  <a:solidFill>
                    <a:srgbClr val="FFFFFF"/>
                  </a:solidFill>
                </a:rPr>
                <a:t>BREAKTHROUGH &amp; LEAD</a:t>
              </a:r>
            </a:p>
          </p:txBody>
        </p:sp>
      </p:grpSp>
      <p:grpSp>
        <p:nvGrpSpPr>
          <p:cNvPr id="369" name="Migraine" descr=" 369">
            <a:extLst>
              <a:ext uri="{FF2B5EF4-FFF2-40B4-BE49-F238E27FC236}">
                <a16:creationId xmlns:a16="http://schemas.microsoft.com/office/drawing/2014/main" id="{F6557DE4-3EE9-4352-8687-8DE6AE35A181}"/>
              </a:ext>
            </a:extLst>
          </p:cNvPr>
          <p:cNvGrpSpPr/>
          <p:nvPr/>
        </p:nvGrpSpPr>
        <p:grpSpPr>
          <a:xfrm>
            <a:off x="413560" y="4791075"/>
            <a:ext cx="1490821" cy="330200"/>
            <a:chOff x="1100168" y="5092700"/>
            <a:chExt cx="1733678" cy="330200"/>
          </a:xfrm>
        </p:grpSpPr>
        <p:sp>
          <p:nvSpPr>
            <p:cNvPr id="370" name="Rectangle: Rounded Corners 369">
              <a:extLst>
                <a:ext uri="{FF2B5EF4-FFF2-40B4-BE49-F238E27FC236}">
                  <a16:creationId xmlns:a16="http://schemas.microsoft.com/office/drawing/2014/main" id="{58D6D32C-67F3-4926-9C1B-0372FAC03033}"/>
                </a:ext>
              </a:extLst>
            </p:cNvPr>
            <p:cNvSpPr/>
            <p:nvPr/>
          </p:nvSpPr>
          <p:spPr>
            <a:xfrm>
              <a:off x="1100168" y="5092700"/>
              <a:ext cx="173367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MIGRAINE VIEW</a:t>
              </a:r>
            </a:p>
          </p:txBody>
        </p:sp>
        <p:sp>
          <p:nvSpPr>
            <p:cNvPr id="371" name="Freeform: Shape 370">
              <a:extLst>
                <a:ext uri="{FF2B5EF4-FFF2-40B4-BE49-F238E27FC236}">
                  <a16:creationId xmlns:a16="http://schemas.microsoft.com/office/drawing/2014/main" id="{E4D1CD0F-8648-4947-B2A1-75A962CEAC37}"/>
                </a:ext>
              </a:extLst>
            </p:cNvPr>
            <p:cNvSpPr/>
            <p:nvPr/>
          </p:nvSpPr>
          <p:spPr>
            <a:xfrm>
              <a:off x="26138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72" name="MS" descr=" 372">
            <a:extLst>
              <a:ext uri="{FF2B5EF4-FFF2-40B4-BE49-F238E27FC236}">
                <a16:creationId xmlns:a16="http://schemas.microsoft.com/office/drawing/2014/main" id="{5F147BCA-61EE-4D9E-B860-B76DEFA7C8E8}"/>
              </a:ext>
            </a:extLst>
          </p:cNvPr>
          <p:cNvGrpSpPr/>
          <p:nvPr/>
        </p:nvGrpSpPr>
        <p:grpSpPr>
          <a:xfrm>
            <a:off x="1982923" y="4791075"/>
            <a:ext cx="2414338" cy="330200"/>
            <a:chOff x="2953564" y="5092700"/>
            <a:chExt cx="2807638" cy="330200"/>
          </a:xfrm>
        </p:grpSpPr>
        <p:sp>
          <p:nvSpPr>
            <p:cNvPr id="373" name="Rectangle: Rounded Corners 372">
              <a:extLst>
                <a:ext uri="{FF2B5EF4-FFF2-40B4-BE49-F238E27FC236}">
                  <a16:creationId xmlns:a16="http://schemas.microsoft.com/office/drawing/2014/main" id="{D3D1B99A-724D-4E20-B6F4-E9B7707C399C}"/>
                </a:ext>
              </a:extLst>
            </p:cNvPr>
            <p:cNvSpPr/>
            <p:nvPr/>
          </p:nvSpPr>
          <p:spPr>
            <a:xfrm>
              <a:off x="2953564" y="5092700"/>
              <a:ext cx="280763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MULTIPLE SCLEROSIS VIEW</a:t>
              </a:r>
            </a:p>
          </p:txBody>
        </p:sp>
        <p:sp>
          <p:nvSpPr>
            <p:cNvPr id="374" name="Freeform: Shape 373">
              <a:extLst>
                <a:ext uri="{FF2B5EF4-FFF2-40B4-BE49-F238E27FC236}">
                  <a16:creationId xmlns:a16="http://schemas.microsoft.com/office/drawing/2014/main" id="{7B92EC15-EE8C-479C-885B-AAA7CEBEDDB9}"/>
                </a:ext>
              </a:extLst>
            </p:cNvPr>
            <p:cNvSpPr/>
            <p:nvPr/>
          </p:nvSpPr>
          <p:spPr>
            <a:xfrm>
              <a:off x="55411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75" name="Pediatric" descr=" 375">
            <a:extLst>
              <a:ext uri="{FF2B5EF4-FFF2-40B4-BE49-F238E27FC236}">
                <a16:creationId xmlns:a16="http://schemas.microsoft.com/office/drawing/2014/main" id="{D9C7242A-77CC-408F-926E-76A56E9AD4CD}"/>
              </a:ext>
            </a:extLst>
          </p:cNvPr>
          <p:cNvGrpSpPr/>
          <p:nvPr/>
        </p:nvGrpSpPr>
        <p:grpSpPr>
          <a:xfrm>
            <a:off x="4475803" y="4791075"/>
            <a:ext cx="2580446" cy="330200"/>
            <a:chOff x="5880920" y="5092700"/>
            <a:chExt cx="3000805" cy="330200"/>
          </a:xfrm>
        </p:grpSpPr>
        <p:sp>
          <p:nvSpPr>
            <p:cNvPr id="376" name="Rectangle: Rounded Corners 375">
              <a:extLst>
                <a:ext uri="{FF2B5EF4-FFF2-40B4-BE49-F238E27FC236}">
                  <a16:creationId xmlns:a16="http://schemas.microsoft.com/office/drawing/2014/main" id="{4BC98DD2-E20C-4874-89F1-785946D41435}"/>
                </a:ext>
              </a:extLst>
            </p:cNvPr>
            <p:cNvSpPr/>
            <p:nvPr/>
          </p:nvSpPr>
          <p:spPr>
            <a:xfrm>
              <a:off x="5880920" y="5092700"/>
              <a:ext cx="300080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PEDIATRIC NEUROLOGY VIEW</a:t>
              </a:r>
            </a:p>
          </p:txBody>
        </p:sp>
        <p:sp>
          <p:nvSpPr>
            <p:cNvPr id="377" name="Freeform: Shape 376">
              <a:extLst>
                <a:ext uri="{FF2B5EF4-FFF2-40B4-BE49-F238E27FC236}">
                  <a16:creationId xmlns:a16="http://schemas.microsoft.com/office/drawing/2014/main" id="{BD567042-FAB0-4C89-A492-F0C526C8DB98}"/>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endParaRPr lang="en-GB"/>
            </a:p>
          </p:txBody>
        </p:sp>
      </p:grpSp>
      <p:grpSp>
        <p:nvGrpSpPr>
          <p:cNvPr id="378" name="REFRACTORY" descr=" 378">
            <a:extLst>
              <a:ext uri="{FF2B5EF4-FFF2-40B4-BE49-F238E27FC236}">
                <a16:creationId xmlns:a16="http://schemas.microsoft.com/office/drawing/2014/main" id="{6FD1F35E-2CD9-4F65-A0D2-536CB5CC98FB}"/>
              </a:ext>
            </a:extLst>
          </p:cNvPr>
          <p:cNvGrpSpPr/>
          <p:nvPr/>
        </p:nvGrpSpPr>
        <p:grpSpPr>
          <a:xfrm>
            <a:off x="7134791" y="4791075"/>
            <a:ext cx="2713879" cy="330200"/>
            <a:chOff x="7088193" y="5092700"/>
            <a:chExt cx="3155975" cy="330200"/>
          </a:xfrm>
        </p:grpSpPr>
        <p:sp>
          <p:nvSpPr>
            <p:cNvPr id="379" name="Rectangle: Rounded Corners 378">
              <a:extLst>
                <a:ext uri="{FF2B5EF4-FFF2-40B4-BE49-F238E27FC236}">
                  <a16:creationId xmlns:a16="http://schemas.microsoft.com/office/drawing/2014/main" id="{1D55BB53-CD3D-4596-9DFB-2C579F3BF4F8}"/>
                </a:ext>
              </a:extLst>
            </p:cNvPr>
            <p:cNvSpPr/>
            <p:nvPr/>
          </p:nvSpPr>
          <p:spPr>
            <a:xfrm>
              <a:off x="7088193" y="5092700"/>
              <a:ext cx="315597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REFRACTORY PSYCHIATRY VIEW</a:t>
              </a:r>
            </a:p>
          </p:txBody>
        </p:sp>
        <p:sp>
          <p:nvSpPr>
            <p:cNvPr id="380" name="Freeform: Shape 379">
              <a:extLst>
                <a:ext uri="{FF2B5EF4-FFF2-40B4-BE49-F238E27FC236}">
                  <a16:creationId xmlns:a16="http://schemas.microsoft.com/office/drawing/2014/main" id="{8B9047D4-E272-40FE-BCFF-34CF9B71E9C6}"/>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81" name="NEURODEGENERATION" descr=" 381">
            <a:extLst>
              <a:ext uri="{FF2B5EF4-FFF2-40B4-BE49-F238E27FC236}">
                <a16:creationId xmlns:a16="http://schemas.microsoft.com/office/drawing/2014/main" id="{018203EF-B2E1-4F82-AA47-96EDB9A68A7B}"/>
              </a:ext>
            </a:extLst>
          </p:cNvPr>
          <p:cNvGrpSpPr/>
          <p:nvPr/>
        </p:nvGrpSpPr>
        <p:grpSpPr>
          <a:xfrm>
            <a:off x="413560" y="5184775"/>
            <a:ext cx="2434480" cy="330200"/>
            <a:chOff x="7413107" y="5092700"/>
            <a:chExt cx="2831061" cy="330200"/>
          </a:xfrm>
        </p:grpSpPr>
        <p:sp>
          <p:nvSpPr>
            <p:cNvPr id="382" name="Rectangle: Rounded Corners 381">
              <a:extLst>
                <a:ext uri="{FF2B5EF4-FFF2-40B4-BE49-F238E27FC236}">
                  <a16:creationId xmlns:a16="http://schemas.microsoft.com/office/drawing/2014/main" id="{FBB5816F-F062-4511-BB6B-500BD9474CEA}"/>
                </a:ext>
              </a:extLst>
            </p:cNvPr>
            <p:cNvSpPr/>
            <p:nvPr/>
          </p:nvSpPr>
          <p:spPr>
            <a:xfrm>
              <a:off x="7413107" y="5092700"/>
              <a:ext cx="2831061"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NEURODEGENERATION VIEW</a:t>
              </a:r>
            </a:p>
          </p:txBody>
        </p:sp>
        <p:sp>
          <p:nvSpPr>
            <p:cNvPr id="383" name="Freeform: Shape 382">
              <a:extLst>
                <a:ext uri="{FF2B5EF4-FFF2-40B4-BE49-F238E27FC236}">
                  <a16:creationId xmlns:a16="http://schemas.microsoft.com/office/drawing/2014/main" id="{379CEBDA-3747-4617-9789-05327B02A305}"/>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84" name="View all" descr=" 384">
            <a:extLst>
              <a:ext uri="{FF2B5EF4-FFF2-40B4-BE49-F238E27FC236}">
                <a16:creationId xmlns:a16="http://schemas.microsoft.com/office/drawing/2014/main" id="{DEBA26D9-808B-46ED-BCFF-DF9A91331FC7}"/>
              </a:ext>
            </a:extLst>
          </p:cNvPr>
          <p:cNvGrpSpPr/>
          <p:nvPr/>
        </p:nvGrpSpPr>
        <p:grpSpPr>
          <a:xfrm>
            <a:off x="2915236" y="5184775"/>
            <a:ext cx="1068641" cy="330200"/>
            <a:chOff x="9001443" y="5092700"/>
            <a:chExt cx="1242725" cy="330200"/>
          </a:xfrm>
        </p:grpSpPr>
        <p:sp>
          <p:nvSpPr>
            <p:cNvPr id="385" name="Rectangle: Rounded Corners 384">
              <a:extLst>
                <a:ext uri="{FF2B5EF4-FFF2-40B4-BE49-F238E27FC236}">
                  <a16:creationId xmlns:a16="http://schemas.microsoft.com/office/drawing/2014/main" id="{BA0D94C3-676B-436F-A111-68C508E75938}"/>
                </a:ext>
              </a:extLst>
            </p:cNvPr>
            <p:cNvSpPr/>
            <p:nvPr/>
          </p:nvSpPr>
          <p:spPr>
            <a:xfrm>
              <a:off x="9001443" y="5092700"/>
              <a:ext cx="124272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VIEW ALL</a:t>
              </a:r>
            </a:p>
          </p:txBody>
        </p:sp>
        <p:sp>
          <p:nvSpPr>
            <p:cNvPr id="386" name="Freeform: Shape 385">
              <a:extLst>
                <a:ext uri="{FF2B5EF4-FFF2-40B4-BE49-F238E27FC236}">
                  <a16:creationId xmlns:a16="http://schemas.microsoft.com/office/drawing/2014/main" id="{D8430F91-B25D-472B-8377-4B09F02B3348}"/>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236" name="Group 235" descr=" 236">
            <a:extLst>
              <a:ext uri="{FF2B5EF4-FFF2-40B4-BE49-F238E27FC236}">
                <a16:creationId xmlns:a16="http://schemas.microsoft.com/office/drawing/2014/main" id="{112E48D9-2015-4300-A65E-E93C95FA4BE2}"/>
              </a:ext>
            </a:extLst>
          </p:cNvPr>
          <p:cNvGrpSpPr/>
          <p:nvPr/>
        </p:nvGrpSpPr>
        <p:grpSpPr>
          <a:xfrm>
            <a:off x="388160" y="2790825"/>
            <a:ext cx="9886950" cy="2330450"/>
            <a:chOff x="390525" y="2790825"/>
            <a:chExt cx="9886950" cy="2330450"/>
          </a:xfrm>
        </p:grpSpPr>
        <p:sp>
          <p:nvSpPr>
            <p:cNvPr id="237" name="Rectangle 236">
              <a:extLst>
                <a:ext uri="{FF2B5EF4-FFF2-40B4-BE49-F238E27FC236}">
                  <a16:creationId xmlns:a16="http://schemas.microsoft.com/office/drawing/2014/main" id="{845EA783-A72A-408B-A29B-9A72C9659DDE}"/>
                </a:ext>
              </a:extLst>
            </p:cNvPr>
            <p:cNvSpPr/>
            <p:nvPr/>
          </p:nvSpPr>
          <p:spPr>
            <a:xfrm>
              <a:off x="390525" y="2790825"/>
              <a:ext cx="9886950" cy="1885950"/>
            </a:xfrm>
            <a:prstGeom prst="rect">
              <a:avLst/>
            </a:prstGeom>
            <a:solidFill>
              <a:srgbClr val="5191DD"/>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grpSp>
          <p:nvGrpSpPr>
            <p:cNvPr id="238" name="Migraine">
              <a:extLst>
                <a:ext uri="{FF2B5EF4-FFF2-40B4-BE49-F238E27FC236}">
                  <a16:creationId xmlns:a16="http://schemas.microsoft.com/office/drawing/2014/main" id="{FEC4A356-9288-436C-94BE-72E704504693}"/>
                </a:ext>
              </a:extLst>
            </p:cNvPr>
            <p:cNvGrpSpPr/>
            <p:nvPr/>
          </p:nvGrpSpPr>
          <p:grpSpPr>
            <a:xfrm>
              <a:off x="413560" y="4791075"/>
              <a:ext cx="1490821" cy="330200"/>
              <a:chOff x="1100168" y="5092700"/>
              <a:chExt cx="1733678" cy="330200"/>
            </a:xfrm>
          </p:grpSpPr>
          <p:sp>
            <p:nvSpPr>
              <p:cNvPr id="240" name="Rectangle: Rounded Corners 239">
                <a:extLst>
                  <a:ext uri="{FF2B5EF4-FFF2-40B4-BE49-F238E27FC236}">
                    <a16:creationId xmlns:a16="http://schemas.microsoft.com/office/drawing/2014/main" id="{02A7302D-D9DE-4256-B435-1A4CED52163F}"/>
                  </a:ext>
                </a:extLst>
              </p:cNvPr>
              <p:cNvSpPr/>
              <p:nvPr/>
            </p:nvSpPr>
            <p:spPr>
              <a:xfrm>
                <a:off x="1100168" y="5092700"/>
                <a:ext cx="1733678" cy="3302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MIGRAINE VIEW</a:t>
                </a:r>
              </a:p>
            </p:txBody>
          </p:sp>
          <p:sp>
            <p:nvSpPr>
              <p:cNvPr id="241" name="Oval 240">
                <a:extLst>
                  <a:ext uri="{FF2B5EF4-FFF2-40B4-BE49-F238E27FC236}">
                    <a16:creationId xmlns:a16="http://schemas.microsoft.com/office/drawing/2014/main" id="{C2E48625-93EA-492C-8693-7B45861E49AD}"/>
                  </a:ext>
                </a:extLst>
              </p:cNvPr>
              <p:cNvSpPr/>
              <p:nvPr/>
            </p:nvSpPr>
            <p:spPr>
              <a:xfrm>
                <a:off x="2575063" y="5168035"/>
                <a:ext cx="209322" cy="1795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GB" sz="1600" dirty="0">
                    <a:sym typeface="Wingdings" panose="05000000000000000000" pitchFamily="2" charset="2"/>
                  </a:rPr>
                  <a:t></a:t>
                </a:r>
                <a:endParaRPr lang="en-GB" sz="1600" dirty="0"/>
              </a:p>
            </p:txBody>
          </p:sp>
        </p:grpSp>
        <p:sp>
          <p:nvSpPr>
            <p:cNvPr id="239" name="TextBox 238">
              <a:extLst>
                <a:ext uri="{FF2B5EF4-FFF2-40B4-BE49-F238E27FC236}">
                  <a16:creationId xmlns:a16="http://schemas.microsoft.com/office/drawing/2014/main" id="{6A721C63-41F2-4B8E-A92A-A89FC72202C1}"/>
                </a:ext>
              </a:extLst>
            </p:cNvPr>
            <p:cNvSpPr txBox="1"/>
            <p:nvPr/>
          </p:nvSpPr>
          <p:spPr>
            <a:xfrm>
              <a:off x="423826" y="2802381"/>
              <a:ext cx="1338483"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lvl="0" algn="ctr">
                <a:spcBef>
                  <a:spcPts val="600"/>
                </a:spcBef>
                <a:defRPr/>
              </a:pPr>
              <a:r>
                <a:rPr lang="en-GB" sz="1050" dirty="0">
                  <a:solidFill>
                    <a:schemeClr val="tx1"/>
                  </a:solidFill>
                </a:rPr>
                <a:t>Aimovig </a:t>
              </a:r>
            </a:p>
          </p:txBody>
        </p:sp>
      </p:grpSp>
      <p:pic>
        <p:nvPicPr>
          <p:cNvPr id="169" name="Picture 168" descr=" 13">
            <a:extLst>
              <a:ext uri="{FF2B5EF4-FFF2-40B4-BE49-F238E27FC236}">
                <a16:creationId xmlns:a16="http://schemas.microsoft.com/office/drawing/2014/main" id="{36D37054-6915-40C3-BD45-E28906DA0920}"/>
              </a:ext>
            </a:extLst>
          </p:cNvPr>
          <p:cNvPicPr>
            <a:picLocks noChangeAspect="1"/>
          </p:cNvPicPr>
          <p:nvPr/>
        </p:nvPicPr>
        <p:blipFill>
          <a:blip r:embed="rId11"/>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2458065649"/>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showMasterSp="0">
  <p:cSld>
    <p:bg>
      <p:bgPr>
        <a:solidFill>
          <a:schemeClr val="accent3"/>
        </a:solidFill>
        <a:effectLst/>
      </p:bgPr>
    </p:bg>
    <p:spTree>
      <p:nvGrpSpPr>
        <p:cNvPr id="1" name=""/>
        <p:cNvGrpSpPr/>
        <p:nvPr/>
      </p:nvGrpSpPr>
      <p:grpSpPr>
        <a:xfrm>
          <a:off x="0" y="0"/>
          <a:ext cx="0" cy="0"/>
          <a:chOff x="0" y="0"/>
          <a:chExt cx="0" cy="0"/>
        </a:xfrm>
      </p:grpSpPr>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189657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2133"/>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endParaRPr lang="en-GB" sz="3200"/>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endParaRPr lang="en-GB" sz="3200"/>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endParaRPr lang="en-GB" sz="32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endParaRPr lang="en-GB" sz="32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accent3"/>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endParaRPr lang="en-GB" sz="32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endParaRPr lang="en-GB" sz="32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endParaRPr lang="en-GB" sz="3200"/>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32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32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32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32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32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3200"/>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3200"/>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32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32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3200"/>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endParaRPr lang="en-GB" sz="32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endParaRPr lang="en-GB" sz="32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endParaRPr lang="en-GB" sz="32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endParaRPr lang="en-GB" sz="32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endParaRPr lang="en-GB" sz="32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endParaRPr lang="en-GB" sz="32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endParaRPr lang="en-GB" sz="32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endParaRPr lang="en-GB" sz="32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endParaRPr lang="en-GB" sz="32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endParaRPr lang="en-GB" sz="32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endParaRPr lang="en-GB" sz="32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endParaRPr lang="en-GB" sz="32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endParaRPr lang="en-GB" sz="32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endParaRPr lang="en-GB" sz="32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endParaRPr lang="en-GB" sz="32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endParaRPr lang="en-GB" sz="32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endParaRPr lang="en-GB" sz="32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endParaRPr lang="en-GB" sz="32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endParaRPr lang="en-GB" sz="32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endParaRPr lang="en-GB" sz="32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endParaRPr lang="en-GB" sz="32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endParaRPr lang="en-GB" sz="32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endParaRPr lang="en-GB" sz="32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endParaRPr lang="en-GB" sz="32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endParaRPr lang="en-GB" sz="32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endParaRPr lang="en-GB" sz="32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endParaRPr lang="en-GB" sz="32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endParaRPr lang="en-GB" sz="32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endParaRPr lang="en-GB" sz="32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endParaRPr lang="en-GB" sz="32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endParaRPr lang="en-GB" sz="32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endParaRPr lang="en-GB" sz="32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endParaRPr lang="en-GB" sz="3200"/>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066831"/>
            <a:ext cx="1212860" cy="420756"/>
          </a:xfrm>
          <a:prstGeom prst="rect">
            <a:avLst/>
          </a:prstGeom>
        </p:spPr>
        <p:txBody>
          <a:bodyPr wrap="square">
            <a:spAutoFit/>
          </a:bodyPr>
          <a:lstStyle/>
          <a:p>
            <a:pPr algn="r"/>
            <a:r>
              <a:rPr lang="en-GB" sz="1050" dirty="0">
                <a:solidFill>
                  <a:schemeClr val="accent2"/>
                </a:solidFill>
              </a:rPr>
              <a:t>Industry-leading pipeline</a:t>
            </a:r>
          </a:p>
        </p:txBody>
      </p:sp>
      <p:sp>
        <p:nvSpPr>
          <p:cNvPr id="150" name="Freeform: Shape 149" descr=" 150">
            <a:extLst>
              <a:ext uri="{FF2B5EF4-FFF2-40B4-BE49-F238E27FC236}">
                <a16:creationId xmlns:a16="http://schemas.microsoft.com/office/drawing/2014/main" id="{C2503883-FD61-4F2F-87EF-7B147D8EC4D7}"/>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1" name="Freeform: Shape 150" descr=" 151">
            <a:extLst>
              <a:ext uri="{FF2B5EF4-FFF2-40B4-BE49-F238E27FC236}">
                <a16:creationId xmlns:a16="http://schemas.microsoft.com/office/drawing/2014/main" id="{77EF23F0-6E66-4CBE-99AD-39B7EFB2584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2" name="Freeform: Shape 151" descr=" 152">
            <a:extLst>
              <a:ext uri="{FF2B5EF4-FFF2-40B4-BE49-F238E27FC236}">
                <a16:creationId xmlns:a16="http://schemas.microsoft.com/office/drawing/2014/main" id="{6F55F401-954C-406E-839F-19AB73C70CE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89" name="Freeform: Shape 88" descr=" 89">
            <a:extLst>
              <a:ext uri="{FF2B5EF4-FFF2-40B4-BE49-F238E27FC236}">
                <a16:creationId xmlns:a16="http://schemas.microsoft.com/office/drawing/2014/main" id="{27E3979A-810F-46AF-96AE-6B0057E3C6A0}"/>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3" name="Freeform: Shape 152" descr=" 153">
            <a:extLst>
              <a:ext uri="{FF2B5EF4-FFF2-40B4-BE49-F238E27FC236}">
                <a16:creationId xmlns:a16="http://schemas.microsoft.com/office/drawing/2014/main" id="{D44E2A9C-85E5-4B5A-9B6C-2540B6B35F44}"/>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4" name="Freeform: Shape 153" descr=" 154">
            <a:extLst>
              <a:ext uri="{FF2B5EF4-FFF2-40B4-BE49-F238E27FC236}">
                <a16:creationId xmlns:a16="http://schemas.microsoft.com/office/drawing/2014/main" id="{9DBF079A-C5A7-4D96-9D19-26E89715D53C}"/>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55" name="ABBREVIATIONS" descr=" 155">
            <a:hlinkClick r:id="" action="ppaction://noaction" highlightClick="1"/>
            <a:extLst>
              <a:ext uri="{FF2B5EF4-FFF2-40B4-BE49-F238E27FC236}">
                <a16:creationId xmlns:a16="http://schemas.microsoft.com/office/drawing/2014/main" id="{E67B4E72-6CF4-42B5-B902-749A64811BA3}"/>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chemeClr val="bg2">
                    <a:lumMod val="60000"/>
                    <a:lumOff val="40000"/>
                  </a:schemeClr>
                </a:solidFill>
              </a:rPr>
              <a:t>ABBREVIATIONS</a:t>
            </a:r>
          </a:p>
        </p:txBody>
      </p:sp>
      <p:sp>
        <p:nvSpPr>
          <p:cNvPr id="156" name="Oval 155" descr=" 156">
            <a:hlinkClick r:id="" action="ppaction://hlinkshowjump?jump=nextslide" highlightClick="1"/>
            <a:extLst>
              <a:ext uri="{FF2B5EF4-FFF2-40B4-BE49-F238E27FC236}">
                <a16:creationId xmlns:a16="http://schemas.microsoft.com/office/drawing/2014/main" id="{B968C325-CBE8-4423-A0D3-DBD3F38E287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57" name="Oval 156" descr=" 157">
            <a:hlinkClick r:id="" action="ppaction://hlinkshowjump?jump=lastslideviewed" highlightClick="1"/>
            <a:extLst>
              <a:ext uri="{FF2B5EF4-FFF2-40B4-BE49-F238E27FC236}">
                <a16:creationId xmlns:a16="http://schemas.microsoft.com/office/drawing/2014/main" id="{E95896F8-82E1-474E-900D-969A39F92407}"/>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dirty="0"/>
          </a:p>
        </p:txBody>
      </p:sp>
      <p:sp>
        <p:nvSpPr>
          <p:cNvPr id="158" name="Oval 157" descr=" 158">
            <a:hlinkClick r:id="rId3" action="ppaction://hlinksldjump" highlightClick="1"/>
            <a:extLst>
              <a:ext uri="{FF2B5EF4-FFF2-40B4-BE49-F238E27FC236}">
                <a16:creationId xmlns:a16="http://schemas.microsoft.com/office/drawing/2014/main" id="{02F89495-ABB2-4231-857B-01A7E2F9DA0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endParaRPr lang="en-GB" sz="3200"/>
          </a:p>
        </p:txBody>
      </p:sp>
      <p:sp>
        <p:nvSpPr>
          <p:cNvPr id="159" name="Freeform: Shape 158" descr=" 159">
            <a:hlinkClick r:id="rId4" action="ppaction://hlinksldjump" highlightClick="1"/>
            <a:extLst>
              <a:ext uri="{FF2B5EF4-FFF2-40B4-BE49-F238E27FC236}">
                <a16:creationId xmlns:a16="http://schemas.microsoft.com/office/drawing/2014/main" id="{EAEFA961-B724-4A45-854F-261E7CAEE7E6}"/>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1" name="Freeform: Shape 160" descr=" 161">
            <a:hlinkClick r:id="rId5" action="ppaction://hlinksldjump" highlightClick="1"/>
            <a:extLst>
              <a:ext uri="{FF2B5EF4-FFF2-40B4-BE49-F238E27FC236}">
                <a16:creationId xmlns:a16="http://schemas.microsoft.com/office/drawing/2014/main" id="{65D73586-61C6-4017-A854-77625CD654D3}"/>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2" name="Freeform: Shape 161" descr=" 162">
            <a:hlinkClick r:id="rId6" action="ppaction://hlinksldjump" highlightClick="1"/>
            <a:extLst>
              <a:ext uri="{FF2B5EF4-FFF2-40B4-BE49-F238E27FC236}">
                <a16:creationId xmlns:a16="http://schemas.microsoft.com/office/drawing/2014/main" id="{06D11B26-5C75-4424-9A34-CD85E66C12FF}"/>
              </a:ext>
            </a:extLst>
          </p:cNvPr>
          <p:cNvSpPr/>
          <p:nvPr/>
        </p:nvSpPr>
        <p:spPr>
          <a:xfrm>
            <a:off x="10299700" y="1896574"/>
            <a:ext cx="1892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3" name="Freeform: Shape 162" descr=" 163">
            <a:hlinkClick r:id="rId7" action="ppaction://hlinksldjump" highlightClick="1"/>
            <a:extLst>
              <a:ext uri="{FF2B5EF4-FFF2-40B4-BE49-F238E27FC236}">
                <a16:creationId xmlns:a16="http://schemas.microsoft.com/office/drawing/2014/main" id="{3D9BEBC6-4A88-412C-BA75-ACF9964052FB}"/>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4" name="Freeform: Shape 163" descr=" 164">
            <a:hlinkClick r:id="rId8" action="ppaction://hlinksldjump" highlightClick="1"/>
            <a:extLst>
              <a:ext uri="{FF2B5EF4-FFF2-40B4-BE49-F238E27FC236}">
                <a16:creationId xmlns:a16="http://schemas.microsoft.com/office/drawing/2014/main" id="{567614BA-92F2-4996-BD2B-C8098E7EC20B}"/>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5" name="Freeform: Shape 164" descr=" 165">
            <a:hlinkClick r:id="rId9" action="ppaction://hlinksldjump" highlightClick="1"/>
            <a:extLst>
              <a:ext uri="{FF2B5EF4-FFF2-40B4-BE49-F238E27FC236}">
                <a16:creationId xmlns:a16="http://schemas.microsoft.com/office/drawing/2014/main" id="{D834D465-E088-48FE-944C-B86BC9C3F63A}"/>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6" name="Freeform: Shape 165" descr=" 166">
            <a:hlinkClick r:id="rId10" action="ppaction://hlinksldjump" highlightClick="1"/>
            <a:extLst>
              <a:ext uri="{FF2B5EF4-FFF2-40B4-BE49-F238E27FC236}">
                <a16:creationId xmlns:a16="http://schemas.microsoft.com/office/drawing/2014/main" id="{13D2A38F-5C01-4783-AF89-45AA86853470}"/>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8" name="Rectangle 167" descr=" 168">
            <a:extLst>
              <a:ext uri="{FF2B5EF4-FFF2-40B4-BE49-F238E27FC236}">
                <a16:creationId xmlns:a16="http://schemas.microsoft.com/office/drawing/2014/main" id="{F6418F2C-BE55-442A-9B6A-3B69A33A5821}"/>
              </a:ext>
            </a:extLst>
          </p:cNvPr>
          <p:cNvSpPr/>
          <p:nvPr/>
        </p:nvSpPr>
        <p:spPr>
          <a:xfrm>
            <a:off x="294640" y="5692170"/>
            <a:ext cx="9954260" cy="461665"/>
          </a:xfrm>
          <a:prstGeom prst="rect">
            <a:avLst/>
          </a:prstGeom>
        </p:spPr>
        <p:txBody>
          <a:bodyPr wrap="square">
            <a:spAutoFit/>
          </a:bodyPr>
          <a:lstStyle/>
          <a:p>
            <a:r>
              <a:rPr lang="en-GB" sz="1200" baseline="30000" dirty="0">
                <a:solidFill>
                  <a:schemeClr val="bg1"/>
                </a:solidFill>
              </a:rPr>
              <a:t>a</a:t>
            </a:r>
            <a:r>
              <a:rPr lang="en-GB" sz="1200" dirty="0">
                <a:solidFill>
                  <a:schemeClr val="bg1"/>
                </a:solidFill>
              </a:rPr>
              <a:t> </a:t>
            </a:r>
            <a:r>
              <a:rPr lang="en-GB" sz="1200" dirty="0" err="1">
                <a:solidFill>
                  <a:schemeClr val="bg1"/>
                </a:solidFill>
              </a:rPr>
              <a:t>Zolgensma</a:t>
            </a:r>
            <a:r>
              <a:rPr lang="en-GB" sz="1200" dirty="0">
                <a:solidFill>
                  <a:schemeClr val="bg1"/>
                </a:solidFill>
              </a:rPr>
              <a:t> IV. </a:t>
            </a:r>
            <a:r>
              <a:rPr lang="en-GB" sz="1200" baseline="30000" dirty="0">
                <a:solidFill>
                  <a:schemeClr val="bg1"/>
                </a:solidFill>
              </a:rPr>
              <a:t>b</a:t>
            </a:r>
            <a:r>
              <a:rPr lang="en-GB" sz="1200" dirty="0">
                <a:solidFill>
                  <a:schemeClr val="bg1"/>
                </a:solidFill>
              </a:rPr>
              <a:t> </a:t>
            </a:r>
            <a:r>
              <a:rPr lang="en-GB" sz="1200" dirty="0" err="1">
                <a:solidFill>
                  <a:schemeClr val="bg1"/>
                </a:solidFill>
              </a:rPr>
              <a:t>Zolgensma</a:t>
            </a:r>
            <a:r>
              <a:rPr lang="en-GB" sz="1200" dirty="0">
                <a:solidFill>
                  <a:schemeClr val="bg1"/>
                </a:solidFill>
              </a:rPr>
              <a:t> IT.</a:t>
            </a:r>
            <a:br>
              <a:rPr lang="en-GB" sz="1200" dirty="0">
                <a:solidFill>
                  <a:schemeClr val="bg1"/>
                </a:solidFill>
              </a:rPr>
            </a:br>
            <a:r>
              <a:rPr lang="en-GB" sz="1200" dirty="0">
                <a:solidFill>
                  <a:schemeClr val="bg1"/>
                </a:solidFill>
              </a:rPr>
              <a:t>Times indicated are submission timelines.</a:t>
            </a:r>
          </a:p>
        </p:txBody>
      </p:sp>
      <p:sp>
        <p:nvSpPr>
          <p:cNvPr id="186" name="REFERENCES" descr=" 186">
            <a:hlinkClick r:id="" action="ppaction://noaction" highlightClick="1"/>
            <a:extLst>
              <a:ext uri="{FF2B5EF4-FFF2-40B4-BE49-F238E27FC236}">
                <a16:creationId xmlns:a16="http://schemas.microsoft.com/office/drawing/2014/main" id="{49250A0E-9675-4B9E-9EEC-FCB05936FF32}"/>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97" name="Rectangle 196" descr=" 197">
            <a:extLst>
              <a:ext uri="{FF2B5EF4-FFF2-40B4-BE49-F238E27FC236}">
                <a16:creationId xmlns:a16="http://schemas.microsoft.com/office/drawing/2014/main" id="{822523BC-DB19-4D34-BAF2-F56FDFAFA748}"/>
              </a:ext>
            </a:extLst>
          </p:cNvPr>
          <p:cNvSpPr/>
          <p:nvPr/>
        </p:nvSpPr>
        <p:spPr>
          <a:xfrm>
            <a:off x="294640" y="243536"/>
            <a:ext cx="10963910" cy="461665"/>
          </a:xfrm>
          <a:prstGeom prst="rect">
            <a:avLst/>
          </a:prstGeom>
        </p:spPr>
        <p:txBody>
          <a:bodyPr wrap="square">
            <a:spAutoFit/>
          </a:bodyPr>
          <a:lstStyle/>
          <a:p>
            <a:pPr lvl="0"/>
            <a:r>
              <a:rPr lang="en-GB" b="1" dirty="0">
                <a:solidFill>
                  <a:srgbClr val="FFFFFF"/>
                </a:solidFill>
              </a:rPr>
              <a:t>Novartis has an industry-leading portfolio and pipeline in neuroscience </a:t>
            </a:r>
            <a:endParaRPr kumimoji="0" lang="en-GB" sz="24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8" name="TextBox 197" descr=" 198">
            <a:extLst>
              <a:ext uri="{FF2B5EF4-FFF2-40B4-BE49-F238E27FC236}">
                <a16:creationId xmlns:a16="http://schemas.microsoft.com/office/drawing/2014/main" id="{C7C54AED-86EE-4406-B394-3D430B3F6948}"/>
              </a:ext>
            </a:extLst>
          </p:cNvPr>
          <p:cNvSpPr txBox="1"/>
          <p:nvPr/>
        </p:nvSpPr>
        <p:spPr>
          <a:xfrm>
            <a:off x="225624" y="908323"/>
            <a:ext cx="9975651" cy="52322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Providing the best therapy package for </a:t>
            </a: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Multiple Sclerosis and SMA</a:t>
            </a: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 unlocking the next wave of growth in </a:t>
            </a:r>
            <a:b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b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Migraine Prevention</a:t>
            </a: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 while preparing to target the huge unmet need in </a:t>
            </a: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Neurodegeneration and Refractory Psychiatry </a:t>
            </a:r>
            <a:endParaRPr kumimoji="0" lang="en-GB" sz="800" b="1" i="0" u="none" strike="noStrike" kern="1200" cap="none" spc="0" normalizeH="0" baseline="30000" noProof="0" dirty="0">
              <a:ln>
                <a:noFill/>
              </a:ln>
              <a:solidFill>
                <a:schemeClr val="bg1"/>
              </a:solidFill>
              <a:effectLst/>
              <a:uLnTx/>
              <a:uFillTx/>
              <a:latin typeface="Arial" panose="020B0604020202020204"/>
              <a:ea typeface="+mn-ea"/>
              <a:cs typeface="+mn-cs"/>
            </a:endParaRPr>
          </a:p>
        </p:txBody>
      </p:sp>
      <p:grpSp>
        <p:nvGrpSpPr>
          <p:cNvPr id="12" name="Group 11" descr=" 12">
            <a:extLst>
              <a:ext uri="{FF2B5EF4-FFF2-40B4-BE49-F238E27FC236}">
                <a16:creationId xmlns:a16="http://schemas.microsoft.com/office/drawing/2014/main" id="{76E2339A-40DF-4121-89AD-C669B8B10726}"/>
              </a:ext>
            </a:extLst>
          </p:cNvPr>
          <p:cNvGrpSpPr/>
          <p:nvPr/>
        </p:nvGrpSpPr>
        <p:grpSpPr>
          <a:xfrm>
            <a:off x="407891" y="1691293"/>
            <a:ext cx="9723977" cy="1088822"/>
            <a:chOff x="407891" y="1691293"/>
            <a:chExt cx="9723977" cy="1088822"/>
          </a:xfrm>
        </p:grpSpPr>
        <p:sp>
          <p:nvSpPr>
            <p:cNvPr id="201" name="Arrow: Down 200">
              <a:extLst>
                <a:ext uri="{FF2B5EF4-FFF2-40B4-BE49-F238E27FC236}">
                  <a16:creationId xmlns:a16="http://schemas.microsoft.com/office/drawing/2014/main" id="{37E61EFC-70B9-4BDD-915B-5269087E76D7}"/>
                </a:ext>
              </a:extLst>
            </p:cNvPr>
            <p:cNvSpPr/>
            <p:nvPr/>
          </p:nvSpPr>
          <p:spPr>
            <a:xfrm>
              <a:off x="901855"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2" name="Arrow: Down 201">
              <a:extLst>
                <a:ext uri="{FF2B5EF4-FFF2-40B4-BE49-F238E27FC236}">
                  <a16:creationId xmlns:a16="http://schemas.microsoft.com/office/drawing/2014/main" id="{C01E5245-CAFC-40F6-8205-A249B7746E0D}"/>
                </a:ext>
              </a:extLst>
            </p:cNvPr>
            <p:cNvSpPr/>
            <p:nvPr/>
          </p:nvSpPr>
          <p:spPr>
            <a:xfrm>
              <a:off x="2369530"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3" name="Arrow: Down 202">
              <a:extLst>
                <a:ext uri="{FF2B5EF4-FFF2-40B4-BE49-F238E27FC236}">
                  <a16:creationId xmlns:a16="http://schemas.microsoft.com/office/drawing/2014/main" id="{19512EE8-9BF3-4C90-AA80-9EBB175C65D4}"/>
                </a:ext>
              </a:extLst>
            </p:cNvPr>
            <p:cNvSpPr/>
            <p:nvPr/>
          </p:nvSpPr>
          <p:spPr>
            <a:xfrm>
              <a:off x="5266264"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4" name="Arrow: Down 203">
              <a:extLst>
                <a:ext uri="{FF2B5EF4-FFF2-40B4-BE49-F238E27FC236}">
                  <a16:creationId xmlns:a16="http://schemas.microsoft.com/office/drawing/2014/main" id="{CC009BDE-3834-4F8C-9555-3613502DD46E}"/>
                </a:ext>
              </a:extLst>
            </p:cNvPr>
            <p:cNvSpPr/>
            <p:nvPr/>
          </p:nvSpPr>
          <p:spPr>
            <a:xfrm>
              <a:off x="6712616"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5" name="Arrow: Down 204">
              <a:extLst>
                <a:ext uri="{FF2B5EF4-FFF2-40B4-BE49-F238E27FC236}">
                  <a16:creationId xmlns:a16="http://schemas.microsoft.com/office/drawing/2014/main" id="{E6D6DCC0-764B-4494-BADE-F5159E207026}"/>
                </a:ext>
              </a:extLst>
            </p:cNvPr>
            <p:cNvSpPr/>
            <p:nvPr/>
          </p:nvSpPr>
          <p:spPr>
            <a:xfrm>
              <a:off x="9368647"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cxnSp>
          <p:nvCxnSpPr>
            <p:cNvPr id="206" name="Straight Connector 205">
              <a:extLst>
                <a:ext uri="{FF2B5EF4-FFF2-40B4-BE49-F238E27FC236}">
                  <a16:creationId xmlns:a16="http://schemas.microsoft.com/office/drawing/2014/main" id="{BA113F52-F574-48FF-BD86-C4E58E324183}"/>
                </a:ext>
              </a:extLst>
            </p:cNvPr>
            <p:cNvCxnSpPr/>
            <p:nvPr/>
          </p:nvCxnSpPr>
          <p:spPr>
            <a:xfrm>
              <a:off x="1654809" y="2339913"/>
              <a:ext cx="6405598" cy="0"/>
            </a:xfrm>
            <a:prstGeom prst="line">
              <a:avLst/>
            </a:prstGeom>
            <a:ln w="5715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7" name="Rectangle: Rounded Corners 206">
              <a:extLst>
                <a:ext uri="{FF2B5EF4-FFF2-40B4-BE49-F238E27FC236}">
                  <a16:creationId xmlns:a16="http://schemas.microsoft.com/office/drawing/2014/main" id="{EC5B672D-77D2-4B10-9B79-46D96B34711A}"/>
                </a:ext>
              </a:extLst>
            </p:cNvPr>
            <p:cNvSpPr/>
            <p:nvPr/>
          </p:nvSpPr>
          <p:spPr>
            <a:xfrm>
              <a:off x="407891"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Today</a:t>
              </a:r>
            </a:p>
          </p:txBody>
        </p:sp>
        <p:sp>
          <p:nvSpPr>
            <p:cNvPr id="208" name="Rectangle: Rounded Corners 207">
              <a:extLst>
                <a:ext uri="{FF2B5EF4-FFF2-40B4-BE49-F238E27FC236}">
                  <a16:creationId xmlns:a16="http://schemas.microsoft.com/office/drawing/2014/main" id="{96176E3F-5EF0-4971-AE11-4EAFF04BCBC2}"/>
                </a:ext>
              </a:extLst>
            </p:cNvPr>
            <p:cNvSpPr/>
            <p:nvPr/>
          </p:nvSpPr>
          <p:spPr>
            <a:xfrm>
              <a:off x="1875566"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2020</a:t>
              </a:r>
            </a:p>
          </p:txBody>
        </p:sp>
        <p:sp>
          <p:nvSpPr>
            <p:cNvPr id="209" name="Rectangle: Rounded Corners 208">
              <a:extLst>
                <a:ext uri="{FF2B5EF4-FFF2-40B4-BE49-F238E27FC236}">
                  <a16:creationId xmlns:a16="http://schemas.microsoft.com/office/drawing/2014/main" id="{1C217573-5857-47D6-B166-2C578256A725}"/>
                </a:ext>
              </a:extLst>
            </p:cNvPr>
            <p:cNvSpPr/>
            <p:nvPr/>
          </p:nvSpPr>
          <p:spPr>
            <a:xfrm>
              <a:off x="4772300"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≥2024</a:t>
              </a:r>
            </a:p>
          </p:txBody>
        </p:sp>
        <p:sp>
          <p:nvSpPr>
            <p:cNvPr id="210" name="Rectangle: Rounded Corners 209">
              <a:extLst>
                <a:ext uri="{FF2B5EF4-FFF2-40B4-BE49-F238E27FC236}">
                  <a16:creationId xmlns:a16="http://schemas.microsoft.com/office/drawing/2014/main" id="{1761C6F6-0362-416F-AE58-52775F710061}"/>
                </a:ext>
              </a:extLst>
            </p:cNvPr>
            <p:cNvSpPr/>
            <p:nvPr/>
          </p:nvSpPr>
          <p:spPr>
            <a:xfrm>
              <a:off x="6285868" y="2123889"/>
              <a:ext cx="3846000"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Areas of interest</a:t>
              </a:r>
            </a:p>
          </p:txBody>
        </p:sp>
        <p:sp>
          <p:nvSpPr>
            <p:cNvPr id="211" name="Rectangle: Rounded Corners 21">
              <a:extLst>
                <a:ext uri="{FF2B5EF4-FFF2-40B4-BE49-F238E27FC236}">
                  <a16:creationId xmlns:a16="http://schemas.microsoft.com/office/drawing/2014/main" id="{4397200E-E92D-46D0-8CB3-E449AD2460C4}"/>
                </a:ext>
              </a:extLst>
            </p:cNvPr>
            <p:cNvSpPr/>
            <p:nvPr/>
          </p:nvSpPr>
          <p:spPr>
            <a:xfrm>
              <a:off x="3303493"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2023</a:t>
              </a:r>
            </a:p>
          </p:txBody>
        </p:sp>
        <p:sp>
          <p:nvSpPr>
            <p:cNvPr id="216" name="Pentágono 782">
              <a:extLst>
                <a:ext uri="{FF2B5EF4-FFF2-40B4-BE49-F238E27FC236}">
                  <a16:creationId xmlns:a16="http://schemas.microsoft.com/office/drawing/2014/main" id="{D63926AA-162D-4775-8071-E8D0916A4D5C}"/>
                </a:ext>
              </a:extLst>
            </p:cNvPr>
            <p:cNvSpPr/>
            <p:nvPr/>
          </p:nvSpPr>
          <p:spPr bwMode="ltGray">
            <a:xfrm>
              <a:off x="1147910" y="1691293"/>
              <a:ext cx="2612372" cy="360588"/>
            </a:xfrm>
            <a:prstGeom prst="homePlate">
              <a:avLst/>
            </a:prstGeom>
            <a:solidFill>
              <a:schemeClr val="accent1"/>
            </a:solidFill>
            <a:ln>
              <a:noFill/>
            </a:ln>
          </p:spPr>
          <p:style>
            <a:lnRef idx="3">
              <a:schemeClr val="lt1"/>
            </a:lnRef>
            <a:fillRef idx="1">
              <a:schemeClr val="accent2"/>
            </a:fillRef>
            <a:effectRef idx="1">
              <a:schemeClr val="accent2"/>
            </a:effectRef>
            <a:fontRef idx="minor">
              <a:schemeClr val="lt1"/>
            </a:fontRef>
          </p:style>
          <p:txBody>
            <a:bodyPr rtlCol="0" anchor="ctr"/>
            <a:lstStyle/>
            <a:p>
              <a:pPr algn="ctr" defTabSz="1219110">
                <a:defRPr/>
              </a:pPr>
              <a:r>
                <a:rPr lang="en-GB" sz="1200" b="1" kern="0" dirty="0">
                  <a:solidFill>
                    <a:srgbClr val="FFFFFF"/>
                  </a:solidFill>
                </a:rPr>
                <a:t>LAUNCH &amp; ACCELERATE</a:t>
              </a:r>
            </a:p>
          </p:txBody>
        </p:sp>
        <p:sp>
          <p:nvSpPr>
            <p:cNvPr id="217" name="Pentágono 782">
              <a:extLst>
                <a:ext uri="{FF2B5EF4-FFF2-40B4-BE49-F238E27FC236}">
                  <a16:creationId xmlns:a16="http://schemas.microsoft.com/office/drawing/2014/main" id="{A2CF968C-03F6-483A-973F-0A2EC78A5984}"/>
                </a:ext>
              </a:extLst>
            </p:cNvPr>
            <p:cNvSpPr/>
            <p:nvPr/>
          </p:nvSpPr>
          <p:spPr bwMode="ltGray">
            <a:xfrm>
              <a:off x="3895178" y="1691293"/>
              <a:ext cx="2190585" cy="360588"/>
            </a:xfrm>
            <a:prstGeom prst="homePlate">
              <a:avLst/>
            </a:prstGeom>
            <a:solidFill>
              <a:schemeClr val="accent1"/>
            </a:solidFill>
            <a:ln>
              <a:noFill/>
            </a:ln>
          </p:spPr>
          <p:style>
            <a:lnRef idx="3">
              <a:schemeClr val="lt1"/>
            </a:lnRef>
            <a:fillRef idx="1">
              <a:schemeClr val="accent2"/>
            </a:fillRef>
            <a:effectRef idx="1">
              <a:schemeClr val="accent2"/>
            </a:effectRef>
            <a:fontRef idx="minor">
              <a:schemeClr val="lt1"/>
            </a:fontRef>
          </p:style>
          <p:txBody>
            <a:bodyPr rtlCol="0" anchor="ctr"/>
            <a:lstStyle/>
            <a:p>
              <a:pPr algn="ctr" defTabSz="1219110">
                <a:defRPr/>
              </a:pPr>
              <a:r>
                <a:rPr lang="en-GB" sz="1200" b="1" kern="0" dirty="0">
                  <a:solidFill>
                    <a:srgbClr val="FFFFFF"/>
                  </a:solidFill>
                </a:rPr>
                <a:t>GROW &amp; EXPAND</a:t>
              </a:r>
            </a:p>
          </p:txBody>
        </p:sp>
        <p:sp>
          <p:nvSpPr>
            <p:cNvPr id="218" name="Pentágono 782">
              <a:extLst>
                <a:ext uri="{FF2B5EF4-FFF2-40B4-BE49-F238E27FC236}">
                  <a16:creationId xmlns:a16="http://schemas.microsoft.com/office/drawing/2014/main" id="{59FAFBAD-76A9-4C27-BAFE-71CED6099C4C}"/>
                </a:ext>
              </a:extLst>
            </p:cNvPr>
            <p:cNvSpPr/>
            <p:nvPr/>
          </p:nvSpPr>
          <p:spPr bwMode="ltGray">
            <a:xfrm>
              <a:off x="6258425" y="1691293"/>
              <a:ext cx="2407486" cy="360588"/>
            </a:xfrm>
            <a:prstGeom prst="homePlate">
              <a:avLst/>
            </a:prstGeom>
            <a:solidFill>
              <a:schemeClr val="accent1"/>
            </a:solidFill>
            <a:ln>
              <a:noFill/>
            </a:ln>
          </p:spPr>
          <p:style>
            <a:lnRef idx="3">
              <a:schemeClr val="lt1"/>
            </a:lnRef>
            <a:fillRef idx="1">
              <a:schemeClr val="accent2"/>
            </a:fillRef>
            <a:effectRef idx="1">
              <a:schemeClr val="accent2"/>
            </a:effectRef>
            <a:fontRef idx="minor">
              <a:schemeClr val="lt1"/>
            </a:fontRef>
          </p:style>
          <p:txBody>
            <a:bodyPr rtlCol="0" anchor="ctr"/>
            <a:lstStyle/>
            <a:p>
              <a:pPr algn="ctr" defTabSz="1219110">
                <a:defRPr/>
              </a:pPr>
              <a:r>
                <a:rPr lang="en-GB" sz="1200" b="1" kern="0" dirty="0">
                  <a:solidFill>
                    <a:srgbClr val="FFFFFF"/>
                  </a:solidFill>
                </a:rPr>
                <a:t>BREAKTHROUGH &amp; LEAD</a:t>
              </a:r>
            </a:p>
          </p:txBody>
        </p:sp>
      </p:grpSp>
      <p:grpSp>
        <p:nvGrpSpPr>
          <p:cNvPr id="369" name="Migraine" descr=" 369">
            <a:extLst>
              <a:ext uri="{FF2B5EF4-FFF2-40B4-BE49-F238E27FC236}">
                <a16:creationId xmlns:a16="http://schemas.microsoft.com/office/drawing/2014/main" id="{F6557DE4-3EE9-4352-8687-8DE6AE35A181}"/>
              </a:ext>
            </a:extLst>
          </p:cNvPr>
          <p:cNvGrpSpPr/>
          <p:nvPr/>
        </p:nvGrpSpPr>
        <p:grpSpPr>
          <a:xfrm>
            <a:off x="413560" y="4791075"/>
            <a:ext cx="1490821" cy="330200"/>
            <a:chOff x="1100168" y="5092700"/>
            <a:chExt cx="1733678" cy="330200"/>
          </a:xfrm>
        </p:grpSpPr>
        <p:sp>
          <p:nvSpPr>
            <p:cNvPr id="370" name="Rectangle: Rounded Corners 369">
              <a:extLst>
                <a:ext uri="{FF2B5EF4-FFF2-40B4-BE49-F238E27FC236}">
                  <a16:creationId xmlns:a16="http://schemas.microsoft.com/office/drawing/2014/main" id="{58D6D32C-67F3-4926-9C1B-0372FAC03033}"/>
                </a:ext>
              </a:extLst>
            </p:cNvPr>
            <p:cNvSpPr/>
            <p:nvPr/>
          </p:nvSpPr>
          <p:spPr>
            <a:xfrm>
              <a:off x="1100168" y="5092700"/>
              <a:ext cx="173367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MIGRAINE VIEW</a:t>
              </a:r>
            </a:p>
          </p:txBody>
        </p:sp>
        <p:sp>
          <p:nvSpPr>
            <p:cNvPr id="371" name="Freeform: Shape 370">
              <a:extLst>
                <a:ext uri="{FF2B5EF4-FFF2-40B4-BE49-F238E27FC236}">
                  <a16:creationId xmlns:a16="http://schemas.microsoft.com/office/drawing/2014/main" id="{E4D1CD0F-8648-4947-B2A1-75A962CEAC37}"/>
                </a:ext>
              </a:extLst>
            </p:cNvPr>
            <p:cNvSpPr/>
            <p:nvPr/>
          </p:nvSpPr>
          <p:spPr>
            <a:xfrm>
              <a:off x="26138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72" name="MS" descr=" 372">
            <a:extLst>
              <a:ext uri="{FF2B5EF4-FFF2-40B4-BE49-F238E27FC236}">
                <a16:creationId xmlns:a16="http://schemas.microsoft.com/office/drawing/2014/main" id="{5F147BCA-61EE-4D9E-B860-B76DEFA7C8E8}"/>
              </a:ext>
            </a:extLst>
          </p:cNvPr>
          <p:cNvGrpSpPr/>
          <p:nvPr/>
        </p:nvGrpSpPr>
        <p:grpSpPr>
          <a:xfrm>
            <a:off x="1982923" y="4791075"/>
            <a:ext cx="2414338" cy="330200"/>
            <a:chOff x="2953564" y="5092700"/>
            <a:chExt cx="2807638" cy="330200"/>
          </a:xfrm>
        </p:grpSpPr>
        <p:sp>
          <p:nvSpPr>
            <p:cNvPr id="373" name="Rectangle: Rounded Corners 372">
              <a:extLst>
                <a:ext uri="{FF2B5EF4-FFF2-40B4-BE49-F238E27FC236}">
                  <a16:creationId xmlns:a16="http://schemas.microsoft.com/office/drawing/2014/main" id="{D3D1B99A-724D-4E20-B6F4-E9B7707C399C}"/>
                </a:ext>
              </a:extLst>
            </p:cNvPr>
            <p:cNvSpPr/>
            <p:nvPr/>
          </p:nvSpPr>
          <p:spPr>
            <a:xfrm>
              <a:off x="2953564" y="5092700"/>
              <a:ext cx="280763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MULTIPLE SCLEROSIS VIEW</a:t>
              </a:r>
            </a:p>
          </p:txBody>
        </p:sp>
        <p:sp>
          <p:nvSpPr>
            <p:cNvPr id="374" name="Freeform: Shape 373">
              <a:extLst>
                <a:ext uri="{FF2B5EF4-FFF2-40B4-BE49-F238E27FC236}">
                  <a16:creationId xmlns:a16="http://schemas.microsoft.com/office/drawing/2014/main" id="{7B92EC15-EE8C-479C-885B-AAA7CEBEDDB9}"/>
                </a:ext>
              </a:extLst>
            </p:cNvPr>
            <p:cNvSpPr/>
            <p:nvPr/>
          </p:nvSpPr>
          <p:spPr>
            <a:xfrm>
              <a:off x="55411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75" name="Pediatric" descr=" 375">
            <a:extLst>
              <a:ext uri="{FF2B5EF4-FFF2-40B4-BE49-F238E27FC236}">
                <a16:creationId xmlns:a16="http://schemas.microsoft.com/office/drawing/2014/main" id="{D9C7242A-77CC-408F-926E-76A56E9AD4CD}"/>
              </a:ext>
            </a:extLst>
          </p:cNvPr>
          <p:cNvGrpSpPr/>
          <p:nvPr/>
        </p:nvGrpSpPr>
        <p:grpSpPr>
          <a:xfrm>
            <a:off x="4475803" y="4791075"/>
            <a:ext cx="2580446" cy="330200"/>
            <a:chOff x="5880920" y="5092700"/>
            <a:chExt cx="3000805" cy="330200"/>
          </a:xfrm>
        </p:grpSpPr>
        <p:sp>
          <p:nvSpPr>
            <p:cNvPr id="376" name="Rectangle: Rounded Corners 375">
              <a:extLst>
                <a:ext uri="{FF2B5EF4-FFF2-40B4-BE49-F238E27FC236}">
                  <a16:creationId xmlns:a16="http://schemas.microsoft.com/office/drawing/2014/main" id="{4BC98DD2-E20C-4874-89F1-785946D41435}"/>
                </a:ext>
              </a:extLst>
            </p:cNvPr>
            <p:cNvSpPr/>
            <p:nvPr/>
          </p:nvSpPr>
          <p:spPr>
            <a:xfrm>
              <a:off x="5880920" y="5092700"/>
              <a:ext cx="300080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PEDIATRIC NEUROLOGY VIEW</a:t>
              </a:r>
            </a:p>
          </p:txBody>
        </p:sp>
        <p:sp>
          <p:nvSpPr>
            <p:cNvPr id="377" name="Freeform: Shape 376">
              <a:extLst>
                <a:ext uri="{FF2B5EF4-FFF2-40B4-BE49-F238E27FC236}">
                  <a16:creationId xmlns:a16="http://schemas.microsoft.com/office/drawing/2014/main" id="{BD567042-FAB0-4C89-A492-F0C526C8DB98}"/>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endParaRPr lang="en-GB"/>
            </a:p>
          </p:txBody>
        </p:sp>
      </p:grpSp>
      <p:grpSp>
        <p:nvGrpSpPr>
          <p:cNvPr id="378" name="REFRACTORY" descr=" 378">
            <a:extLst>
              <a:ext uri="{FF2B5EF4-FFF2-40B4-BE49-F238E27FC236}">
                <a16:creationId xmlns:a16="http://schemas.microsoft.com/office/drawing/2014/main" id="{6FD1F35E-2CD9-4F65-A0D2-536CB5CC98FB}"/>
              </a:ext>
            </a:extLst>
          </p:cNvPr>
          <p:cNvGrpSpPr/>
          <p:nvPr/>
        </p:nvGrpSpPr>
        <p:grpSpPr>
          <a:xfrm>
            <a:off x="7134791" y="4791075"/>
            <a:ext cx="2713879" cy="330200"/>
            <a:chOff x="7088193" y="5092700"/>
            <a:chExt cx="3155975" cy="330200"/>
          </a:xfrm>
        </p:grpSpPr>
        <p:sp>
          <p:nvSpPr>
            <p:cNvPr id="379" name="Rectangle: Rounded Corners 378">
              <a:extLst>
                <a:ext uri="{FF2B5EF4-FFF2-40B4-BE49-F238E27FC236}">
                  <a16:creationId xmlns:a16="http://schemas.microsoft.com/office/drawing/2014/main" id="{1D55BB53-CD3D-4596-9DFB-2C579F3BF4F8}"/>
                </a:ext>
              </a:extLst>
            </p:cNvPr>
            <p:cNvSpPr/>
            <p:nvPr/>
          </p:nvSpPr>
          <p:spPr>
            <a:xfrm>
              <a:off x="7088193" y="5092700"/>
              <a:ext cx="315597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REFRACTORY PSYCHIATRY VIEW</a:t>
              </a:r>
            </a:p>
          </p:txBody>
        </p:sp>
        <p:sp>
          <p:nvSpPr>
            <p:cNvPr id="380" name="Freeform: Shape 379">
              <a:extLst>
                <a:ext uri="{FF2B5EF4-FFF2-40B4-BE49-F238E27FC236}">
                  <a16:creationId xmlns:a16="http://schemas.microsoft.com/office/drawing/2014/main" id="{8B9047D4-E272-40FE-BCFF-34CF9B71E9C6}"/>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81" name="NEURODEGENERATION" descr=" 381">
            <a:extLst>
              <a:ext uri="{FF2B5EF4-FFF2-40B4-BE49-F238E27FC236}">
                <a16:creationId xmlns:a16="http://schemas.microsoft.com/office/drawing/2014/main" id="{018203EF-B2E1-4F82-AA47-96EDB9A68A7B}"/>
              </a:ext>
            </a:extLst>
          </p:cNvPr>
          <p:cNvGrpSpPr/>
          <p:nvPr/>
        </p:nvGrpSpPr>
        <p:grpSpPr>
          <a:xfrm>
            <a:off x="413560" y="5184775"/>
            <a:ext cx="2434480" cy="330200"/>
            <a:chOff x="7413107" y="5092700"/>
            <a:chExt cx="2831061" cy="330200"/>
          </a:xfrm>
        </p:grpSpPr>
        <p:sp>
          <p:nvSpPr>
            <p:cNvPr id="382" name="Rectangle: Rounded Corners 381">
              <a:extLst>
                <a:ext uri="{FF2B5EF4-FFF2-40B4-BE49-F238E27FC236}">
                  <a16:creationId xmlns:a16="http://schemas.microsoft.com/office/drawing/2014/main" id="{FBB5816F-F062-4511-BB6B-500BD9474CEA}"/>
                </a:ext>
              </a:extLst>
            </p:cNvPr>
            <p:cNvSpPr/>
            <p:nvPr/>
          </p:nvSpPr>
          <p:spPr>
            <a:xfrm>
              <a:off x="7413107" y="5092700"/>
              <a:ext cx="2831061"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NEURODEGENERATION VIEW</a:t>
              </a:r>
            </a:p>
          </p:txBody>
        </p:sp>
        <p:sp>
          <p:nvSpPr>
            <p:cNvPr id="383" name="Freeform: Shape 382">
              <a:extLst>
                <a:ext uri="{FF2B5EF4-FFF2-40B4-BE49-F238E27FC236}">
                  <a16:creationId xmlns:a16="http://schemas.microsoft.com/office/drawing/2014/main" id="{379CEBDA-3747-4617-9789-05327B02A305}"/>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84" name="View all" descr=" 384">
            <a:extLst>
              <a:ext uri="{FF2B5EF4-FFF2-40B4-BE49-F238E27FC236}">
                <a16:creationId xmlns:a16="http://schemas.microsoft.com/office/drawing/2014/main" id="{DEBA26D9-808B-46ED-BCFF-DF9A91331FC7}"/>
              </a:ext>
            </a:extLst>
          </p:cNvPr>
          <p:cNvGrpSpPr/>
          <p:nvPr/>
        </p:nvGrpSpPr>
        <p:grpSpPr>
          <a:xfrm>
            <a:off x="2915236" y="5184775"/>
            <a:ext cx="1068641" cy="330200"/>
            <a:chOff x="9001443" y="5092700"/>
            <a:chExt cx="1242725" cy="330200"/>
          </a:xfrm>
        </p:grpSpPr>
        <p:sp>
          <p:nvSpPr>
            <p:cNvPr id="385" name="Rectangle: Rounded Corners 384">
              <a:extLst>
                <a:ext uri="{FF2B5EF4-FFF2-40B4-BE49-F238E27FC236}">
                  <a16:creationId xmlns:a16="http://schemas.microsoft.com/office/drawing/2014/main" id="{BA0D94C3-676B-436F-A111-68C508E75938}"/>
                </a:ext>
              </a:extLst>
            </p:cNvPr>
            <p:cNvSpPr/>
            <p:nvPr/>
          </p:nvSpPr>
          <p:spPr>
            <a:xfrm>
              <a:off x="9001443" y="5092700"/>
              <a:ext cx="124272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VIEW ALL</a:t>
              </a:r>
            </a:p>
          </p:txBody>
        </p:sp>
        <p:sp>
          <p:nvSpPr>
            <p:cNvPr id="386" name="Freeform: Shape 385">
              <a:extLst>
                <a:ext uri="{FF2B5EF4-FFF2-40B4-BE49-F238E27FC236}">
                  <a16:creationId xmlns:a16="http://schemas.microsoft.com/office/drawing/2014/main" id="{D8430F91-B25D-472B-8377-4B09F02B3348}"/>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256" name="Group 255" descr=" 256">
            <a:extLst>
              <a:ext uri="{FF2B5EF4-FFF2-40B4-BE49-F238E27FC236}">
                <a16:creationId xmlns:a16="http://schemas.microsoft.com/office/drawing/2014/main" id="{2C07134C-33A5-4FF3-9EA5-DDF9D8CB5046}"/>
              </a:ext>
            </a:extLst>
          </p:cNvPr>
          <p:cNvGrpSpPr/>
          <p:nvPr/>
        </p:nvGrpSpPr>
        <p:grpSpPr>
          <a:xfrm>
            <a:off x="388160" y="2790825"/>
            <a:ext cx="9886950" cy="2330450"/>
            <a:chOff x="390525" y="2790825"/>
            <a:chExt cx="9886950" cy="2330450"/>
          </a:xfrm>
        </p:grpSpPr>
        <p:sp>
          <p:nvSpPr>
            <p:cNvPr id="257" name="Rectangle 256">
              <a:extLst>
                <a:ext uri="{FF2B5EF4-FFF2-40B4-BE49-F238E27FC236}">
                  <a16:creationId xmlns:a16="http://schemas.microsoft.com/office/drawing/2014/main" id="{90DB8666-EEDC-4217-B4B8-FFBE3AFD43D0}"/>
                </a:ext>
              </a:extLst>
            </p:cNvPr>
            <p:cNvSpPr/>
            <p:nvPr/>
          </p:nvSpPr>
          <p:spPr>
            <a:xfrm>
              <a:off x="390525" y="2790825"/>
              <a:ext cx="9886950" cy="1885950"/>
            </a:xfrm>
            <a:prstGeom prst="rect">
              <a:avLst/>
            </a:prstGeom>
            <a:solidFill>
              <a:srgbClr val="5191DD"/>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grpSp>
          <p:nvGrpSpPr>
            <p:cNvPr id="258" name="MS">
              <a:extLst>
                <a:ext uri="{FF2B5EF4-FFF2-40B4-BE49-F238E27FC236}">
                  <a16:creationId xmlns:a16="http://schemas.microsoft.com/office/drawing/2014/main" id="{23F91D2C-4CB2-4D19-958C-448DA209651A}"/>
                </a:ext>
              </a:extLst>
            </p:cNvPr>
            <p:cNvGrpSpPr/>
            <p:nvPr/>
          </p:nvGrpSpPr>
          <p:grpSpPr>
            <a:xfrm>
              <a:off x="1982923" y="4791075"/>
              <a:ext cx="2414338" cy="330200"/>
              <a:chOff x="2953564" y="5092700"/>
              <a:chExt cx="2807638" cy="330200"/>
            </a:xfrm>
          </p:grpSpPr>
          <p:sp>
            <p:nvSpPr>
              <p:cNvPr id="262" name="Rectangle: Rounded Corners 261">
                <a:extLst>
                  <a:ext uri="{FF2B5EF4-FFF2-40B4-BE49-F238E27FC236}">
                    <a16:creationId xmlns:a16="http://schemas.microsoft.com/office/drawing/2014/main" id="{17822A0C-07C9-49FB-A162-4DA9D5A3D0CB}"/>
                  </a:ext>
                </a:extLst>
              </p:cNvPr>
              <p:cNvSpPr/>
              <p:nvPr/>
            </p:nvSpPr>
            <p:spPr>
              <a:xfrm>
                <a:off x="2953564" y="5092700"/>
                <a:ext cx="2807638" cy="3302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MULTIPLE SCLEROSIS VIEW</a:t>
                </a:r>
              </a:p>
            </p:txBody>
          </p:sp>
          <p:sp>
            <p:nvSpPr>
              <p:cNvPr id="263" name="Oval 262">
                <a:extLst>
                  <a:ext uri="{FF2B5EF4-FFF2-40B4-BE49-F238E27FC236}">
                    <a16:creationId xmlns:a16="http://schemas.microsoft.com/office/drawing/2014/main" id="{E5AC2B07-4597-47E5-899D-BD94E541E66B}"/>
                  </a:ext>
                </a:extLst>
              </p:cNvPr>
              <p:cNvSpPr/>
              <p:nvPr/>
            </p:nvSpPr>
            <p:spPr>
              <a:xfrm>
                <a:off x="5499644" y="5168035"/>
                <a:ext cx="209322" cy="1795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r>
                  <a:rPr lang="en-GB" sz="1600" dirty="0">
                    <a:sym typeface="Wingdings" panose="05000000000000000000" pitchFamily="2" charset="2"/>
                  </a:rPr>
                  <a:t></a:t>
                </a:r>
                <a:endParaRPr lang="en-GB" sz="1600" dirty="0"/>
              </a:p>
            </p:txBody>
          </p:sp>
        </p:grpSp>
        <p:sp>
          <p:nvSpPr>
            <p:cNvPr id="259" name="TextBox 258">
              <a:extLst>
                <a:ext uri="{FF2B5EF4-FFF2-40B4-BE49-F238E27FC236}">
                  <a16:creationId xmlns:a16="http://schemas.microsoft.com/office/drawing/2014/main" id="{11ACEB93-C008-45AF-BF88-7A6A9D04A960}"/>
                </a:ext>
              </a:extLst>
            </p:cNvPr>
            <p:cNvSpPr txBox="1"/>
            <p:nvPr/>
          </p:nvSpPr>
          <p:spPr>
            <a:xfrm>
              <a:off x="4716774" y="2802381"/>
              <a:ext cx="1481405"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marL="0" marR="0" lvl="0" indent="0" algn="ctr" defTabSz="1219170" rtl="0" eaLnBrk="1" fontAlgn="auto" latinLnBrk="0" hangingPunct="1">
                <a:lnSpc>
                  <a:spcPct val="100000"/>
                </a:lnSpc>
                <a:spcBef>
                  <a:spcPts val="600"/>
                </a:spcBef>
                <a:spcAft>
                  <a:spcPts val="0"/>
                </a:spcAft>
                <a:buClrTx/>
                <a:buSzTx/>
                <a:buFontTx/>
                <a:buNone/>
                <a:tabLst/>
                <a:defRPr/>
              </a:pPr>
              <a:r>
                <a:rPr kumimoji="0" lang="en-GB" sz="1050" i="0" u="none" strike="noStrike" kern="1200" cap="none" spc="0" normalizeH="0" baseline="0" noProof="0" dirty="0">
                  <a:ln>
                    <a:noFill/>
                  </a:ln>
                  <a:solidFill>
                    <a:schemeClr val="tx1"/>
                  </a:solidFill>
                  <a:effectLst/>
                  <a:uLnTx/>
                  <a:uFillTx/>
                  <a:ea typeface="+mn-ea"/>
                  <a:cs typeface="+mn-cs"/>
                </a:rPr>
                <a:t>Ofatumumab </a:t>
              </a:r>
              <a:br>
                <a:rPr kumimoji="0" lang="en-GB" sz="1050" i="0" u="none" strike="noStrike" kern="1200" cap="none" spc="0" normalizeH="0" baseline="0" noProof="0" dirty="0">
                  <a:ln>
                    <a:noFill/>
                  </a:ln>
                  <a:solidFill>
                    <a:schemeClr val="tx1"/>
                  </a:solidFill>
                  <a:effectLst/>
                  <a:uLnTx/>
                  <a:uFillTx/>
                  <a:ea typeface="+mn-ea"/>
                  <a:cs typeface="+mn-cs"/>
                </a:rPr>
              </a:br>
              <a:r>
                <a:rPr kumimoji="0" lang="en-GB" sz="1050" i="0" u="none" strike="noStrike" kern="1200" cap="none" spc="0" normalizeH="0" baseline="0" noProof="0" dirty="0" err="1">
                  <a:ln>
                    <a:noFill/>
                  </a:ln>
                  <a:solidFill>
                    <a:schemeClr val="tx1"/>
                  </a:solidFill>
                  <a:effectLst/>
                  <a:uLnTx/>
                  <a:uFillTx/>
                  <a:ea typeface="+mn-ea"/>
                  <a:cs typeface="+mn-cs"/>
                </a:rPr>
                <a:t>Pediatric</a:t>
              </a:r>
              <a:r>
                <a:rPr kumimoji="0" lang="en-GB" sz="1050" i="0" u="none" strike="noStrike" kern="1200" cap="none" spc="0" normalizeH="0" baseline="0" noProof="0" dirty="0">
                  <a:ln>
                    <a:noFill/>
                  </a:ln>
                  <a:solidFill>
                    <a:schemeClr val="tx1"/>
                  </a:solidFill>
                  <a:effectLst/>
                  <a:uLnTx/>
                  <a:uFillTx/>
                  <a:ea typeface="+mn-ea"/>
                  <a:cs typeface="+mn-cs"/>
                </a:rPr>
                <a:t> </a:t>
              </a:r>
              <a:r>
                <a:rPr lang="en-GB" sz="1050" dirty="0">
                  <a:solidFill>
                    <a:schemeClr val="tx1"/>
                  </a:solidFill>
                </a:rPr>
                <a:t>MS</a:t>
              </a:r>
              <a:endParaRPr kumimoji="0" lang="en-GB" sz="1050" i="0" u="none" strike="noStrike" kern="1200" cap="none" spc="0" normalizeH="0" baseline="0" noProof="0" dirty="0">
                <a:ln>
                  <a:noFill/>
                </a:ln>
                <a:solidFill>
                  <a:schemeClr val="tx1"/>
                </a:solidFill>
                <a:effectLst/>
                <a:uLnTx/>
                <a:uFillTx/>
                <a:ea typeface="+mn-ea"/>
                <a:cs typeface="+mn-cs"/>
              </a:endParaRPr>
            </a:p>
          </p:txBody>
        </p:sp>
        <p:sp>
          <p:nvSpPr>
            <p:cNvPr id="260" name="TextBox 259">
              <a:extLst>
                <a:ext uri="{FF2B5EF4-FFF2-40B4-BE49-F238E27FC236}">
                  <a16:creationId xmlns:a16="http://schemas.microsoft.com/office/drawing/2014/main" id="{1250E970-D6D9-4ED7-A562-FE6BA7936564}"/>
                </a:ext>
              </a:extLst>
            </p:cNvPr>
            <p:cNvSpPr txBox="1"/>
            <p:nvPr/>
          </p:nvSpPr>
          <p:spPr>
            <a:xfrm>
              <a:off x="423826" y="2802381"/>
              <a:ext cx="1338483"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lvl="0" algn="ctr">
                <a:spcBef>
                  <a:spcPts val="600"/>
                </a:spcBef>
                <a:defRPr/>
              </a:pPr>
              <a:r>
                <a:rPr lang="en-GB" sz="1050" dirty="0">
                  <a:solidFill>
                    <a:schemeClr val="tx1"/>
                  </a:solidFill>
                </a:rPr>
                <a:t>Gilenya</a:t>
              </a:r>
              <a:endParaRPr lang="en-GB" sz="1050" baseline="30000" dirty="0">
                <a:solidFill>
                  <a:schemeClr val="tx1"/>
                </a:solidFill>
              </a:endParaRPr>
            </a:p>
          </p:txBody>
        </p:sp>
        <p:sp>
          <p:nvSpPr>
            <p:cNvPr id="261" name="TextBox 260">
              <a:extLst>
                <a:ext uri="{FF2B5EF4-FFF2-40B4-BE49-F238E27FC236}">
                  <a16:creationId xmlns:a16="http://schemas.microsoft.com/office/drawing/2014/main" id="{8CB2A91A-6B26-45AB-B953-517BB9116B7F}"/>
                </a:ext>
              </a:extLst>
            </p:cNvPr>
            <p:cNvSpPr txBox="1"/>
            <p:nvPr/>
          </p:nvSpPr>
          <p:spPr>
            <a:xfrm>
              <a:off x="423826" y="3258012"/>
              <a:ext cx="1338483"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lvl="0" algn="ctr">
                <a:spcBef>
                  <a:spcPts val="600"/>
                </a:spcBef>
                <a:defRPr/>
              </a:pPr>
              <a:r>
                <a:rPr lang="en-GB" sz="1050" dirty="0">
                  <a:solidFill>
                    <a:schemeClr val="tx1"/>
                  </a:solidFill>
                </a:rPr>
                <a:t>Mayzent</a:t>
              </a:r>
              <a:endParaRPr lang="en-GB" sz="1050" baseline="30000" dirty="0">
                <a:solidFill>
                  <a:schemeClr val="tx1"/>
                </a:solidFill>
              </a:endParaRPr>
            </a:p>
          </p:txBody>
        </p:sp>
      </p:grpSp>
      <p:pic>
        <p:nvPicPr>
          <p:cNvPr id="169" name="Picture 168" descr=" 13">
            <a:extLst>
              <a:ext uri="{FF2B5EF4-FFF2-40B4-BE49-F238E27FC236}">
                <a16:creationId xmlns:a16="http://schemas.microsoft.com/office/drawing/2014/main" id="{36D37054-6915-40C3-BD45-E28906DA0920}"/>
              </a:ext>
            </a:extLst>
          </p:cNvPr>
          <p:cNvPicPr>
            <a:picLocks noChangeAspect="1"/>
          </p:cNvPicPr>
          <p:nvPr/>
        </p:nvPicPr>
        <p:blipFill>
          <a:blip r:embed="rId11"/>
          <a:stretch>
            <a:fillRect/>
          </a:stretch>
        </p:blipFill>
        <p:spPr>
          <a:xfrm>
            <a:off x="9804263" y="6165848"/>
            <a:ext cx="1847316" cy="337291"/>
          </a:xfrm>
          <a:prstGeom prst="rect">
            <a:avLst/>
          </a:prstGeom>
          <a:solidFill>
            <a:schemeClr val="bg1"/>
          </a:solidFill>
        </p:spPr>
      </p:pic>
      <p:sp>
        <p:nvSpPr>
          <p:cNvPr id="167" name="TextBox 166">
            <a:extLst>
              <a:ext uri="{FF2B5EF4-FFF2-40B4-BE49-F238E27FC236}">
                <a16:creationId xmlns:a16="http://schemas.microsoft.com/office/drawing/2014/main" id="{515FCD73-1A6C-4EB1-B7A2-27BFF9A120B0}"/>
              </a:ext>
            </a:extLst>
          </p:cNvPr>
          <p:cNvSpPr txBox="1"/>
          <p:nvPr/>
        </p:nvSpPr>
        <p:spPr>
          <a:xfrm>
            <a:off x="4714409" y="3265788"/>
            <a:ext cx="1481405"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marL="0" marR="0" lvl="0" indent="0" algn="ctr" defTabSz="1219170" rtl="0" eaLnBrk="1" fontAlgn="auto" latinLnBrk="0" hangingPunct="1">
              <a:lnSpc>
                <a:spcPct val="100000"/>
              </a:lnSpc>
              <a:spcBef>
                <a:spcPts val="600"/>
              </a:spcBef>
              <a:spcAft>
                <a:spcPts val="0"/>
              </a:spcAft>
              <a:buClrTx/>
              <a:buSzTx/>
              <a:buFontTx/>
              <a:buNone/>
              <a:tabLst/>
              <a:defRPr/>
            </a:pPr>
            <a:r>
              <a:rPr kumimoji="0" lang="en-GB" sz="1050" i="0" u="none" strike="noStrike" kern="1200" cap="none" spc="0" normalizeH="0" baseline="0" noProof="0" dirty="0" err="1">
                <a:ln>
                  <a:noFill/>
                </a:ln>
                <a:solidFill>
                  <a:schemeClr val="tx1"/>
                </a:solidFill>
                <a:effectLst/>
                <a:uLnTx/>
                <a:uFillTx/>
                <a:ea typeface="+mn-ea"/>
                <a:cs typeface="+mn-cs"/>
              </a:rPr>
              <a:t>Mayzent</a:t>
            </a:r>
            <a:r>
              <a:rPr kumimoji="0" lang="en-GB" sz="1050" i="0" u="none" strike="noStrike" kern="1200" cap="none" spc="0" normalizeH="0" baseline="0" noProof="0" dirty="0">
                <a:ln>
                  <a:noFill/>
                </a:ln>
                <a:solidFill>
                  <a:schemeClr val="tx1"/>
                </a:solidFill>
                <a:effectLst/>
                <a:uLnTx/>
                <a:uFillTx/>
                <a:ea typeface="+mn-ea"/>
                <a:cs typeface="+mn-cs"/>
              </a:rPr>
              <a:t> </a:t>
            </a:r>
            <a:br>
              <a:rPr kumimoji="0" lang="en-GB" sz="1050" i="0" u="none" strike="noStrike" kern="1200" cap="none" spc="0" normalizeH="0" baseline="0" noProof="0" dirty="0">
                <a:ln>
                  <a:noFill/>
                </a:ln>
                <a:solidFill>
                  <a:schemeClr val="tx1"/>
                </a:solidFill>
                <a:effectLst/>
                <a:uLnTx/>
                <a:uFillTx/>
                <a:ea typeface="+mn-ea"/>
                <a:cs typeface="+mn-cs"/>
              </a:rPr>
            </a:br>
            <a:r>
              <a:rPr kumimoji="0" lang="en-GB" sz="1050" i="0" u="none" strike="noStrike" kern="1200" cap="none" spc="0" normalizeH="0" baseline="0" noProof="0" dirty="0" err="1">
                <a:ln>
                  <a:noFill/>
                </a:ln>
                <a:solidFill>
                  <a:schemeClr val="tx1"/>
                </a:solidFill>
                <a:effectLst/>
                <a:uLnTx/>
                <a:uFillTx/>
                <a:ea typeface="+mn-ea"/>
                <a:cs typeface="+mn-cs"/>
              </a:rPr>
              <a:t>Pediatric</a:t>
            </a:r>
            <a:r>
              <a:rPr kumimoji="0" lang="en-GB" sz="1050" i="0" u="none" strike="noStrike" kern="1200" cap="none" spc="0" normalizeH="0" baseline="0" noProof="0" dirty="0">
                <a:ln>
                  <a:noFill/>
                </a:ln>
                <a:solidFill>
                  <a:schemeClr val="tx1"/>
                </a:solidFill>
                <a:effectLst/>
                <a:uLnTx/>
                <a:uFillTx/>
                <a:ea typeface="+mn-ea"/>
                <a:cs typeface="+mn-cs"/>
              </a:rPr>
              <a:t> </a:t>
            </a:r>
            <a:r>
              <a:rPr lang="en-GB" sz="1050" dirty="0">
                <a:solidFill>
                  <a:schemeClr val="tx1"/>
                </a:solidFill>
              </a:rPr>
              <a:t>MS</a:t>
            </a:r>
            <a:endParaRPr kumimoji="0" lang="en-GB" sz="1050" i="0" u="none" strike="noStrike" kern="1200" cap="none" spc="0" normalizeH="0" baseline="0" noProof="0" dirty="0">
              <a:ln>
                <a:noFill/>
              </a:ln>
              <a:solidFill>
                <a:schemeClr val="tx1"/>
              </a:solidFill>
              <a:effectLst/>
              <a:uLnTx/>
              <a:uFillTx/>
              <a:ea typeface="+mn-ea"/>
              <a:cs typeface="+mn-cs"/>
            </a:endParaRPr>
          </a:p>
        </p:txBody>
      </p:sp>
      <p:sp>
        <p:nvSpPr>
          <p:cNvPr id="170" name="TextBox 169">
            <a:extLst>
              <a:ext uri="{FF2B5EF4-FFF2-40B4-BE49-F238E27FC236}">
                <a16:creationId xmlns:a16="http://schemas.microsoft.com/office/drawing/2014/main" id="{D8011D8D-79D1-487B-B92F-E751EDCBE24D}"/>
              </a:ext>
            </a:extLst>
          </p:cNvPr>
          <p:cNvSpPr txBox="1"/>
          <p:nvPr/>
        </p:nvSpPr>
        <p:spPr>
          <a:xfrm>
            <a:off x="1907435" y="2802381"/>
            <a:ext cx="1338483"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lvl="0" algn="ctr">
              <a:spcBef>
                <a:spcPts val="600"/>
              </a:spcBef>
              <a:defRPr/>
            </a:pPr>
            <a:r>
              <a:rPr lang="en-GB" sz="1050" dirty="0">
                <a:solidFill>
                  <a:schemeClr val="tx1"/>
                </a:solidFill>
              </a:rPr>
              <a:t>Ofatumumab</a:t>
            </a:r>
            <a:endParaRPr lang="en-GB" sz="1050" baseline="30000" dirty="0">
              <a:solidFill>
                <a:schemeClr val="tx1"/>
              </a:solidFill>
            </a:endParaRPr>
          </a:p>
        </p:txBody>
      </p:sp>
      <p:sp>
        <p:nvSpPr>
          <p:cNvPr id="171" name="TextBox 170">
            <a:extLst>
              <a:ext uri="{FF2B5EF4-FFF2-40B4-BE49-F238E27FC236}">
                <a16:creationId xmlns:a16="http://schemas.microsoft.com/office/drawing/2014/main" id="{344DADD9-5088-4FE0-B05D-77C3451B5DDA}"/>
              </a:ext>
            </a:extLst>
          </p:cNvPr>
          <p:cNvSpPr txBox="1"/>
          <p:nvPr/>
        </p:nvSpPr>
        <p:spPr>
          <a:xfrm>
            <a:off x="1907435" y="3258012"/>
            <a:ext cx="1338483"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lvl="0" algn="ctr">
              <a:spcBef>
                <a:spcPts val="600"/>
              </a:spcBef>
              <a:defRPr/>
            </a:pPr>
            <a:r>
              <a:rPr lang="en-GB" sz="1050" dirty="0" err="1">
                <a:solidFill>
                  <a:schemeClr val="tx1"/>
                </a:solidFill>
              </a:rPr>
              <a:t>Mayzent</a:t>
            </a:r>
            <a:r>
              <a:rPr lang="en-GB" sz="1050" dirty="0">
                <a:solidFill>
                  <a:schemeClr val="tx1"/>
                </a:solidFill>
              </a:rPr>
              <a:t> ex-US</a:t>
            </a:r>
            <a:endParaRPr lang="en-GB" sz="1050" baseline="30000" dirty="0">
              <a:solidFill>
                <a:schemeClr val="tx1"/>
              </a:solidFill>
            </a:endParaRPr>
          </a:p>
        </p:txBody>
      </p:sp>
    </p:spTree>
    <p:extLst>
      <p:ext uri="{BB962C8B-B14F-4D97-AF65-F5344CB8AC3E}">
        <p14:creationId xmlns:p14="http://schemas.microsoft.com/office/powerpoint/2010/main" val="589793270"/>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showMasterSp="0">
  <p:cSld>
    <p:bg>
      <p:bgPr>
        <a:solidFill>
          <a:schemeClr val="accent3"/>
        </a:solidFill>
        <a:effectLst/>
      </p:bgPr>
    </p:bg>
    <p:spTree>
      <p:nvGrpSpPr>
        <p:cNvPr id="1" name=""/>
        <p:cNvGrpSpPr/>
        <p:nvPr/>
      </p:nvGrpSpPr>
      <p:grpSpPr>
        <a:xfrm>
          <a:off x="0" y="0"/>
          <a:ext cx="0" cy="0"/>
          <a:chOff x="0" y="0"/>
          <a:chExt cx="0" cy="0"/>
        </a:xfrm>
      </p:grpSpPr>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189657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2133"/>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endParaRPr lang="en-GB" sz="3200"/>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endParaRPr lang="en-GB" sz="3200"/>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endParaRPr lang="en-GB" sz="32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endParaRPr lang="en-GB" sz="32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accent3"/>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endParaRPr lang="en-GB" sz="32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endParaRPr lang="en-GB" sz="32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endParaRPr lang="en-GB" sz="3200"/>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32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32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32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32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32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3200"/>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3200"/>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32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32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3200"/>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endParaRPr lang="en-GB" sz="32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endParaRPr lang="en-GB" sz="32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endParaRPr lang="en-GB" sz="32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endParaRPr lang="en-GB" sz="32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endParaRPr lang="en-GB" sz="32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endParaRPr lang="en-GB" sz="32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endParaRPr lang="en-GB" sz="32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endParaRPr lang="en-GB" sz="32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endParaRPr lang="en-GB" sz="32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endParaRPr lang="en-GB" sz="32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endParaRPr lang="en-GB" sz="32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endParaRPr lang="en-GB" sz="32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endParaRPr lang="en-GB" sz="32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endParaRPr lang="en-GB" sz="32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endParaRPr lang="en-GB" sz="32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endParaRPr lang="en-GB" sz="32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endParaRPr lang="en-GB" sz="32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endParaRPr lang="en-GB" sz="32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endParaRPr lang="en-GB" sz="32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endParaRPr lang="en-GB" sz="32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endParaRPr lang="en-GB" sz="32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endParaRPr lang="en-GB" sz="32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endParaRPr lang="en-GB" sz="32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endParaRPr lang="en-GB" sz="32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endParaRPr lang="en-GB" sz="32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endParaRPr lang="en-GB" sz="32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endParaRPr lang="en-GB" sz="32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endParaRPr lang="en-GB" sz="32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endParaRPr lang="en-GB" sz="32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endParaRPr lang="en-GB" sz="32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endParaRPr lang="en-GB" sz="32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endParaRPr lang="en-GB" sz="32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endParaRPr lang="en-GB" sz="3200"/>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066831"/>
            <a:ext cx="1212860" cy="420756"/>
          </a:xfrm>
          <a:prstGeom prst="rect">
            <a:avLst/>
          </a:prstGeom>
        </p:spPr>
        <p:txBody>
          <a:bodyPr wrap="square">
            <a:spAutoFit/>
          </a:bodyPr>
          <a:lstStyle/>
          <a:p>
            <a:pPr algn="r"/>
            <a:r>
              <a:rPr lang="en-GB" sz="1050" dirty="0">
                <a:solidFill>
                  <a:schemeClr val="accent2"/>
                </a:solidFill>
              </a:rPr>
              <a:t>Industry-leading pipeline</a:t>
            </a:r>
          </a:p>
        </p:txBody>
      </p:sp>
      <p:sp>
        <p:nvSpPr>
          <p:cNvPr id="150" name="Freeform: Shape 149" descr=" 150">
            <a:extLst>
              <a:ext uri="{FF2B5EF4-FFF2-40B4-BE49-F238E27FC236}">
                <a16:creationId xmlns:a16="http://schemas.microsoft.com/office/drawing/2014/main" id="{C2503883-FD61-4F2F-87EF-7B147D8EC4D7}"/>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1" name="Freeform: Shape 150" descr=" 151">
            <a:extLst>
              <a:ext uri="{FF2B5EF4-FFF2-40B4-BE49-F238E27FC236}">
                <a16:creationId xmlns:a16="http://schemas.microsoft.com/office/drawing/2014/main" id="{77EF23F0-6E66-4CBE-99AD-39B7EFB2584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2" name="Freeform: Shape 151" descr=" 152">
            <a:extLst>
              <a:ext uri="{FF2B5EF4-FFF2-40B4-BE49-F238E27FC236}">
                <a16:creationId xmlns:a16="http://schemas.microsoft.com/office/drawing/2014/main" id="{6F55F401-954C-406E-839F-19AB73C70CE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89" name="Freeform: Shape 88" descr=" 89">
            <a:extLst>
              <a:ext uri="{FF2B5EF4-FFF2-40B4-BE49-F238E27FC236}">
                <a16:creationId xmlns:a16="http://schemas.microsoft.com/office/drawing/2014/main" id="{27E3979A-810F-46AF-96AE-6B0057E3C6A0}"/>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3" name="Freeform: Shape 152" descr=" 153">
            <a:extLst>
              <a:ext uri="{FF2B5EF4-FFF2-40B4-BE49-F238E27FC236}">
                <a16:creationId xmlns:a16="http://schemas.microsoft.com/office/drawing/2014/main" id="{D44E2A9C-85E5-4B5A-9B6C-2540B6B35F44}"/>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4" name="Freeform: Shape 153" descr=" 154">
            <a:extLst>
              <a:ext uri="{FF2B5EF4-FFF2-40B4-BE49-F238E27FC236}">
                <a16:creationId xmlns:a16="http://schemas.microsoft.com/office/drawing/2014/main" id="{9DBF079A-C5A7-4D96-9D19-26E89715D53C}"/>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55" name="ABBREVIATIONS" descr=" 155">
            <a:hlinkClick r:id="" action="ppaction://noaction" highlightClick="1"/>
            <a:extLst>
              <a:ext uri="{FF2B5EF4-FFF2-40B4-BE49-F238E27FC236}">
                <a16:creationId xmlns:a16="http://schemas.microsoft.com/office/drawing/2014/main" id="{E67B4E72-6CF4-42B5-B902-749A64811BA3}"/>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chemeClr val="bg2">
                    <a:lumMod val="60000"/>
                    <a:lumOff val="40000"/>
                  </a:schemeClr>
                </a:solidFill>
              </a:rPr>
              <a:t>ABBREVIATIONS</a:t>
            </a:r>
          </a:p>
        </p:txBody>
      </p:sp>
      <p:sp>
        <p:nvSpPr>
          <p:cNvPr id="156" name="Oval 155" descr=" 156">
            <a:hlinkClick r:id="" action="ppaction://hlinkshowjump?jump=nextslide" highlightClick="1"/>
            <a:extLst>
              <a:ext uri="{FF2B5EF4-FFF2-40B4-BE49-F238E27FC236}">
                <a16:creationId xmlns:a16="http://schemas.microsoft.com/office/drawing/2014/main" id="{B968C325-CBE8-4423-A0D3-DBD3F38E287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57" name="Oval 156" descr=" 157">
            <a:hlinkClick r:id="" action="ppaction://hlinkshowjump?jump=lastslideviewed" highlightClick="1"/>
            <a:extLst>
              <a:ext uri="{FF2B5EF4-FFF2-40B4-BE49-F238E27FC236}">
                <a16:creationId xmlns:a16="http://schemas.microsoft.com/office/drawing/2014/main" id="{E95896F8-82E1-474E-900D-969A39F92407}"/>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dirty="0"/>
          </a:p>
        </p:txBody>
      </p:sp>
      <p:sp>
        <p:nvSpPr>
          <p:cNvPr id="158" name="Oval 157" descr=" 158">
            <a:hlinkClick r:id="rId3" action="ppaction://hlinksldjump" highlightClick="1"/>
            <a:extLst>
              <a:ext uri="{FF2B5EF4-FFF2-40B4-BE49-F238E27FC236}">
                <a16:creationId xmlns:a16="http://schemas.microsoft.com/office/drawing/2014/main" id="{02F89495-ABB2-4231-857B-01A7E2F9DA0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endParaRPr lang="en-GB" sz="3200"/>
          </a:p>
        </p:txBody>
      </p:sp>
      <p:sp>
        <p:nvSpPr>
          <p:cNvPr id="159" name="Freeform: Shape 158" descr=" 159">
            <a:hlinkClick r:id="rId4" action="ppaction://hlinksldjump" highlightClick="1"/>
            <a:extLst>
              <a:ext uri="{FF2B5EF4-FFF2-40B4-BE49-F238E27FC236}">
                <a16:creationId xmlns:a16="http://schemas.microsoft.com/office/drawing/2014/main" id="{EAEFA961-B724-4A45-854F-261E7CAEE7E6}"/>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1" name="Freeform: Shape 160" descr=" 161">
            <a:hlinkClick r:id="rId5" action="ppaction://hlinksldjump" highlightClick="1"/>
            <a:extLst>
              <a:ext uri="{FF2B5EF4-FFF2-40B4-BE49-F238E27FC236}">
                <a16:creationId xmlns:a16="http://schemas.microsoft.com/office/drawing/2014/main" id="{65D73586-61C6-4017-A854-77625CD654D3}"/>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2" name="Freeform: Shape 161" descr=" 162">
            <a:hlinkClick r:id="rId6" action="ppaction://hlinksldjump" highlightClick="1"/>
            <a:extLst>
              <a:ext uri="{FF2B5EF4-FFF2-40B4-BE49-F238E27FC236}">
                <a16:creationId xmlns:a16="http://schemas.microsoft.com/office/drawing/2014/main" id="{06D11B26-5C75-4424-9A34-CD85E66C12FF}"/>
              </a:ext>
            </a:extLst>
          </p:cNvPr>
          <p:cNvSpPr/>
          <p:nvPr/>
        </p:nvSpPr>
        <p:spPr>
          <a:xfrm>
            <a:off x="10299700" y="1896574"/>
            <a:ext cx="1892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3" name="Freeform: Shape 162" descr=" 163">
            <a:hlinkClick r:id="rId7" action="ppaction://hlinksldjump" highlightClick="1"/>
            <a:extLst>
              <a:ext uri="{FF2B5EF4-FFF2-40B4-BE49-F238E27FC236}">
                <a16:creationId xmlns:a16="http://schemas.microsoft.com/office/drawing/2014/main" id="{3D9BEBC6-4A88-412C-BA75-ACF9964052FB}"/>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4" name="Freeform: Shape 163" descr=" 164">
            <a:hlinkClick r:id="rId8" action="ppaction://hlinksldjump" highlightClick="1"/>
            <a:extLst>
              <a:ext uri="{FF2B5EF4-FFF2-40B4-BE49-F238E27FC236}">
                <a16:creationId xmlns:a16="http://schemas.microsoft.com/office/drawing/2014/main" id="{567614BA-92F2-4996-BD2B-C8098E7EC20B}"/>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5" name="Freeform: Shape 164" descr=" 165">
            <a:hlinkClick r:id="rId9" action="ppaction://hlinksldjump" highlightClick="1"/>
            <a:extLst>
              <a:ext uri="{FF2B5EF4-FFF2-40B4-BE49-F238E27FC236}">
                <a16:creationId xmlns:a16="http://schemas.microsoft.com/office/drawing/2014/main" id="{D834D465-E088-48FE-944C-B86BC9C3F63A}"/>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6" name="Freeform: Shape 165" descr=" 166">
            <a:hlinkClick r:id="rId10" action="ppaction://hlinksldjump" highlightClick="1"/>
            <a:extLst>
              <a:ext uri="{FF2B5EF4-FFF2-40B4-BE49-F238E27FC236}">
                <a16:creationId xmlns:a16="http://schemas.microsoft.com/office/drawing/2014/main" id="{13D2A38F-5C01-4783-AF89-45AA86853470}"/>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8" name="Rectangle 167" descr=" 168">
            <a:extLst>
              <a:ext uri="{FF2B5EF4-FFF2-40B4-BE49-F238E27FC236}">
                <a16:creationId xmlns:a16="http://schemas.microsoft.com/office/drawing/2014/main" id="{F6418F2C-BE55-442A-9B6A-3B69A33A5821}"/>
              </a:ext>
            </a:extLst>
          </p:cNvPr>
          <p:cNvSpPr/>
          <p:nvPr/>
        </p:nvSpPr>
        <p:spPr>
          <a:xfrm>
            <a:off x="294640" y="5692170"/>
            <a:ext cx="9954260" cy="461665"/>
          </a:xfrm>
          <a:prstGeom prst="rect">
            <a:avLst/>
          </a:prstGeom>
        </p:spPr>
        <p:txBody>
          <a:bodyPr wrap="square">
            <a:spAutoFit/>
          </a:bodyPr>
          <a:lstStyle/>
          <a:p>
            <a:r>
              <a:rPr lang="en-GB" sz="1200" baseline="30000" dirty="0">
                <a:solidFill>
                  <a:schemeClr val="bg1"/>
                </a:solidFill>
              </a:rPr>
              <a:t>a</a:t>
            </a:r>
            <a:r>
              <a:rPr lang="en-GB" sz="1200" dirty="0">
                <a:solidFill>
                  <a:schemeClr val="bg1"/>
                </a:solidFill>
              </a:rPr>
              <a:t> </a:t>
            </a:r>
            <a:r>
              <a:rPr lang="en-GB" sz="1200" dirty="0" err="1">
                <a:solidFill>
                  <a:schemeClr val="bg1"/>
                </a:solidFill>
              </a:rPr>
              <a:t>Zolgensma</a:t>
            </a:r>
            <a:r>
              <a:rPr lang="en-GB" sz="1200" dirty="0">
                <a:solidFill>
                  <a:schemeClr val="bg1"/>
                </a:solidFill>
              </a:rPr>
              <a:t> IV. </a:t>
            </a:r>
            <a:r>
              <a:rPr lang="en-GB" sz="1200" baseline="30000" dirty="0">
                <a:solidFill>
                  <a:schemeClr val="bg1"/>
                </a:solidFill>
              </a:rPr>
              <a:t>b</a:t>
            </a:r>
            <a:r>
              <a:rPr lang="en-GB" sz="1200" dirty="0">
                <a:solidFill>
                  <a:schemeClr val="bg1"/>
                </a:solidFill>
              </a:rPr>
              <a:t> </a:t>
            </a:r>
            <a:r>
              <a:rPr lang="en-GB" sz="1200" dirty="0" err="1">
                <a:solidFill>
                  <a:schemeClr val="bg1"/>
                </a:solidFill>
              </a:rPr>
              <a:t>Zolgensma</a:t>
            </a:r>
            <a:r>
              <a:rPr lang="en-GB" sz="1200" dirty="0">
                <a:solidFill>
                  <a:schemeClr val="bg1"/>
                </a:solidFill>
              </a:rPr>
              <a:t> IT.</a:t>
            </a:r>
            <a:br>
              <a:rPr lang="en-GB" sz="1200" dirty="0">
                <a:solidFill>
                  <a:schemeClr val="bg1"/>
                </a:solidFill>
              </a:rPr>
            </a:br>
            <a:r>
              <a:rPr lang="en-GB" sz="1200" dirty="0">
                <a:solidFill>
                  <a:schemeClr val="bg1"/>
                </a:solidFill>
              </a:rPr>
              <a:t>Times indicated are submission timelines.</a:t>
            </a:r>
          </a:p>
        </p:txBody>
      </p:sp>
      <p:sp>
        <p:nvSpPr>
          <p:cNvPr id="186" name="REFERENCES" descr=" 186">
            <a:hlinkClick r:id="" action="ppaction://noaction" highlightClick="1"/>
            <a:extLst>
              <a:ext uri="{FF2B5EF4-FFF2-40B4-BE49-F238E27FC236}">
                <a16:creationId xmlns:a16="http://schemas.microsoft.com/office/drawing/2014/main" id="{49250A0E-9675-4B9E-9EEC-FCB05936FF32}"/>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97" name="Rectangle 196" descr=" 197">
            <a:extLst>
              <a:ext uri="{FF2B5EF4-FFF2-40B4-BE49-F238E27FC236}">
                <a16:creationId xmlns:a16="http://schemas.microsoft.com/office/drawing/2014/main" id="{822523BC-DB19-4D34-BAF2-F56FDFAFA748}"/>
              </a:ext>
            </a:extLst>
          </p:cNvPr>
          <p:cNvSpPr/>
          <p:nvPr/>
        </p:nvSpPr>
        <p:spPr>
          <a:xfrm>
            <a:off x="294640" y="243536"/>
            <a:ext cx="10963910" cy="461665"/>
          </a:xfrm>
          <a:prstGeom prst="rect">
            <a:avLst/>
          </a:prstGeom>
        </p:spPr>
        <p:txBody>
          <a:bodyPr wrap="square">
            <a:spAutoFit/>
          </a:bodyPr>
          <a:lstStyle/>
          <a:p>
            <a:pPr lvl="0"/>
            <a:r>
              <a:rPr lang="en-GB" b="1" dirty="0">
                <a:solidFill>
                  <a:srgbClr val="FFFFFF"/>
                </a:solidFill>
              </a:rPr>
              <a:t>Novartis has an industry-leading portfolio and pipeline in neuroscience </a:t>
            </a:r>
            <a:endParaRPr kumimoji="0" lang="en-GB" sz="24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8" name="TextBox 197" descr=" 198">
            <a:extLst>
              <a:ext uri="{FF2B5EF4-FFF2-40B4-BE49-F238E27FC236}">
                <a16:creationId xmlns:a16="http://schemas.microsoft.com/office/drawing/2014/main" id="{C7C54AED-86EE-4406-B394-3D430B3F6948}"/>
              </a:ext>
            </a:extLst>
          </p:cNvPr>
          <p:cNvSpPr txBox="1"/>
          <p:nvPr/>
        </p:nvSpPr>
        <p:spPr>
          <a:xfrm>
            <a:off x="225624" y="908323"/>
            <a:ext cx="9975651" cy="52322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Providing the best therapy package for </a:t>
            </a: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Multiple Sclerosis and SMA</a:t>
            </a: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 unlocking the next wave of growth in </a:t>
            </a:r>
            <a:b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b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Migraine Prevention</a:t>
            </a: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 while preparing to target the huge unmet need in </a:t>
            </a: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Neurodegeneration and Refractory Psychiatry </a:t>
            </a:r>
            <a:endParaRPr kumimoji="0" lang="en-GB" sz="800" b="1" i="0" u="none" strike="noStrike" kern="1200" cap="none" spc="0" normalizeH="0" baseline="30000" noProof="0" dirty="0">
              <a:ln>
                <a:noFill/>
              </a:ln>
              <a:solidFill>
                <a:schemeClr val="bg1"/>
              </a:solidFill>
              <a:effectLst/>
              <a:uLnTx/>
              <a:uFillTx/>
              <a:latin typeface="Arial" panose="020B0604020202020204"/>
              <a:ea typeface="+mn-ea"/>
              <a:cs typeface="+mn-cs"/>
            </a:endParaRPr>
          </a:p>
        </p:txBody>
      </p:sp>
      <p:grpSp>
        <p:nvGrpSpPr>
          <p:cNvPr id="12" name="Group 11" descr=" 12">
            <a:extLst>
              <a:ext uri="{FF2B5EF4-FFF2-40B4-BE49-F238E27FC236}">
                <a16:creationId xmlns:a16="http://schemas.microsoft.com/office/drawing/2014/main" id="{76E2339A-40DF-4121-89AD-C669B8B10726}"/>
              </a:ext>
            </a:extLst>
          </p:cNvPr>
          <p:cNvGrpSpPr/>
          <p:nvPr/>
        </p:nvGrpSpPr>
        <p:grpSpPr>
          <a:xfrm>
            <a:off x="407891" y="1691293"/>
            <a:ext cx="9723977" cy="1088822"/>
            <a:chOff x="407891" y="1691293"/>
            <a:chExt cx="9723977" cy="1088822"/>
          </a:xfrm>
        </p:grpSpPr>
        <p:sp>
          <p:nvSpPr>
            <p:cNvPr id="201" name="Arrow: Down 200">
              <a:extLst>
                <a:ext uri="{FF2B5EF4-FFF2-40B4-BE49-F238E27FC236}">
                  <a16:creationId xmlns:a16="http://schemas.microsoft.com/office/drawing/2014/main" id="{37E61EFC-70B9-4BDD-915B-5269087E76D7}"/>
                </a:ext>
              </a:extLst>
            </p:cNvPr>
            <p:cNvSpPr/>
            <p:nvPr/>
          </p:nvSpPr>
          <p:spPr>
            <a:xfrm>
              <a:off x="901855"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2" name="Arrow: Down 201">
              <a:extLst>
                <a:ext uri="{FF2B5EF4-FFF2-40B4-BE49-F238E27FC236}">
                  <a16:creationId xmlns:a16="http://schemas.microsoft.com/office/drawing/2014/main" id="{C01E5245-CAFC-40F6-8205-A249B7746E0D}"/>
                </a:ext>
              </a:extLst>
            </p:cNvPr>
            <p:cNvSpPr/>
            <p:nvPr/>
          </p:nvSpPr>
          <p:spPr>
            <a:xfrm>
              <a:off x="2369530"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3" name="Arrow: Down 202">
              <a:extLst>
                <a:ext uri="{FF2B5EF4-FFF2-40B4-BE49-F238E27FC236}">
                  <a16:creationId xmlns:a16="http://schemas.microsoft.com/office/drawing/2014/main" id="{19512EE8-9BF3-4C90-AA80-9EBB175C65D4}"/>
                </a:ext>
              </a:extLst>
            </p:cNvPr>
            <p:cNvSpPr/>
            <p:nvPr/>
          </p:nvSpPr>
          <p:spPr>
            <a:xfrm>
              <a:off x="5266264"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4" name="Arrow: Down 203">
              <a:extLst>
                <a:ext uri="{FF2B5EF4-FFF2-40B4-BE49-F238E27FC236}">
                  <a16:creationId xmlns:a16="http://schemas.microsoft.com/office/drawing/2014/main" id="{CC009BDE-3834-4F8C-9555-3613502DD46E}"/>
                </a:ext>
              </a:extLst>
            </p:cNvPr>
            <p:cNvSpPr/>
            <p:nvPr/>
          </p:nvSpPr>
          <p:spPr>
            <a:xfrm>
              <a:off x="6712616"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5" name="Arrow: Down 204">
              <a:extLst>
                <a:ext uri="{FF2B5EF4-FFF2-40B4-BE49-F238E27FC236}">
                  <a16:creationId xmlns:a16="http://schemas.microsoft.com/office/drawing/2014/main" id="{E6D6DCC0-764B-4494-BADE-F5159E207026}"/>
                </a:ext>
              </a:extLst>
            </p:cNvPr>
            <p:cNvSpPr/>
            <p:nvPr/>
          </p:nvSpPr>
          <p:spPr>
            <a:xfrm>
              <a:off x="9368647"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cxnSp>
          <p:nvCxnSpPr>
            <p:cNvPr id="206" name="Straight Connector 205">
              <a:extLst>
                <a:ext uri="{FF2B5EF4-FFF2-40B4-BE49-F238E27FC236}">
                  <a16:creationId xmlns:a16="http://schemas.microsoft.com/office/drawing/2014/main" id="{BA113F52-F574-48FF-BD86-C4E58E324183}"/>
                </a:ext>
              </a:extLst>
            </p:cNvPr>
            <p:cNvCxnSpPr/>
            <p:nvPr/>
          </p:nvCxnSpPr>
          <p:spPr>
            <a:xfrm>
              <a:off x="1654809" y="2339913"/>
              <a:ext cx="6405598" cy="0"/>
            </a:xfrm>
            <a:prstGeom prst="line">
              <a:avLst/>
            </a:prstGeom>
            <a:ln w="5715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7" name="Rectangle: Rounded Corners 206">
              <a:extLst>
                <a:ext uri="{FF2B5EF4-FFF2-40B4-BE49-F238E27FC236}">
                  <a16:creationId xmlns:a16="http://schemas.microsoft.com/office/drawing/2014/main" id="{EC5B672D-77D2-4B10-9B79-46D96B34711A}"/>
                </a:ext>
              </a:extLst>
            </p:cNvPr>
            <p:cNvSpPr/>
            <p:nvPr/>
          </p:nvSpPr>
          <p:spPr>
            <a:xfrm>
              <a:off x="407891"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Today</a:t>
              </a:r>
            </a:p>
          </p:txBody>
        </p:sp>
        <p:sp>
          <p:nvSpPr>
            <p:cNvPr id="208" name="Rectangle: Rounded Corners 207">
              <a:extLst>
                <a:ext uri="{FF2B5EF4-FFF2-40B4-BE49-F238E27FC236}">
                  <a16:creationId xmlns:a16="http://schemas.microsoft.com/office/drawing/2014/main" id="{96176E3F-5EF0-4971-AE11-4EAFF04BCBC2}"/>
                </a:ext>
              </a:extLst>
            </p:cNvPr>
            <p:cNvSpPr/>
            <p:nvPr/>
          </p:nvSpPr>
          <p:spPr>
            <a:xfrm>
              <a:off x="1875566"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2020</a:t>
              </a:r>
            </a:p>
          </p:txBody>
        </p:sp>
        <p:sp>
          <p:nvSpPr>
            <p:cNvPr id="209" name="Rectangle: Rounded Corners 208">
              <a:extLst>
                <a:ext uri="{FF2B5EF4-FFF2-40B4-BE49-F238E27FC236}">
                  <a16:creationId xmlns:a16="http://schemas.microsoft.com/office/drawing/2014/main" id="{1C217573-5857-47D6-B166-2C578256A725}"/>
                </a:ext>
              </a:extLst>
            </p:cNvPr>
            <p:cNvSpPr/>
            <p:nvPr/>
          </p:nvSpPr>
          <p:spPr>
            <a:xfrm>
              <a:off x="4772300"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≥2024</a:t>
              </a:r>
            </a:p>
          </p:txBody>
        </p:sp>
        <p:sp>
          <p:nvSpPr>
            <p:cNvPr id="210" name="Rectangle: Rounded Corners 209">
              <a:extLst>
                <a:ext uri="{FF2B5EF4-FFF2-40B4-BE49-F238E27FC236}">
                  <a16:creationId xmlns:a16="http://schemas.microsoft.com/office/drawing/2014/main" id="{1761C6F6-0362-416F-AE58-52775F710061}"/>
                </a:ext>
              </a:extLst>
            </p:cNvPr>
            <p:cNvSpPr/>
            <p:nvPr/>
          </p:nvSpPr>
          <p:spPr>
            <a:xfrm>
              <a:off x="6285868" y="2123889"/>
              <a:ext cx="3846000"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Areas of interest</a:t>
              </a:r>
            </a:p>
          </p:txBody>
        </p:sp>
        <p:sp>
          <p:nvSpPr>
            <p:cNvPr id="211" name="Rectangle: Rounded Corners 21">
              <a:extLst>
                <a:ext uri="{FF2B5EF4-FFF2-40B4-BE49-F238E27FC236}">
                  <a16:creationId xmlns:a16="http://schemas.microsoft.com/office/drawing/2014/main" id="{4397200E-E92D-46D0-8CB3-E449AD2460C4}"/>
                </a:ext>
              </a:extLst>
            </p:cNvPr>
            <p:cNvSpPr/>
            <p:nvPr/>
          </p:nvSpPr>
          <p:spPr>
            <a:xfrm>
              <a:off x="3303493"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2023</a:t>
              </a:r>
            </a:p>
          </p:txBody>
        </p:sp>
        <p:sp>
          <p:nvSpPr>
            <p:cNvPr id="216" name="Pentágono 782">
              <a:extLst>
                <a:ext uri="{FF2B5EF4-FFF2-40B4-BE49-F238E27FC236}">
                  <a16:creationId xmlns:a16="http://schemas.microsoft.com/office/drawing/2014/main" id="{D63926AA-162D-4775-8071-E8D0916A4D5C}"/>
                </a:ext>
              </a:extLst>
            </p:cNvPr>
            <p:cNvSpPr/>
            <p:nvPr/>
          </p:nvSpPr>
          <p:spPr bwMode="ltGray">
            <a:xfrm>
              <a:off x="1147910" y="1691293"/>
              <a:ext cx="2612372" cy="360588"/>
            </a:xfrm>
            <a:prstGeom prst="homePlate">
              <a:avLst/>
            </a:prstGeom>
            <a:solidFill>
              <a:schemeClr val="accent1"/>
            </a:solidFill>
            <a:ln>
              <a:noFill/>
            </a:ln>
          </p:spPr>
          <p:style>
            <a:lnRef idx="3">
              <a:schemeClr val="lt1"/>
            </a:lnRef>
            <a:fillRef idx="1">
              <a:schemeClr val="accent2"/>
            </a:fillRef>
            <a:effectRef idx="1">
              <a:schemeClr val="accent2"/>
            </a:effectRef>
            <a:fontRef idx="minor">
              <a:schemeClr val="lt1"/>
            </a:fontRef>
          </p:style>
          <p:txBody>
            <a:bodyPr rtlCol="0" anchor="ctr"/>
            <a:lstStyle/>
            <a:p>
              <a:pPr algn="ctr" defTabSz="1219110">
                <a:defRPr/>
              </a:pPr>
              <a:r>
                <a:rPr lang="en-GB" sz="1200" b="1" kern="0" dirty="0">
                  <a:solidFill>
                    <a:srgbClr val="FFFFFF"/>
                  </a:solidFill>
                </a:rPr>
                <a:t>LAUNCH &amp; ACCELERATE</a:t>
              </a:r>
            </a:p>
          </p:txBody>
        </p:sp>
        <p:sp>
          <p:nvSpPr>
            <p:cNvPr id="217" name="Pentágono 782">
              <a:extLst>
                <a:ext uri="{FF2B5EF4-FFF2-40B4-BE49-F238E27FC236}">
                  <a16:creationId xmlns:a16="http://schemas.microsoft.com/office/drawing/2014/main" id="{A2CF968C-03F6-483A-973F-0A2EC78A5984}"/>
                </a:ext>
              </a:extLst>
            </p:cNvPr>
            <p:cNvSpPr/>
            <p:nvPr/>
          </p:nvSpPr>
          <p:spPr bwMode="ltGray">
            <a:xfrm>
              <a:off x="3895178" y="1691293"/>
              <a:ext cx="2190585" cy="360588"/>
            </a:xfrm>
            <a:prstGeom prst="homePlate">
              <a:avLst/>
            </a:prstGeom>
            <a:solidFill>
              <a:schemeClr val="accent1"/>
            </a:solidFill>
            <a:ln>
              <a:noFill/>
            </a:ln>
          </p:spPr>
          <p:style>
            <a:lnRef idx="3">
              <a:schemeClr val="lt1"/>
            </a:lnRef>
            <a:fillRef idx="1">
              <a:schemeClr val="accent2"/>
            </a:fillRef>
            <a:effectRef idx="1">
              <a:schemeClr val="accent2"/>
            </a:effectRef>
            <a:fontRef idx="minor">
              <a:schemeClr val="lt1"/>
            </a:fontRef>
          </p:style>
          <p:txBody>
            <a:bodyPr rtlCol="0" anchor="ctr"/>
            <a:lstStyle/>
            <a:p>
              <a:pPr algn="ctr" defTabSz="1219110">
                <a:defRPr/>
              </a:pPr>
              <a:r>
                <a:rPr lang="en-GB" sz="1200" b="1" kern="0" dirty="0">
                  <a:solidFill>
                    <a:srgbClr val="FFFFFF"/>
                  </a:solidFill>
                </a:rPr>
                <a:t>GROW &amp; EXPAND</a:t>
              </a:r>
            </a:p>
          </p:txBody>
        </p:sp>
        <p:sp>
          <p:nvSpPr>
            <p:cNvPr id="218" name="Pentágono 782">
              <a:extLst>
                <a:ext uri="{FF2B5EF4-FFF2-40B4-BE49-F238E27FC236}">
                  <a16:creationId xmlns:a16="http://schemas.microsoft.com/office/drawing/2014/main" id="{59FAFBAD-76A9-4C27-BAFE-71CED6099C4C}"/>
                </a:ext>
              </a:extLst>
            </p:cNvPr>
            <p:cNvSpPr/>
            <p:nvPr/>
          </p:nvSpPr>
          <p:spPr bwMode="ltGray">
            <a:xfrm>
              <a:off x="6258425" y="1691293"/>
              <a:ext cx="2407486" cy="360588"/>
            </a:xfrm>
            <a:prstGeom prst="homePlate">
              <a:avLst/>
            </a:prstGeom>
            <a:solidFill>
              <a:schemeClr val="accent1"/>
            </a:solidFill>
            <a:ln>
              <a:noFill/>
            </a:ln>
          </p:spPr>
          <p:style>
            <a:lnRef idx="3">
              <a:schemeClr val="lt1"/>
            </a:lnRef>
            <a:fillRef idx="1">
              <a:schemeClr val="accent2"/>
            </a:fillRef>
            <a:effectRef idx="1">
              <a:schemeClr val="accent2"/>
            </a:effectRef>
            <a:fontRef idx="minor">
              <a:schemeClr val="lt1"/>
            </a:fontRef>
          </p:style>
          <p:txBody>
            <a:bodyPr rtlCol="0" anchor="ctr"/>
            <a:lstStyle/>
            <a:p>
              <a:pPr algn="ctr" defTabSz="1219110">
                <a:defRPr/>
              </a:pPr>
              <a:r>
                <a:rPr lang="en-GB" sz="1200" b="1" kern="0" dirty="0">
                  <a:solidFill>
                    <a:srgbClr val="FFFFFF"/>
                  </a:solidFill>
                </a:rPr>
                <a:t>BREAKTHROUGH &amp; LEAD</a:t>
              </a:r>
            </a:p>
          </p:txBody>
        </p:sp>
      </p:grpSp>
      <p:grpSp>
        <p:nvGrpSpPr>
          <p:cNvPr id="369" name="Migraine" descr=" 369">
            <a:extLst>
              <a:ext uri="{FF2B5EF4-FFF2-40B4-BE49-F238E27FC236}">
                <a16:creationId xmlns:a16="http://schemas.microsoft.com/office/drawing/2014/main" id="{F6557DE4-3EE9-4352-8687-8DE6AE35A181}"/>
              </a:ext>
            </a:extLst>
          </p:cNvPr>
          <p:cNvGrpSpPr/>
          <p:nvPr/>
        </p:nvGrpSpPr>
        <p:grpSpPr>
          <a:xfrm>
            <a:off x="413560" y="4791075"/>
            <a:ext cx="1490821" cy="330200"/>
            <a:chOff x="1100168" y="5092700"/>
            <a:chExt cx="1733678" cy="330200"/>
          </a:xfrm>
        </p:grpSpPr>
        <p:sp>
          <p:nvSpPr>
            <p:cNvPr id="370" name="Rectangle: Rounded Corners 369">
              <a:extLst>
                <a:ext uri="{FF2B5EF4-FFF2-40B4-BE49-F238E27FC236}">
                  <a16:creationId xmlns:a16="http://schemas.microsoft.com/office/drawing/2014/main" id="{58D6D32C-67F3-4926-9C1B-0372FAC03033}"/>
                </a:ext>
              </a:extLst>
            </p:cNvPr>
            <p:cNvSpPr/>
            <p:nvPr/>
          </p:nvSpPr>
          <p:spPr>
            <a:xfrm>
              <a:off x="1100168" y="5092700"/>
              <a:ext cx="173367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MIGRAINE VIEW</a:t>
              </a:r>
            </a:p>
          </p:txBody>
        </p:sp>
        <p:sp>
          <p:nvSpPr>
            <p:cNvPr id="371" name="Freeform: Shape 370">
              <a:extLst>
                <a:ext uri="{FF2B5EF4-FFF2-40B4-BE49-F238E27FC236}">
                  <a16:creationId xmlns:a16="http://schemas.microsoft.com/office/drawing/2014/main" id="{E4D1CD0F-8648-4947-B2A1-75A962CEAC37}"/>
                </a:ext>
              </a:extLst>
            </p:cNvPr>
            <p:cNvSpPr/>
            <p:nvPr/>
          </p:nvSpPr>
          <p:spPr>
            <a:xfrm>
              <a:off x="26138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72" name="MS" descr=" 372">
            <a:extLst>
              <a:ext uri="{FF2B5EF4-FFF2-40B4-BE49-F238E27FC236}">
                <a16:creationId xmlns:a16="http://schemas.microsoft.com/office/drawing/2014/main" id="{5F147BCA-61EE-4D9E-B860-B76DEFA7C8E8}"/>
              </a:ext>
            </a:extLst>
          </p:cNvPr>
          <p:cNvGrpSpPr/>
          <p:nvPr/>
        </p:nvGrpSpPr>
        <p:grpSpPr>
          <a:xfrm>
            <a:off x="1982923" y="4791075"/>
            <a:ext cx="2414338" cy="330200"/>
            <a:chOff x="2953564" y="5092700"/>
            <a:chExt cx="2807638" cy="330200"/>
          </a:xfrm>
        </p:grpSpPr>
        <p:sp>
          <p:nvSpPr>
            <p:cNvPr id="373" name="Rectangle: Rounded Corners 372">
              <a:extLst>
                <a:ext uri="{FF2B5EF4-FFF2-40B4-BE49-F238E27FC236}">
                  <a16:creationId xmlns:a16="http://schemas.microsoft.com/office/drawing/2014/main" id="{D3D1B99A-724D-4E20-B6F4-E9B7707C399C}"/>
                </a:ext>
              </a:extLst>
            </p:cNvPr>
            <p:cNvSpPr/>
            <p:nvPr/>
          </p:nvSpPr>
          <p:spPr>
            <a:xfrm>
              <a:off x="2953564" y="5092700"/>
              <a:ext cx="280763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MULTIPLE SCLEROSIS VIEW</a:t>
              </a:r>
            </a:p>
          </p:txBody>
        </p:sp>
        <p:sp>
          <p:nvSpPr>
            <p:cNvPr id="374" name="Freeform: Shape 373">
              <a:extLst>
                <a:ext uri="{FF2B5EF4-FFF2-40B4-BE49-F238E27FC236}">
                  <a16:creationId xmlns:a16="http://schemas.microsoft.com/office/drawing/2014/main" id="{7B92EC15-EE8C-479C-885B-AAA7CEBEDDB9}"/>
                </a:ext>
              </a:extLst>
            </p:cNvPr>
            <p:cNvSpPr/>
            <p:nvPr/>
          </p:nvSpPr>
          <p:spPr>
            <a:xfrm>
              <a:off x="55411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75" name="Pediatric" descr=" 375">
            <a:extLst>
              <a:ext uri="{FF2B5EF4-FFF2-40B4-BE49-F238E27FC236}">
                <a16:creationId xmlns:a16="http://schemas.microsoft.com/office/drawing/2014/main" id="{D9C7242A-77CC-408F-926E-76A56E9AD4CD}"/>
              </a:ext>
            </a:extLst>
          </p:cNvPr>
          <p:cNvGrpSpPr/>
          <p:nvPr/>
        </p:nvGrpSpPr>
        <p:grpSpPr>
          <a:xfrm>
            <a:off x="4475803" y="4791075"/>
            <a:ext cx="2580446" cy="330200"/>
            <a:chOff x="5880920" y="5092700"/>
            <a:chExt cx="3000805" cy="330200"/>
          </a:xfrm>
        </p:grpSpPr>
        <p:sp>
          <p:nvSpPr>
            <p:cNvPr id="376" name="Rectangle: Rounded Corners 375">
              <a:extLst>
                <a:ext uri="{FF2B5EF4-FFF2-40B4-BE49-F238E27FC236}">
                  <a16:creationId xmlns:a16="http://schemas.microsoft.com/office/drawing/2014/main" id="{4BC98DD2-E20C-4874-89F1-785946D41435}"/>
                </a:ext>
              </a:extLst>
            </p:cNvPr>
            <p:cNvSpPr/>
            <p:nvPr/>
          </p:nvSpPr>
          <p:spPr>
            <a:xfrm>
              <a:off x="5880920" y="5092700"/>
              <a:ext cx="300080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PEDIATRIC NEUROLOGY VIEW</a:t>
              </a:r>
            </a:p>
          </p:txBody>
        </p:sp>
        <p:sp>
          <p:nvSpPr>
            <p:cNvPr id="377" name="Freeform: Shape 376">
              <a:extLst>
                <a:ext uri="{FF2B5EF4-FFF2-40B4-BE49-F238E27FC236}">
                  <a16:creationId xmlns:a16="http://schemas.microsoft.com/office/drawing/2014/main" id="{BD567042-FAB0-4C89-A492-F0C526C8DB98}"/>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endParaRPr lang="en-GB"/>
            </a:p>
          </p:txBody>
        </p:sp>
      </p:grpSp>
      <p:grpSp>
        <p:nvGrpSpPr>
          <p:cNvPr id="378" name="REFRACTORY" descr=" 378">
            <a:extLst>
              <a:ext uri="{FF2B5EF4-FFF2-40B4-BE49-F238E27FC236}">
                <a16:creationId xmlns:a16="http://schemas.microsoft.com/office/drawing/2014/main" id="{6FD1F35E-2CD9-4F65-A0D2-536CB5CC98FB}"/>
              </a:ext>
            </a:extLst>
          </p:cNvPr>
          <p:cNvGrpSpPr/>
          <p:nvPr/>
        </p:nvGrpSpPr>
        <p:grpSpPr>
          <a:xfrm>
            <a:off x="7134791" y="4791075"/>
            <a:ext cx="2713879" cy="330200"/>
            <a:chOff x="7088193" y="5092700"/>
            <a:chExt cx="3155975" cy="330200"/>
          </a:xfrm>
        </p:grpSpPr>
        <p:sp>
          <p:nvSpPr>
            <p:cNvPr id="379" name="Rectangle: Rounded Corners 378">
              <a:extLst>
                <a:ext uri="{FF2B5EF4-FFF2-40B4-BE49-F238E27FC236}">
                  <a16:creationId xmlns:a16="http://schemas.microsoft.com/office/drawing/2014/main" id="{1D55BB53-CD3D-4596-9DFB-2C579F3BF4F8}"/>
                </a:ext>
              </a:extLst>
            </p:cNvPr>
            <p:cNvSpPr/>
            <p:nvPr/>
          </p:nvSpPr>
          <p:spPr>
            <a:xfrm>
              <a:off x="7088193" y="5092700"/>
              <a:ext cx="315597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REFRACTORY PSYCHIATRY VIEW</a:t>
              </a:r>
            </a:p>
          </p:txBody>
        </p:sp>
        <p:sp>
          <p:nvSpPr>
            <p:cNvPr id="380" name="Freeform: Shape 379">
              <a:extLst>
                <a:ext uri="{FF2B5EF4-FFF2-40B4-BE49-F238E27FC236}">
                  <a16:creationId xmlns:a16="http://schemas.microsoft.com/office/drawing/2014/main" id="{8B9047D4-E272-40FE-BCFF-34CF9B71E9C6}"/>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81" name="NEURODEGENERATION" descr=" 381">
            <a:extLst>
              <a:ext uri="{FF2B5EF4-FFF2-40B4-BE49-F238E27FC236}">
                <a16:creationId xmlns:a16="http://schemas.microsoft.com/office/drawing/2014/main" id="{018203EF-B2E1-4F82-AA47-96EDB9A68A7B}"/>
              </a:ext>
            </a:extLst>
          </p:cNvPr>
          <p:cNvGrpSpPr/>
          <p:nvPr/>
        </p:nvGrpSpPr>
        <p:grpSpPr>
          <a:xfrm>
            <a:off x="413560" y="5184775"/>
            <a:ext cx="2434480" cy="330200"/>
            <a:chOff x="7413107" y="5092700"/>
            <a:chExt cx="2831061" cy="330200"/>
          </a:xfrm>
        </p:grpSpPr>
        <p:sp>
          <p:nvSpPr>
            <p:cNvPr id="382" name="Rectangle: Rounded Corners 381">
              <a:extLst>
                <a:ext uri="{FF2B5EF4-FFF2-40B4-BE49-F238E27FC236}">
                  <a16:creationId xmlns:a16="http://schemas.microsoft.com/office/drawing/2014/main" id="{FBB5816F-F062-4511-BB6B-500BD9474CEA}"/>
                </a:ext>
              </a:extLst>
            </p:cNvPr>
            <p:cNvSpPr/>
            <p:nvPr/>
          </p:nvSpPr>
          <p:spPr>
            <a:xfrm>
              <a:off x="7413107" y="5092700"/>
              <a:ext cx="2831061"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NEURODEGENERATION VIEW</a:t>
              </a:r>
            </a:p>
          </p:txBody>
        </p:sp>
        <p:sp>
          <p:nvSpPr>
            <p:cNvPr id="383" name="Freeform: Shape 382">
              <a:extLst>
                <a:ext uri="{FF2B5EF4-FFF2-40B4-BE49-F238E27FC236}">
                  <a16:creationId xmlns:a16="http://schemas.microsoft.com/office/drawing/2014/main" id="{379CEBDA-3747-4617-9789-05327B02A305}"/>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84" name="View all" descr=" 384">
            <a:extLst>
              <a:ext uri="{FF2B5EF4-FFF2-40B4-BE49-F238E27FC236}">
                <a16:creationId xmlns:a16="http://schemas.microsoft.com/office/drawing/2014/main" id="{DEBA26D9-808B-46ED-BCFF-DF9A91331FC7}"/>
              </a:ext>
            </a:extLst>
          </p:cNvPr>
          <p:cNvGrpSpPr/>
          <p:nvPr/>
        </p:nvGrpSpPr>
        <p:grpSpPr>
          <a:xfrm>
            <a:off x="2915236" y="5184775"/>
            <a:ext cx="1068641" cy="330200"/>
            <a:chOff x="9001443" y="5092700"/>
            <a:chExt cx="1242725" cy="330200"/>
          </a:xfrm>
        </p:grpSpPr>
        <p:sp>
          <p:nvSpPr>
            <p:cNvPr id="385" name="Rectangle: Rounded Corners 384">
              <a:extLst>
                <a:ext uri="{FF2B5EF4-FFF2-40B4-BE49-F238E27FC236}">
                  <a16:creationId xmlns:a16="http://schemas.microsoft.com/office/drawing/2014/main" id="{BA0D94C3-676B-436F-A111-68C508E75938}"/>
                </a:ext>
              </a:extLst>
            </p:cNvPr>
            <p:cNvSpPr/>
            <p:nvPr/>
          </p:nvSpPr>
          <p:spPr>
            <a:xfrm>
              <a:off x="9001443" y="5092700"/>
              <a:ext cx="124272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VIEW ALL</a:t>
              </a:r>
            </a:p>
          </p:txBody>
        </p:sp>
        <p:sp>
          <p:nvSpPr>
            <p:cNvPr id="386" name="Freeform: Shape 385">
              <a:extLst>
                <a:ext uri="{FF2B5EF4-FFF2-40B4-BE49-F238E27FC236}">
                  <a16:creationId xmlns:a16="http://schemas.microsoft.com/office/drawing/2014/main" id="{D8430F91-B25D-472B-8377-4B09F02B3348}"/>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270" name="Group 269" descr=" 270">
            <a:extLst>
              <a:ext uri="{FF2B5EF4-FFF2-40B4-BE49-F238E27FC236}">
                <a16:creationId xmlns:a16="http://schemas.microsoft.com/office/drawing/2014/main" id="{1E4D5C7D-D429-4835-B434-2548BF36B8F5}"/>
              </a:ext>
            </a:extLst>
          </p:cNvPr>
          <p:cNvGrpSpPr/>
          <p:nvPr/>
        </p:nvGrpSpPr>
        <p:grpSpPr>
          <a:xfrm>
            <a:off x="388160" y="2790825"/>
            <a:ext cx="9886950" cy="2330450"/>
            <a:chOff x="390525" y="2790825"/>
            <a:chExt cx="9886950" cy="2330450"/>
          </a:xfrm>
        </p:grpSpPr>
        <p:sp>
          <p:nvSpPr>
            <p:cNvPr id="271" name="Rectangle 270">
              <a:extLst>
                <a:ext uri="{FF2B5EF4-FFF2-40B4-BE49-F238E27FC236}">
                  <a16:creationId xmlns:a16="http://schemas.microsoft.com/office/drawing/2014/main" id="{7DA3DD97-1118-4B80-972F-11EAA4188A25}"/>
                </a:ext>
              </a:extLst>
            </p:cNvPr>
            <p:cNvSpPr/>
            <p:nvPr/>
          </p:nvSpPr>
          <p:spPr>
            <a:xfrm>
              <a:off x="390525" y="2790825"/>
              <a:ext cx="9886950" cy="1885950"/>
            </a:xfrm>
            <a:prstGeom prst="rect">
              <a:avLst/>
            </a:prstGeom>
            <a:solidFill>
              <a:srgbClr val="5191DD"/>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grpSp>
          <p:nvGrpSpPr>
            <p:cNvPr id="272" name="Pediatric">
              <a:extLst>
                <a:ext uri="{FF2B5EF4-FFF2-40B4-BE49-F238E27FC236}">
                  <a16:creationId xmlns:a16="http://schemas.microsoft.com/office/drawing/2014/main" id="{5E9EA9DB-E06E-46E8-9A74-166DE2CA1775}"/>
                </a:ext>
              </a:extLst>
            </p:cNvPr>
            <p:cNvGrpSpPr/>
            <p:nvPr/>
          </p:nvGrpSpPr>
          <p:grpSpPr>
            <a:xfrm>
              <a:off x="4475803" y="4791075"/>
              <a:ext cx="2580446" cy="330200"/>
              <a:chOff x="5880920" y="5092700"/>
              <a:chExt cx="3000805" cy="330200"/>
            </a:xfrm>
          </p:grpSpPr>
          <p:sp>
            <p:nvSpPr>
              <p:cNvPr id="276" name="Rectangle: Rounded Corners 275">
                <a:extLst>
                  <a:ext uri="{FF2B5EF4-FFF2-40B4-BE49-F238E27FC236}">
                    <a16:creationId xmlns:a16="http://schemas.microsoft.com/office/drawing/2014/main" id="{E228C275-ACDD-4D98-A811-1B0C8324FF86}"/>
                  </a:ext>
                </a:extLst>
              </p:cNvPr>
              <p:cNvSpPr/>
              <p:nvPr/>
            </p:nvSpPr>
            <p:spPr>
              <a:xfrm>
                <a:off x="5880920" y="5092700"/>
                <a:ext cx="3000805" cy="3302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PEDIATRIC NEUROLOGY VIEW</a:t>
                </a:r>
              </a:p>
            </p:txBody>
          </p:sp>
          <p:sp>
            <p:nvSpPr>
              <p:cNvPr id="277" name="Oval 276">
                <a:extLst>
                  <a:ext uri="{FF2B5EF4-FFF2-40B4-BE49-F238E27FC236}">
                    <a16:creationId xmlns:a16="http://schemas.microsoft.com/office/drawing/2014/main" id="{94B0D81F-13E6-4A0C-A84B-6022484D76E6}"/>
                  </a:ext>
                </a:extLst>
              </p:cNvPr>
              <p:cNvSpPr/>
              <p:nvPr/>
            </p:nvSpPr>
            <p:spPr>
              <a:xfrm>
                <a:off x="8603648" y="5168035"/>
                <a:ext cx="209322" cy="1795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r>
                  <a:rPr lang="en-GB" sz="1600" dirty="0">
                    <a:sym typeface="Wingdings" panose="05000000000000000000" pitchFamily="2" charset="2"/>
                  </a:rPr>
                  <a:t></a:t>
                </a:r>
                <a:endParaRPr lang="en-GB" sz="1600" dirty="0"/>
              </a:p>
            </p:txBody>
          </p:sp>
        </p:grpSp>
        <p:sp>
          <p:nvSpPr>
            <p:cNvPr id="274" name="TextBox 273">
              <a:extLst>
                <a:ext uri="{FF2B5EF4-FFF2-40B4-BE49-F238E27FC236}">
                  <a16:creationId xmlns:a16="http://schemas.microsoft.com/office/drawing/2014/main" id="{79192EB1-00B5-4890-A23C-C5B97106F790}"/>
                </a:ext>
              </a:extLst>
            </p:cNvPr>
            <p:cNvSpPr txBox="1"/>
            <p:nvPr/>
          </p:nvSpPr>
          <p:spPr>
            <a:xfrm>
              <a:off x="4843267" y="2802381"/>
              <a:ext cx="1292991"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lvl="0" algn="ctr">
                <a:spcBef>
                  <a:spcPts val="600"/>
                </a:spcBef>
                <a:defRPr/>
              </a:pPr>
              <a:r>
                <a:rPr lang="en-GB" sz="1050" dirty="0">
                  <a:solidFill>
                    <a:schemeClr val="tx1"/>
                  </a:solidFill>
                </a:rPr>
                <a:t>LMI070 SMA</a:t>
              </a:r>
              <a:endParaRPr kumimoji="0" lang="en-GB" sz="1050" i="0" u="none" strike="noStrike" kern="1200" cap="none" spc="0" normalizeH="0" baseline="0" noProof="0" dirty="0">
                <a:ln>
                  <a:noFill/>
                </a:ln>
                <a:solidFill>
                  <a:schemeClr val="tx1"/>
                </a:solidFill>
                <a:effectLst/>
                <a:uLnTx/>
                <a:uFillTx/>
              </a:endParaRPr>
            </a:p>
          </p:txBody>
        </p:sp>
        <p:sp>
          <p:nvSpPr>
            <p:cNvPr id="275" name="TextBox 274">
              <a:extLst>
                <a:ext uri="{FF2B5EF4-FFF2-40B4-BE49-F238E27FC236}">
                  <a16:creationId xmlns:a16="http://schemas.microsoft.com/office/drawing/2014/main" id="{679180FD-B805-4556-A66F-FB0FC5D39A15}"/>
                </a:ext>
              </a:extLst>
            </p:cNvPr>
            <p:cNvSpPr txBox="1"/>
            <p:nvPr/>
          </p:nvSpPr>
          <p:spPr>
            <a:xfrm>
              <a:off x="1891501" y="2802381"/>
              <a:ext cx="1338483"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lvl="0" algn="ctr">
                <a:spcBef>
                  <a:spcPts val="600"/>
                </a:spcBef>
                <a:defRPr/>
              </a:pPr>
              <a:r>
                <a:rPr lang="en-GB" sz="1050" dirty="0" err="1">
                  <a:solidFill>
                    <a:schemeClr val="tx1"/>
                  </a:solidFill>
                </a:rPr>
                <a:t>Zolgensma</a:t>
              </a:r>
              <a:r>
                <a:rPr lang="en-GB" sz="1050" baseline="30000" dirty="0" err="1">
                  <a:solidFill>
                    <a:schemeClr val="tx1"/>
                  </a:solidFill>
                </a:rPr>
                <a:t>a</a:t>
              </a:r>
              <a:r>
                <a:rPr lang="en-GB" sz="1050" baseline="30000" dirty="0">
                  <a:solidFill>
                    <a:schemeClr val="tx1"/>
                  </a:solidFill>
                </a:rPr>
                <a:t> </a:t>
              </a:r>
              <a:r>
                <a:rPr lang="en-GB" sz="1050" dirty="0">
                  <a:solidFill>
                    <a:schemeClr val="tx1"/>
                  </a:solidFill>
                </a:rPr>
                <a:t>ex-US</a:t>
              </a:r>
              <a:endParaRPr lang="en-GB" sz="1050" baseline="30000" dirty="0">
                <a:solidFill>
                  <a:schemeClr val="tx1"/>
                </a:solidFill>
              </a:endParaRPr>
            </a:p>
          </p:txBody>
        </p:sp>
      </p:grpSp>
      <p:pic>
        <p:nvPicPr>
          <p:cNvPr id="169" name="Picture 168" descr=" 13">
            <a:extLst>
              <a:ext uri="{FF2B5EF4-FFF2-40B4-BE49-F238E27FC236}">
                <a16:creationId xmlns:a16="http://schemas.microsoft.com/office/drawing/2014/main" id="{36D37054-6915-40C3-BD45-E28906DA0920}"/>
              </a:ext>
            </a:extLst>
          </p:cNvPr>
          <p:cNvPicPr>
            <a:picLocks noChangeAspect="1"/>
          </p:cNvPicPr>
          <p:nvPr/>
        </p:nvPicPr>
        <p:blipFill>
          <a:blip r:embed="rId11"/>
          <a:stretch>
            <a:fillRect/>
          </a:stretch>
        </p:blipFill>
        <p:spPr>
          <a:xfrm>
            <a:off x="9804263" y="6165848"/>
            <a:ext cx="1847316" cy="337291"/>
          </a:xfrm>
          <a:prstGeom prst="rect">
            <a:avLst/>
          </a:prstGeom>
          <a:solidFill>
            <a:schemeClr val="bg1"/>
          </a:solidFill>
        </p:spPr>
      </p:pic>
      <p:sp>
        <p:nvSpPr>
          <p:cNvPr id="167" name="TextBox 166">
            <a:extLst>
              <a:ext uri="{FF2B5EF4-FFF2-40B4-BE49-F238E27FC236}">
                <a16:creationId xmlns:a16="http://schemas.microsoft.com/office/drawing/2014/main" id="{6A146C7C-AC36-4437-A55B-043E94817150}"/>
              </a:ext>
            </a:extLst>
          </p:cNvPr>
          <p:cNvSpPr txBox="1"/>
          <p:nvPr/>
        </p:nvSpPr>
        <p:spPr>
          <a:xfrm>
            <a:off x="6309243" y="2794380"/>
            <a:ext cx="1244732" cy="422001"/>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marL="0" marR="0" lvl="0" indent="0" algn="ctr" defTabSz="1219170" rtl="0" eaLnBrk="1" fontAlgn="auto" latinLnBrk="0" hangingPunct="1">
              <a:lnSpc>
                <a:spcPct val="100000"/>
              </a:lnSpc>
              <a:spcBef>
                <a:spcPts val="600"/>
              </a:spcBef>
              <a:spcAft>
                <a:spcPts val="0"/>
              </a:spcAft>
              <a:buClrTx/>
              <a:buSzTx/>
              <a:buFontTx/>
              <a:buNone/>
              <a:tabLst/>
              <a:defRPr/>
            </a:pPr>
            <a:r>
              <a:rPr kumimoji="0" lang="en-GB" sz="1050" i="0" u="none" strike="noStrike" kern="1200" cap="none" spc="0" normalizeH="0" baseline="0" noProof="0" dirty="0">
                <a:ln>
                  <a:noFill/>
                </a:ln>
                <a:solidFill>
                  <a:schemeClr val="tx1"/>
                </a:solidFill>
                <a:effectLst/>
                <a:uLnTx/>
                <a:uFillTx/>
                <a:ea typeface="+mn-ea"/>
                <a:cs typeface="+mn-cs"/>
              </a:rPr>
              <a:t>Friedreich’s ataxia</a:t>
            </a:r>
            <a:endParaRPr kumimoji="0" lang="en-GB" sz="1100" i="0" u="none" strike="noStrike" kern="1200" cap="none" spc="0" normalizeH="0" baseline="0" noProof="0" dirty="0">
              <a:ln>
                <a:noFill/>
              </a:ln>
              <a:solidFill>
                <a:schemeClr val="tx1"/>
              </a:solidFill>
              <a:effectLst/>
              <a:uLnTx/>
              <a:uFillTx/>
              <a:ea typeface="+mn-ea"/>
              <a:cs typeface="+mn-cs"/>
            </a:endParaRPr>
          </a:p>
        </p:txBody>
      </p:sp>
      <p:sp>
        <p:nvSpPr>
          <p:cNvPr id="170" name="TextBox 169">
            <a:extLst>
              <a:ext uri="{FF2B5EF4-FFF2-40B4-BE49-F238E27FC236}">
                <a16:creationId xmlns:a16="http://schemas.microsoft.com/office/drawing/2014/main" id="{6EE7BC7F-9E19-44C7-BB0D-5C3B14FAFCF0}"/>
              </a:ext>
            </a:extLst>
          </p:cNvPr>
          <p:cNvSpPr txBox="1"/>
          <p:nvPr/>
        </p:nvSpPr>
        <p:spPr>
          <a:xfrm>
            <a:off x="393413" y="2802381"/>
            <a:ext cx="1338483"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lvl="0" algn="ctr">
              <a:spcBef>
                <a:spcPts val="600"/>
              </a:spcBef>
              <a:defRPr/>
            </a:pPr>
            <a:r>
              <a:rPr lang="en-GB" sz="1050" dirty="0" err="1">
                <a:solidFill>
                  <a:schemeClr val="tx1"/>
                </a:solidFill>
              </a:rPr>
              <a:t>Zolgensma</a:t>
            </a:r>
            <a:r>
              <a:rPr lang="en-GB" sz="1050" baseline="30000" dirty="0" err="1">
                <a:solidFill>
                  <a:schemeClr val="tx1"/>
                </a:solidFill>
              </a:rPr>
              <a:t>a</a:t>
            </a:r>
            <a:endParaRPr lang="en-GB" sz="1050" baseline="30000" dirty="0">
              <a:solidFill>
                <a:schemeClr val="tx1"/>
              </a:solidFill>
            </a:endParaRPr>
          </a:p>
        </p:txBody>
      </p:sp>
      <p:sp>
        <p:nvSpPr>
          <p:cNvPr id="171" name="TextBox 170">
            <a:extLst>
              <a:ext uri="{FF2B5EF4-FFF2-40B4-BE49-F238E27FC236}">
                <a16:creationId xmlns:a16="http://schemas.microsoft.com/office/drawing/2014/main" id="{46CFE46E-DA1B-4339-BBD5-095C4FCFA6B2}"/>
              </a:ext>
            </a:extLst>
          </p:cNvPr>
          <p:cNvSpPr txBox="1"/>
          <p:nvPr/>
        </p:nvSpPr>
        <p:spPr>
          <a:xfrm>
            <a:off x="1889136" y="3304580"/>
            <a:ext cx="1338483"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lvl="0" algn="ctr">
              <a:spcBef>
                <a:spcPts val="600"/>
              </a:spcBef>
              <a:defRPr/>
            </a:pPr>
            <a:r>
              <a:rPr lang="en-GB" sz="1050" dirty="0" err="1">
                <a:solidFill>
                  <a:schemeClr val="tx1"/>
                </a:solidFill>
              </a:rPr>
              <a:t>Zolgensma</a:t>
            </a:r>
            <a:r>
              <a:rPr lang="en-GB" sz="1050" baseline="30000" dirty="0" err="1">
                <a:solidFill>
                  <a:schemeClr val="tx1"/>
                </a:solidFill>
              </a:rPr>
              <a:t>b</a:t>
            </a:r>
            <a:endParaRPr lang="en-GB" sz="1050" baseline="30000" dirty="0">
              <a:solidFill>
                <a:schemeClr val="tx1"/>
              </a:solidFill>
            </a:endParaRPr>
          </a:p>
        </p:txBody>
      </p:sp>
      <p:sp>
        <p:nvSpPr>
          <p:cNvPr id="172" name="TextBox 171">
            <a:extLst>
              <a:ext uri="{FF2B5EF4-FFF2-40B4-BE49-F238E27FC236}">
                <a16:creationId xmlns:a16="http://schemas.microsoft.com/office/drawing/2014/main" id="{9696C3FA-FCBA-4FDC-84B4-E018245ACB67}"/>
              </a:ext>
            </a:extLst>
          </p:cNvPr>
          <p:cNvSpPr txBox="1"/>
          <p:nvPr/>
        </p:nvSpPr>
        <p:spPr>
          <a:xfrm>
            <a:off x="3303492" y="2802381"/>
            <a:ext cx="1370353"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lvl="0" algn="ctr">
              <a:spcBef>
                <a:spcPts val="600"/>
              </a:spcBef>
              <a:defRPr/>
            </a:pPr>
            <a:r>
              <a:rPr lang="en-GB" sz="1050" dirty="0">
                <a:solidFill>
                  <a:schemeClr val="tx1"/>
                </a:solidFill>
              </a:rPr>
              <a:t>AVXS-201 </a:t>
            </a:r>
            <a:br>
              <a:rPr lang="en-GB" sz="1050" dirty="0">
                <a:solidFill>
                  <a:schemeClr val="tx1"/>
                </a:solidFill>
              </a:rPr>
            </a:br>
            <a:r>
              <a:rPr lang="en-GB" sz="1050" dirty="0">
                <a:solidFill>
                  <a:schemeClr val="tx1"/>
                </a:solidFill>
              </a:rPr>
              <a:t>Rett syndrome</a:t>
            </a:r>
            <a:endParaRPr kumimoji="0" lang="en-GB" sz="1050" i="0" u="none" strike="noStrike" kern="1200" cap="none" spc="0" normalizeH="0" baseline="0" noProof="0" dirty="0">
              <a:ln>
                <a:noFill/>
              </a:ln>
              <a:solidFill>
                <a:schemeClr val="tx1"/>
              </a:solidFill>
              <a:effectLst/>
              <a:uLnTx/>
              <a:uFillTx/>
            </a:endParaRPr>
          </a:p>
        </p:txBody>
      </p:sp>
    </p:spTree>
    <p:extLst>
      <p:ext uri="{BB962C8B-B14F-4D97-AF65-F5344CB8AC3E}">
        <p14:creationId xmlns:p14="http://schemas.microsoft.com/office/powerpoint/2010/main" val="1091513993"/>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showMasterSp="0">
  <p:cSld>
    <p:bg>
      <p:bgPr>
        <a:solidFill>
          <a:schemeClr val="accent3"/>
        </a:solidFill>
        <a:effectLst/>
      </p:bgPr>
    </p:bg>
    <p:spTree>
      <p:nvGrpSpPr>
        <p:cNvPr id="1" name=""/>
        <p:cNvGrpSpPr/>
        <p:nvPr/>
      </p:nvGrpSpPr>
      <p:grpSpPr>
        <a:xfrm>
          <a:off x="0" y="0"/>
          <a:ext cx="0" cy="0"/>
          <a:chOff x="0" y="0"/>
          <a:chExt cx="0" cy="0"/>
        </a:xfrm>
      </p:grpSpPr>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189657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2133"/>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endParaRPr lang="en-GB" sz="3200"/>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endParaRPr lang="en-GB" sz="3200"/>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endParaRPr lang="en-GB" sz="32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endParaRPr lang="en-GB" sz="32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accent3"/>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endParaRPr lang="en-GB" sz="32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endParaRPr lang="en-GB" sz="32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endParaRPr lang="en-GB" sz="3200"/>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32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32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32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32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32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3200"/>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3200"/>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32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32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3200"/>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endParaRPr lang="en-GB" sz="32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endParaRPr lang="en-GB" sz="32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endParaRPr lang="en-GB" sz="32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endParaRPr lang="en-GB" sz="32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endParaRPr lang="en-GB" sz="32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endParaRPr lang="en-GB" sz="32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endParaRPr lang="en-GB" sz="32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endParaRPr lang="en-GB" sz="32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endParaRPr lang="en-GB" sz="32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endParaRPr lang="en-GB" sz="32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endParaRPr lang="en-GB" sz="32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endParaRPr lang="en-GB" sz="32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endParaRPr lang="en-GB" sz="32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endParaRPr lang="en-GB" sz="32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endParaRPr lang="en-GB" sz="32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endParaRPr lang="en-GB" sz="32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endParaRPr lang="en-GB" sz="32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endParaRPr lang="en-GB" sz="32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endParaRPr lang="en-GB" sz="32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endParaRPr lang="en-GB" sz="32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endParaRPr lang="en-GB" sz="32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endParaRPr lang="en-GB" sz="32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endParaRPr lang="en-GB" sz="32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endParaRPr lang="en-GB" sz="32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endParaRPr lang="en-GB" sz="32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endParaRPr lang="en-GB" sz="32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endParaRPr lang="en-GB" sz="32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endParaRPr lang="en-GB" sz="32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endParaRPr lang="en-GB" sz="32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endParaRPr lang="en-GB" sz="32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endParaRPr lang="en-GB" sz="32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endParaRPr lang="en-GB" sz="32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endParaRPr lang="en-GB" sz="3200"/>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066831"/>
            <a:ext cx="1212860" cy="420756"/>
          </a:xfrm>
          <a:prstGeom prst="rect">
            <a:avLst/>
          </a:prstGeom>
        </p:spPr>
        <p:txBody>
          <a:bodyPr wrap="square">
            <a:spAutoFit/>
          </a:bodyPr>
          <a:lstStyle/>
          <a:p>
            <a:pPr algn="r"/>
            <a:r>
              <a:rPr lang="en-GB" sz="1050" dirty="0">
                <a:solidFill>
                  <a:schemeClr val="accent2"/>
                </a:solidFill>
              </a:rPr>
              <a:t>Industry-leading pipeline</a:t>
            </a:r>
          </a:p>
        </p:txBody>
      </p:sp>
      <p:sp>
        <p:nvSpPr>
          <p:cNvPr id="150" name="Freeform: Shape 149" descr=" 150">
            <a:extLst>
              <a:ext uri="{FF2B5EF4-FFF2-40B4-BE49-F238E27FC236}">
                <a16:creationId xmlns:a16="http://schemas.microsoft.com/office/drawing/2014/main" id="{C2503883-FD61-4F2F-87EF-7B147D8EC4D7}"/>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1" name="Freeform: Shape 150" descr=" 151">
            <a:extLst>
              <a:ext uri="{FF2B5EF4-FFF2-40B4-BE49-F238E27FC236}">
                <a16:creationId xmlns:a16="http://schemas.microsoft.com/office/drawing/2014/main" id="{77EF23F0-6E66-4CBE-99AD-39B7EFB2584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2" name="Freeform: Shape 151" descr=" 152">
            <a:extLst>
              <a:ext uri="{FF2B5EF4-FFF2-40B4-BE49-F238E27FC236}">
                <a16:creationId xmlns:a16="http://schemas.microsoft.com/office/drawing/2014/main" id="{6F55F401-954C-406E-839F-19AB73C70CE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89" name="Freeform: Shape 88" descr=" 89">
            <a:extLst>
              <a:ext uri="{FF2B5EF4-FFF2-40B4-BE49-F238E27FC236}">
                <a16:creationId xmlns:a16="http://schemas.microsoft.com/office/drawing/2014/main" id="{27E3979A-810F-46AF-96AE-6B0057E3C6A0}"/>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3" name="Freeform: Shape 152" descr=" 153">
            <a:extLst>
              <a:ext uri="{FF2B5EF4-FFF2-40B4-BE49-F238E27FC236}">
                <a16:creationId xmlns:a16="http://schemas.microsoft.com/office/drawing/2014/main" id="{D44E2A9C-85E5-4B5A-9B6C-2540B6B35F44}"/>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4" name="Freeform: Shape 153" descr=" 154">
            <a:extLst>
              <a:ext uri="{FF2B5EF4-FFF2-40B4-BE49-F238E27FC236}">
                <a16:creationId xmlns:a16="http://schemas.microsoft.com/office/drawing/2014/main" id="{9DBF079A-C5A7-4D96-9D19-26E89715D53C}"/>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55" name="ABBREVIATIONS" descr=" 155">
            <a:hlinkClick r:id="" action="ppaction://noaction" highlightClick="1"/>
            <a:extLst>
              <a:ext uri="{FF2B5EF4-FFF2-40B4-BE49-F238E27FC236}">
                <a16:creationId xmlns:a16="http://schemas.microsoft.com/office/drawing/2014/main" id="{E67B4E72-6CF4-42B5-B902-749A64811BA3}"/>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chemeClr val="bg2">
                    <a:lumMod val="60000"/>
                    <a:lumOff val="40000"/>
                  </a:schemeClr>
                </a:solidFill>
              </a:rPr>
              <a:t>ABBREVIATIONS</a:t>
            </a:r>
          </a:p>
        </p:txBody>
      </p:sp>
      <p:sp>
        <p:nvSpPr>
          <p:cNvPr id="156" name="Oval 155" descr=" 156">
            <a:hlinkClick r:id="" action="ppaction://hlinkshowjump?jump=nextslide" highlightClick="1"/>
            <a:extLst>
              <a:ext uri="{FF2B5EF4-FFF2-40B4-BE49-F238E27FC236}">
                <a16:creationId xmlns:a16="http://schemas.microsoft.com/office/drawing/2014/main" id="{B968C325-CBE8-4423-A0D3-DBD3F38E287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57" name="Oval 156" descr=" 157">
            <a:hlinkClick r:id="" action="ppaction://hlinkshowjump?jump=lastslideviewed" highlightClick="1"/>
            <a:extLst>
              <a:ext uri="{FF2B5EF4-FFF2-40B4-BE49-F238E27FC236}">
                <a16:creationId xmlns:a16="http://schemas.microsoft.com/office/drawing/2014/main" id="{E95896F8-82E1-474E-900D-969A39F92407}"/>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dirty="0"/>
          </a:p>
        </p:txBody>
      </p:sp>
      <p:sp>
        <p:nvSpPr>
          <p:cNvPr id="158" name="Oval 157" descr=" 158">
            <a:hlinkClick r:id="rId3" action="ppaction://hlinksldjump" highlightClick="1"/>
            <a:extLst>
              <a:ext uri="{FF2B5EF4-FFF2-40B4-BE49-F238E27FC236}">
                <a16:creationId xmlns:a16="http://schemas.microsoft.com/office/drawing/2014/main" id="{02F89495-ABB2-4231-857B-01A7E2F9DA0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endParaRPr lang="en-GB" sz="3200"/>
          </a:p>
        </p:txBody>
      </p:sp>
      <p:sp>
        <p:nvSpPr>
          <p:cNvPr id="159" name="Freeform: Shape 158" descr=" 159">
            <a:hlinkClick r:id="rId4" action="ppaction://hlinksldjump" highlightClick="1"/>
            <a:extLst>
              <a:ext uri="{FF2B5EF4-FFF2-40B4-BE49-F238E27FC236}">
                <a16:creationId xmlns:a16="http://schemas.microsoft.com/office/drawing/2014/main" id="{EAEFA961-B724-4A45-854F-261E7CAEE7E6}"/>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1" name="Freeform: Shape 160" descr=" 161">
            <a:hlinkClick r:id="rId5" action="ppaction://hlinksldjump" highlightClick="1"/>
            <a:extLst>
              <a:ext uri="{FF2B5EF4-FFF2-40B4-BE49-F238E27FC236}">
                <a16:creationId xmlns:a16="http://schemas.microsoft.com/office/drawing/2014/main" id="{65D73586-61C6-4017-A854-77625CD654D3}"/>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2" name="Freeform: Shape 161" descr=" 162">
            <a:hlinkClick r:id="rId6" action="ppaction://hlinksldjump" highlightClick="1"/>
            <a:extLst>
              <a:ext uri="{FF2B5EF4-FFF2-40B4-BE49-F238E27FC236}">
                <a16:creationId xmlns:a16="http://schemas.microsoft.com/office/drawing/2014/main" id="{06D11B26-5C75-4424-9A34-CD85E66C12FF}"/>
              </a:ext>
            </a:extLst>
          </p:cNvPr>
          <p:cNvSpPr/>
          <p:nvPr/>
        </p:nvSpPr>
        <p:spPr>
          <a:xfrm>
            <a:off x="10299700" y="1896574"/>
            <a:ext cx="1892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3" name="Freeform: Shape 162" descr=" 163">
            <a:hlinkClick r:id="rId7" action="ppaction://hlinksldjump" highlightClick="1"/>
            <a:extLst>
              <a:ext uri="{FF2B5EF4-FFF2-40B4-BE49-F238E27FC236}">
                <a16:creationId xmlns:a16="http://schemas.microsoft.com/office/drawing/2014/main" id="{3D9BEBC6-4A88-412C-BA75-ACF9964052FB}"/>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4" name="Freeform: Shape 163" descr=" 164">
            <a:hlinkClick r:id="rId8" action="ppaction://hlinksldjump" highlightClick="1"/>
            <a:extLst>
              <a:ext uri="{FF2B5EF4-FFF2-40B4-BE49-F238E27FC236}">
                <a16:creationId xmlns:a16="http://schemas.microsoft.com/office/drawing/2014/main" id="{567614BA-92F2-4996-BD2B-C8098E7EC20B}"/>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5" name="Freeform: Shape 164" descr=" 165">
            <a:hlinkClick r:id="rId9" action="ppaction://hlinksldjump" highlightClick="1"/>
            <a:extLst>
              <a:ext uri="{FF2B5EF4-FFF2-40B4-BE49-F238E27FC236}">
                <a16:creationId xmlns:a16="http://schemas.microsoft.com/office/drawing/2014/main" id="{D834D465-E088-48FE-944C-B86BC9C3F63A}"/>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6" name="Freeform: Shape 165" descr=" 166">
            <a:hlinkClick r:id="rId10" action="ppaction://hlinksldjump" highlightClick="1"/>
            <a:extLst>
              <a:ext uri="{FF2B5EF4-FFF2-40B4-BE49-F238E27FC236}">
                <a16:creationId xmlns:a16="http://schemas.microsoft.com/office/drawing/2014/main" id="{13D2A38F-5C01-4783-AF89-45AA86853470}"/>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8" name="Rectangle 167" descr=" 168">
            <a:extLst>
              <a:ext uri="{FF2B5EF4-FFF2-40B4-BE49-F238E27FC236}">
                <a16:creationId xmlns:a16="http://schemas.microsoft.com/office/drawing/2014/main" id="{F6418F2C-BE55-442A-9B6A-3B69A33A5821}"/>
              </a:ext>
            </a:extLst>
          </p:cNvPr>
          <p:cNvSpPr/>
          <p:nvPr/>
        </p:nvSpPr>
        <p:spPr>
          <a:xfrm>
            <a:off x="294640" y="5692170"/>
            <a:ext cx="9954260" cy="461665"/>
          </a:xfrm>
          <a:prstGeom prst="rect">
            <a:avLst/>
          </a:prstGeom>
        </p:spPr>
        <p:txBody>
          <a:bodyPr wrap="square">
            <a:spAutoFit/>
          </a:bodyPr>
          <a:lstStyle/>
          <a:p>
            <a:r>
              <a:rPr lang="en-GB" sz="1200" baseline="30000" dirty="0">
                <a:solidFill>
                  <a:schemeClr val="bg1"/>
                </a:solidFill>
              </a:rPr>
              <a:t>a</a:t>
            </a:r>
            <a:r>
              <a:rPr lang="en-GB" sz="1200" dirty="0">
                <a:solidFill>
                  <a:schemeClr val="bg1"/>
                </a:solidFill>
              </a:rPr>
              <a:t> </a:t>
            </a:r>
            <a:r>
              <a:rPr lang="en-GB" sz="1200" dirty="0" err="1">
                <a:solidFill>
                  <a:schemeClr val="bg1"/>
                </a:solidFill>
              </a:rPr>
              <a:t>Zolgensma</a:t>
            </a:r>
            <a:r>
              <a:rPr lang="en-GB" sz="1200" dirty="0">
                <a:solidFill>
                  <a:schemeClr val="bg1"/>
                </a:solidFill>
              </a:rPr>
              <a:t> IV. </a:t>
            </a:r>
            <a:r>
              <a:rPr lang="en-GB" sz="1200" baseline="30000" dirty="0">
                <a:solidFill>
                  <a:schemeClr val="bg1"/>
                </a:solidFill>
              </a:rPr>
              <a:t>b</a:t>
            </a:r>
            <a:r>
              <a:rPr lang="en-GB" sz="1200" dirty="0">
                <a:solidFill>
                  <a:schemeClr val="bg1"/>
                </a:solidFill>
              </a:rPr>
              <a:t> </a:t>
            </a:r>
            <a:r>
              <a:rPr lang="en-GB" sz="1200" dirty="0" err="1">
                <a:solidFill>
                  <a:schemeClr val="bg1"/>
                </a:solidFill>
              </a:rPr>
              <a:t>Zolgensma</a:t>
            </a:r>
            <a:r>
              <a:rPr lang="en-GB" sz="1200" dirty="0">
                <a:solidFill>
                  <a:schemeClr val="bg1"/>
                </a:solidFill>
              </a:rPr>
              <a:t> IT.</a:t>
            </a:r>
            <a:br>
              <a:rPr lang="en-GB" sz="1200" dirty="0">
                <a:solidFill>
                  <a:schemeClr val="bg1"/>
                </a:solidFill>
              </a:rPr>
            </a:br>
            <a:r>
              <a:rPr lang="en-GB" sz="1200" dirty="0">
                <a:solidFill>
                  <a:schemeClr val="bg1"/>
                </a:solidFill>
              </a:rPr>
              <a:t>Times indicated are submission timelines.</a:t>
            </a:r>
          </a:p>
        </p:txBody>
      </p:sp>
      <p:sp>
        <p:nvSpPr>
          <p:cNvPr id="186" name="REFERENCES" descr=" 186">
            <a:hlinkClick r:id="" action="ppaction://noaction" highlightClick="1"/>
            <a:extLst>
              <a:ext uri="{FF2B5EF4-FFF2-40B4-BE49-F238E27FC236}">
                <a16:creationId xmlns:a16="http://schemas.microsoft.com/office/drawing/2014/main" id="{49250A0E-9675-4B9E-9EEC-FCB05936FF32}"/>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97" name="Rectangle 196" descr=" 197">
            <a:extLst>
              <a:ext uri="{FF2B5EF4-FFF2-40B4-BE49-F238E27FC236}">
                <a16:creationId xmlns:a16="http://schemas.microsoft.com/office/drawing/2014/main" id="{822523BC-DB19-4D34-BAF2-F56FDFAFA748}"/>
              </a:ext>
            </a:extLst>
          </p:cNvPr>
          <p:cNvSpPr/>
          <p:nvPr/>
        </p:nvSpPr>
        <p:spPr>
          <a:xfrm>
            <a:off x="294640" y="243536"/>
            <a:ext cx="10963910" cy="461665"/>
          </a:xfrm>
          <a:prstGeom prst="rect">
            <a:avLst/>
          </a:prstGeom>
        </p:spPr>
        <p:txBody>
          <a:bodyPr wrap="square">
            <a:spAutoFit/>
          </a:bodyPr>
          <a:lstStyle/>
          <a:p>
            <a:pPr lvl="0"/>
            <a:r>
              <a:rPr lang="en-GB" b="1" dirty="0">
                <a:solidFill>
                  <a:srgbClr val="FFFFFF"/>
                </a:solidFill>
              </a:rPr>
              <a:t>Novartis has an industry-leading portfolio and pipeline in neuroscience </a:t>
            </a:r>
            <a:endParaRPr kumimoji="0" lang="en-GB" sz="24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8" name="TextBox 197" descr=" 198">
            <a:extLst>
              <a:ext uri="{FF2B5EF4-FFF2-40B4-BE49-F238E27FC236}">
                <a16:creationId xmlns:a16="http://schemas.microsoft.com/office/drawing/2014/main" id="{C7C54AED-86EE-4406-B394-3D430B3F6948}"/>
              </a:ext>
            </a:extLst>
          </p:cNvPr>
          <p:cNvSpPr txBox="1"/>
          <p:nvPr/>
        </p:nvSpPr>
        <p:spPr>
          <a:xfrm>
            <a:off x="225624" y="908323"/>
            <a:ext cx="9975651" cy="52322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Providing the best therapy package for </a:t>
            </a: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Multiple Sclerosis and SMA</a:t>
            </a: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 unlocking the next wave of growth in </a:t>
            </a:r>
            <a:b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b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Migraine Prevention</a:t>
            </a: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 while preparing to target the huge unmet need in </a:t>
            </a: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Neurodegeneration and Refractory Psychiatry </a:t>
            </a:r>
            <a:endParaRPr kumimoji="0" lang="en-GB" sz="800" b="1" i="0" u="none" strike="noStrike" kern="1200" cap="none" spc="0" normalizeH="0" baseline="30000" noProof="0" dirty="0">
              <a:ln>
                <a:noFill/>
              </a:ln>
              <a:solidFill>
                <a:schemeClr val="bg1"/>
              </a:solidFill>
              <a:effectLst/>
              <a:uLnTx/>
              <a:uFillTx/>
              <a:latin typeface="Arial" panose="020B0604020202020204"/>
              <a:ea typeface="+mn-ea"/>
              <a:cs typeface="+mn-cs"/>
            </a:endParaRPr>
          </a:p>
        </p:txBody>
      </p:sp>
      <p:grpSp>
        <p:nvGrpSpPr>
          <p:cNvPr id="12" name="Group 11" descr=" 12">
            <a:extLst>
              <a:ext uri="{FF2B5EF4-FFF2-40B4-BE49-F238E27FC236}">
                <a16:creationId xmlns:a16="http://schemas.microsoft.com/office/drawing/2014/main" id="{76E2339A-40DF-4121-89AD-C669B8B10726}"/>
              </a:ext>
            </a:extLst>
          </p:cNvPr>
          <p:cNvGrpSpPr/>
          <p:nvPr/>
        </p:nvGrpSpPr>
        <p:grpSpPr>
          <a:xfrm>
            <a:off x="407891" y="1691293"/>
            <a:ext cx="9723977" cy="1088822"/>
            <a:chOff x="407891" y="1691293"/>
            <a:chExt cx="9723977" cy="1088822"/>
          </a:xfrm>
        </p:grpSpPr>
        <p:sp>
          <p:nvSpPr>
            <p:cNvPr id="201" name="Arrow: Down 200">
              <a:extLst>
                <a:ext uri="{FF2B5EF4-FFF2-40B4-BE49-F238E27FC236}">
                  <a16:creationId xmlns:a16="http://schemas.microsoft.com/office/drawing/2014/main" id="{37E61EFC-70B9-4BDD-915B-5269087E76D7}"/>
                </a:ext>
              </a:extLst>
            </p:cNvPr>
            <p:cNvSpPr/>
            <p:nvPr/>
          </p:nvSpPr>
          <p:spPr>
            <a:xfrm>
              <a:off x="901855"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2" name="Arrow: Down 201">
              <a:extLst>
                <a:ext uri="{FF2B5EF4-FFF2-40B4-BE49-F238E27FC236}">
                  <a16:creationId xmlns:a16="http://schemas.microsoft.com/office/drawing/2014/main" id="{C01E5245-CAFC-40F6-8205-A249B7746E0D}"/>
                </a:ext>
              </a:extLst>
            </p:cNvPr>
            <p:cNvSpPr/>
            <p:nvPr/>
          </p:nvSpPr>
          <p:spPr>
            <a:xfrm>
              <a:off x="2369530"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3" name="Arrow: Down 202">
              <a:extLst>
                <a:ext uri="{FF2B5EF4-FFF2-40B4-BE49-F238E27FC236}">
                  <a16:creationId xmlns:a16="http://schemas.microsoft.com/office/drawing/2014/main" id="{19512EE8-9BF3-4C90-AA80-9EBB175C65D4}"/>
                </a:ext>
              </a:extLst>
            </p:cNvPr>
            <p:cNvSpPr/>
            <p:nvPr/>
          </p:nvSpPr>
          <p:spPr>
            <a:xfrm>
              <a:off x="5266264"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4" name="Arrow: Down 203">
              <a:extLst>
                <a:ext uri="{FF2B5EF4-FFF2-40B4-BE49-F238E27FC236}">
                  <a16:creationId xmlns:a16="http://schemas.microsoft.com/office/drawing/2014/main" id="{CC009BDE-3834-4F8C-9555-3613502DD46E}"/>
                </a:ext>
              </a:extLst>
            </p:cNvPr>
            <p:cNvSpPr/>
            <p:nvPr/>
          </p:nvSpPr>
          <p:spPr>
            <a:xfrm>
              <a:off x="6712616"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5" name="Arrow: Down 204">
              <a:extLst>
                <a:ext uri="{FF2B5EF4-FFF2-40B4-BE49-F238E27FC236}">
                  <a16:creationId xmlns:a16="http://schemas.microsoft.com/office/drawing/2014/main" id="{E6D6DCC0-764B-4494-BADE-F5159E207026}"/>
                </a:ext>
              </a:extLst>
            </p:cNvPr>
            <p:cNvSpPr/>
            <p:nvPr/>
          </p:nvSpPr>
          <p:spPr>
            <a:xfrm>
              <a:off x="9368647"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cxnSp>
          <p:nvCxnSpPr>
            <p:cNvPr id="206" name="Straight Connector 205">
              <a:extLst>
                <a:ext uri="{FF2B5EF4-FFF2-40B4-BE49-F238E27FC236}">
                  <a16:creationId xmlns:a16="http://schemas.microsoft.com/office/drawing/2014/main" id="{BA113F52-F574-48FF-BD86-C4E58E324183}"/>
                </a:ext>
              </a:extLst>
            </p:cNvPr>
            <p:cNvCxnSpPr/>
            <p:nvPr/>
          </p:nvCxnSpPr>
          <p:spPr>
            <a:xfrm>
              <a:off x="1654809" y="2339913"/>
              <a:ext cx="6405598" cy="0"/>
            </a:xfrm>
            <a:prstGeom prst="line">
              <a:avLst/>
            </a:prstGeom>
            <a:ln w="5715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7" name="Rectangle: Rounded Corners 206">
              <a:extLst>
                <a:ext uri="{FF2B5EF4-FFF2-40B4-BE49-F238E27FC236}">
                  <a16:creationId xmlns:a16="http://schemas.microsoft.com/office/drawing/2014/main" id="{EC5B672D-77D2-4B10-9B79-46D96B34711A}"/>
                </a:ext>
              </a:extLst>
            </p:cNvPr>
            <p:cNvSpPr/>
            <p:nvPr/>
          </p:nvSpPr>
          <p:spPr>
            <a:xfrm>
              <a:off x="407891"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Today</a:t>
              </a:r>
            </a:p>
          </p:txBody>
        </p:sp>
        <p:sp>
          <p:nvSpPr>
            <p:cNvPr id="208" name="Rectangle: Rounded Corners 207">
              <a:extLst>
                <a:ext uri="{FF2B5EF4-FFF2-40B4-BE49-F238E27FC236}">
                  <a16:creationId xmlns:a16="http://schemas.microsoft.com/office/drawing/2014/main" id="{96176E3F-5EF0-4971-AE11-4EAFF04BCBC2}"/>
                </a:ext>
              </a:extLst>
            </p:cNvPr>
            <p:cNvSpPr/>
            <p:nvPr/>
          </p:nvSpPr>
          <p:spPr>
            <a:xfrm>
              <a:off x="1875566"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2020</a:t>
              </a:r>
            </a:p>
          </p:txBody>
        </p:sp>
        <p:sp>
          <p:nvSpPr>
            <p:cNvPr id="209" name="Rectangle: Rounded Corners 208">
              <a:extLst>
                <a:ext uri="{FF2B5EF4-FFF2-40B4-BE49-F238E27FC236}">
                  <a16:creationId xmlns:a16="http://schemas.microsoft.com/office/drawing/2014/main" id="{1C217573-5857-47D6-B166-2C578256A725}"/>
                </a:ext>
              </a:extLst>
            </p:cNvPr>
            <p:cNvSpPr/>
            <p:nvPr/>
          </p:nvSpPr>
          <p:spPr>
            <a:xfrm>
              <a:off x="4772300"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≥2024</a:t>
              </a:r>
            </a:p>
          </p:txBody>
        </p:sp>
        <p:sp>
          <p:nvSpPr>
            <p:cNvPr id="210" name="Rectangle: Rounded Corners 209">
              <a:extLst>
                <a:ext uri="{FF2B5EF4-FFF2-40B4-BE49-F238E27FC236}">
                  <a16:creationId xmlns:a16="http://schemas.microsoft.com/office/drawing/2014/main" id="{1761C6F6-0362-416F-AE58-52775F710061}"/>
                </a:ext>
              </a:extLst>
            </p:cNvPr>
            <p:cNvSpPr/>
            <p:nvPr/>
          </p:nvSpPr>
          <p:spPr>
            <a:xfrm>
              <a:off x="6285868" y="2123889"/>
              <a:ext cx="3846000"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Areas of interest</a:t>
              </a:r>
            </a:p>
          </p:txBody>
        </p:sp>
        <p:sp>
          <p:nvSpPr>
            <p:cNvPr id="211" name="Rectangle: Rounded Corners 21">
              <a:extLst>
                <a:ext uri="{FF2B5EF4-FFF2-40B4-BE49-F238E27FC236}">
                  <a16:creationId xmlns:a16="http://schemas.microsoft.com/office/drawing/2014/main" id="{4397200E-E92D-46D0-8CB3-E449AD2460C4}"/>
                </a:ext>
              </a:extLst>
            </p:cNvPr>
            <p:cNvSpPr/>
            <p:nvPr/>
          </p:nvSpPr>
          <p:spPr>
            <a:xfrm>
              <a:off x="3303493"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2023</a:t>
              </a:r>
            </a:p>
          </p:txBody>
        </p:sp>
        <p:sp>
          <p:nvSpPr>
            <p:cNvPr id="216" name="Pentágono 782">
              <a:extLst>
                <a:ext uri="{FF2B5EF4-FFF2-40B4-BE49-F238E27FC236}">
                  <a16:creationId xmlns:a16="http://schemas.microsoft.com/office/drawing/2014/main" id="{D63926AA-162D-4775-8071-E8D0916A4D5C}"/>
                </a:ext>
              </a:extLst>
            </p:cNvPr>
            <p:cNvSpPr/>
            <p:nvPr/>
          </p:nvSpPr>
          <p:spPr bwMode="ltGray">
            <a:xfrm>
              <a:off x="1147910" y="1691293"/>
              <a:ext cx="2612372" cy="360588"/>
            </a:xfrm>
            <a:prstGeom prst="homePlate">
              <a:avLst/>
            </a:prstGeom>
            <a:solidFill>
              <a:schemeClr val="accent1"/>
            </a:solidFill>
            <a:ln>
              <a:noFill/>
            </a:ln>
          </p:spPr>
          <p:style>
            <a:lnRef idx="3">
              <a:schemeClr val="lt1"/>
            </a:lnRef>
            <a:fillRef idx="1">
              <a:schemeClr val="accent2"/>
            </a:fillRef>
            <a:effectRef idx="1">
              <a:schemeClr val="accent2"/>
            </a:effectRef>
            <a:fontRef idx="minor">
              <a:schemeClr val="lt1"/>
            </a:fontRef>
          </p:style>
          <p:txBody>
            <a:bodyPr rtlCol="0" anchor="ctr"/>
            <a:lstStyle/>
            <a:p>
              <a:pPr algn="ctr" defTabSz="1219110">
                <a:defRPr/>
              </a:pPr>
              <a:r>
                <a:rPr lang="en-GB" sz="1200" b="1" kern="0" dirty="0">
                  <a:solidFill>
                    <a:srgbClr val="FFFFFF"/>
                  </a:solidFill>
                </a:rPr>
                <a:t>LAUNCH &amp; ACCELERATE</a:t>
              </a:r>
            </a:p>
          </p:txBody>
        </p:sp>
        <p:sp>
          <p:nvSpPr>
            <p:cNvPr id="217" name="Pentágono 782">
              <a:extLst>
                <a:ext uri="{FF2B5EF4-FFF2-40B4-BE49-F238E27FC236}">
                  <a16:creationId xmlns:a16="http://schemas.microsoft.com/office/drawing/2014/main" id="{A2CF968C-03F6-483A-973F-0A2EC78A5984}"/>
                </a:ext>
              </a:extLst>
            </p:cNvPr>
            <p:cNvSpPr/>
            <p:nvPr/>
          </p:nvSpPr>
          <p:spPr bwMode="ltGray">
            <a:xfrm>
              <a:off x="3895178" y="1691293"/>
              <a:ext cx="2190585" cy="360588"/>
            </a:xfrm>
            <a:prstGeom prst="homePlate">
              <a:avLst/>
            </a:prstGeom>
            <a:solidFill>
              <a:schemeClr val="accent1"/>
            </a:solidFill>
            <a:ln>
              <a:noFill/>
            </a:ln>
          </p:spPr>
          <p:style>
            <a:lnRef idx="3">
              <a:schemeClr val="lt1"/>
            </a:lnRef>
            <a:fillRef idx="1">
              <a:schemeClr val="accent2"/>
            </a:fillRef>
            <a:effectRef idx="1">
              <a:schemeClr val="accent2"/>
            </a:effectRef>
            <a:fontRef idx="minor">
              <a:schemeClr val="lt1"/>
            </a:fontRef>
          </p:style>
          <p:txBody>
            <a:bodyPr rtlCol="0" anchor="ctr"/>
            <a:lstStyle/>
            <a:p>
              <a:pPr algn="ctr" defTabSz="1219110">
                <a:defRPr/>
              </a:pPr>
              <a:r>
                <a:rPr lang="en-GB" sz="1200" b="1" kern="0" dirty="0">
                  <a:solidFill>
                    <a:srgbClr val="FFFFFF"/>
                  </a:solidFill>
                </a:rPr>
                <a:t>GROW &amp; EXPAND</a:t>
              </a:r>
            </a:p>
          </p:txBody>
        </p:sp>
        <p:sp>
          <p:nvSpPr>
            <p:cNvPr id="218" name="Pentágono 782">
              <a:extLst>
                <a:ext uri="{FF2B5EF4-FFF2-40B4-BE49-F238E27FC236}">
                  <a16:creationId xmlns:a16="http://schemas.microsoft.com/office/drawing/2014/main" id="{59FAFBAD-76A9-4C27-BAFE-71CED6099C4C}"/>
                </a:ext>
              </a:extLst>
            </p:cNvPr>
            <p:cNvSpPr/>
            <p:nvPr/>
          </p:nvSpPr>
          <p:spPr bwMode="ltGray">
            <a:xfrm>
              <a:off x="6258425" y="1691293"/>
              <a:ext cx="2407486" cy="360588"/>
            </a:xfrm>
            <a:prstGeom prst="homePlate">
              <a:avLst/>
            </a:prstGeom>
            <a:solidFill>
              <a:schemeClr val="accent1"/>
            </a:solidFill>
            <a:ln>
              <a:noFill/>
            </a:ln>
          </p:spPr>
          <p:style>
            <a:lnRef idx="3">
              <a:schemeClr val="lt1"/>
            </a:lnRef>
            <a:fillRef idx="1">
              <a:schemeClr val="accent2"/>
            </a:fillRef>
            <a:effectRef idx="1">
              <a:schemeClr val="accent2"/>
            </a:effectRef>
            <a:fontRef idx="minor">
              <a:schemeClr val="lt1"/>
            </a:fontRef>
          </p:style>
          <p:txBody>
            <a:bodyPr rtlCol="0" anchor="ctr"/>
            <a:lstStyle/>
            <a:p>
              <a:pPr algn="ctr" defTabSz="1219110">
                <a:defRPr/>
              </a:pPr>
              <a:r>
                <a:rPr lang="en-GB" sz="1200" b="1" kern="0" dirty="0">
                  <a:solidFill>
                    <a:srgbClr val="FFFFFF"/>
                  </a:solidFill>
                </a:rPr>
                <a:t>BREAKTHROUGH &amp; LEAD</a:t>
              </a:r>
            </a:p>
          </p:txBody>
        </p:sp>
      </p:grpSp>
      <p:grpSp>
        <p:nvGrpSpPr>
          <p:cNvPr id="369" name="Migraine" descr=" 369">
            <a:extLst>
              <a:ext uri="{FF2B5EF4-FFF2-40B4-BE49-F238E27FC236}">
                <a16:creationId xmlns:a16="http://schemas.microsoft.com/office/drawing/2014/main" id="{F6557DE4-3EE9-4352-8687-8DE6AE35A181}"/>
              </a:ext>
            </a:extLst>
          </p:cNvPr>
          <p:cNvGrpSpPr/>
          <p:nvPr/>
        </p:nvGrpSpPr>
        <p:grpSpPr>
          <a:xfrm>
            <a:off x="413560" y="4791075"/>
            <a:ext cx="1490821" cy="330200"/>
            <a:chOff x="1100168" y="5092700"/>
            <a:chExt cx="1733678" cy="330200"/>
          </a:xfrm>
        </p:grpSpPr>
        <p:sp>
          <p:nvSpPr>
            <p:cNvPr id="370" name="Rectangle: Rounded Corners 369">
              <a:extLst>
                <a:ext uri="{FF2B5EF4-FFF2-40B4-BE49-F238E27FC236}">
                  <a16:creationId xmlns:a16="http://schemas.microsoft.com/office/drawing/2014/main" id="{58D6D32C-67F3-4926-9C1B-0372FAC03033}"/>
                </a:ext>
              </a:extLst>
            </p:cNvPr>
            <p:cNvSpPr/>
            <p:nvPr/>
          </p:nvSpPr>
          <p:spPr>
            <a:xfrm>
              <a:off x="1100168" y="5092700"/>
              <a:ext cx="173367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MIGRAINE VIEW</a:t>
              </a:r>
            </a:p>
          </p:txBody>
        </p:sp>
        <p:sp>
          <p:nvSpPr>
            <p:cNvPr id="371" name="Freeform: Shape 370">
              <a:extLst>
                <a:ext uri="{FF2B5EF4-FFF2-40B4-BE49-F238E27FC236}">
                  <a16:creationId xmlns:a16="http://schemas.microsoft.com/office/drawing/2014/main" id="{E4D1CD0F-8648-4947-B2A1-75A962CEAC37}"/>
                </a:ext>
              </a:extLst>
            </p:cNvPr>
            <p:cNvSpPr/>
            <p:nvPr/>
          </p:nvSpPr>
          <p:spPr>
            <a:xfrm>
              <a:off x="26138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72" name="MS" descr=" 372">
            <a:extLst>
              <a:ext uri="{FF2B5EF4-FFF2-40B4-BE49-F238E27FC236}">
                <a16:creationId xmlns:a16="http://schemas.microsoft.com/office/drawing/2014/main" id="{5F147BCA-61EE-4D9E-B860-B76DEFA7C8E8}"/>
              </a:ext>
            </a:extLst>
          </p:cNvPr>
          <p:cNvGrpSpPr/>
          <p:nvPr/>
        </p:nvGrpSpPr>
        <p:grpSpPr>
          <a:xfrm>
            <a:off x="1982923" y="4791075"/>
            <a:ext cx="2414338" cy="330200"/>
            <a:chOff x="2953564" y="5092700"/>
            <a:chExt cx="2807638" cy="330200"/>
          </a:xfrm>
        </p:grpSpPr>
        <p:sp>
          <p:nvSpPr>
            <p:cNvPr id="373" name="Rectangle: Rounded Corners 372">
              <a:extLst>
                <a:ext uri="{FF2B5EF4-FFF2-40B4-BE49-F238E27FC236}">
                  <a16:creationId xmlns:a16="http://schemas.microsoft.com/office/drawing/2014/main" id="{D3D1B99A-724D-4E20-B6F4-E9B7707C399C}"/>
                </a:ext>
              </a:extLst>
            </p:cNvPr>
            <p:cNvSpPr/>
            <p:nvPr/>
          </p:nvSpPr>
          <p:spPr>
            <a:xfrm>
              <a:off x="2953564" y="5092700"/>
              <a:ext cx="280763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MULTIPLE SCLEROSIS VIEW</a:t>
              </a:r>
            </a:p>
          </p:txBody>
        </p:sp>
        <p:sp>
          <p:nvSpPr>
            <p:cNvPr id="374" name="Freeform: Shape 373">
              <a:extLst>
                <a:ext uri="{FF2B5EF4-FFF2-40B4-BE49-F238E27FC236}">
                  <a16:creationId xmlns:a16="http://schemas.microsoft.com/office/drawing/2014/main" id="{7B92EC15-EE8C-479C-885B-AAA7CEBEDDB9}"/>
                </a:ext>
              </a:extLst>
            </p:cNvPr>
            <p:cNvSpPr/>
            <p:nvPr/>
          </p:nvSpPr>
          <p:spPr>
            <a:xfrm>
              <a:off x="55411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75" name="Pediatric" descr=" 375">
            <a:extLst>
              <a:ext uri="{FF2B5EF4-FFF2-40B4-BE49-F238E27FC236}">
                <a16:creationId xmlns:a16="http://schemas.microsoft.com/office/drawing/2014/main" id="{D9C7242A-77CC-408F-926E-76A56E9AD4CD}"/>
              </a:ext>
            </a:extLst>
          </p:cNvPr>
          <p:cNvGrpSpPr/>
          <p:nvPr/>
        </p:nvGrpSpPr>
        <p:grpSpPr>
          <a:xfrm>
            <a:off x="4475803" y="4791075"/>
            <a:ext cx="2580446" cy="330200"/>
            <a:chOff x="5880920" y="5092700"/>
            <a:chExt cx="3000805" cy="330200"/>
          </a:xfrm>
        </p:grpSpPr>
        <p:sp>
          <p:nvSpPr>
            <p:cNvPr id="376" name="Rectangle: Rounded Corners 375">
              <a:extLst>
                <a:ext uri="{FF2B5EF4-FFF2-40B4-BE49-F238E27FC236}">
                  <a16:creationId xmlns:a16="http://schemas.microsoft.com/office/drawing/2014/main" id="{4BC98DD2-E20C-4874-89F1-785946D41435}"/>
                </a:ext>
              </a:extLst>
            </p:cNvPr>
            <p:cNvSpPr/>
            <p:nvPr/>
          </p:nvSpPr>
          <p:spPr>
            <a:xfrm>
              <a:off x="5880920" y="5092700"/>
              <a:ext cx="300080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PEDIATRIC NEUROLOGY VIEW</a:t>
              </a:r>
            </a:p>
          </p:txBody>
        </p:sp>
        <p:sp>
          <p:nvSpPr>
            <p:cNvPr id="377" name="Freeform: Shape 376">
              <a:extLst>
                <a:ext uri="{FF2B5EF4-FFF2-40B4-BE49-F238E27FC236}">
                  <a16:creationId xmlns:a16="http://schemas.microsoft.com/office/drawing/2014/main" id="{BD567042-FAB0-4C89-A492-F0C526C8DB98}"/>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endParaRPr lang="en-GB"/>
            </a:p>
          </p:txBody>
        </p:sp>
      </p:grpSp>
      <p:grpSp>
        <p:nvGrpSpPr>
          <p:cNvPr id="378" name="REFRACTORY" descr=" 378">
            <a:extLst>
              <a:ext uri="{FF2B5EF4-FFF2-40B4-BE49-F238E27FC236}">
                <a16:creationId xmlns:a16="http://schemas.microsoft.com/office/drawing/2014/main" id="{6FD1F35E-2CD9-4F65-A0D2-536CB5CC98FB}"/>
              </a:ext>
            </a:extLst>
          </p:cNvPr>
          <p:cNvGrpSpPr/>
          <p:nvPr/>
        </p:nvGrpSpPr>
        <p:grpSpPr>
          <a:xfrm>
            <a:off x="7134791" y="4791075"/>
            <a:ext cx="2713879" cy="330200"/>
            <a:chOff x="7088193" y="5092700"/>
            <a:chExt cx="3155975" cy="330200"/>
          </a:xfrm>
        </p:grpSpPr>
        <p:sp>
          <p:nvSpPr>
            <p:cNvPr id="379" name="Rectangle: Rounded Corners 378">
              <a:extLst>
                <a:ext uri="{FF2B5EF4-FFF2-40B4-BE49-F238E27FC236}">
                  <a16:creationId xmlns:a16="http://schemas.microsoft.com/office/drawing/2014/main" id="{1D55BB53-CD3D-4596-9DFB-2C579F3BF4F8}"/>
                </a:ext>
              </a:extLst>
            </p:cNvPr>
            <p:cNvSpPr/>
            <p:nvPr/>
          </p:nvSpPr>
          <p:spPr>
            <a:xfrm>
              <a:off x="7088193" y="5092700"/>
              <a:ext cx="315597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REFRACTORY PSYCHIATRY VIEW</a:t>
              </a:r>
            </a:p>
          </p:txBody>
        </p:sp>
        <p:sp>
          <p:nvSpPr>
            <p:cNvPr id="380" name="Freeform: Shape 379">
              <a:extLst>
                <a:ext uri="{FF2B5EF4-FFF2-40B4-BE49-F238E27FC236}">
                  <a16:creationId xmlns:a16="http://schemas.microsoft.com/office/drawing/2014/main" id="{8B9047D4-E272-40FE-BCFF-34CF9B71E9C6}"/>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81" name="NEURODEGENERATION" descr=" 381">
            <a:extLst>
              <a:ext uri="{FF2B5EF4-FFF2-40B4-BE49-F238E27FC236}">
                <a16:creationId xmlns:a16="http://schemas.microsoft.com/office/drawing/2014/main" id="{018203EF-B2E1-4F82-AA47-96EDB9A68A7B}"/>
              </a:ext>
            </a:extLst>
          </p:cNvPr>
          <p:cNvGrpSpPr/>
          <p:nvPr/>
        </p:nvGrpSpPr>
        <p:grpSpPr>
          <a:xfrm>
            <a:off x="413560" y="5184775"/>
            <a:ext cx="2434480" cy="330200"/>
            <a:chOff x="7413107" y="5092700"/>
            <a:chExt cx="2831061" cy="330200"/>
          </a:xfrm>
        </p:grpSpPr>
        <p:sp>
          <p:nvSpPr>
            <p:cNvPr id="382" name="Rectangle: Rounded Corners 381">
              <a:extLst>
                <a:ext uri="{FF2B5EF4-FFF2-40B4-BE49-F238E27FC236}">
                  <a16:creationId xmlns:a16="http://schemas.microsoft.com/office/drawing/2014/main" id="{FBB5816F-F062-4511-BB6B-500BD9474CEA}"/>
                </a:ext>
              </a:extLst>
            </p:cNvPr>
            <p:cNvSpPr/>
            <p:nvPr/>
          </p:nvSpPr>
          <p:spPr>
            <a:xfrm>
              <a:off x="7413107" y="5092700"/>
              <a:ext cx="2831061"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NEURODEGENERATION VIEW</a:t>
              </a:r>
            </a:p>
          </p:txBody>
        </p:sp>
        <p:sp>
          <p:nvSpPr>
            <p:cNvPr id="383" name="Freeform: Shape 382">
              <a:extLst>
                <a:ext uri="{FF2B5EF4-FFF2-40B4-BE49-F238E27FC236}">
                  <a16:creationId xmlns:a16="http://schemas.microsoft.com/office/drawing/2014/main" id="{379CEBDA-3747-4617-9789-05327B02A305}"/>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84" name="View all" descr=" 384">
            <a:extLst>
              <a:ext uri="{FF2B5EF4-FFF2-40B4-BE49-F238E27FC236}">
                <a16:creationId xmlns:a16="http://schemas.microsoft.com/office/drawing/2014/main" id="{DEBA26D9-808B-46ED-BCFF-DF9A91331FC7}"/>
              </a:ext>
            </a:extLst>
          </p:cNvPr>
          <p:cNvGrpSpPr/>
          <p:nvPr/>
        </p:nvGrpSpPr>
        <p:grpSpPr>
          <a:xfrm>
            <a:off x="2915236" y="5184775"/>
            <a:ext cx="1068641" cy="330200"/>
            <a:chOff x="9001443" y="5092700"/>
            <a:chExt cx="1242725" cy="330200"/>
          </a:xfrm>
        </p:grpSpPr>
        <p:sp>
          <p:nvSpPr>
            <p:cNvPr id="385" name="Rectangle: Rounded Corners 384">
              <a:extLst>
                <a:ext uri="{FF2B5EF4-FFF2-40B4-BE49-F238E27FC236}">
                  <a16:creationId xmlns:a16="http://schemas.microsoft.com/office/drawing/2014/main" id="{BA0D94C3-676B-436F-A111-68C508E75938}"/>
                </a:ext>
              </a:extLst>
            </p:cNvPr>
            <p:cNvSpPr/>
            <p:nvPr/>
          </p:nvSpPr>
          <p:spPr>
            <a:xfrm>
              <a:off x="9001443" y="5092700"/>
              <a:ext cx="124272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VIEW ALL</a:t>
              </a:r>
            </a:p>
          </p:txBody>
        </p:sp>
        <p:sp>
          <p:nvSpPr>
            <p:cNvPr id="386" name="Freeform: Shape 385">
              <a:extLst>
                <a:ext uri="{FF2B5EF4-FFF2-40B4-BE49-F238E27FC236}">
                  <a16:creationId xmlns:a16="http://schemas.microsoft.com/office/drawing/2014/main" id="{D8430F91-B25D-472B-8377-4B09F02B3348}"/>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285" name="Group 284" descr=" 285">
            <a:extLst>
              <a:ext uri="{FF2B5EF4-FFF2-40B4-BE49-F238E27FC236}">
                <a16:creationId xmlns:a16="http://schemas.microsoft.com/office/drawing/2014/main" id="{3397A991-780E-4986-B835-A4BCB1FDE7B2}"/>
              </a:ext>
            </a:extLst>
          </p:cNvPr>
          <p:cNvGrpSpPr/>
          <p:nvPr/>
        </p:nvGrpSpPr>
        <p:grpSpPr>
          <a:xfrm>
            <a:off x="388160" y="2790825"/>
            <a:ext cx="9886950" cy="2330450"/>
            <a:chOff x="390525" y="2790825"/>
            <a:chExt cx="9886950" cy="2330450"/>
          </a:xfrm>
        </p:grpSpPr>
        <p:sp>
          <p:nvSpPr>
            <p:cNvPr id="286" name="Rectangle 285">
              <a:extLst>
                <a:ext uri="{FF2B5EF4-FFF2-40B4-BE49-F238E27FC236}">
                  <a16:creationId xmlns:a16="http://schemas.microsoft.com/office/drawing/2014/main" id="{84C00873-F87C-4049-95C4-9A8F5401C7BF}"/>
                </a:ext>
              </a:extLst>
            </p:cNvPr>
            <p:cNvSpPr/>
            <p:nvPr/>
          </p:nvSpPr>
          <p:spPr>
            <a:xfrm>
              <a:off x="390525" y="2790825"/>
              <a:ext cx="9886950" cy="1885950"/>
            </a:xfrm>
            <a:prstGeom prst="rect">
              <a:avLst/>
            </a:prstGeom>
            <a:solidFill>
              <a:srgbClr val="5191DD"/>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grpSp>
          <p:nvGrpSpPr>
            <p:cNvPr id="287" name="View all">
              <a:extLst>
                <a:ext uri="{FF2B5EF4-FFF2-40B4-BE49-F238E27FC236}">
                  <a16:creationId xmlns:a16="http://schemas.microsoft.com/office/drawing/2014/main" id="{1E7BA046-49AA-419D-AE54-01533225D979}"/>
                </a:ext>
              </a:extLst>
            </p:cNvPr>
            <p:cNvGrpSpPr/>
            <p:nvPr/>
          </p:nvGrpSpPr>
          <p:grpSpPr>
            <a:xfrm>
              <a:off x="7134791" y="4791075"/>
              <a:ext cx="2713879" cy="330200"/>
              <a:chOff x="7088193" y="5092700"/>
              <a:chExt cx="3155975" cy="330200"/>
            </a:xfrm>
          </p:grpSpPr>
          <p:sp>
            <p:nvSpPr>
              <p:cNvPr id="290" name="Rectangle: Rounded Corners 289">
                <a:extLst>
                  <a:ext uri="{FF2B5EF4-FFF2-40B4-BE49-F238E27FC236}">
                    <a16:creationId xmlns:a16="http://schemas.microsoft.com/office/drawing/2014/main" id="{D18A854D-2592-4C24-978F-4D8B84989D7F}"/>
                  </a:ext>
                </a:extLst>
              </p:cNvPr>
              <p:cNvSpPr/>
              <p:nvPr/>
            </p:nvSpPr>
            <p:spPr>
              <a:xfrm>
                <a:off x="7088193" y="5092700"/>
                <a:ext cx="3155975" cy="3302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REFRACTORY PSYCHIATRY VIEW</a:t>
                </a:r>
              </a:p>
            </p:txBody>
          </p:sp>
          <p:sp>
            <p:nvSpPr>
              <p:cNvPr id="291" name="Oval 290">
                <a:extLst>
                  <a:ext uri="{FF2B5EF4-FFF2-40B4-BE49-F238E27FC236}">
                    <a16:creationId xmlns:a16="http://schemas.microsoft.com/office/drawing/2014/main" id="{D922097A-5921-4524-B1B5-878E303AE7E3}"/>
                  </a:ext>
                </a:extLst>
              </p:cNvPr>
              <p:cNvSpPr/>
              <p:nvPr/>
            </p:nvSpPr>
            <p:spPr>
              <a:xfrm>
                <a:off x="9968897" y="5168035"/>
                <a:ext cx="209322" cy="1795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GB" sz="1600" dirty="0">
                    <a:sym typeface="Wingdings" panose="05000000000000000000" pitchFamily="2" charset="2"/>
                  </a:rPr>
                  <a:t></a:t>
                </a:r>
                <a:endParaRPr lang="en-GB" sz="1600" dirty="0"/>
              </a:p>
            </p:txBody>
          </p:sp>
        </p:grpSp>
        <p:sp>
          <p:nvSpPr>
            <p:cNvPr id="288" name="TextBox 287">
              <a:extLst>
                <a:ext uri="{FF2B5EF4-FFF2-40B4-BE49-F238E27FC236}">
                  <a16:creationId xmlns:a16="http://schemas.microsoft.com/office/drawing/2014/main" id="{09057E39-E365-43A6-9ADA-AE410ADA12FD}"/>
                </a:ext>
              </a:extLst>
            </p:cNvPr>
            <p:cNvSpPr txBox="1"/>
            <p:nvPr/>
          </p:nvSpPr>
          <p:spPr>
            <a:xfrm>
              <a:off x="4719970" y="2802381"/>
              <a:ext cx="1475012"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lvl="0" algn="ctr">
                <a:spcBef>
                  <a:spcPts val="600"/>
                </a:spcBef>
                <a:defRPr/>
              </a:pPr>
              <a:r>
                <a:rPr lang="en-GB" sz="1050" noProof="0" dirty="0">
                  <a:solidFill>
                    <a:schemeClr val="tx1"/>
                  </a:solidFill>
                </a:rPr>
                <a:t>MIJ821 Depression</a:t>
              </a:r>
              <a:r>
                <a:rPr kumimoji="0" lang="en-GB" sz="1050" i="0" u="none" strike="noStrike" kern="1200" cap="none" spc="0" normalizeH="0" baseline="0" noProof="0" dirty="0">
                  <a:ln>
                    <a:noFill/>
                  </a:ln>
                  <a:solidFill>
                    <a:schemeClr val="tx1"/>
                  </a:solidFill>
                  <a:effectLst/>
                  <a:uLnTx/>
                  <a:uFillTx/>
                </a:rPr>
                <a:t> </a:t>
              </a:r>
            </a:p>
          </p:txBody>
        </p:sp>
        <p:sp>
          <p:nvSpPr>
            <p:cNvPr id="289" name="TextBox 288">
              <a:extLst>
                <a:ext uri="{FF2B5EF4-FFF2-40B4-BE49-F238E27FC236}">
                  <a16:creationId xmlns:a16="http://schemas.microsoft.com/office/drawing/2014/main" id="{AD715289-E311-4269-8864-BF50813F0802}"/>
                </a:ext>
              </a:extLst>
            </p:cNvPr>
            <p:cNvSpPr txBox="1"/>
            <p:nvPr/>
          </p:nvSpPr>
          <p:spPr>
            <a:xfrm>
              <a:off x="8937493" y="2802381"/>
              <a:ext cx="1244732"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algn="ctr">
                <a:spcBef>
                  <a:spcPts val="600"/>
                </a:spcBef>
                <a:defRPr/>
              </a:pPr>
              <a:r>
                <a:rPr lang="en-GB" sz="1050" dirty="0">
                  <a:solidFill>
                    <a:schemeClr val="tx1"/>
                  </a:solidFill>
                </a:rPr>
                <a:t>Schizophrenia/</a:t>
              </a:r>
              <a:br>
                <a:rPr lang="en-GB" sz="1050" dirty="0">
                  <a:solidFill>
                    <a:schemeClr val="tx1"/>
                  </a:solidFill>
                </a:rPr>
              </a:br>
              <a:r>
                <a:rPr lang="en-GB" sz="1050" dirty="0">
                  <a:solidFill>
                    <a:schemeClr val="tx1"/>
                  </a:solidFill>
                </a:rPr>
                <a:t>Bipolar disease</a:t>
              </a:r>
            </a:p>
          </p:txBody>
        </p:sp>
      </p:grpSp>
      <p:pic>
        <p:nvPicPr>
          <p:cNvPr id="169" name="Picture 168" descr=" 13">
            <a:extLst>
              <a:ext uri="{FF2B5EF4-FFF2-40B4-BE49-F238E27FC236}">
                <a16:creationId xmlns:a16="http://schemas.microsoft.com/office/drawing/2014/main" id="{36D37054-6915-40C3-BD45-E28906DA0920}"/>
              </a:ext>
            </a:extLst>
          </p:cNvPr>
          <p:cNvPicPr>
            <a:picLocks noChangeAspect="1"/>
          </p:cNvPicPr>
          <p:nvPr/>
        </p:nvPicPr>
        <p:blipFill>
          <a:blip r:embed="rId11"/>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1789014683"/>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showMasterSp="0">
  <p:cSld>
    <p:bg>
      <p:bgPr>
        <a:solidFill>
          <a:schemeClr val="accent3"/>
        </a:solidFill>
        <a:effectLst/>
      </p:bgPr>
    </p:bg>
    <p:spTree>
      <p:nvGrpSpPr>
        <p:cNvPr id="1" name=""/>
        <p:cNvGrpSpPr/>
        <p:nvPr/>
      </p:nvGrpSpPr>
      <p:grpSpPr>
        <a:xfrm>
          <a:off x="0" y="0"/>
          <a:ext cx="0" cy="0"/>
          <a:chOff x="0" y="0"/>
          <a:chExt cx="0" cy="0"/>
        </a:xfrm>
      </p:grpSpPr>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189657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2133"/>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endParaRPr lang="en-GB" sz="3200"/>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endParaRPr lang="en-GB" sz="3200"/>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endParaRPr lang="en-GB" sz="32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endParaRPr lang="en-GB" sz="32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accent3"/>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endParaRPr lang="en-GB" sz="32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endParaRPr lang="en-GB" sz="32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endParaRPr lang="en-GB" sz="3200"/>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32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32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32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32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32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3200"/>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3200"/>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32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32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3200"/>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endParaRPr lang="en-GB" sz="32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endParaRPr lang="en-GB" sz="32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endParaRPr lang="en-GB" sz="32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endParaRPr lang="en-GB" sz="32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endParaRPr lang="en-GB" sz="32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endParaRPr lang="en-GB" sz="32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endParaRPr lang="en-GB" sz="32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endParaRPr lang="en-GB" sz="32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endParaRPr lang="en-GB" sz="32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endParaRPr lang="en-GB" sz="32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endParaRPr lang="en-GB" sz="32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endParaRPr lang="en-GB" sz="32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endParaRPr lang="en-GB" sz="32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endParaRPr lang="en-GB" sz="32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endParaRPr lang="en-GB" sz="32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endParaRPr lang="en-GB" sz="32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endParaRPr lang="en-GB" sz="32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endParaRPr lang="en-GB" sz="32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endParaRPr lang="en-GB" sz="32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endParaRPr lang="en-GB" sz="32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endParaRPr lang="en-GB" sz="32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endParaRPr lang="en-GB" sz="32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endParaRPr lang="en-GB" sz="32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endParaRPr lang="en-GB" sz="32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endParaRPr lang="en-GB" sz="32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endParaRPr lang="en-GB" sz="32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endParaRPr lang="en-GB" sz="32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endParaRPr lang="en-GB" sz="32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endParaRPr lang="en-GB" sz="32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endParaRPr lang="en-GB" sz="32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endParaRPr lang="en-GB" sz="32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endParaRPr lang="en-GB" sz="32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endParaRPr lang="en-GB" sz="3200"/>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066831"/>
            <a:ext cx="1212860" cy="420756"/>
          </a:xfrm>
          <a:prstGeom prst="rect">
            <a:avLst/>
          </a:prstGeom>
        </p:spPr>
        <p:txBody>
          <a:bodyPr wrap="square">
            <a:spAutoFit/>
          </a:bodyPr>
          <a:lstStyle/>
          <a:p>
            <a:pPr algn="r"/>
            <a:r>
              <a:rPr lang="en-GB" sz="1050" dirty="0">
                <a:solidFill>
                  <a:schemeClr val="accent2"/>
                </a:solidFill>
              </a:rPr>
              <a:t>Industry-leading pipeline</a:t>
            </a:r>
          </a:p>
        </p:txBody>
      </p:sp>
      <p:sp>
        <p:nvSpPr>
          <p:cNvPr id="150" name="Freeform: Shape 149" descr=" 150">
            <a:extLst>
              <a:ext uri="{FF2B5EF4-FFF2-40B4-BE49-F238E27FC236}">
                <a16:creationId xmlns:a16="http://schemas.microsoft.com/office/drawing/2014/main" id="{C2503883-FD61-4F2F-87EF-7B147D8EC4D7}"/>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1" name="Freeform: Shape 150" descr=" 151">
            <a:extLst>
              <a:ext uri="{FF2B5EF4-FFF2-40B4-BE49-F238E27FC236}">
                <a16:creationId xmlns:a16="http://schemas.microsoft.com/office/drawing/2014/main" id="{77EF23F0-6E66-4CBE-99AD-39B7EFB2584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2" name="Freeform: Shape 151" descr=" 152">
            <a:extLst>
              <a:ext uri="{FF2B5EF4-FFF2-40B4-BE49-F238E27FC236}">
                <a16:creationId xmlns:a16="http://schemas.microsoft.com/office/drawing/2014/main" id="{6F55F401-954C-406E-839F-19AB73C70CE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89" name="Freeform: Shape 88" descr=" 89">
            <a:extLst>
              <a:ext uri="{FF2B5EF4-FFF2-40B4-BE49-F238E27FC236}">
                <a16:creationId xmlns:a16="http://schemas.microsoft.com/office/drawing/2014/main" id="{27E3979A-810F-46AF-96AE-6B0057E3C6A0}"/>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3" name="Freeform: Shape 152" descr=" 153">
            <a:extLst>
              <a:ext uri="{FF2B5EF4-FFF2-40B4-BE49-F238E27FC236}">
                <a16:creationId xmlns:a16="http://schemas.microsoft.com/office/drawing/2014/main" id="{D44E2A9C-85E5-4B5A-9B6C-2540B6B35F44}"/>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4" name="Freeform: Shape 153" descr=" 154">
            <a:extLst>
              <a:ext uri="{FF2B5EF4-FFF2-40B4-BE49-F238E27FC236}">
                <a16:creationId xmlns:a16="http://schemas.microsoft.com/office/drawing/2014/main" id="{9DBF079A-C5A7-4D96-9D19-26E89715D53C}"/>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55" name="ABBREVIATIONS" descr=" 155">
            <a:hlinkClick r:id="" action="ppaction://noaction" highlightClick="1"/>
            <a:extLst>
              <a:ext uri="{FF2B5EF4-FFF2-40B4-BE49-F238E27FC236}">
                <a16:creationId xmlns:a16="http://schemas.microsoft.com/office/drawing/2014/main" id="{E67B4E72-6CF4-42B5-B902-749A64811BA3}"/>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chemeClr val="bg2">
                    <a:lumMod val="60000"/>
                    <a:lumOff val="40000"/>
                  </a:schemeClr>
                </a:solidFill>
              </a:rPr>
              <a:t>ABBREVIATIONS</a:t>
            </a:r>
          </a:p>
        </p:txBody>
      </p:sp>
      <p:sp>
        <p:nvSpPr>
          <p:cNvPr id="156" name="Oval 155" descr=" 156">
            <a:hlinkClick r:id="" action="ppaction://hlinkshowjump?jump=nextslide" highlightClick="1"/>
            <a:extLst>
              <a:ext uri="{FF2B5EF4-FFF2-40B4-BE49-F238E27FC236}">
                <a16:creationId xmlns:a16="http://schemas.microsoft.com/office/drawing/2014/main" id="{B968C325-CBE8-4423-A0D3-DBD3F38E287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57" name="Oval 156" descr=" 157">
            <a:hlinkClick r:id="" action="ppaction://hlinkshowjump?jump=lastslideviewed" highlightClick="1"/>
            <a:extLst>
              <a:ext uri="{FF2B5EF4-FFF2-40B4-BE49-F238E27FC236}">
                <a16:creationId xmlns:a16="http://schemas.microsoft.com/office/drawing/2014/main" id="{E95896F8-82E1-474E-900D-969A39F92407}"/>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dirty="0"/>
          </a:p>
        </p:txBody>
      </p:sp>
      <p:sp>
        <p:nvSpPr>
          <p:cNvPr id="158" name="Oval 157" descr=" 158">
            <a:hlinkClick r:id="rId3" action="ppaction://hlinksldjump" highlightClick="1"/>
            <a:extLst>
              <a:ext uri="{FF2B5EF4-FFF2-40B4-BE49-F238E27FC236}">
                <a16:creationId xmlns:a16="http://schemas.microsoft.com/office/drawing/2014/main" id="{02F89495-ABB2-4231-857B-01A7E2F9DA0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endParaRPr lang="en-GB" sz="3200"/>
          </a:p>
        </p:txBody>
      </p:sp>
      <p:sp>
        <p:nvSpPr>
          <p:cNvPr id="159" name="Freeform: Shape 158" descr=" 159">
            <a:hlinkClick r:id="rId4" action="ppaction://hlinksldjump" highlightClick="1"/>
            <a:extLst>
              <a:ext uri="{FF2B5EF4-FFF2-40B4-BE49-F238E27FC236}">
                <a16:creationId xmlns:a16="http://schemas.microsoft.com/office/drawing/2014/main" id="{EAEFA961-B724-4A45-854F-261E7CAEE7E6}"/>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1" name="Freeform: Shape 160" descr=" 161">
            <a:hlinkClick r:id="rId5" action="ppaction://hlinksldjump" highlightClick="1"/>
            <a:extLst>
              <a:ext uri="{FF2B5EF4-FFF2-40B4-BE49-F238E27FC236}">
                <a16:creationId xmlns:a16="http://schemas.microsoft.com/office/drawing/2014/main" id="{65D73586-61C6-4017-A854-77625CD654D3}"/>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2" name="Freeform: Shape 161" descr=" 162">
            <a:hlinkClick r:id="rId6" action="ppaction://hlinksldjump" highlightClick="1"/>
            <a:extLst>
              <a:ext uri="{FF2B5EF4-FFF2-40B4-BE49-F238E27FC236}">
                <a16:creationId xmlns:a16="http://schemas.microsoft.com/office/drawing/2014/main" id="{06D11B26-5C75-4424-9A34-CD85E66C12FF}"/>
              </a:ext>
            </a:extLst>
          </p:cNvPr>
          <p:cNvSpPr/>
          <p:nvPr/>
        </p:nvSpPr>
        <p:spPr>
          <a:xfrm>
            <a:off x="10299700" y="1896574"/>
            <a:ext cx="1892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3" name="Freeform: Shape 162" descr=" 163">
            <a:hlinkClick r:id="rId7" action="ppaction://hlinksldjump" highlightClick="1"/>
            <a:extLst>
              <a:ext uri="{FF2B5EF4-FFF2-40B4-BE49-F238E27FC236}">
                <a16:creationId xmlns:a16="http://schemas.microsoft.com/office/drawing/2014/main" id="{3D9BEBC6-4A88-412C-BA75-ACF9964052FB}"/>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4" name="Freeform: Shape 163" descr=" 164">
            <a:hlinkClick r:id="rId8" action="ppaction://hlinksldjump" highlightClick="1"/>
            <a:extLst>
              <a:ext uri="{FF2B5EF4-FFF2-40B4-BE49-F238E27FC236}">
                <a16:creationId xmlns:a16="http://schemas.microsoft.com/office/drawing/2014/main" id="{567614BA-92F2-4996-BD2B-C8098E7EC20B}"/>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5" name="Freeform: Shape 164" descr=" 165">
            <a:hlinkClick r:id="rId9" action="ppaction://hlinksldjump" highlightClick="1"/>
            <a:extLst>
              <a:ext uri="{FF2B5EF4-FFF2-40B4-BE49-F238E27FC236}">
                <a16:creationId xmlns:a16="http://schemas.microsoft.com/office/drawing/2014/main" id="{D834D465-E088-48FE-944C-B86BC9C3F63A}"/>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6" name="Freeform: Shape 165" descr=" 166">
            <a:hlinkClick r:id="rId10" action="ppaction://hlinksldjump" highlightClick="1"/>
            <a:extLst>
              <a:ext uri="{FF2B5EF4-FFF2-40B4-BE49-F238E27FC236}">
                <a16:creationId xmlns:a16="http://schemas.microsoft.com/office/drawing/2014/main" id="{13D2A38F-5C01-4783-AF89-45AA86853470}"/>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8" name="Rectangle 167" descr=" 168">
            <a:extLst>
              <a:ext uri="{FF2B5EF4-FFF2-40B4-BE49-F238E27FC236}">
                <a16:creationId xmlns:a16="http://schemas.microsoft.com/office/drawing/2014/main" id="{F6418F2C-BE55-442A-9B6A-3B69A33A5821}"/>
              </a:ext>
            </a:extLst>
          </p:cNvPr>
          <p:cNvSpPr/>
          <p:nvPr/>
        </p:nvSpPr>
        <p:spPr>
          <a:xfrm>
            <a:off x="294640" y="5692170"/>
            <a:ext cx="9954260" cy="461665"/>
          </a:xfrm>
          <a:prstGeom prst="rect">
            <a:avLst/>
          </a:prstGeom>
        </p:spPr>
        <p:txBody>
          <a:bodyPr wrap="square">
            <a:spAutoFit/>
          </a:bodyPr>
          <a:lstStyle/>
          <a:p>
            <a:r>
              <a:rPr lang="en-GB" sz="1200" baseline="30000" dirty="0">
                <a:solidFill>
                  <a:schemeClr val="bg1"/>
                </a:solidFill>
              </a:rPr>
              <a:t>a</a:t>
            </a:r>
            <a:r>
              <a:rPr lang="en-GB" sz="1200" dirty="0">
                <a:solidFill>
                  <a:schemeClr val="bg1"/>
                </a:solidFill>
              </a:rPr>
              <a:t> </a:t>
            </a:r>
            <a:r>
              <a:rPr lang="en-GB" sz="1200" dirty="0" err="1">
                <a:solidFill>
                  <a:schemeClr val="bg1"/>
                </a:solidFill>
              </a:rPr>
              <a:t>Zolgensma</a:t>
            </a:r>
            <a:r>
              <a:rPr lang="en-GB" sz="1200" dirty="0">
                <a:solidFill>
                  <a:schemeClr val="bg1"/>
                </a:solidFill>
              </a:rPr>
              <a:t> IV. </a:t>
            </a:r>
            <a:r>
              <a:rPr lang="en-GB" sz="1200" baseline="30000" dirty="0">
                <a:solidFill>
                  <a:schemeClr val="bg1"/>
                </a:solidFill>
              </a:rPr>
              <a:t>b</a:t>
            </a:r>
            <a:r>
              <a:rPr lang="en-GB" sz="1200" dirty="0">
                <a:solidFill>
                  <a:schemeClr val="bg1"/>
                </a:solidFill>
              </a:rPr>
              <a:t> </a:t>
            </a:r>
            <a:r>
              <a:rPr lang="en-GB" sz="1200" dirty="0" err="1">
                <a:solidFill>
                  <a:schemeClr val="bg1"/>
                </a:solidFill>
              </a:rPr>
              <a:t>Zolgensma</a:t>
            </a:r>
            <a:r>
              <a:rPr lang="en-GB" sz="1200" dirty="0">
                <a:solidFill>
                  <a:schemeClr val="bg1"/>
                </a:solidFill>
              </a:rPr>
              <a:t> IT.</a:t>
            </a:r>
            <a:br>
              <a:rPr lang="en-GB" sz="1200" dirty="0">
                <a:solidFill>
                  <a:schemeClr val="bg1"/>
                </a:solidFill>
              </a:rPr>
            </a:br>
            <a:r>
              <a:rPr lang="en-GB" sz="1200" dirty="0">
                <a:solidFill>
                  <a:schemeClr val="bg1"/>
                </a:solidFill>
              </a:rPr>
              <a:t>Times indicated are submission timelines.</a:t>
            </a:r>
          </a:p>
        </p:txBody>
      </p:sp>
      <p:sp>
        <p:nvSpPr>
          <p:cNvPr id="186" name="REFERENCES" descr=" 186">
            <a:hlinkClick r:id="" action="ppaction://noaction" highlightClick="1"/>
            <a:extLst>
              <a:ext uri="{FF2B5EF4-FFF2-40B4-BE49-F238E27FC236}">
                <a16:creationId xmlns:a16="http://schemas.microsoft.com/office/drawing/2014/main" id="{49250A0E-9675-4B9E-9EEC-FCB05936FF32}"/>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97" name="Rectangle 196" descr=" 197">
            <a:extLst>
              <a:ext uri="{FF2B5EF4-FFF2-40B4-BE49-F238E27FC236}">
                <a16:creationId xmlns:a16="http://schemas.microsoft.com/office/drawing/2014/main" id="{822523BC-DB19-4D34-BAF2-F56FDFAFA748}"/>
              </a:ext>
            </a:extLst>
          </p:cNvPr>
          <p:cNvSpPr/>
          <p:nvPr/>
        </p:nvSpPr>
        <p:spPr>
          <a:xfrm>
            <a:off x="294640" y="243536"/>
            <a:ext cx="10963910" cy="461665"/>
          </a:xfrm>
          <a:prstGeom prst="rect">
            <a:avLst/>
          </a:prstGeom>
        </p:spPr>
        <p:txBody>
          <a:bodyPr wrap="square">
            <a:spAutoFit/>
          </a:bodyPr>
          <a:lstStyle/>
          <a:p>
            <a:pPr lvl="0"/>
            <a:r>
              <a:rPr lang="en-GB" b="1" dirty="0">
                <a:solidFill>
                  <a:srgbClr val="FFFFFF"/>
                </a:solidFill>
              </a:rPr>
              <a:t>Novartis has an industry-leading portfolio and pipeline in neuroscience </a:t>
            </a:r>
            <a:endParaRPr kumimoji="0" lang="en-GB" sz="24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8" name="TextBox 197" descr=" 198">
            <a:extLst>
              <a:ext uri="{FF2B5EF4-FFF2-40B4-BE49-F238E27FC236}">
                <a16:creationId xmlns:a16="http://schemas.microsoft.com/office/drawing/2014/main" id="{C7C54AED-86EE-4406-B394-3D430B3F6948}"/>
              </a:ext>
            </a:extLst>
          </p:cNvPr>
          <p:cNvSpPr txBox="1"/>
          <p:nvPr/>
        </p:nvSpPr>
        <p:spPr>
          <a:xfrm>
            <a:off x="225624" y="908323"/>
            <a:ext cx="9975651" cy="52322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Providing the best therapy package for </a:t>
            </a: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Multiple Sclerosis and SMA</a:t>
            </a: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 unlocking the next wave of growth in </a:t>
            </a:r>
            <a:b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b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Migraine Prevention</a:t>
            </a: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 while preparing to target the huge unmet need in </a:t>
            </a: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Neurodegeneration and Refractory Psychiatry </a:t>
            </a:r>
            <a:endParaRPr kumimoji="0" lang="en-GB" sz="800" b="1" i="0" u="none" strike="noStrike" kern="1200" cap="none" spc="0" normalizeH="0" baseline="30000" noProof="0" dirty="0">
              <a:ln>
                <a:noFill/>
              </a:ln>
              <a:solidFill>
                <a:schemeClr val="bg1"/>
              </a:solidFill>
              <a:effectLst/>
              <a:uLnTx/>
              <a:uFillTx/>
              <a:latin typeface="Arial" panose="020B0604020202020204"/>
              <a:ea typeface="+mn-ea"/>
              <a:cs typeface="+mn-cs"/>
            </a:endParaRPr>
          </a:p>
        </p:txBody>
      </p:sp>
      <p:grpSp>
        <p:nvGrpSpPr>
          <p:cNvPr id="12" name="Group 11" descr=" 12">
            <a:extLst>
              <a:ext uri="{FF2B5EF4-FFF2-40B4-BE49-F238E27FC236}">
                <a16:creationId xmlns:a16="http://schemas.microsoft.com/office/drawing/2014/main" id="{76E2339A-40DF-4121-89AD-C669B8B10726}"/>
              </a:ext>
            </a:extLst>
          </p:cNvPr>
          <p:cNvGrpSpPr/>
          <p:nvPr/>
        </p:nvGrpSpPr>
        <p:grpSpPr>
          <a:xfrm>
            <a:off x="407891" y="1691293"/>
            <a:ext cx="9723977" cy="1088822"/>
            <a:chOff x="407891" y="1691293"/>
            <a:chExt cx="9723977" cy="1088822"/>
          </a:xfrm>
        </p:grpSpPr>
        <p:sp>
          <p:nvSpPr>
            <p:cNvPr id="201" name="Arrow: Down 200">
              <a:extLst>
                <a:ext uri="{FF2B5EF4-FFF2-40B4-BE49-F238E27FC236}">
                  <a16:creationId xmlns:a16="http://schemas.microsoft.com/office/drawing/2014/main" id="{37E61EFC-70B9-4BDD-915B-5269087E76D7}"/>
                </a:ext>
              </a:extLst>
            </p:cNvPr>
            <p:cNvSpPr/>
            <p:nvPr/>
          </p:nvSpPr>
          <p:spPr>
            <a:xfrm>
              <a:off x="901855"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2" name="Arrow: Down 201">
              <a:extLst>
                <a:ext uri="{FF2B5EF4-FFF2-40B4-BE49-F238E27FC236}">
                  <a16:creationId xmlns:a16="http://schemas.microsoft.com/office/drawing/2014/main" id="{C01E5245-CAFC-40F6-8205-A249B7746E0D}"/>
                </a:ext>
              </a:extLst>
            </p:cNvPr>
            <p:cNvSpPr/>
            <p:nvPr/>
          </p:nvSpPr>
          <p:spPr>
            <a:xfrm>
              <a:off x="2369530"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3" name="Arrow: Down 202">
              <a:extLst>
                <a:ext uri="{FF2B5EF4-FFF2-40B4-BE49-F238E27FC236}">
                  <a16:creationId xmlns:a16="http://schemas.microsoft.com/office/drawing/2014/main" id="{19512EE8-9BF3-4C90-AA80-9EBB175C65D4}"/>
                </a:ext>
              </a:extLst>
            </p:cNvPr>
            <p:cNvSpPr/>
            <p:nvPr/>
          </p:nvSpPr>
          <p:spPr>
            <a:xfrm>
              <a:off x="5266264"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4" name="Arrow: Down 203">
              <a:extLst>
                <a:ext uri="{FF2B5EF4-FFF2-40B4-BE49-F238E27FC236}">
                  <a16:creationId xmlns:a16="http://schemas.microsoft.com/office/drawing/2014/main" id="{CC009BDE-3834-4F8C-9555-3613502DD46E}"/>
                </a:ext>
              </a:extLst>
            </p:cNvPr>
            <p:cNvSpPr/>
            <p:nvPr/>
          </p:nvSpPr>
          <p:spPr>
            <a:xfrm>
              <a:off x="6712616"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5" name="Arrow: Down 204">
              <a:extLst>
                <a:ext uri="{FF2B5EF4-FFF2-40B4-BE49-F238E27FC236}">
                  <a16:creationId xmlns:a16="http://schemas.microsoft.com/office/drawing/2014/main" id="{E6D6DCC0-764B-4494-BADE-F5159E207026}"/>
                </a:ext>
              </a:extLst>
            </p:cNvPr>
            <p:cNvSpPr/>
            <p:nvPr/>
          </p:nvSpPr>
          <p:spPr>
            <a:xfrm>
              <a:off x="9368647"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cxnSp>
          <p:nvCxnSpPr>
            <p:cNvPr id="206" name="Straight Connector 205">
              <a:extLst>
                <a:ext uri="{FF2B5EF4-FFF2-40B4-BE49-F238E27FC236}">
                  <a16:creationId xmlns:a16="http://schemas.microsoft.com/office/drawing/2014/main" id="{BA113F52-F574-48FF-BD86-C4E58E324183}"/>
                </a:ext>
              </a:extLst>
            </p:cNvPr>
            <p:cNvCxnSpPr/>
            <p:nvPr/>
          </p:nvCxnSpPr>
          <p:spPr>
            <a:xfrm>
              <a:off x="1654809" y="2339913"/>
              <a:ext cx="6405598" cy="0"/>
            </a:xfrm>
            <a:prstGeom prst="line">
              <a:avLst/>
            </a:prstGeom>
            <a:ln w="5715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7" name="Rectangle: Rounded Corners 206">
              <a:extLst>
                <a:ext uri="{FF2B5EF4-FFF2-40B4-BE49-F238E27FC236}">
                  <a16:creationId xmlns:a16="http://schemas.microsoft.com/office/drawing/2014/main" id="{EC5B672D-77D2-4B10-9B79-46D96B34711A}"/>
                </a:ext>
              </a:extLst>
            </p:cNvPr>
            <p:cNvSpPr/>
            <p:nvPr/>
          </p:nvSpPr>
          <p:spPr>
            <a:xfrm>
              <a:off x="407891"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Today</a:t>
              </a:r>
            </a:p>
          </p:txBody>
        </p:sp>
        <p:sp>
          <p:nvSpPr>
            <p:cNvPr id="208" name="Rectangle: Rounded Corners 207">
              <a:extLst>
                <a:ext uri="{FF2B5EF4-FFF2-40B4-BE49-F238E27FC236}">
                  <a16:creationId xmlns:a16="http://schemas.microsoft.com/office/drawing/2014/main" id="{96176E3F-5EF0-4971-AE11-4EAFF04BCBC2}"/>
                </a:ext>
              </a:extLst>
            </p:cNvPr>
            <p:cNvSpPr/>
            <p:nvPr/>
          </p:nvSpPr>
          <p:spPr>
            <a:xfrm>
              <a:off x="1875566"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2020</a:t>
              </a:r>
            </a:p>
          </p:txBody>
        </p:sp>
        <p:sp>
          <p:nvSpPr>
            <p:cNvPr id="209" name="Rectangle: Rounded Corners 208">
              <a:extLst>
                <a:ext uri="{FF2B5EF4-FFF2-40B4-BE49-F238E27FC236}">
                  <a16:creationId xmlns:a16="http://schemas.microsoft.com/office/drawing/2014/main" id="{1C217573-5857-47D6-B166-2C578256A725}"/>
                </a:ext>
              </a:extLst>
            </p:cNvPr>
            <p:cNvSpPr/>
            <p:nvPr/>
          </p:nvSpPr>
          <p:spPr>
            <a:xfrm>
              <a:off x="4772300"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≥2024</a:t>
              </a:r>
            </a:p>
          </p:txBody>
        </p:sp>
        <p:sp>
          <p:nvSpPr>
            <p:cNvPr id="210" name="Rectangle: Rounded Corners 209">
              <a:extLst>
                <a:ext uri="{FF2B5EF4-FFF2-40B4-BE49-F238E27FC236}">
                  <a16:creationId xmlns:a16="http://schemas.microsoft.com/office/drawing/2014/main" id="{1761C6F6-0362-416F-AE58-52775F710061}"/>
                </a:ext>
              </a:extLst>
            </p:cNvPr>
            <p:cNvSpPr/>
            <p:nvPr/>
          </p:nvSpPr>
          <p:spPr>
            <a:xfrm>
              <a:off x="6285868" y="2123889"/>
              <a:ext cx="3846000"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Areas of interest</a:t>
              </a:r>
            </a:p>
          </p:txBody>
        </p:sp>
        <p:sp>
          <p:nvSpPr>
            <p:cNvPr id="211" name="Rectangle: Rounded Corners 21">
              <a:extLst>
                <a:ext uri="{FF2B5EF4-FFF2-40B4-BE49-F238E27FC236}">
                  <a16:creationId xmlns:a16="http://schemas.microsoft.com/office/drawing/2014/main" id="{4397200E-E92D-46D0-8CB3-E449AD2460C4}"/>
                </a:ext>
              </a:extLst>
            </p:cNvPr>
            <p:cNvSpPr/>
            <p:nvPr/>
          </p:nvSpPr>
          <p:spPr>
            <a:xfrm>
              <a:off x="3303493"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2023</a:t>
              </a:r>
            </a:p>
          </p:txBody>
        </p:sp>
        <p:sp>
          <p:nvSpPr>
            <p:cNvPr id="216" name="Pentágono 782">
              <a:extLst>
                <a:ext uri="{FF2B5EF4-FFF2-40B4-BE49-F238E27FC236}">
                  <a16:creationId xmlns:a16="http://schemas.microsoft.com/office/drawing/2014/main" id="{D63926AA-162D-4775-8071-E8D0916A4D5C}"/>
                </a:ext>
              </a:extLst>
            </p:cNvPr>
            <p:cNvSpPr/>
            <p:nvPr/>
          </p:nvSpPr>
          <p:spPr bwMode="ltGray">
            <a:xfrm>
              <a:off x="1147910" y="1691293"/>
              <a:ext cx="2612372" cy="360588"/>
            </a:xfrm>
            <a:prstGeom prst="homePlate">
              <a:avLst/>
            </a:prstGeom>
            <a:solidFill>
              <a:schemeClr val="accent1"/>
            </a:solidFill>
            <a:ln>
              <a:noFill/>
            </a:ln>
          </p:spPr>
          <p:style>
            <a:lnRef idx="3">
              <a:schemeClr val="lt1"/>
            </a:lnRef>
            <a:fillRef idx="1">
              <a:schemeClr val="accent2"/>
            </a:fillRef>
            <a:effectRef idx="1">
              <a:schemeClr val="accent2"/>
            </a:effectRef>
            <a:fontRef idx="minor">
              <a:schemeClr val="lt1"/>
            </a:fontRef>
          </p:style>
          <p:txBody>
            <a:bodyPr rtlCol="0" anchor="ctr"/>
            <a:lstStyle/>
            <a:p>
              <a:pPr algn="ctr" defTabSz="1219110">
                <a:defRPr/>
              </a:pPr>
              <a:r>
                <a:rPr lang="en-GB" sz="1200" b="1" kern="0" dirty="0">
                  <a:solidFill>
                    <a:srgbClr val="FFFFFF"/>
                  </a:solidFill>
                </a:rPr>
                <a:t>LAUNCH &amp; ACCELERATE</a:t>
              </a:r>
            </a:p>
          </p:txBody>
        </p:sp>
        <p:sp>
          <p:nvSpPr>
            <p:cNvPr id="217" name="Pentágono 782">
              <a:extLst>
                <a:ext uri="{FF2B5EF4-FFF2-40B4-BE49-F238E27FC236}">
                  <a16:creationId xmlns:a16="http://schemas.microsoft.com/office/drawing/2014/main" id="{A2CF968C-03F6-483A-973F-0A2EC78A5984}"/>
                </a:ext>
              </a:extLst>
            </p:cNvPr>
            <p:cNvSpPr/>
            <p:nvPr/>
          </p:nvSpPr>
          <p:spPr bwMode="ltGray">
            <a:xfrm>
              <a:off x="3895178" y="1691293"/>
              <a:ext cx="2190585" cy="360588"/>
            </a:xfrm>
            <a:prstGeom prst="homePlate">
              <a:avLst/>
            </a:prstGeom>
            <a:solidFill>
              <a:schemeClr val="accent1"/>
            </a:solidFill>
            <a:ln>
              <a:noFill/>
            </a:ln>
          </p:spPr>
          <p:style>
            <a:lnRef idx="3">
              <a:schemeClr val="lt1"/>
            </a:lnRef>
            <a:fillRef idx="1">
              <a:schemeClr val="accent2"/>
            </a:fillRef>
            <a:effectRef idx="1">
              <a:schemeClr val="accent2"/>
            </a:effectRef>
            <a:fontRef idx="minor">
              <a:schemeClr val="lt1"/>
            </a:fontRef>
          </p:style>
          <p:txBody>
            <a:bodyPr rtlCol="0" anchor="ctr"/>
            <a:lstStyle/>
            <a:p>
              <a:pPr algn="ctr" defTabSz="1219110">
                <a:defRPr/>
              </a:pPr>
              <a:r>
                <a:rPr lang="en-GB" sz="1200" b="1" kern="0" dirty="0">
                  <a:solidFill>
                    <a:srgbClr val="FFFFFF"/>
                  </a:solidFill>
                </a:rPr>
                <a:t>GROW &amp; EXPAND</a:t>
              </a:r>
            </a:p>
          </p:txBody>
        </p:sp>
        <p:sp>
          <p:nvSpPr>
            <p:cNvPr id="218" name="Pentágono 782">
              <a:extLst>
                <a:ext uri="{FF2B5EF4-FFF2-40B4-BE49-F238E27FC236}">
                  <a16:creationId xmlns:a16="http://schemas.microsoft.com/office/drawing/2014/main" id="{59FAFBAD-76A9-4C27-BAFE-71CED6099C4C}"/>
                </a:ext>
              </a:extLst>
            </p:cNvPr>
            <p:cNvSpPr/>
            <p:nvPr/>
          </p:nvSpPr>
          <p:spPr bwMode="ltGray">
            <a:xfrm>
              <a:off x="6258425" y="1691293"/>
              <a:ext cx="2407486" cy="360588"/>
            </a:xfrm>
            <a:prstGeom prst="homePlate">
              <a:avLst/>
            </a:prstGeom>
            <a:solidFill>
              <a:schemeClr val="accent1"/>
            </a:solidFill>
            <a:ln>
              <a:noFill/>
            </a:ln>
          </p:spPr>
          <p:style>
            <a:lnRef idx="3">
              <a:schemeClr val="lt1"/>
            </a:lnRef>
            <a:fillRef idx="1">
              <a:schemeClr val="accent2"/>
            </a:fillRef>
            <a:effectRef idx="1">
              <a:schemeClr val="accent2"/>
            </a:effectRef>
            <a:fontRef idx="minor">
              <a:schemeClr val="lt1"/>
            </a:fontRef>
          </p:style>
          <p:txBody>
            <a:bodyPr rtlCol="0" anchor="ctr"/>
            <a:lstStyle/>
            <a:p>
              <a:pPr algn="ctr" defTabSz="1219110">
                <a:defRPr/>
              </a:pPr>
              <a:r>
                <a:rPr lang="en-GB" sz="1200" b="1" kern="0" dirty="0">
                  <a:solidFill>
                    <a:srgbClr val="FFFFFF"/>
                  </a:solidFill>
                </a:rPr>
                <a:t>BREAKTHROUGH &amp; LEAD</a:t>
              </a:r>
            </a:p>
          </p:txBody>
        </p:sp>
      </p:grpSp>
      <p:grpSp>
        <p:nvGrpSpPr>
          <p:cNvPr id="369" name="Migraine" descr=" 369">
            <a:extLst>
              <a:ext uri="{FF2B5EF4-FFF2-40B4-BE49-F238E27FC236}">
                <a16:creationId xmlns:a16="http://schemas.microsoft.com/office/drawing/2014/main" id="{F6557DE4-3EE9-4352-8687-8DE6AE35A181}"/>
              </a:ext>
            </a:extLst>
          </p:cNvPr>
          <p:cNvGrpSpPr/>
          <p:nvPr/>
        </p:nvGrpSpPr>
        <p:grpSpPr>
          <a:xfrm>
            <a:off x="413560" y="4791075"/>
            <a:ext cx="1490821" cy="330200"/>
            <a:chOff x="1100168" y="5092700"/>
            <a:chExt cx="1733678" cy="330200"/>
          </a:xfrm>
        </p:grpSpPr>
        <p:sp>
          <p:nvSpPr>
            <p:cNvPr id="370" name="Rectangle: Rounded Corners 369">
              <a:extLst>
                <a:ext uri="{FF2B5EF4-FFF2-40B4-BE49-F238E27FC236}">
                  <a16:creationId xmlns:a16="http://schemas.microsoft.com/office/drawing/2014/main" id="{58D6D32C-67F3-4926-9C1B-0372FAC03033}"/>
                </a:ext>
              </a:extLst>
            </p:cNvPr>
            <p:cNvSpPr/>
            <p:nvPr/>
          </p:nvSpPr>
          <p:spPr>
            <a:xfrm>
              <a:off x="1100168" y="5092700"/>
              <a:ext cx="173367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MIGRAINE VIEW</a:t>
              </a:r>
            </a:p>
          </p:txBody>
        </p:sp>
        <p:sp>
          <p:nvSpPr>
            <p:cNvPr id="371" name="Freeform: Shape 370">
              <a:extLst>
                <a:ext uri="{FF2B5EF4-FFF2-40B4-BE49-F238E27FC236}">
                  <a16:creationId xmlns:a16="http://schemas.microsoft.com/office/drawing/2014/main" id="{E4D1CD0F-8648-4947-B2A1-75A962CEAC37}"/>
                </a:ext>
              </a:extLst>
            </p:cNvPr>
            <p:cNvSpPr/>
            <p:nvPr/>
          </p:nvSpPr>
          <p:spPr>
            <a:xfrm>
              <a:off x="26138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72" name="MS" descr=" 372">
            <a:extLst>
              <a:ext uri="{FF2B5EF4-FFF2-40B4-BE49-F238E27FC236}">
                <a16:creationId xmlns:a16="http://schemas.microsoft.com/office/drawing/2014/main" id="{5F147BCA-61EE-4D9E-B860-B76DEFA7C8E8}"/>
              </a:ext>
            </a:extLst>
          </p:cNvPr>
          <p:cNvGrpSpPr/>
          <p:nvPr/>
        </p:nvGrpSpPr>
        <p:grpSpPr>
          <a:xfrm>
            <a:off x="1982923" y="4791075"/>
            <a:ext cx="2414338" cy="330200"/>
            <a:chOff x="2953564" y="5092700"/>
            <a:chExt cx="2807638" cy="330200"/>
          </a:xfrm>
        </p:grpSpPr>
        <p:sp>
          <p:nvSpPr>
            <p:cNvPr id="373" name="Rectangle: Rounded Corners 372">
              <a:extLst>
                <a:ext uri="{FF2B5EF4-FFF2-40B4-BE49-F238E27FC236}">
                  <a16:creationId xmlns:a16="http://schemas.microsoft.com/office/drawing/2014/main" id="{D3D1B99A-724D-4E20-B6F4-E9B7707C399C}"/>
                </a:ext>
              </a:extLst>
            </p:cNvPr>
            <p:cNvSpPr/>
            <p:nvPr/>
          </p:nvSpPr>
          <p:spPr>
            <a:xfrm>
              <a:off x="2953564" y="5092700"/>
              <a:ext cx="280763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MULTIPLE SCLEROSIS VIEW</a:t>
              </a:r>
            </a:p>
          </p:txBody>
        </p:sp>
        <p:sp>
          <p:nvSpPr>
            <p:cNvPr id="374" name="Freeform: Shape 373">
              <a:extLst>
                <a:ext uri="{FF2B5EF4-FFF2-40B4-BE49-F238E27FC236}">
                  <a16:creationId xmlns:a16="http://schemas.microsoft.com/office/drawing/2014/main" id="{7B92EC15-EE8C-479C-885B-AAA7CEBEDDB9}"/>
                </a:ext>
              </a:extLst>
            </p:cNvPr>
            <p:cNvSpPr/>
            <p:nvPr/>
          </p:nvSpPr>
          <p:spPr>
            <a:xfrm>
              <a:off x="55411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75" name="Pediatric" descr=" 375">
            <a:extLst>
              <a:ext uri="{FF2B5EF4-FFF2-40B4-BE49-F238E27FC236}">
                <a16:creationId xmlns:a16="http://schemas.microsoft.com/office/drawing/2014/main" id="{D9C7242A-77CC-408F-926E-76A56E9AD4CD}"/>
              </a:ext>
            </a:extLst>
          </p:cNvPr>
          <p:cNvGrpSpPr/>
          <p:nvPr/>
        </p:nvGrpSpPr>
        <p:grpSpPr>
          <a:xfrm>
            <a:off x="4475803" y="4791075"/>
            <a:ext cx="2580446" cy="330200"/>
            <a:chOff x="5880920" y="5092700"/>
            <a:chExt cx="3000805" cy="330200"/>
          </a:xfrm>
        </p:grpSpPr>
        <p:sp>
          <p:nvSpPr>
            <p:cNvPr id="376" name="Rectangle: Rounded Corners 375">
              <a:extLst>
                <a:ext uri="{FF2B5EF4-FFF2-40B4-BE49-F238E27FC236}">
                  <a16:creationId xmlns:a16="http://schemas.microsoft.com/office/drawing/2014/main" id="{4BC98DD2-E20C-4874-89F1-785946D41435}"/>
                </a:ext>
              </a:extLst>
            </p:cNvPr>
            <p:cNvSpPr/>
            <p:nvPr/>
          </p:nvSpPr>
          <p:spPr>
            <a:xfrm>
              <a:off x="5880920" y="5092700"/>
              <a:ext cx="300080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PEDIATRIC NEUROLOGY VIEW</a:t>
              </a:r>
            </a:p>
          </p:txBody>
        </p:sp>
        <p:sp>
          <p:nvSpPr>
            <p:cNvPr id="377" name="Freeform: Shape 376">
              <a:extLst>
                <a:ext uri="{FF2B5EF4-FFF2-40B4-BE49-F238E27FC236}">
                  <a16:creationId xmlns:a16="http://schemas.microsoft.com/office/drawing/2014/main" id="{BD567042-FAB0-4C89-A492-F0C526C8DB98}"/>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endParaRPr lang="en-GB"/>
            </a:p>
          </p:txBody>
        </p:sp>
      </p:grpSp>
      <p:grpSp>
        <p:nvGrpSpPr>
          <p:cNvPr id="378" name="REFRACTORY" descr=" 378">
            <a:extLst>
              <a:ext uri="{FF2B5EF4-FFF2-40B4-BE49-F238E27FC236}">
                <a16:creationId xmlns:a16="http://schemas.microsoft.com/office/drawing/2014/main" id="{6FD1F35E-2CD9-4F65-A0D2-536CB5CC98FB}"/>
              </a:ext>
            </a:extLst>
          </p:cNvPr>
          <p:cNvGrpSpPr/>
          <p:nvPr/>
        </p:nvGrpSpPr>
        <p:grpSpPr>
          <a:xfrm>
            <a:off x="7134791" y="4791075"/>
            <a:ext cx="2713879" cy="330200"/>
            <a:chOff x="7088193" y="5092700"/>
            <a:chExt cx="3155975" cy="330200"/>
          </a:xfrm>
        </p:grpSpPr>
        <p:sp>
          <p:nvSpPr>
            <p:cNvPr id="379" name="Rectangle: Rounded Corners 378">
              <a:extLst>
                <a:ext uri="{FF2B5EF4-FFF2-40B4-BE49-F238E27FC236}">
                  <a16:creationId xmlns:a16="http://schemas.microsoft.com/office/drawing/2014/main" id="{1D55BB53-CD3D-4596-9DFB-2C579F3BF4F8}"/>
                </a:ext>
              </a:extLst>
            </p:cNvPr>
            <p:cNvSpPr/>
            <p:nvPr/>
          </p:nvSpPr>
          <p:spPr>
            <a:xfrm>
              <a:off x="7088193" y="5092700"/>
              <a:ext cx="315597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REFRACTORY PSYCHIATRY VIEW</a:t>
              </a:r>
            </a:p>
          </p:txBody>
        </p:sp>
        <p:sp>
          <p:nvSpPr>
            <p:cNvPr id="380" name="Freeform: Shape 379">
              <a:extLst>
                <a:ext uri="{FF2B5EF4-FFF2-40B4-BE49-F238E27FC236}">
                  <a16:creationId xmlns:a16="http://schemas.microsoft.com/office/drawing/2014/main" id="{8B9047D4-E272-40FE-BCFF-34CF9B71E9C6}"/>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81" name="NEURODEGENERATION" descr=" 381">
            <a:extLst>
              <a:ext uri="{FF2B5EF4-FFF2-40B4-BE49-F238E27FC236}">
                <a16:creationId xmlns:a16="http://schemas.microsoft.com/office/drawing/2014/main" id="{018203EF-B2E1-4F82-AA47-96EDB9A68A7B}"/>
              </a:ext>
            </a:extLst>
          </p:cNvPr>
          <p:cNvGrpSpPr/>
          <p:nvPr/>
        </p:nvGrpSpPr>
        <p:grpSpPr>
          <a:xfrm>
            <a:off x="413560" y="5184775"/>
            <a:ext cx="2434480" cy="330200"/>
            <a:chOff x="7413107" y="5092700"/>
            <a:chExt cx="2831061" cy="330200"/>
          </a:xfrm>
        </p:grpSpPr>
        <p:sp>
          <p:nvSpPr>
            <p:cNvPr id="382" name="Rectangle: Rounded Corners 381">
              <a:extLst>
                <a:ext uri="{FF2B5EF4-FFF2-40B4-BE49-F238E27FC236}">
                  <a16:creationId xmlns:a16="http://schemas.microsoft.com/office/drawing/2014/main" id="{FBB5816F-F062-4511-BB6B-500BD9474CEA}"/>
                </a:ext>
              </a:extLst>
            </p:cNvPr>
            <p:cNvSpPr/>
            <p:nvPr/>
          </p:nvSpPr>
          <p:spPr>
            <a:xfrm>
              <a:off x="7413107" y="5092700"/>
              <a:ext cx="2831061"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NEURODEGENERATION VIEW</a:t>
              </a:r>
            </a:p>
          </p:txBody>
        </p:sp>
        <p:sp>
          <p:nvSpPr>
            <p:cNvPr id="383" name="Freeform: Shape 382">
              <a:extLst>
                <a:ext uri="{FF2B5EF4-FFF2-40B4-BE49-F238E27FC236}">
                  <a16:creationId xmlns:a16="http://schemas.microsoft.com/office/drawing/2014/main" id="{379CEBDA-3747-4617-9789-05327B02A305}"/>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84" name="View all" descr=" 384">
            <a:extLst>
              <a:ext uri="{FF2B5EF4-FFF2-40B4-BE49-F238E27FC236}">
                <a16:creationId xmlns:a16="http://schemas.microsoft.com/office/drawing/2014/main" id="{DEBA26D9-808B-46ED-BCFF-DF9A91331FC7}"/>
              </a:ext>
            </a:extLst>
          </p:cNvPr>
          <p:cNvGrpSpPr/>
          <p:nvPr/>
        </p:nvGrpSpPr>
        <p:grpSpPr>
          <a:xfrm>
            <a:off x="2915236" y="5184775"/>
            <a:ext cx="1068641" cy="330200"/>
            <a:chOff x="9001443" y="5092700"/>
            <a:chExt cx="1242725" cy="330200"/>
          </a:xfrm>
        </p:grpSpPr>
        <p:sp>
          <p:nvSpPr>
            <p:cNvPr id="385" name="Rectangle: Rounded Corners 384">
              <a:extLst>
                <a:ext uri="{FF2B5EF4-FFF2-40B4-BE49-F238E27FC236}">
                  <a16:creationId xmlns:a16="http://schemas.microsoft.com/office/drawing/2014/main" id="{BA0D94C3-676B-436F-A111-68C508E75938}"/>
                </a:ext>
              </a:extLst>
            </p:cNvPr>
            <p:cNvSpPr/>
            <p:nvPr/>
          </p:nvSpPr>
          <p:spPr>
            <a:xfrm>
              <a:off x="9001443" y="5092700"/>
              <a:ext cx="124272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VIEW ALL</a:t>
              </a:r>
            </a:p>
          </p:txBody>
        </p:sp>
        <p:sp>
          <p:nvSpPr>
            <p:cNvPr id="386" name="Freeform: Shape 385">
              <a:extLst>
                <a:ext uri="{FF2B5EF4-FFF2-40B4-BE49-F238E27FC236}">
                  <a16:creationId xmlns:a16="http://schemas.microsoft.com/office/drawing/2014/main" id="{D8430F91-B25D-472B-8377-4B09F02B3348}"/>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03" name="Group 302" descr=" 303">
            <a:extLst>
              <a:ext uri="{FF2B5EF4-FFF2-40B4-BE49-F238E27FC236}">
                <a16:creationId xmlns:a16="http://schemas.microsoft.com/office/drawing/2014/main" id="{D3F6F4D4-36BF-4183-B935-C6283BA5CCEF}"/>
              </a:ext>
            </a:extLst>
          </p:cNvPr>
          <p:cNvGrpSpPr/>
          <p:nvPr/>
        </p:nvGrpSpPr>
        <p:grpSpPr>
          <a:xfrm>
            <a:off x="388160" y="2790825"/>
            <a:ext cx="9886950" cy="2724150"/>
            <a:chOff x="390525" y="2790825"/>
            <a:chExt cx="9886950" cy="2724150"/>
          </a:xfrm>
        </p:grpSpPr>
        <p:sp>
          <p:nvSpPr>
            <p:cNvPr id="304" name="Rectangle 303">
              <a:extLst>
                <a:ext uri="{FF2B5EF4-FFF2-40B4-BE49-F238E27FC236}">
                  <a16:creationId xmlns:a16="http://schemas.microsoft.com/office/drawing/2014/main" id="{C714BB77-7896-40D5-8F44-E9590CE33D48}"/>
                </a:ext>
              </a:extLst>
            </p:cNvPr>
            <p:cNvSpPr/>
            <p:nvPr/>
          </p:nvSpPr>
          <p:spPr>
            <a:xfrm>
              <a:off x="390525" y="2790825"/>
              <a:ext cx="9886950" cy="1885950"/>
            </a:xfrm>
            <a:prstGeom prst="rect">
              <a:avLst/>
            </a:prstGeom>
            <a:solidFill>
              <a:srgbClr val="5191DD"/>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grpSp>
          <p:nvGrpSpPr>
            <p:cNvPr id="305" name="View all">
              <a:extLst>
                <a:ext uri="{FF2B5EF4-FFF2-40B4-BE49-F238E27FC236}">
                  <a16:creationId xmlns:a16="http://schemas.microsoft.com/office/drawing/2014/main" id="{901ACE4D-DBCF-4FFF-B617-E7D59A7B50CE}"/>
                </a:ext>
              </a:extLst>
            </p:cNvPr>
            <p:cNvGrpSpPr/>
            <p:nvPr/>
          </p:nvGrpSpPr>
          <p:grpSpPr>
            <a:xfrm>
              <a:off x="413560" y="5184775"/>
              <a:ext cx="2434480" cy="330200"/>
              <a:chOff x="7413107" y="5092700"/>
              <a:chExt cx="2831061" cy="330200"/>
            </a:xfrm>
          </p:grpSpPr>
          <p:sp>
            <p:nvSpPr>
              <p:cNvPr id="314" name="Rectangle: Rounded Corners 313">
                <a:extLst>
                  <a:ext uri="{FF2B5EF4-FFF2-40B4-BE49-F238E27FC236}">
                    <a16:creationId xmlns:a16="http://schemas.microsoft.com/office/drawing/2014/main" id="{B31A2A7D-8F01-40DB-8511-EBA0CEE0A18C}"/>
                  </a:ext>
                </a:extLst>
              </p:cNvPr>
              <p:cNvSpPr/>
              <p:nvPr/>
            </p:nvSpPr>
            <p:spPr>
              <a:xfrm>
                <a:off x="7413107" y="5092700"/>
                <a:ext cx="2831061" cy="3302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NEURODEGENERATION VIEW</a:t>
                </a:r>
              </a:p>
            </p:txBody>
          </p:sp>
          <p:sp>
            <p:nvSpPr>
              <p:cNvPr id="315" name="Oval 314">
                <a:extLst>
                  <a:ext uri="{FF2B5EF4-FFF2-40B4-BE49-F238E27FC236}">
                    <a16:creationId xmlns:a16="http://schemas.microsoft.com/office/drawing/2014/main" id="{6DA81014-3CE1-40FC-A00C-19B96B1B50C9}"/>
                  </a:ext>
                </a:extLst>
              </p:cNvPr>
              <p:cNvSpPr/>
              <p:nvPr/>
            </p:nvSpPr>
            <p:spPr>
              <a:xfrm>
                <a:off x="9979975" y="5168035"/>
                <a:ext cx="209322" cy="1795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GB" sz="1600" dirty="0">
                    <a:sym typeface="Wingdings" panose="05000000000000000000" pitchFamily="2" charset="2"/>
                  </a:rPr>
                  <a:t></a:t>
                </a:r>
                <a:endParaRPr lang="en-GB" sz="1600" dirty="0"/>
              </a:p>
            </p:txBody>
          </p:sp>
        </p:grpSp>
        <p:sp>
          <p:nvSpPr>
            <p:cNvPr id="306" name="TextBox 305">
              <a:extLst>
                <a:ext uri="{FF2B5EF4-FFF2-40B4-BE49-F238E27FC236}">
                  <a16:creationId xmlns:a16="http://schemas.microsoft.com/office/drawing/2014/main" id="{38B1CE1C-57CE-4EE9-8FFE-F606D0739338}"/>
                </a:ext>
              </a:extLst>
            </p:cNvPr>
            <p:cNvSpPr txBox="1"/>
            <p:nvPr/>
          </p:nvSpPr>
          <p:spPr>
            <a:xfrm>
              <a:off x="6281462" y="2802381"/>
              <a:ext cx="1244732"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marL="0" marR="0" lvl="0" indent="0" algn="ctr" defTabSz="1219170" rtl="0" eaLnBrk="1" fontAlgn="auto" latinLnBrk="0" hangingPunct="1">
                <a:lnSpc>
                  <a:spcPct val="100000"/>
                </a:lnSpc>
                <a:spcBef>
                  <a:spcPts val="600"/>
                </a:spcBef>
                <a:spcAft>
                  <a:spcPts val="0"/>
                </a:spcAft>
                <a:buClrTx/>
                <a:buSzTx/>
                <a:buFontTx/>
                <a:buNone/>
                <a:tabLst/>
                <a:defRPr/>
              </a:pPr>
              <a:r>
                <a:rPr kumimoji="0" lang="en-GB" sz="1050" i="0" u="none" strike="noStrike" kern="1200" cap="none" spc="0" normalizeH="0" baseline="0" noProof="0" dirty="0">
                  <a:ln>
                    <a:noFill/>
                  </a:ln>
                  <a:solidFill>
                    <a:schemeClr val="tx1"/>
                  </a:solidFill>
                  <a:effectLst/>
                  <a:uLnTx/>
                  <a:uFillTx/>
                  <a:ea typeface="+mn-ea"/>
                  <a:cs typeface="+mn-cs"/>
                </a:rPr>
                <a:t>AVX-301 Genetic </a:t>
              </a:r>
              <a:br>
                <a:rPr kumimoji="0" lang="en-GB" sz="1050" i="0" u="none" strike="noStrike" kern="1200" cap="none" spc="0" normalizeH="0" baseline="0" noProof="0" dirty="0">
                  <a:ln>
                    <a:noFill/>
                  </a:ln>
                  <a:solidFill>
                    <a:schemeClr val="tx1"/>
                  </a:solidFill>
                  <a:effectLst/>
                  <a:uLnTx/>
                  <a:uFillTx/>
                  <a:ea typeface="+mn-ea"/>
                  <a:cs typeface="+mn-cs"/>
                </a:rPr>
              </a:br>
              <a:r>
                <a:rPr kumimoji="0" lang="en-GB" sz="1050" i="0" u="none" strike="noStrike" kern="1200" cap="none" spc="0" normalizeH="0" baseline="0" noProof="0" dirty="0">
                  <a:ln>
                    <a:noFill/>
                  </a:ln>
                  <a:solidFill>
                    <a:schemeClr val="tx1"/>
                  </a:solidFill>
                  <a:effectLst/>
                  <a:uLnTx/>
                  <a:uFillTx/>
                  <a:ea typeface="+mn-ea"/>
                  <a:cs typeface="+mn-cs"/>
                </a:rPr>
                <a:t>ALS</a:t>
              </a:r>
              <a:r>
                <a:rPr kumimoji="0" lang="en-GB" sz="1050" i="0" u="none" strike="noStrike" kern="1200" cap="none" spc="0" normalizeH="0" noProof="0" dirty="0">
                  <a:ln>
                    <a:noFill/>
                  </a:ln>
                  <a:solidFill>
                    <a:schemeClr val="tx1"/>
                  </a:solidFill>
                  <a:effectLst/>
                  <a:uLnTx/>
                  <a:uFillTx/>
                  <a:ea typeface="+mn-ea"/>
                  <a:cs typeface="+mn-cs"/>
                </a:rPr>
                <a:t> (</a:t>
              </a:r>
              <a:r>
                <a:rPr kumimoji="0" lang="en-GB" sz="1050" i="1" u="none" strike="noStrike" kern="1200" cap="none" spc="0" normalizeH="0" baseline="0" noProof="0" dirty="0">
                  <a:ln>
                    <a:noFill/>
                  </a:ln>
                  <a:solidFill>
                    <a:schemeClr val="tx1"/>
                  </a:solidFill>
                  <a:effectLst/>
                  <a:uLnTx/>
                  <a:uFillTx/>
                  <a:ea typeface="+mn-ea"/>
                  <a:cs typeface="+mn-cs"/>
                </a:rPr>
                <a:t>SOD1</a:t>
              </a:r>
              <a:r>
                <a:rPr kumimoji="0" lang="en-GB" sz="1050" i="0" u="none" strike="noStrike" kern="1200" cap="none" spc="0" normalizeH="0" baseline="0" noProof="0" dirty="0">
                  <a:ln>
                    <a:noFill/>
                  </a:ln>
                  <a:solidFill>
                    <a:schemeClr val="tx1"/>
                  </a:solidFill>
                  <a:effectLst/>
                  <a:uLnTx/>
                  <a:uFillTx/>
                  <a:ea typeface="+mn-ea"/>
                  <a:cs typeface="+mn-cs"/>
                </a:rPr>
                <a:t>)</a:t>
              </a:r>
              <a:endParaRPr kumimoji="0" lang="en-GB" sz="1100" i="0" u="none" strike="noStrike" kern="1200" cap="none" spc="0" normalizeH="0" baseline="0" noProof="0" dirty="0">
                <a:ln>
                  <a:noFill/>
                </a:ln>
                <a:solidFill>
                  <a:schemeClr val="tx1"/>
                </a:solidFill>
                <a:effectLst/>
                <a:uLnTx/>
                <a:uFillTx/>
                <a:ea typeface="+mn-ea"/>
                <a:cs typeface="+mn-cs"/>
              </a:endParaRPr>
            </a:p>
          </p:txBody>
        </p:sp>
        <p:sp>
          <p:nvSpPr>
            <p:cNvPr id="308" name="TextBox 307">
              <a:extLst>
                <a:ext uri="{FF2B5EF4-FFF2-40B4-BE49-F238E27FC236}">
                  <a16:creationId xmlns:a16="http://schemas.microsoft.com/office/drawing/2014/main" id="{A5CC0557-4424-4F21-8F63-317DA3AEFFCB}"/>
                </a:ext>
              </a:extLst>
            </p:cNvPr>
            <p:cNvSpPr txBox="1"/>
            <p:nvPr/>
          </p:nvSpPr>
          <p:spPr>
            <a:xfrm>
              <a:off x="6281462" y="3253292"/>
              <a:ext cx="1244732"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marL="0" marR="0" lvl="0" indent="0" algn="ctr" defTabSz="1219170" rtl="0" eaLnBrk="1" fontAlgn="auto" latinLnBrk="0" hangingPunct="1">
                <a:lnSpc>
                  <a:spcPct val="100000"/>
                </a:lnSpc>
                <a:spcBef>
                  <a:spcPts val="600"/>
                </a:spcBef>
                <a:spcAft>
                  <a:spcPts val="0"/>
                </a:spcAft>
                <a:buClrTx/>
                <a:buSzTx/>
                <a:buFontTx/>
                <a:buNone/>
                <a:tabLst/>
                <a:defRPr/>
              </a:pPr>
              <a:r>
                <a:rPr lang="en-GB" sz="1050" dirty="0">
                  <a:solidFill>
                    <a:schemeClr val="tx1"/>
                  </a:solidFill>
                </a:rPr>
                <a:t>Huntington’s </a:t>
              </a:r>
              <a:br>
                <a:rPr lang="en-GB" sz="1050" dirty="0">
                  <a:solidFill>
                    <a:schemeClr val="tx1"/>
                  </a:solidFill>
                </a:rPr>
              </a:br>
              <a:r>
                <a:rPr lang="en-GB" sz="1050" dirty="0">
                  <a:solidFill>
                    <a:schemeClr val="tx1"/>
                  </a:solidFill>
                </a:rPr>
                <a:t>disease</a:t>
              </a:r>
              <a:endParaRPr kumimoji="0" lang="en-GB" sz="1100" i="0" u="none" strike="noStrike" kern="1200" cap="none" spc="0" normalizeH="0" baseline="0" noProof="0" dirty="0">
                <a:ln>
                  <a:noFill/>
                </a:ln>
                <a:solidFill>
                  <a:schemeClr val="tx1"/>
                </a:solidFill>
                <a:effectLst/>
                <a:uLnTx/>
                <a:uFillTx/>
              </a:endParaRPr>
            </a:p>
          </p:txBody>
        </p:sp>
        <p:sp>
          <p:nvSpPr>
            <p:cNvPr id="309" name="TextBox 308">
              <a:extLst>
                <a:ext uri="{FF2B5EF4-FFF2-40B4-BE49-F238E27FC236}">
                  <a16:creationId xmlns:a16="http://schemas.microsoft.com/office/drawing/2014/main" id="{F1FF80FF-9694-42C9-B442-28F31B51EC94}"/>
                </a:ext>
              </a:extLst>
            </p:cNvPr>
            <p:cNvSpPr txBox="1"/>
            <p:nvPr/>
          </p:nvSpPr>
          <p:spPr>
            <a:xfrm>
              <a:off x="7609477" y="2802381"/>
              <a:ext cx="1244732"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marL="0" marR="0" lvl="0" indent="0" algn="ctr" defTabSz="1219170" rtl="0" eaLnBrk="1" fontAlgn="auto" latinLnBrk="0" hangingPunct="1">
                <a:lnSpc>
                  <a:spcPct val="100000"/>
                </a:lnSpc>
                <a:spcBef>
                  <a:spcPts val="600"/>
                </a:spcBef>
                <a:spcAft>
                  <a:spcPts val="0"/>
                </a:spcAft>
                <a:buClrTx/>
                <a:buSzTx/>
                <a:buFontTx/>
                <a:buNone/>
                <a:tabLst/>
                <a:defRPr/>
              </a:pPr>
              <a:r>
                <a:rPr lang="en-GB" sz="1050" dirty="0">
                  <a:solidFill>
                    <a:schemeClr val="tx1"/>
                  </a:solidFill>
                </a:rPr>
                <a:t>Frontotemporal dementia</a:t>
              </a:r>
              <a:endParaRPr kumimoji="0" lang="en-GB" sz="1100" i="0" u="none" strike="noStrike" kern="1200" cap="none" spc="0" normalizeH="0" baseline="0" noProof="0" dirty="0">
                <a:ln>
                  <a:noFill/>
                </a:ln>
                <a:solidFill>
                  <a:schemeClr val="tx1"/>
                </a:solidFill>
                <a:effectLst/>
                <a:uLnTx/>
                <a:uFillTx/>
              </a:endParaRPr>
            </a:p>
          </p:txBody>
        </p:sp>
        <p:sp>
          <p:nvSpPr>
            <p:cNvPr id="310" name="TextBox 309">
              <a:extLst>
                <a:ext uri="{FF2B5EF4-FFF2-40B4-BE49-F238E27FC236}">
                  <a16:creationId xmlns:a16="http://schemas.microsoft.com/office/drawing/2014/main" id="{4677C18A-7B99-4C43-A378-39A05F62BC44}"/>
                </a:ext>
              </a:extLst>
            </p:cNvPr>
            <p:cNvSpPr txBox="1"/>
            <p:nvPr/>
          </p:nvSpPr>
          <p:spPr>
            <a:xfrm>
              <a:off x="7609477" y="3258012"/>
              <a:ext cx="1244732"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marL="0" marR="0" lvl="0" indent="0" algn="ctr" defTabSz="1219170" rtl="0" eaLnBrk="1" fontAlgn="auto" latinLnBrk="0" hangingPunct="1">
                <a:lnSpc>
                  <a:spcPct val="100000"/>
                </a:lnSpc>
                <a:spcBef>
                  <a:spcPts val="600"/>
                </a:spcBef>
                <a:spcAft>
                  <a:spcPts val="0"/>
                </a:spcAft>
                <a:buClrTx/>
                <a:buSzTx/>
                <a:buFontTx/>
                <a:buNone/>
                <a:tabLst/>
                <a:defRPr/>
              </a:pPr>
              <a:r>
                <a:rPr lang="en-GB" sz="1050" noProof="0" dirty="0">
                  <a:solidFill>
                    <a:schemeClr val="tx1"/>
                  </a:solidFill>
                </a:rPr>
                <a:t>ALS </a:t>
              </a:r>
              <a:r>
                <a:rPr kumimoji="0" lang="en-GB" sz="1050" i="0" u="none" strike="noStrike" kern="1200" cap="none" spc="0" normalizeH="0" baseline="0" dirty="0">
                  <a:ln>
                    <a:noFill/>
                  </a:ln>
                  <a:solidFill>
                    <a:schemeClr val="tx1"/>
                  </a:solidFill>
                  <a:effectLst/>
                  <a:uLnTx/>
                  <a:uFillTx/>
                  <a:ea typeface="+mn-ea"/>
                  <a:cs typeface="+mn-cs"/>
                </a:rPr>
                <a:t>(BL945)</a:t>
              </a:r>
              <a:endParaRPr kumimoji="0" lang="en-GB" sz="1100" i="0" u="none" strike="noStrike" kern="1200" cap="none" spc="0" normalizeH="0" baseline="0" noProof="0" dirty="0">
                <a:ln>
                  <a:noFill/>
                </a:ln>
                <a:solidFill>
                  <a:schemeClr val="tx1"/>
                </a:solidFill>
                <a:effectLst/>
                <a:uLnTx/>
                <a:uFillTx/>
                <a:ea typeface="+mn-ea"/>
                <a:cs typeface="+mn-cs"/>
              </a:endParaRPr>
            </a:p>
          </p:txBody>
        </p:sp>
        <p:sp>
          <p:nvSpPr>
            <p:cNvPr id="311" name="TextBox 310">
              <a:extLst>
                <a:ext uri="{FF2B5EF4-FFF2-40B4-BE49-F238E27FC236}">
                  <a16:creationId xmlns:a16="http://schemas.microsoft.com/office/drawing/2014/main" id="{678A1BE7-8856-4DD0-957C-120193907EF7}"/>
                </a:ext>
              </a:extLst>
            </p:cNvPr>
            <p:cNvSpPr txBox="1"/>
            <p:nvPr/>
          </p:nvSpPr>
          <p:spPr>
            <a:xfrm>
              <a:off x="8937493" y="3258012"/>
              <a:ext cx="1244732"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marL="0" marR="0" lvl="0" indent="0" algn="ctr" defTabSz="1219170" rtl="0" eaLnBrk="1" fontAlgn="auto" latinLnBrk="0" hangingPunct="1">
                <a:lnSpc>
                  <a:spcPct val="100000"/>
                </a:lnSpc>
                <a:spcBef>
                  <a:spcPts val="600"/>
                </a:spcBef>
                <a:spcAft>
                  <a:spcPts val="0"/>
                </a:spcAft>
                <a:buClrTx/>
                <a:buSzTx/>
                <a:buFontTx/>
                <a:buNone/>
                <a:tabLst/>
                <a:defRPr/>
              </a:pPr>
              <a:r>
                <a:rPr lang="en-GB" sz="1050" noProof="0" dirty="0">
                  <a:solidFill>
                    <a:schemeClr val="tx1"/>
                  </a:solidFill>
                </a:rPr>
                <a:t>Progressive </a:t>
              </a:r>
              <a:r>
                <a:rPr lang="en-GB" sz="1050" noProof="0" dirty="0" err="1">
                  <a:solidFill>
                    <a:schemeClr val="tx1"/>
                  </a:solidFill>
                </a:rPr>
                <a:t>supranuclear</a:t>
              </a:r>
              <a:r>
                <a:rPr lang="en-GB" sz="1050" noProof="0" dirty="0">
                  <a:solidFill>
                    <a:schemeClr val="tx1"/>
                  </a:solidFill>
                </a:rPr>
                <a:t> palsy</a:t>
              </a:r>
              <a:endParaRPr kumimoji="0" lang="en-GB" sz="1100" i="0" u="none" strike="noStrike" kern="1200" cap="none" spc="0" normalizeH="0" baseline="0" noProof="0" dirty="0">
                <a:ln>
                  <a:noFill/>
                </a:ln>
                <a:solidFill>
                  <a:schemeClr val="tx1"/>
                </a:solidFill>
                <a:effectLst/>
                <a:uLnTx/>
                <a:uFillTx/>
              </a:endParaRPr>
            </a:p>
          </p:txBody>
        </p:sp>
        <p:sp>
          <p:nvSpPr>
            <p:cNvPr id="312" name="TextBox 311">
              <a:extLst>
                <a:ext uri="{FF2B5EF4-FFF2-40B4-BE49-F238E27FC236}">
                  <a16:creationId xmlns:a16="http://schemas.microsoft.com/office/drawing/2014/main" id="{8E1F41A1-D165-4189-8C03-234CA82D7ACE}"/>
                </a:ext>
              </a:extLst>
            </p:cNvPr>
            <p:cNvSpPr txBox="1"/>
            <p:nvPr/>
          </p:nvSpPr>
          <p:spPr>
            <a:xfrm>
              <a:off x="8937493" y="3713643"/>
              <a:ext cx="1244732"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lvl="0" algn="ctr">
                <a:spcBef>
                  <a:spcPts val="600"/>
                </a:spcBef>
                <a:defRPr/>
              </a:pPr>
              <a:r>
                <a:rPr lang="en-GB" sz="1050" dirty="0">
                  <a:solidFill>
                    <a:schemeClr val="tx1"/>
                  </a:solidFill>
                </a:rPr>
                <a:t>Parkinson’s </a:t>
              </a:r>
              <a:br>
                <a:rPr lang="en-GB" sz="1050" dirty="0">
                  <a:solidFill>
                    <a:schemeClr val="tx1"/>
                  </a:solidFill>
                </a:rPr>
              </a:br>
              <a:r>
                <a:rPr lang="en-GB" sz="1050" dirty="0">
                  <a:solidFill>
                    <a:schemeClr val="tx1"/>
                  </a:solidFill>
                </a:rPr>
                <a:t>disease</a:t>
              </a:r>
              <a:endParaRPr kumimoji="0" lang="en-GB" sz="1050" i="0" u="none" strike="noStrike" kern="1200" cap="none" spc="0" normalizeH="0" baseline="0" noProof="0" dirty="0">
                <a:ln>
                  <a:noFill/>
                </a:ln>
                <a:solidFill>
                  <a:schemeClr val="tx1"/>
                </a:solidFill>
                <a:effectLst/>
                <a:uLnTx/>
                <a:uFillTx/>
              </a:endParaRPr>
            </a:p>
          </p:txBody>
        </p:sp>
        <p:sp>
          <p:nvSpPr>
            <p:cNvPr id="313" name="TextBox 312">
              <a:extLst>
                <a:ext uri="{FF2B5EF4-FFF2-40B4-BE49-F238E27FC236}">
                  <a16:creationId xmlns:a16="http://schemas.microsoft.com/office/drawing/2014/main" id="{69F251F3-9032-44E1-AC4E-58E95AD521AE}"/>
                </a:ext>
              </a:extLst>
            </p:cNvPr>
            <p:cNvSpPr txBox="1"/>
            <p:nvPr/>
          </p:nvSpPr>
          <p:spPr>
            <a:xfrm>
              <a:off x="8937493" y="2802381"/>
              <a:ext cx="1244732"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algn="ctr">
                <a:spcBef>
                  <a:spcPts val="600"/>
                </a:spcBef>
                <a:defRPr/>
              </a:pPr>
              <a:r>
                <a:rPr lang="en-GB" sz="1050" dirty="0">
                  <a:solidFill>
                    <a:schemeClr val="tx1"/>
                  </a:solidFill>
                </a:rPr>
                <a:t>Alzheimer’s</a:t>
              </a:r>
              <a:br>
                <a:rPr lang="en-GB" sz="1050" dirty="0">
                  <a:solidFill>
                    <a:schemeClr val="tx1"/>
                  </a:solidFill>
                </a:rPr>
              </a:br>
              <a:r>
                <a:rPr lang="en-GB" sz="1050" dirty="0">
                  <a:solidFill>
                    <a:schemeClr val="tx1"/>
                  </a:solidFill>
                </a:rPr>
                <a:t>disease</a:t>
              </a:r>
            </a:p>
          </p:txBody>
        </p:sp>
      </p:grpSp>
      <p:pic>
        <p:nvPicPr>
          <p:cNvPr id="169" name="Picture 168" descr=" 13">
            <a:extLst>
              <a:ext uri="{FF2B5EF4-FFF2-40B4-BE49-F238E27FC236}">
                <a16:creationId xmlns:a16="http://schemas.microsoft.com/office/drawing/2014/main" id="{36D37054-6915-40C3-BD45-E28906DA0920}"/>
              </a:ext>
            </a:extLst>
          </p:cNvPr>
          <p:cNvPicPr>
            <a:picLocks noChangeAspect="1"/>
          </p:cNvPicPr>
          <p:nvPr/>
        </p:nvPicPr>
        <p:blipFill>
          <a:blip r:embed="rId11"/>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2487398199"/>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showMasterSp="0">
  <p:cSld>
    <p:bg>
      <p:bgPr>
        <a:solidFill>
          <a:schemeClr val="accent3"/>
        </a:solidFill>
        <a:effectLst/>
      </p:bgPr>
    </p:bg>
    <p:spTree>
      <p:nvGrpSpPr>
        <p:cNvPr id="1" name=""/>
        <p:cNvGrpSpPr/>
        <p:nvPr/>
      </p:nvGrpSpPr>
      <p:grpSpPr>
        <a:xfrm>
          <a:off x="0" y="0"/>
          <a:ext cx="0" cy="0"/>
          <a:chOff x="0" y="0"/>
          <a:chExt cx="0" cy="0"/>
        </a:xfrm>
      </p:grpSpPr>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189657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2133"/>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endParaRPr lang="en-GB" sz="3200"/>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endParaRPr lang="en-GB" sz="3200"/>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endParaRPr lang="en-GB" sz="32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endParaRPr lang="en-GB" sz="32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accent3"/>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endParaRPr lang="en-GB" sz="32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endParaRPr lang="en-GB" sz="32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endParaRPr lang="en-GB" sz="3200"/>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32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32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32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32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32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3200"/>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3200"/>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32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32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3200"/>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endParaRPr lang="en-GB" sz="32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endParaRPr lang="en-GB" sz="32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endParaRPr lang="en-GB" sz="32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endParaRPr lang="en-GB" sz="32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endParaRPr lang="en-GB" sz="32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endParaRPr lang="en-GB" sz="32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endParaRPr lang="en-GB" sz="32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endParaRPr lang="en-GB" sz="32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endParaRPr lang="en-GB" sz="32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endParaRPr lang="en-GB" sz="32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endParaRPr lang="en-GB" sz="32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endParaRPr lang="en-GB" sz="32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endParaRPr lang="en-GB" sz="32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endParaRPr lang="en-GB" sz="32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endParaRPr lang="en-GB" sz="32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endParaRPr lang="en-GB" sz="32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endParaRPr lang="en-GB" sz="32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endParaRPr lang="en-GB" sz="32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endParaRPr lang="en-GB" sz="32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endParaRPr lang="en-GB" sz="32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endParaRPr lang="en-GB" sz="32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endParaRPr lang="en-GB" sz="32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endParaRPr lang="en-GB" sz="32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endParaRPr lang="en-GB" sz="32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endParaRPr lang="en-GB" sz="32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endParaRPr lang="en-GB" sz="32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endParaRPr lang="en-GB" sz="32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endParaRPr lang="en-GB" sz="32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endParaRPr lang="en-GB" sz="32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endParaRPr lang="en-GB" sz="32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endParaRPr lang="en-GB" sz="32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endParaRPr lang="en-GB" sz="32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endParaRPr lang="en-GB" sz="3200"/>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066831"/>
            <a:ext cx="1212860" cy="420756"/>
          </a:xfrm>
          <a:prstGeom prst="rect">
            <a:avLst/>
          </a:prstGeom>
        </p:spPr>
        <p:txBody>
          <a:bodyPr wrap="square">
            <a:spAutoFit/>
          </a:bodyPr>
          <a:lstStyle/>
          <a:p>
            <a:pPr algn="r"/>
            <a:r>
              <a:rPr lang="en-GB" sz="1050" dirty="0">
                <a:solidFill>
                  <a:schemeClr val="accent2"/>
                </a:solidFill>
              </a:rPr>
              <a:t>Industry-leading pipeline</a:t>
            </a:r>
          </a:p>
        </p:txBody>
      </p:sp>
      <p:sp>
        <p:nvSpPr>
          <p:cNvPr id="150" name="Freeform: Shape 149" descr=" 150">
            <a:extLst>
              <a:ext uri="{FF2B5EF4-FFF2-40B4-BE49-F238E27FC236}">
                <a16:creationId xmlns:a16="http://schemas.microsoft.com/office/drawing/2014/main" id="{C2503883-FD61-4F2F-87EF-7B147D8EC4D7}"/>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1" name="Freeform: Shape 150" descr=" 151">
            <a:extLst>
              <a:ext uri="{FF2B5EF4-FFF2-40B4-BE49-F238E27FC236}">
                <a16:creationId xmlns:a16="http://schemas.microsoft.com/office/drawing/2014/main" id="{77EF23F0-6E66-4CBE-99AD-39B7EFB2584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2" name="Freeform: Shape 151" descr=" 152">
            <a:extLst>
              <a:ext uri="{FF2B5EF4-FFF2-40B4-BE49-F238E27FC236}">
                <a16:creationId xmlns:a16="http://schemas.microsoft.com/office/drawing/2014/main" id="{6F55F401-954C-406E-839F-19AB73C70CE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89" name="Freeform: Shape 88" descr=" 89">
            <a:extLst>
              <a:ext uri="{FF2B5EF4-FFF2-40B4-BE49-F238E27FC236}">
                <a16:creationId xmlns:a16="http://schemas.microsoft.com/office/drawing/2014/main" id="{27E3979A-810F-46AF-96AE-6B0057E3C6A0}"/>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3" name="Freeform: Shape 152" descr=" 153">
            <a:extLst>
              <a:ext uri="{FF2B5EF4-FFF2-40B4-BE49-F238E27FC236}">
                <a16:creationId xmlns:a16="http://schemas.microsoft.com/office/drawing/2014/main" id="{D44E2A9C-85E5-4B5A-9B6C-2540B6B35F44}"/>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4" name="Freeform: Shape 153" descr=" 154">
            <a:extLst>
              <a:ext uri="{FF2B5EF4-FFF2-40B4-BE49-F238E27FC236}">
                <a16:creationId xmlns:a16="http://schemas.microsoft.com/office/drawing/2014/main" id="{9DBF079A-C5A7-4D96-9D19-26E89715D53C}"/>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55" name="ABBREVIATIONS" descr=" 155">
            <a:hlinkClick r:id="" action="ppaction://noaction" highlightClick="1"/>
            <a:extLst>
              <a:ext uri="{FF2B5EF4-FFF2-40B4-BE49-F238E27FC236}">
                <a16:creationId xmlns:a16="http://schemas.microsoft.com/office/drawing/2014/main" id="{E67B4E72-6CF4-42B5-B902-749A64811BA3}"/>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chemeClr val="bg2">
                    <a:lumMod val="60000"/>
                    <a:lumOff val="40000"/>
                  </a:schemeClr>
                </a:solidFill>
              </a:rPr>
              <a:t>ABBREVIATIONS</a:t>
            </a:r>
          </a:p>
        </p:txBody>
      </p:sp>
      <p:sp>
        <p:nvSpPr>
          <p:cNvPr id="156" name="Oval 155" descr=" 156">
            <a:hlinkClick r:id="" action="ppaction://hlinkshowjump?jump=nextslide" highlightClick="1"/>
            <a:extLst>
              <a:ext uri="{FF2B5EF4-FFF2-40B4-BE49-F238E27FC236}">
                <a16:creationId xmlns:a16="http://schemas.microsoft.com/office/drawing/2014/main" id="{B968C325-CBE8-4423-A0D3-DBD3F38E287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57" name="Oval 156" descr=" 157">
            <a:hlinkClick r:id="" action="ppaction://hlinkshowjump?jump=lastslideviewed" highlightClick="1"/>
            <a:extLst>
              <a:ext uri="{FF2B5EF4-FFF2-40B4-BE49-F238E27FC236}">
                <a16:creationId xmlns:a16="http://schemas.microsoft.com/office/drawing/2014/main" id="{E95896F8-82E1-474E-900D-969A39F92407}"/>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dirty="0"/>
          </a:p>
        </p:txBody>
      </p:sp>
      <p:sp>
        <p:nvSpPr>
          <p:cNvPr id="158" name="Oval 157" descr=" 158">
            <a:hlinkClick r:id="rId3" action="ppaction://hlinksldjump" highlightClick="1"/>
            <a:extLst>
              <a:ext uri="{FF2B5EF4-FFF2-40B4-BE49-F238E27FC236}">
                <a16:creationId xmlns:a16="http://schemas.microsoft.com/office/drawing/2014/main" id="{02F89495-ABB2-4231-857B-01A7E2F9DA0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endParaRPr lang="en-GB" sz="3200"/>
          </a:p>
        </p:txBody>
      </p:sp>
      <p:sp>
        <p:nvSpPr>
          <p:cNvPr id="159" name="Freeform: Shape 158" descr=" 159">
            <a:hlinkClick r:id="rId4" action="ppaction://hlinksldjump" highlightClick="1"/>
            <a:extLst>
              <a:ext uri="{FF2B5EF4-FFF2-40B4-BE49-F238E27FC236}">
                <a16:creationId xmlns:a16="http://schemas.microsoft.com/office/drawing/2014/main" id="{EAEFA961-B724-4A45-854F-261E7CAEE7E6}"/>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1" name="Freeform: Shape 160" descr=" 161">
            <a:hlinkClick r:id="rId5" action="ppaction://hlinksldjump" highlightClick="1"/>
            <a:extLst>
              <a:ext uri="{FF2B5EF4-FFF2-40B4-BE49-F238E27FC236}">
                <a16:creationId xmlns:a16="http://schemas.microsoft.com/office/drawing/2014/main" id="{65D73586-61C6-4017-A854-77625CD654D3}"/>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2" name="Freeform: Shape 161" descr=" 162">
            <a:hlinkClick r:id="rId6" action="ppaction://hlinksldjump" highlightClick="1"/>
            <a:extLst>
              <a:ext uri="{FF2B5EF4-FFF2-40B4-BE49-F238E27FC236}">
                <a16:creationId xmlns:a16="http://schemas.microsoft.com/office/drawing/2014/main" id="{06D11B26-5C75-4424-9A34-CD85E66C12FF}"/>
              </a:ext>
            </a:extLst>
          </p:cNvPr>
          <p:cNvSpPr/>
          <p:nvPr/>
        </p:nvSpPr>
        <p:spPr>
          <a:xfrm>
            <a:off x="10299700" y="1896574"/>
            <a:ext cx="1892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3" name="Freeform: Shape 162" descr=" 163">
            <a:hlinkClick r:id="rId7" action="ppaction://hlinksldjump" highlightClick="1"/>
            <a:extLst>
              <a:ext uri="{FF2B5EF4-FFF2-40B4-BE49-F238E27FC236}">
                <a16:creationId xmlns:a16="http://schemas.microsoft.com/office/drawing/2014/main" id="{3D9BEBC6-4A88-412C-BA75-ACF9964052FB}"/>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4" name="Freeform: Shape 163" descr=" 164">
            <a:hlinkClick r:id="rId8" action="ppaction://hlinksldjump" highlightClick="1"/>
            <a:extLst>
              <a:ext uri="{FF2B5EF4-FFF2-40B4-BE49-F238E27FC236}">
                <a16:creationId xmlns:a16="http://schemas.microsoft.com/office/drawing/2014/main" id="{567614BA-92F2-4996-BD2B-C8098E7EC20B}"/>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5" name="Freeform: Shape 164" descr=" 165">
            <a:hlinkClick r:id="rId9" action="ppaction://hlinksldjump" highlightClick="1"/>
            <a:extLst>
              <a:ext uri="{FF2B5EF4-FFF2-40B4-BE49-F238E27FC236}">
                <a16:creationId xmlns:a16="http://schemas.microsoft.com/office/drawing/2014/main" id="{D834D465-E088-48FE-944C-B86BC9C3F63A}"/>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6" name="Freeform: Shape 165" descr=" 166">
            <a:hlinkClick r:id="rId10" action="ppaction://hlinksldjump" highlightClick="1"/>
            <a:extLst>
              <a:ext uri="{FF2B5EF4-FFF2-40B4-BE49-F238E27FC236}">
                <a16:creationId xmlns:a16="http://schemas.microsoft.com/office/drawing/2014/main" id="{13D2A38F-5C01-4783-AF89-45AA86853470}"/>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168" name="Rectangle 167" descr=" 168">
            <a:extLst>
              <a:ext uri="{FF2B5EF4-FFF2-40B4-BE49-F238E27FC236}">
                <a16:creationId xmlns:a16="http://schemas.microsoft.com/office/drawing/2014/main" id="{F6418F2C-BE55-442A-9B6A-3B69A33A5821}"/>
              </a:ext>
            </a:extLst>
          </p:cNvPr>
          <p:cNvSpPr/>
          <p:nvPr/>
        </p:nvSpPr>
        <p:spPr>
          <a:xfrm>
            <a:off x="294640" y="5692170"/>
            <a:ext cx="9954260" cy="461665"/>
          </a:xfrm>
          <a:prstGeom prst="rect">
            <a:avLst/>
          </a:prstGeom>
        </p:spPr>
        <p:txBody>
          <a:bodyPr wrap="square">
            <a:spAutoFit/>
          </a:bodyPr>
          <a:lstStyle/>
          <a:p>
            <a:r>
              <a:rPr lang="en-GB" sz="1200" baseline="30000" dirty="0">
                <a:solidFill>
                  <a:schemeClr val="bg1"/>
                </a:solidFill>
              </a:rPr>
              <a:t>a</a:t>
            </a:r>
            <a:r>
              <a:rPr lang="en-GB" sz="1200" dirty="0">
                <a:solidFill>
                  <a:schemeClr val="bg1"/>
                </a:solidFill>
              </a:rPr>
              <a:t> </a:t>
            </a:r>
            <a:r>
              <a:rPr lang="en-GB" sz="1200" dirty="0" err="1">
                <a:solidFill>
                  <a:schemeClr val="bg1"/>
                </a:solidFill>
              </a:rPr>
              <a:t>Zolgensma</a:t>
            </a:r>
            <a:r>
              <a:rPr lang="en-GB" sz="1200" dirty="0">
                <a:solidFill>
                  <a:schemeClr val="bg1"/>
                </a:solidFill>
              </a:rPr>
              <a:t> IV. </a:t>
            </a:r>
            <a:r>
              <a:rPr lang="en-GB" sz="1200" baseline="30000" dirty="0">
                <a:solidFill>
                  <a:schemeClr val="bg1"/>
                </a:solidFill>
              </a:rPr>
              <a:t>b</a:t>
            </a:r>
            <a:r>
              <a:rPr lang="en-GB" sz="1200" dirty="0">
                <a:solidFill>
                  <a:schemeClr val="bg1"/>
                </a:solidFill>
              </a:rPr>
              <a:t> </a:t>
            </a:r>
            <a:r>
              <a:rPr lang="en-GB" sz="1200" dirty="0" err="1">
                <a:solidFill>
                  <a:schemeClr val="bg1"/>
                </a:solidFill>
              </a:rPr>
              <a:t>Zolgensma</a:t>
            </a:r>
            <a:r>
              <a:rPr lang="en-GB" sz="1200" dirty="0">
                <a:solidFill>
                  <a:schemeClr val="bg1"/>
                </a:solidFill>
              </a:rPr>
              <a:t> IT.</a:t>
            </a:r>
            <a:br>
              <a:rPr lang="en-GB" sz="1200" dirty="0">
                <a:solidFill>
                  <a:schemeClr val="bg1"/>
                </a:solidFill>
              </a:rPr>
            </a:br>
            <a:r>
              <a:rPr lang="en-GB" sz="1200" dirty="0">
                <a:solidFill>
                  <a:schemeClr val="bg1"/>
                </a:solidFill>
              </a:rPr>
              <a:t>Times indicated are submission timelines.</a:t>
            </a:r>
          </a:p>
        </p:txBody>
      </p:sp>
      <p:sp>
        <p:nvSpPr>
          <p:cNvPr id="186" name="REFERENCES" descr=" 186">
            <a:hlinkClick r:id="" action="ppaction://noaction" highlightClick="1"/>
            <a:extLst>
              <a:ext uri="{FF2B5EF4-FFF2-40B4-BE49-F238E27FC236}">
                <a16:creationId xmlns:a16="http://schemas.microsoft.com/office/drawing/2014/main" id="{49250A0E-9675-4B9E-9EEC-FCB05936FF32}"/>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97" name="Rectangle 196" descr=" 197">
            <a:extLst>
              <a:ext uri="{FF2B5EF4-FFF2-40B4-BE49-F238E27FC236}">
                <a16:creationId xmlns:a16="http://schemas.microsoft.com/office/drawing/2014/main" id="{822523BC-DB19-4D34-BAF2-F56FDFAFA748}"/>
              </a:ext>
            </a:extLst>
          </p:cNvPr>
          <p:cNvSpPr/>
          <p:nvPr/>
        </p:nvSpPr>
        <p:spPr>
          <a:xfrm>
            <a:off x="294640" y="243536"/>
            <a:ext cx="10963910" cy="461665"/>
          </a:xfrm>
          <a:prstGeom prst="rect">
            <a:avLst/>
          </a:prstGeom>
        </p:spPr>
        <p:txBody>
          <a:bodyPr wrap="square">
            <a:spAutoFit/>
          </a:bodyPr>
          <a:lstStyle/>
          <a:p>
            <a:pPr lvl="0"/>
            <a:r>
              <a:rPr lang="en-GB" b="1" dirty="0">
                <a:solidFill>
                  <a:srgbClr val="FFFFFF"/>
                </a:solidFill>
              </a:rPr>
              <a:t>Novartis has an industry-leading portfolio and pipeline in neuroscience </a:t>
            </a:r>
            <a:endParaRPr kumimoji="0" lang="en-GB" sz="2400" b="1"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8" name="TextBox 197" descr=" 198">
            <a:extLst>
              <a:ext uri="{FF2B5EF4-FFF2-40B4-BE49-F238E27FC236}">
                <a16:creationId xmlns:a16="http://schemas.microsoft.com/office/drawing/2014/main" id="{C7C54AED-86EE-4406-B394-3D430B3F6948}"/>
              </a:ext>
            </a:extLst>
          </p:cNvPr>
          <p:cNvSpPr txBox="1"/>
          <p:nvPr/>
        </p:nvSpPr>
        <p:spPr>
          <a:xfrm>
            <a:off x="225624" y="908323"/>
            <a:ext cx="9975651" cy="523220"/>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Providing the best therapy package for </a:t>
            </a: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Multiple Sclerosis and SMA</a:t>
            </a: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 unlocking the next wave of growth in </a:t>
            </a:r>
            <a:b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b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Migraine Prevention</a:t>
            </a:r>
            <a:r>
              <a:rPr kumimoji="0" lang="en-GB" sz="1400" b="0" i="0" u="none" strike="noStrike" kern="1200" cap="none" spc="0" normalizeH="0" baseline="0" noProof="0" dirty="0">
                <a:ln>
                  <a:noFill/>
                </a:ln>
                <a:solidFill>
                  <a:schemeClr val="bg1"/>
                </a:solidFill>
                <a:effectLst/>
                <a:uLnTx/>
                <a:uFillTx/>
                <a:latin typeface="Arial" panose="020B0604020202020204"/>
                <a:ea typeface="+mn-ea"/>
                <a:cs typeface="+mn-cs"/>
              </a:rPr>
              <a:t>, while preparing to target the huge unmet need in </a:t>
            </a:r>
            <a:r>
              <a:rPr kumimoji="0" lang="en-GB" sz="1400" b="1" i="0" u="none" strike="noStrike" kern="1200" cap="none" spc="0" normalizeH="0" baseline="0" noProof="0" dirty="0">
                <a:ln>
                  <a:noFill/>
                </a:ln>
                <a:solidFill>
                  <a:schemeClr val="bg1"/>
                </a:solidFill>
                <a:effectLst/>
                <a:uLnTx/>
                <a:uFillTx/>
                <a:latin typeface="Arial" panose="020B0604020202020204"/>
                <a:ea typeface="+mn-ea"/>
                <a:cs typeface="+mn-cs"/>
              </a:rPr>
              <a:t>Neurodegeneration and Refractory Psychiatry </a:t>
            </a:r>
            <a:endParaRPr kumimoji="0" lang="en-GB" sz="800" b="1" i="0" u="none" strike="noStrike" kern="1200" cap="none" spc="0" normalizeH="0" baseline="30000" noProof="0" dirty="0">
              <a:ln>
                <a:noFill/>
              </a:ln>
              <a:solidFill>
                <a:schemeClr val="bg1"/>
              </a:solidFill>
              <a:effectLst/>
              <a:uLnTx/>
              <a:uFillTx/>
              <a:latin typeface="Arial" panose="020B0604020202020204"/>
              <a:ea typeface="+mn-ea"/>
              <a:cs typeface="+mn-cs"/>
            </a:endParaRPr>
          </a:p>
        </p:txBody>
      </p:sp>
      <p:grpSp>
        <p:nvGrpSpPr>
          <p:cNvPr id="12" name="Group 11" descr=" 12">
            <a:extLst>
              <a:ext uri="{FF2B5EF4-FFF2-40B4-BE49-F238E27FC236}">
                <a16:creationId xmlns:a16="http://schemas.microsoft.com/office/drawing/2014/main" id="{76E2339A-40DF-4121-89AD-C669B8B10726}"/>
              </a:ext>
            </a:extLst>
          </p:cNvPr>
          <p:cNvGrpSpPr/>
          <p:nvPr/>
        </p:nvGrpSpPr>
        <p:grpSpPr>
          <a:xfrm>
            <a:off x="407891" y="1691293"/>
            <a:ext cx="9723977" cy="1088822"/>
            <a:chOff x="407891" y="1691293"/>
            <a:chExt cx="9723977" cy="1088822"/>
          </a:xfrm>
        </p:grpSpPr>
        <p:sp>
          <p:nvSpPr>
            <p:cNvPr id="201" name="Arrow: Down 200">
              <a:extLst>
                <a:ext uri="{FF2B5EF4-FFF2-40B4-BE49-F238E27FC236}">
                  <a16:creationId xmlns:a16="http://schemas.microsoft.com/office/drawing/2014/main" id="{37E61EFC-70B9-4BDD-915B-5269087E76D7}"/>
                </a:ext>
              </a:extLst>
            </p:cNvPr>
            <p:cNvSpPr/>
            <p:nvPr/>
          </p:nvSpPr>
          <p:spPr>
            <a:xfrm>
              <a:off x="901855"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2" name="Arrow: Down 201">
              <a:extLst>
                <a:ext uri="{FF2B5EF4-FFF2-40B4-BE49-F238E27FC236}">
                  <a16:creationId xmlns:a16="http://schemas.microsoft.com/office/drawing/2014/main" id="{C01E5245-CAFC-40F6-8205-A249B7746E0D}"/>
                </a:ext>
              </a:extLst>
            </p:cNvPr>
            <p:cNvSpPr/>
            <p:nvPr/>
          </p:nvSpPr>
          <p:spPr>
            <a:xfrm>
              <a:off x="2369530"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3" name="Arrow: Down 202">
              <a:extLst>
                <a:ext uri="{FF2B5EF4-FFF2-40B4-BE49-F238E27FC236}">
                  <a16:creationId xmlns:a16="http://schemas.microsoft.com/office/drawing/2014/main" id="{19512EE8-9BF3-4C90-AA80-9EBB175C65D4}"/>
                </a:ext>
              </a:extLst>
            </p:cNvPr>
            <p:cNvSpPr/>
            <p:nvPr/>
          </p:nvSpPr>
          <p:spPr>
            <a:xfrm>
              <a:off x="5266264"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4" name="Arrow: Down 203">
              <a:extLst>
                <a:ext uri="{FF2B5EF4-FFF2-40B4-BE49-F238E27FC236}">
                  <a16:creationId xmlns:a16="http://schemas.microsoft.com/office/drawing/2014/main" id="{CC009BDE-3834-4F8C-9555-3613502DD46E}"/>
                </a:ext>
              </a:extLst>
            </p:cNvPr>
            <p:cNvSpPr/>
            <p:nvPr/>
          </p:nvSpPr>
          <p:spPr>
            <a:xfrm>
              <a:off x="6712616"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sp>
          <p:nvSpPr>
            <p:cNvPr id="205" name="Arrow: Down 204">
              <a:extLst>
                <a:ext uri="{FF2B5EF4-FFF2-40B4-BE49-F238E27FC236}">
                  <a16:creationId xmlns:a16="http://schemas.microsoft.com/office/drawing/2014/main" id="{E6D6DCC0-764B-4494-BADE-F5159E207026}"/>
                </a:ext>
              </a:extLst>
            </p:cNvPr>
            <p:cNvSpPr/>
            <p:nvPr/>
          </p:nvSpPr>
          <p:spPr>
            <a:xfrm>
              <a:off x="9368647" y="2555937"/>
              <a:ext cx="382424"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ea typeface="+mn-ea"/>
                <a:cs typeface="+mn-cs"/>
              </a:endParaRPr>
            </a:p>
          </p:txBody>
        </p:sp>
        <p:cxnSp>
          <p:nvCxnSpPr>
            <p:cNvPr id="206" name="Straight Connector 205">
              <a:extLst>
                <a:ext uri="{FF2B5EF4-FFF2-40B4-BE49-F238E27FC236}">
                  <a16:creationId xmlns:a16="http://schemas.microsoft.com/office/drawing/2014/main" id="{BA113F52-F574-48FF-BD86-C4E58E324183}"/>
                </a:ext>
              </a:extLst>
            </p:cNvPr>
            <p:cNvCxnSpPr/>
            <p:nvPr/>
          </p:nvCxnSpPr>
          <p:spPr>
            <a:xfrm>
              <a:off x="1654809" y="2339913"/>
              <a:ext cx="6405598" cy="0"/>
            </a:xfrm>
            <a:prstGeom prst="line">
              <a:avLst/>
            </a:prstGeom>
            <a:ln w="5715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7" name="Rectangle: Rounded Corners 206">
              <a:extLst>
                <a:ext uri="{FF2B5EF4-FFF2-40B4-BE49-F238E27FC236}">
                  <a16:creationId xmlns:a16="http://schemas.microsoft.com/office/drawing/2014/main" id="{EC5B672D-77D2-4B10-9B79-46D96B34711A}"/>
                </a:ext>
              </a:extLst>
            </p:cNvPr>
            <p:cNvSpPr/>
            <p:nvPr/>
          </p:nvSpPr>
          <p:spPr>
            <a:xfrm>
              <a:off x="407891"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Today</a:t>
              </a:r>
            </a:p>
          </p:txBody>
        </p:sp>
        <p:sp>
          <p:nvSpPr>
            <p:cNvPr id="208" name="Rectangle: Rounded Corners 207">
              <a:extLst>
                <a:ext uri="{FF2B5EF4-FFF2-40B4-BE49-F238E27FC236}">
                  <a16:creationId xmlns:a16="http://schemas.microsoft.com/office/drawing/2014/main" id="{96176E3F-5EF0-4971-AE11-4EAFF04BCBC2}"/>
                </a:ext>
              </a:extLst>
            </p:cNvPr>
            <p:cNvSpPr/>
            <p:nvPr/>
          </p:nvSpPr>
          <p:spPr>
            <a:xfrm>
              <a:off x="1875566"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2020</a:t>
              </a:r>
            </a:p>
          </p:txBody>
        </p:sp>
        <p:sp>
          <p:nvSpPr>
            <p:cNvPr id="209" name="Rectangle: Rounded Corners 208">
              <a:extLst>
                <a:ext uri="{FF2B5EF4-FFF2-40B4-BE49-F238E27FC236}">
                  <a16:creationId xmlns:a16="http://schemas.microsoft.com/office/drawing/2014/main" id="{1C217573-5857-47D6-B166-2C578256A725}"/>
                </a:ext>
              </a:extLst>
            </p:cNvPr>
            <p:cNvSpPr/>
            <p:nvPr/>
          </p:nvSpPr>
          <p:spPr>
            <a:xfrm>
              <a:off x="4772300"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≥2024</a:t>
              </a:r>
            </a:p>
          </p:txBody>
        </p:sp>
        <p:sp>
          <p:nvSpPr>
            <p:cNvPr id="210" name="Rectangle: Rounded Corners 209">
              <a:extLst>
                <a:ext uri="{FF2B5EF4-FFF2-40B4-BE49-F238E27FC236}">
                  <a16:creationId xmlns:a16="http://schemas.microsoft.com/office/drawing/2014/main" id="{1761C6F6-0362-416F-AE58-52775F710061}"/>
                </a:ext>
              </a:extLst>
            </p:cNvPr>
            <p:cNvSpPr/>
            <p:nvPr/>
          </p:nvSpPr>
          <p:spPr>
            <a:xfrm>
              <a:off x="6285868" y="2123889"/>
              <a:ext cx="3846000"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Areas of interest</a:t>
              </a:r>
            </a:p>
          </p:txBody>
        </p:sp>
        <p:sp>
          <p:nvSpPr>
            <p:cNvPr id="211" name="Rectangle: Rounded Corners 21">
              <a:extLst>
                <a:ext uri="{FF2B5EF4-FFF2-40B4-BE49-F238E27FC236}">
                  <a16:creationId xmlns:a16="http://schemas.microsoft.com/office/drawing/2014/main" id="{4397200E-E92D-46D0-8CB3-E449AD2460C4}"/>
                </a:ext>
              </a:extLst>
            </p:cNvPr>
            <p:cNvSpPr/>
            <p:nvPr/>
          </p:nvSpPr>
          <p:spPr>
            <a:xfrm>
              <a:off x="3303493" y="2123889"/>
              <a:ext cx="1370352" cy="432048"/>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0" normalizeH="0" baseline="0" noProof="0" dirty="0">
                  <a:ln>
                    <a:noFill/>
                  </a:ln>
                  <a:solidFill>
                    <a:srgbClr val="FFFFFF"/>
                  </a:solidFill>
                  <a:effectLst/>
                  <a:uLnTx/>
                  <a:uFillTx/>
                  <a:ea typeface="+mn-ea"/>
                  <a:cs typeface="+mn-cs"/>
                </a:rPr>
                <a:t>2023</a:t>
              </a:r>
            </a:p>
          </p:txBody>
        </p:sp>
        <p:sp>
          <p:nvSpPr>
            <p:cNvPr id="216" name="Pentágono 782">
              <a:extLst>
                <a:ext uri="{FF2B5EF4-FFF2-40B4-BE49-F238E27FC236}">
                  <a16:creationId xmlns:a16="http://schemas.microsoft.com/office/drawing/2014/main" id="{D63926AA-162D-4775-8071-E8D0916A4D5C}"/>
                </a:ext>
              </a:extLst>
            </p:cNvPr>
            <p:cNvSpPr/>
            <p:nvPr/>
          </p:nvSpPr>
          <p:spPr bwMode="ltGray">
            <a:xfrm>
              <a:off x="1147910" y="1691293"/>
              <a:ext cx="2612372" cy="360588"/>
            </a:xfrm>
            <a:prstGeom prst="homePlate">
              <a:avLst/>
            </a:prstGeom>
            <a:solidFill>
              <a:schemeClr val="accent1"/>
            </a:solidFill>
            <a:ln>
              <a:noFill/>
            </a:ln>
          </p:spPr>
          <p:style>
            <a:lnRef idx="3">
              <a:schemeClr val="lt1"/>
            </a:lnRef>
            <a:fillRef idx="1">
              <a:schemeClr val="accent2"/>
            </a:fillRef>
            <a:effectRef idx="1">
              <a:schemeClr val="accent2"/>
            </a:effectRef>
            <a:fontRef idx="minor">
              <a:schemeClr val="lt1"/>
            </a:fontRef>
          </p:style>
          <p:txBody>
            <a:bodyPr rtlCol="0" anchor="ctr"/>
            <a:lstStyle/>
            <a:p>
              <a:pPr algn="ctr" defTabSz="1219110">
                <a:defRPr/>
              </a:pPr>
              <a:r>
                <a:rPr lang="en-GB" sz="1200" b="1" kern="0" dirty="0">
                  <a:solidFill>
                    <a:srgbClr val="FFFFFF"/>
                  </a:solidFill>
                </a:rPr>
                <a:t>LAUNCH &amp; ACCELERATE</a:t>
              </a:r>
            </a:p>
          </p:txBody>
        </p:sp>
        <p:sp>
          <p:nvSpPr>
            <p:cNvPr id="217" name="Pentágono 782">
              <a:extLst>
                <a:ext uri="{FF2B5EF4-FFF2-40B4-BE49-F238E27FC236}">
                  <a16:creationId xmlns:a16="http://schemas.microsoft.com/office/drawing/2014/main" id="{A2CF968C-03F6-483A-973F-0A2EC78A5984}"/>
                </a:ext>
              </a:extLst>
            </p:cNvPr>
            <p:cNvSpPr/>
            <p:nvPr/>
          </p:nvSpPr>
          <p:spPr bwMode="ltGray">
            <a:xfrm>
              <a:off x="3895178" y="1691293"/>
              <a:ext cx="2190585" cy="360588"/>
            </a:xfrm>
            <a:prstGeom prst="homePlate">
              <a:avLst/>
            </a:prstGeom>
            <a:solidFill>
              <a:schemeClr val="accent1"/>
            </a:solidFill>
            <a:ln>
              <a:noFill/>
            </a:ln>
          </p:spPr>
          <p:style>
            <a:lnRef idx="3">
              <a:schemeClr val="lt1"/>
            </a:lnRef>
            <a:fillRef idx="1">
              <a:schemeClr val="accent2"/>
            </a:fillRef>
            <a:effectRef idx="1">
              <a:schemeClr val="accent2"/>
            </a:effectRef>
            <a:fontRef idx="minor">
              <a:schemeClr val="lt1"/>
            </a:fontRef>
          </p:style>
          <p:txBody>
            <a:bodyPr rtlCol="0" anchor="ctr"/>
            <a:lstStyle/>
            <a:p>
              <a:pPr algn="ctr" defTabSz="1219110">
                <a:defRPr/>
              </a:pPr>
              <a:r>
                <a:rPr lang="en-GB" sz="1200" b="1" kern="0" dirty="0">
                  <a:solidFill>
                    <a:srgbClr val="FFFFFF"/>
                  </a:solidFill>
                </a:rPr>
                <a:t>GROW &amp; EXPAND</a:t>
              </a:r>
            </a:p>
          </p:txBody>
        </p:sp>
        <p:sp>
          <p:nvSpPr>
            <p:cNvPr id="218" name="Pentágono 782">
              <a:extLst>
                <a:ext uri="{FF2B5EF4-FFF2-40B4-BE49-F238E27FC236}">
                  <a16:creationId xmlns:a16="http://schemas.microsoft.com/office/drawing/2014/main" id="{59FAFBAD-76A9-4C27-BAFE-71CED6099C4C}"/>
                </a:ext>
              </a:extLst>
            </p:cNvPr>
            <p:cNvSpPr/>
            <p:nvPr/>
          </p:nvSpPr>
          <p:spPr bwMode="ltGray">
            <a:xfrm>
              <a:off x="6258425" y="1691293"/>
              <a:ext cx="2407486" cy="360588"/>
            </a:xfrm>
            <a:prstGeom prst="homePlate">
              <a:avLst/>
            </a:prstGeom>
            <a:solidFill>
              <a:schemeClr val="accent1"/>
            </a:solidFill>
            <a:ln>
              <a:noFill/>
            </a:ln>
          </p:spPr>
          <p:style>
            <a:lnRef idx="3">
              <a:schemeClr val="lt1"/>
            </a:lnRef>
            <a:fillRef idx="1">
              <a:schemeClr val="accent2"/>
            </a:fillRef>
            <a:effectRef idx="1">
              <a:schemeClr val="accent2"/>
            </a:effectRef>
            <a:fontRef idx="minor">
              <a:schemeClr val="lt1"/>
            </a:fontRef>
          </p:style>
          <p:txBody>
            <a:bodyPr rtlCol="0" anchor="ctr"/>
            <a:lstStyle/>
            <a:p>
              <a:pPr algn="ctr" defTabSz="1219110">
                <a:defRPr/>
              </a:pPr>
              <a:r>
                <a:rPr lang="en-GB" sz="1200" b="1" kern="0" dirty="0">
                  <a:solidFill>
                    <a:srgbClr val="FFFFFF"/>
                  </a:solidFill>
                </a:rPr>
                <a:t>BREAKTHROUGH &amp; LEAD</a:t>
              </a:r>
            </a:p>
          </p:txBody>
        </p:sp>
      </p:grpSp>
      <p:grpSp>
        <p:nvGrpSpPr>
          <p:cNvPr id="369" name="Migraine" descr=" 369">
            <a:extLst>
              <a:ext uri="{FF2B5EF4-FFF2-40B4-BE49-F238E27FC236}">
                <a16:creationId xmlns:a16="http://schemas.microsoft.com/office/drawing/2014/main" id="{F6557DE4-3EE9-4352-8687-8DE6AE35A181}"/>
              </a:ext>
            </a:extLst>
          </p:cNvPr>
          <p:cNvGrpSpPr/>
          <p:nvPr/>
        </p:nvGrpSpPr>
        <p:grpSpPr>
          <a:xfrm>
            <a:off x="413560" y="4791075"/>
            <a:ext cx="1490821" cy="330200"/>
            <a:chOff x="1100168" y="5092700"/>
            <a:chExt cx="1733678" cy="330200"/>
          </a:xfrm>
        </p:grpSpPr>
        <p:sp>
          <p:nvSpPr>
            <p:cNvPr id="370" name="Rectangle: Rounded Corners 369">
              <a:extLst>
                <a:ext uri="{FF2B5EF4-FFF2-40B4-BE49-F238E27FC236}">
                  <a16:creationId xmlns:a16="http://schemas.microsoft.com/office/drawing/2014/main" id="{58D6D32C-67F3-4926-9C1B-0372FAC03033}"/>
                </a:ext>
              </a:extLst>
            </p:cNvPr>
            <p:cNvSpPr/>
            <p:nvPr/>
          </p:nvSpPr>
          <p:spPr>
            <a:xfrm>
              <a:off x="1100168" y="5092700"/>
              <a:ext cx="173367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MIGRAINE VIEW</a:t>
              </a:r>
            </a:p>
          </p:txBody>
        </p:sp>
        <p:sp>
          <p:nvSpPr>
            <p:cNvPr id="371" name="Freeform: Shape 370">
              <a:extLst>
                <a:ext uri="{FF2B5EF4-FFF2-40B4-BE49-F238E27FC236}">
                  <a16:creationId xmlns:a16="http://schemas.microsoft.com/office/drawing/2014/main" id="{E4D1CD0F-8648-4947-B2A1-75A962CEAC37}"/>
                </a:ext>
              </a:extLst>
            </p:cNvPr>
            <p:cNvSpPr/>
            <p:nvPr/>
          </p:nvSpPr>
          <p:spPr>
            <a:xfrm>
              <a:off x="26138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72" name="MS" descr=" 372">
            <a:extLst>
              <a:ext uri="{FF2B5EF4-FFF2-40B4-BE49-F238E27FC236}">
                <a16:creationId xmlns:a16="http://schemas.microsoft.com/office/drawing/2014/main" id="{5F147BCA-61EE-4D9E-B860-B76DEFA7C8E8}"/>
              </a:ext>
            </a:extLst>
          </p:cNvPr>
          <p:cNvGrpSpPr/>
          <p:nvPr/>
        </p:nvGrpSpPr>
        <p:grpSpPr>
          <a:xfrm>
            <a:off x="1982923" y="4791075"/>
            <a:ext cx="2414338" cy="330200"/>
            <a:chOff x="2953564" y="5092700"/>
            <a:chExt cx="2807638" cy="330200"/>
          </a:xfrm>
        </p:grpSpPr>
        <p:sp>
          <p:nvSpPr>
            <p:cNvPr id="373" name="Rectangle: Rounded Corners 372">
              <a:extLst>
                <a:ext uri="{FF2B5EF4-FFF2-40B4-BE49-F238E27FC236}">
                  <a16:creationId xmlns:a16="http://schemas.microsoft.com/office/drawing/2014/main" id="{D3D1B99A-724D-4E20-B6F4-E9B7707C399C}"/>
                </a:ext>
              </a:extLst>
            </p:cNvPr>
            <p:cNvSpPr/>
            <p:nvPr/>
          </p:nvSpPr>
          <p:spPr>
            <a:xfrm>
              <a:off x="2953564" y="5092700"/>
              <a:ext cx="280763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MULTIPLE SCLEROSIS VIEW</a:t>
              </a:r>
            </a:p>
          </p:txBody>
        </p:sp>
        <p:sp>
          <p:nvSpPr>
            <p:cNvPr id="374" name="Freeform: Shape 373">
              <a:extLst>
                <a:ext uri="{FF2B5EF4-FFF2-40B4-BE49-F238E27FC236}">
                  <a16:creationId xmlns:a16="http://schemas.microsoft.com/office/drawing/2014/main" id="{7B92EC15-EE8C-479C-885B-AAA7CEBEDDB9}"/>
                </a:ext>
              </a:extLst>
            </p:cNvPr>
            <p:cNvSpPr/>
            <p:nvPr/>
          </p:nvSpPr>
          <p:spPr>
            <a:xfrm>
              <a:off x="55411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75" name="Pediatric" descr=" 375">
            <a:extLst>
              <a:ext uri="{FF2B5EF4-FFF2-40B4-BE49-F238E27FC236}">
                <a16:creationId xmlns:a16="http://schemas.microsoft.com/office/drawing/2014/main" id="{D9C7242A-77CC-408F-926E-76A56E9AD4CD}"/>
              </a:ext>
            </a:extLst>
          </p:cNvPr>
          <p:cNvGrpSpPr/>
          <p:nvPr/>
        </p:nvGrpSpPr>
        <p:grpSpPr>
          <a:xfrm>
            <a:off x="4475803" y="4791075"/>
            <a:ext cx="2580446" cy="330200"/>
            <a:chOff x="5880920" y="5092700"/>
            <a:chExt cx="3000805" cy="330200"/>
          </a:xfrm>
        </p:grpSpPr>
        <p:sp>
          <p:nvSpPr>
            <p:cNvPr id="376" name="Rectangle: Rounded Corners 375">
              <a:extLst>
                <a:ext uri="{FF2B5EF4-FFF2-40B4-BE49-F238E27FC236}">
                  <a16:creationId xmlns:a16="http://schemas.microsoft.com/office/drawing/2014/main" id="{4BC98DD2-E20C-4874-89F1-785946D41435}"/>
                </a:ext>
              </a:extLst>
            </p:cNvPr>
            <p:cNvSpPr/>
            <p:nvPr/>
          </p:nvSpPr>
          <p:spPr>
            <a:xfrm>
              <a:off x="5880920" y="5092700"/>
              <a:ext cx="300080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PEDIATRIC NEUROLOGY VIEW</a:t>
              </a:r>
            </a:p>
          </p:txBody>
        </p:sp>
        <p:sp>
          <p:nvSpPr>
            <p:cNvPr id="377" name="Freeform: Shape 376">
              <a:extLst>
                <a:ext uri="{FF2B5EF4-FFF2-40B4-BE49-F238E27FC236}">
                  <a16:creationId xmlns:a16="http://schemas.microsoft.com/office/drawing/2014/main" id="{BD567042-FAB0-4C89-A492-F0C526C8DB98}"/>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endParaRPr lang="en-GB"/>
            </a:p>
          </p:txBody>
        </p:sp>
      </p:grpSp>
      <p:grpSp>
        <p:nvGrpSpPr>
          <p:cNvPr id="378" name="REFRACTORY" descr=" 378">
            <a:extLst>
              <a:ext uri="{FF2B5EF4-FFF2-40B4-BE49-F238E27FC236}">
                <a16:creationId xmlns:a16="http://schemas.microsoft.com/office/drawing/2014/main" id="{6FD1F35E-2CD9-4F65-A0D2-536CB5CC98FB}"/>
              </a:ext>
            </a:extLst>
          </p:cNvPr>
          <p:cNvGrpSpPr/>
          <p:nvPr/>
        </p:nvGrpSpPr>
        <p:grpSpPr>
          <a:xfrm>
            <a:off x="7134791" y="4791075"/>
            <a:ext cx="2713879" cy="330200"/>
            <a:chOff x="7088193" y="5092700"/>
            <a:chExt cx="3155975" cy="330200"/>
          </a:xfrm>
        </p:grpSpPr>
        <p:sp>
          <p:nvSpPr>
            <p:cNvPr id="379" name="Rectangle: Rounded Corners 378">
              <a:extLst>
                <a:ext uri="{FF2B5EF4-FFF2-40B4-BE49-F238E27FC236}">
                  <a16:creationId xmlns:a16="http://schemas.microsoft.com/office/drawing/2014/main" id="{1D55BB53-CD3D-4596-9DFB-2C579F3BF4F8}"/>
                </a:ext>
              </a:extLst>
            </p:cNvPr>
            <p:cNvSpPr/>
            <p:nvPr/>
          </p:nvSpPr>
          <p:spPr>
            <a:xfrm>
              <a:off x="7088193" y="5092700"/>
              <a:ext cx="315597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REFRACTORY PSYCHIATRY VIEW</a:t>
              </a:r>
            </a:p>
          </p:txBody>
        </p:sp>
        <p:sp>
          <p:nvSpPr>
            <p:cNvPr id="380" name="Freeform: Shape 379">
              <a:extLst>
                <a:ext uri="{FF2B5EF4-FFF2-40B4-BE49-F238E27FC236}">
                  <a16:creationId xmlns:a16="http://schemas.microsoft.com/office/drawing/2014/main" id="{8B9047D4-E272-40FE-BCFF-34CF9B71E9C6}"/>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81" name="NEURODEGENERATION" descr=" 381">
            <a:extLst>
              <a:ext uri="{FF2B5EF4-FFF2-40B4-BE49-F238E27FC236}">
                <a16:creationId xmlns:a16="http://schemas.microsoft.com/office/drawing/2014/main" id="{018203EF-B2E1-4F82-AA47-96EDB9A68A7B}"/>
              </a:ext>
            </a:extLst>
          </p:cNvPr>
          <p:cNvGrpSpPr/>
          <p:nvPr/>
        </p:nvGrpSpPr>
        <p:grpSpPr>
          <a:xfrm>
            <a:off x="413560" y="5184775"/>
            <a:ext cx="2434480" cy="330200"/>
            <a:chOff x="7413107" y="5092700"/>
            <a:chExt cx="2831061" cy="330200"/>
          </a:xfrm>
        </p:grpSpPr>
        <p:sp>
          <p:nvSpPr>
            <p:cNvPr id="382" name="Rectangle: Rounded Corners 381">
              <a:extLst>
                <a:ext uri="{FF2B5EF4-FFF2-40B4-BE49-F238E27FC236}">
                  <a16:creationId xmlns:a16="http://schemas.microsoft.com/office/drawing/2014/main" id="{FBB5816F-F062-4511-BB6B-500BD9474CEA}"/>
                </a:ext>
              </a:extLst>
            </p:cNvPr>
            <p:cNvSpPr/>
            <p:nvPr/>
          </p:nvSpPr>
          <p:spPr>
            <a:xfrm>
              <a:off x="7413107" y="5092700"/>
              <a:ext cx="2831061"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NEURODEGENERATION VIEW</a:t>
              </a:r>
            </a:p>
          </p:txBody>
        </p:sp>
        <p:sp>
          <p:nvSpPr>
            <p:cNvPr id="383" name="Freeform: Shape 382">
              <a:extLst>
                <a:ext uri="{FF2B5EF4-FFF2-40B4-BE49-F238E27FC236}">
                  <a16:creationId xmlns:a16="http://schemas.microsoft.com/office/drawing/2014/main" id="{379CEBDA-3747-4617-9789-05327B02A305}"/>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84" name="View all" descr=" 384">
            <a:extLst>
              <a:ext uri="{FF2B5EF4-FFF2-40B4-BE49-F238E27FC236}">
                <a16:creationId xmlns:a16="http://schemas.microsoft.com/office/drawing/2014/main" id="{DEBA26D9-808B-46ED-BCFF-DF9A91331FC7}"/>
              </a:ext>
            </a:extLst>
          </p:cNvPr>
          <p:cNvGrpSpPr/>
          <p:nvPr/>
        </p:nvGrpSpPr>
        <p:grpSpPr>
          <a:xfrm>
            <a:off x="2915236" y="5184775"/>
            <a:ext cx="1068641" cy="330200"/>
            <a:chOff x="9001443" y="5092700"/>
            <a:chExt cx="1242725" cy="330200"/>
          </a:xfrm>
        </p:grpSpPr>
        <p:sp>
          <p:nvSpPr>
            <p:cNvPr id="385" name="Rectangle: Rounded Corners 384">
              <a:extLst>
                <a:ext uri="{FF2B5EF4-FFF2-40B4-BE49-F238E27FC236}">
                  <a16:creationId xmlns:a16="http://schemas.microsoft.com/office/drawing/2014/main" id="{BA0D94C3-676B-436F-A111-68C508E75938}"/>
                </a:ext>
              </a:extLst>
            </p:cNvPr>
            <p:cNvSpPr/>
            <p:nvPr/>
          </p:nvSpPr>
          <p:spPr>
            <a:xfrm>
              <a:off x="9001443" y="5092700"/>
              <a:ext cx="124272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VIEW ALL</a:t>
              </a:r>
            </a:p>
          </p:txBody>
        </p:sp>
        <p:sp>
          <p:nvSpPr>
            <p:cNvPr id="386" name="Freeform: Shape 385">
              <a:extLst>
                <a:ext uri="{FF2B5EF4-FFF2-40B4-BE49-F238E27FC236}">
                  <a16:creationId xmlns:a16="http://schemas.microsoft.com/office/drawing/2014/main" id="{D8430F91-B25D-472B-8377-4B09F02B3348}"/>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342" name="Group 341" descr=" 342">
            <a:extLst>
              <a:ext uri="{FF2B5EF4-FFF2-40B4-BE49-F238E27FC236}">
                <a16:creationId xmlns:a16="http://schemas.microsoft.com/office/drawing/2014/main" id="{70EC35AC-F40B-4D29-9166-185FEA3A6675}"/>
              </a:ext>
            </a:extLst>
          </p:cNvPr>
          <p:cNvGrpSpPr/>
          <p:nvPr/>
        </p:nvGrpSpPr>
        <p:grpSpPr>
          <a:xfrm>
            <a:off x="388160" y="2790825"/>
            <a:ext cx="9886950" cy="2724150"/>
            <a:chOff x="390525" y="2790825"/>
            <a:chExt cx="9886950" cy="2724150"/>
          </a:xfrm>
        </p:grpSpPr>
        <p:sp>
          <p:nvSpPr>
            <p:cNvPr id="343" name="Rectangle 342">
              <a:extLst>
                <a:ext uri="{FF2B5EF4-FFF2-40B4-BE49-F238E27FC236}">
                  <a16:creationId xmlns:a16="http://schemas.microsoft.com/office/drawing/2014/main" id="{D3D510FA-A7C6-4AA1-9648-565D98A3C3AA}"/>
                </a:ext>
              </a:extLst>
            </p:cNvPr>
            <p:cNvSpPr/>
            <p:nvPr/>
          </p:nvSpPr>
          <p:spPr>
            <a:xfrm>
              <a:off x="390525" y="2790825"/>
              <a:ext cx="9886950" cy="1885950"/>
            </a:xfrm>
            <a:prstGeom prst="rect">
              <a:avLst/>
            </a:prstGeom>
            <a:solidFill>
              <a:srgbClr val="5191DD"/>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grpSp>
          <p:nvGrpSpPr>
            <p:cNvPr id="344" name="View all">
              <a:extLst>
                <a:ext uri="{FF2B5EF4-FFF2-40B4-BE49-F238E27FC236}">
                  <a16:creationId xmlns:a16="http://schemas.microsoft.com/office/drawing/2014/main" id="{8FF61CD7-851B-4D2F-A062-9B90F2108E74}"/>
                </a:ext>
              </a:extLst>
            </p:cNvPr>
            <p:cNvGrpSpPr/>
            <p:nvPr/>
          </p:nvGrpSpPr>
          <p:grpSpPr>
            <a:xfrm>
              <a:off x="2915236" y="5184775"/>
              <a:ext cx="1068641" cy="330200"/>
              <a:chOff x="9001443" y="5092700"/>
              <a:chExt cx="1242725" cy="330200"/>
            </a:xfrm>
          </p:grpSpPr>
          <p:sp>
            <p:nvSpPr>
              <p:cNvPr id="367" name="Rectangle: Rounded Corners 366">
                <a:extLst>
                  <a:ext uri="{FF2B5EF4-FFF2-40B4-BE49-F238E27FC236}">
                    <a16:creationId xmlns:a16="http://schemas.microsoft.com/office/drawing/2014/main" id="{CB9EF733-9A55-4625-AAD2-8FEA8FEE9CCE}"/>
                  </a:ext>
                </a:extLst>
              </p:cNvPr>
              <p:cNvSpPr/>
              <p:nvPr/>
            </p:nvSpPr>
            <p:spPr>
              <a:xfrm>
                <a:off x="9001443" y="5092700"/>
                <a:ext cx="1242725" cy="3302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a:r>
                  <a:rPr lang="en-GB" sz="1100" b="1" dirty="0">
                    <a:solidFill>
                      <a:srgbClr val="023761"/>
                    </a:solidFill>
                  </a:rPr>
                  <a:t>VIEW ALL</a:t>
                </a:r>
              </a:p>
            </p:txBody>
          </p:sp>
          <p:sp>
            <p:nvSpPr>
              <p:cNvPr id="368" name="Oval 367">
                <a:extLst>
                  <a:ext uri="{FF2B5EF4-FFF2-40B4-BE49-F238E27FC236}">
                    <a16:creationId xmlns:a16="http://schemas.microsoft.com/office/drawing/2014/main" id="{FBB940E5-3BF3-474E-B95E-0B1B2C74E9DB}"/>
                  </a:ext>
                </a:extLst>
              </p:cNvPr>
              <p:cNvSpPr/>
              <p:nvPr/>
            </p:nvSpPr>
            <p:spPr>
              <a:xfrm>
                <a:off x="9974436" y="5168035"/>
                <a:ext cx="209322" cy="1795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GB" sz="1600" dirty="0">
                    <a:sym typeface="Wingdings" panose="05000000000000000000" pitchFamily="2" charset="2"/>
                  </a:rPr>
                  <a:t></a:t>
                </a:r>
                <a:endParaRPr lang="en-GB" sz="1600" dirty="0"/>
              </a:p>
            </p:txBody>
          </p:sp>
        </p:grpSp>
        <p:sp>
          <p:nvSpPr>
            <p:cNvPr id="345" name="TextBox 344">
              <a:extLst>
                <a:ext uri="{FF2B5EF4-FFF2-40B4-BE49-F238E27FC236}">
                  <a16:creationId xmlns:a16="http://schemas.microsoft.com/office/drawing/2014/main" id="{400F1919-1B94-4F56-998C-EA49B0D422EF}"/>
                </a:ext>
              </a:extLst>
            </p:cNvPr>
            <p:cNvSpPr txBox="1"/>
            <p:nvPr/>
          </p:nvSpPr>
          <p:spPr>
            <a:xfrm>
              <a:off x="4716774" y="2802381"/>
              <a:ext cx="1481405"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marL="0" marR="0" lvl="0" indent="0" algn="ctr" defTabSz="1219170" rtl="0" eaLnBrk="1" fontAlgn="auto" latinLnBrk="0" hangingPunct="1">
                <a:lnSpc>
                  <a:spcPct val="100000"/>
                </a:lnSpc>
                <a:spcBef>
                  <a:spcPts val="600"/>
                </a:spcBef>
                <a:spcAft>
                  <a:spcPts val="0"/>
                </a:spcAft>
                <a:buClrTx/>
                <a:buSzTx/>
                <a:buFontTx/>
                <a:buNone/>
                <a:tabLst/>
                <a:defRPr/>
              </a:pPr>
              <a:r>
                <a:rPr kumimoji="0" lang="en-GB" sz="1050" i="0" u="none" strike="noStrike" kern="1200" cap="none" spc="0" normalizeH="0" baseline="0" noProof="0" dirty="0">
                  <a:ln>
                    <a:noFill/>
                  </a:ln>
                  <a:solidFill>
                    <a:schemeClr val="tx1"/>
                  </a:solidFill>
                  <a:effectLst/>
                  <a:uLnTx/>
                  <a:uFillTx/>
                  <a:ea typeface="+mn-ea"/>
                  <a:cs typeface="+mn-cs"/>
                </a:rPr>
                <a:t>Ofatumumab </a:t>
              </a:r>
              <a:br>
                <a:rPr kumimoji="0" lang="en-GB" sz="1050" i="0" u="none" strike="noStrike" kern="1200" cap="none" spc="0" normalizeH="0" baseline="0" noProof="0" dirty="0">
                  <a:ln>
                    <a:noFill/>
                  </a:ln>
                  <a:solidFill>
                    <a:schemeClr val="tx1"/>
                  </a:solidFill>
                  <a:effectLst/>
                  <a:uLnTx/>
                  <a:uFillTx/>
                  <a:ea typeface="+mn-ea"/>
                  <a:cs typeface="+mn-cs"/>
                </a:rPr>
              </a:br>
              <a:r>
                <a:rPr kumimoji="0" lang="en-GB" sz="1050" i="0" u="none" strike="noStrike" kern="1200" cap="none" spc="0" normalizeH="0" baseline="0" noProof="0" dirty="0" err="1">
                  <a:ln>
                    <a:noFill/>
                  </a:ln>
                  <a:solidFill>
                    <a:schemeClr val="tx1"/>
                  </a:solidFill>
                  <a:effectLst/>
                  <a:uLnTx/>
                  <a:uFillTx/>
                  <a:ea typeface="+mn-ea"/>
                  <a:cs typeface="+mn-cs"/>
                </a:rPr>
                <a:t>Pediatric</a:t>
              </a:r>
              <a:r>
                <a:rPr kumimoji="0" lang="en-GB" sz="1050" i="0" u="none" strike="noStrike" kern="1200" cap="none" spc="0" normalizeH="0" baseline="0" noProof="0" dirty="0">
                  <a:ln>
                    <a:noFill/>
                  </a:ln>
                  <a:solidFill>
                    <a:schemeClr val="tx1"/>
                  </a:solidFill>
                  <a:effectLst/>
                  <a:uLnTx/>
                  <a:uFillTx/>
                  <a:ea typeface="+mn-ea"/>
                  <a:cs typeface="+mn-cs"/>
                </a:rPr>
                <a:t> </a:t>
              </a:r>
              <a:r>
                <a:rPr lang="en-GB" sz="1050" dirty="0">
                  <a:solidFill>
                    <a:schemeClr val="tx1"/>
                  </a:solidFill>
                </a:rPr>
                <a:t>MS</a:t>
              </a:r>
              <a:endParaRPr kumimoji="0" lang="en-GB" sz="1050" i="0" u="none" strike="noStrike" kern="1200" cap="none" spc="0" normalizeH="0" baseline="0" noProof="0" dirty="0">
                <a:ln>
                  <a:noFill/>
                </a:ln>
                <a:solidFill>
                  <a:schemeClr val="tx1"/>
                </a:solidFill>
                <a:effectLst/>
                <a:uLnTx/>
                <a:uFillTx/>
                <a:ea typeface="+mn-ea"/>
                <a:cs typeface="+mn-cs"/>
              </a:endParaRPr>
            </a:p>
          </p:txBody>
        </p:sp>
        <p:sp>
          <p:nvSpPr>
            <p:cNvPr id="346" name="TextBox 345">
              <a:extLst>
                <a:ext uri="{FF2B5EF4-FFF2-40B4-BE49-F238E27FC236}">
                  <a16:creationId xmlns:a16="http://schemas.microsoft.com/office/drawing/2014/main" id="{07977B73-BD00-4F0F-8C72-D40F9323C323}"/>
                </a:ext>
              </a:extLst>
            </p:cNvPr>
            <p:cNvSpPr txBox="1"/>
            <p:nvPr/>
          </p:nvSpPr>
          <p:spPr>
            <a:xfrm>
              <a:off x="6281462" y="2802381"/>
              <a:ext cx="1244732"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marL="0" marR="0" lvl="0" indent="0" algn="ctr" defTabSz="1219170" rtl="0" eaLnBrk="1" fontAlgn="auto" latinLnBrk="0" hangingPunct="1">
                <a:lnSpc>
                  <a:spcPct val="100000"/>
                </a:lnSpc>
                <a:spcBef>
                  <a:spcPts val="600"/>
                </a:spcBef>
                <a:spcAft>
                  <a:spcPts val="0"/>
                </a:spcAft>
                <a:buClrTx/>
                <a:buSzTx/>
                <a:buFontTx/>
                <a:buNone/>
                <a:tabLst/>
                <a:defRPr/>
              </a:pPr>
              <a:r>
                <a:rPr kumimoji="0" lang="en-GB" sz="1050" i="0" u="none" strike="noStrike" kern="1200" cap="none" spc="0" normalizeH="0" baseline="0" noProof="0" dirty="0">
                  <a:ln>
                    <a:noFill/>
                  </a:ln>
                  <a:solidFill>
                    <a:schemeClr val="tx1"/>
                  </a:solidFill>
                  <a:effectLst/>
                  <a:uLnTx/>
                  <a:uFillTx/>
                  <a:ea typeface="+mn-ea"/>
                  <a:cs typeface="+mn-cs"/>
                </a:rPr>
                <a:t>AVX-301 Genetic </a:t>
              </a:r>
              <a:br>
                <a:rPr kumimoji="0" lang="en-GB" sz="1050" i="0" u="none" strike="noStrike" kern="1200" cap="none" spc="0" normalizeH="0" baseline="0" noProof="0" dirty="0">
                  <a:ln>
                    <a:noFill/>
                  </a:ln>
                  <a:solidFill>
                    <a:schemeClr val="tx1"/>
                  </a:solidFill>
                  <a:effectLst/>
                  <a:uLnTx/>
                  <a:uFillTx/>
                  <a:ea typeface="+mn-ea"/>
                  <a:cs typeface="+mn-cs"/>
                </a:rPr>
              </a:br>
              <a:r>
                <a:rPr kumimoji="0" lang="en-GB" sz="1050" i="0" u="none" strike="noStrike" kern="1200" cap="none" spc="0" normalizeH="0" baseline="0" noProof="0" dirty="0">
                  <a:ln>
                    <a:noFill/>
                  </a:ln>
                  <a:solidFill>
                    <a:schemeClr val="tx1"/>
                  </a:solidFill>
                  <a:effectLst/>
                  <a:uLnTx/>
                  <a:uFillTx/>
                  <a:ea typeface="+mn-ea"/>
                  <a:cs typeface="+mn-cs"/>
                </a:rPr>
                <a:t>ALS</a:t>
              </a:r>
              <a:r>
                <a:rPr kumimoji="0" lang="en-GB" sz="1050" i="0" u="none" strike="noStrike" kern="1200" cap="none" spc="0" normalizeH="0" noProof="0" dirty="0">
                  <a:ln>
                    <a:noFill/>
                  </a:ln>
                  <a:solidFill>
                    <a:schemeClr val="tx1"/>
                  </a:solidFill>
                  <a:effectLst/>
                  <a:uLnTx/>
                  <a:uFillTx/>
                  <a:ea typeface="+mn-ea"/>
                  <a:cs typeface="+mn-cs"/>
                </a:rPr>
                <a:t> (</a:t>
              </a:r>
              <a:r>
                <a:rPr kumimoji="0" lang="en-GB" sz="1050" i="1" u="none" strike="noStrike" kern="1200" cap="none" spc="0" normalizeH="0" baseline="0" noProof="0" dirty="0">
                  <a:ln>
                    <a:noFill/>
                  </a:ln>
                  <a:solidFill>
                    <a:schemeClr val="tx1"/>
                  </a:solidFill>
                  <a:effectLst/>
                  <a:uLnTx/>
                  <a:uFillTx/>
                  <a:ea typeface="+mn-ea"/>
                  <a:cs typeface="+mn-cs"/>
                </a:rPr>
                <a:t>SOD1</a:t>
              </a:r>
              <a:r>
                <a:rPr kumimoji="0" lang="en-GB" sz="1050" i="0" u="none" strike="noStrike" kern="1200" cap="none" spc="0" normalizeH="0" baseline="0" noProof="0" dirty="0">
                  <a:ln>
                    <a:noFill/>
                  </a:ln>
                  <a:solidFill>
                    <a:schemeClr val="tx1"/>
                  </a:solidFill>
                  <a:effectLst/>
                  <a:uLnTx/>
                  <a:uFillTx/>
                  <a:ea typeface="+mn-ea"/>
                  <a:cs typeface="+mn-cs"/>
                </a:rPr>
                <a:t>)</a:t>
              </a:r>
              <a:endParaRPr kumimoji="0" lang="en-GB" sz="1100" i="0" u="none" strike="noStrike" kern="1200" cap="none" spc="0" normalizeH="0" baseline="0" noProof="0" dirty="0">
                <a:ln>
                  <a:noFill/>
                </a:ln>
                <a:solidFill>
                  <a:schemeClr val="tx1"/>
                </a:solidFill>
                <a:effectLst/>
                <a:uLnTx/>
                <a:uFillTx/>
                <a:ea typeface="+mn-ea"/>
                <a:cs typeface="+mn-cs"/>
              </a:endParaRPr>
            </a:p>
          </p:txBody>
        </p:sp>
        <p:sp>
          <p:nvSpPr>
            <p:cNvPr id="347" name="TextBox 346">
              <a:extLst>
                <a:ext uri="{FF2B5EF4-FFF2-40B4-BE49-F238E27FC236}">
                  <a16:creationId xmlns:a16="http://schemas.microsoft.com/office/drawing/2014/main" id="{FE9E6485-B93E-4FEE-AA51-DE17EFC2C932}"/>
                </a:ext>
              </a:extLst>
            </p:cNvPr>
            <p:cNvSpPr txBox="1"/>
            <p:nvPr/>
          </p:nvSpPr>
          <p:spPr>
            <a:xfrm>
              <a:off x="3319428" y="2802381"/>
              <a:ext cx="1338483"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marL="0" marR="0" lvl="0" indent="0" algn="ctr" defTabSz="1219170" rtl="0" eaLnBrk="1" fontAlgn="auto" latinLnBrk="0" hangingPunct="1">
                <a:lnSpc>
                  <a:spcPct val="100000"/>
                </a:lnSpc>
                <a:spcBef>
                  <a:spcPts val="600"/>
                </a:spcBef>
                <a:spcAft>
                  <a:spcPts val="0"/>
                </a:spcAft>
                <a:buClrTx/>
                <a:buSzTx/>
                <a:buFontTx/>
                <a:buNone/>
                <a:tabLst/>
                <a:defRPr/>
              </a:pPr>
              <a:r>
                <a:rPr kumimoji="0" lang="en-GB" sz="1050" i="0" u="none" strike="noStrike" kern="1200" cap="none" spc="0" normalizeH="0" baseline="0" noProof="0" dirty="0">
                  <a:ln>
                    <a:noFill/>
                  </a:ln>
                  <a:solidFill>
                    <a:schemeClr val="tx1"/>
                  </a:solidFill>
                  <a:effectLst/>
                  <a:uLnTx/>
                  <a:uFillTx/>
                  <a:ea typeface="+mn-ea"/>
                  <a:cs typeface="+mn-cs"/>
                </a:rPr>
                <a:t>AVXS-201</a:t>
              </a:r>
              <a:br>
                <a:rPr kumimoji="0" lang="en-GB" sz="1050" i="0" u="none" strike="noStrike" kern="1200" cap="none" spc="0" normalizeH="0" baseline="0" noProof="0" dirty="0">
                  <a:ln>
                    <a:noFill/>
                  </a:ln>
                  <a:solidFill>
                    <a:schemeClr val="tx1"/>
                  </a:solidFill>
                  <a:effectLst/>
                  <a:uLnTx/>
                  <a:uFillTx/>
                  <a:ea typeface="+mn-ea"/>
                  <a:cs typeface="+mn-cs"/>
                </a:rPr>
              </a:br>
              <a:r>
                <a:rPr kumimoji="0" lang="en-GB" sz="1050" i="0" u="none" strike="noStrike" kern="1200" cap="none" spc="0" normalizeH="0" baseline="0" noProof="0" dirty="0" err="1">
                  <a:ln>
                    <a:noFill/>
                  </a:ln>
                  <a:solidFill>
                    <a:schemeClr val="tx1"/>
                  </a:solidFill>
                  <a:effectLst/>
                  <a:uLnTx/>
                  <a:uFillTx/>
                  <a:ea typeface="+mn-ea"/>
                  <a:cs typeface="+mn-cs"/>
                </a:rPr>
                <a:t>Rett</a:t>
              </a:r>
              <a:r>
                <a:rPr kumimoji="0" lang="en-GB" sz="1050" i="0" u="none" strike="noStrike" kern="1200" cap="none" spc="0" normalizeH="0" baseline="0" noProof="0" dirty="0">
                  <a:ln>
                    <a:noFill/>
                  </a:ln>
                  <a:solidFill>
                    <a:schemeClr val="tx1"/>
                  </a:solidFill>
                  <a:effectLst/>
                  <a:uLnTx/>
                  <a:uFillTx/>
                  <a:ea typeface="+mn-ea"/>
                  <a:cs typeface="+mn-cs"/>
                </a:rPr>
                <a:t> Syndrome</a:t>
              </a:r>
            </a:p>
          </p:txBody>
        </p:sp>
        <p:sp>
          <p:nvSpPr>
            <p:cNvPr id="348" name="TextBox 347">
              <a:extLst>
                <a:ext uri="{FF2B5EF4-FFF2-40B4-BE49-F238E27FC236}">
                  <a16:creationId xmlns:a16="http://schemas.microsoft.com/office/drawing/2014/main" id="{A484F66F-57EC-49B0-8F21-BCE989EAC1A9}"/>
                </a:ext>
              </a:extLst>
            </p:cNvPr>
            <p:cNvSpPr txBox="1"/>
            <p:nvPr/>
          </p:nvSpPr>
          <p:spPr>
            <a:xfrm>
              <a:off x="4719970" y="3258012"/>
              <a:ext cx="1475012"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lvl="0" algn="ctr">
                <a:spcBef>
                  <a:spcPts val="600"/>
                </a:spcBef>
                <a:defRPr/>
              </a:pPr>
              <a:r>
                <a:rPr lang="en-GB" sz="1050" dirty="0">
                  <a:solidFill>
                    <a:schemeClr val="tx1"/>
                  </a:solidFill>
                </a:rPr>
                <a:t>LMI070 SMA</a:t>
              </a:r>
              <a:r>
                <a:rPr kumimoji="0" lang="en-GB" sz="1050" i="0" u="none" strike="noStrike" kern="1200" cap="none" spc="0" normalizeH="0" baseline="0" noProof="0" dirty="0">
                  <a:ln>
                    <a:noFill/>
                  </a:ln>
                  <a:solidFill>
                    <a:schemeClr val="tx1"/>
                  </a:solidFill>
                  <a:effectLst/>
                  <a:uLnTx/>
                  <a:uFillTx/>
                </a:rPr>
                <a:t> </a:t>
              </a:r>
            </a:p>
          </p:txBody>
        </p:sp>
        <p:sp>
          <p:nvSpPr>
            <p:cNvPr id="349" name="TextBox 348">
              <a:extLst>
                <a:ext uri="{FF2B5EF4-FFF2-40B4-BE49-F238E27FC236}">
                  <a16:creationId xmlns:a16="http://schemas.microsoft.com/office/drawing/2014/main" id="{F70F15B5-D053-4328-BB4C-227F9D2E4BB8}"/>
                </a:ext>
              </a:extLst>
            </p:cNvPr>
            <p:cNvSpPr txBox="1"/>
            <p:nvPr/>
          </p:nvSpPr>
          <p:spPr>
            <a:xfrm>
              <a:off x="4719970" y="3713643"/>
              <a:ext cx="1475012"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lvl="0" algn="ctr">
                <a:spcBef>
                  <a:spcPts val="600"/>
                </a:spcBef>
                <a:defRPr/>
              </a:pPr>
              <a:r>
                <a:rPr lang="en-GB" sz="1050" noProof="0" dirty="0">
                  <a:solidFill>
                    <a:schemeClr val="tx1"/>
                  </a:solidFill>
                </a:rPr>
                <a:t>MIJ821 Depression</a:t>
              </a:r>
              <a:r>
                <a:rPr kumimoji="0" lang="en-GB" sz="1050" i="0" u="none" strike="noStrike" kern="1200" cap="none" spc="0" normalizeH="0" baseline="0" noProof="0" dirty="0">
                  <a:ln>
                    <a:noFill/>
                  </a:ln>
                  <a:solidFill>
                    <a:schemeClr val="tx1"/>
                  </a:solidFill>
                  <a:effectLst/>
                  <a:uLnTx/>
                  <a:uFillTx/>
                </a:rPr>
                <a:t> </a:t>
              </a:r>
            </a:p>
          </p:txBody>
        </p:sp>
        <p:sp>
          <p:nvSpPr>
            <p:cNvPr id="350" name="TextBox 349">
              <a:extLst>
                <a:ext uri="{FF2B5EF4-FFF2-40B4-BE49-F238E27FC236}">
                  <a16:creationId xmlns:a16="http://schemas.microsoft.com/office/drawing/2014/main" id="{3BC8C3F0-66CB-4E81-8B05-99FBEE9D0027}"/>
                </a:ext>
              </a:extLst>
            </p:cNvPr>
            <p:cNvSpPr txBox="1"/>
            <p:nvPr/>
          </p:nvSpPr>
          <p:spPr>
            <a:xfrm>
              <a:off x="4719970" y="4169275"/>
              <a:ext cx="1475012"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algn="ctr">
                <a:spcBef>
                  <a:spcPts val="600"/>
                </a:spcBef>
                <a:defRPr/>
              </a:pPr>
              <a:r>
                <a:rPr lang="en-GB" sz="1050" dirty="0" err="1">
                  <a:solidFill>
                    <a:schemeClr val="tx1"/>
                  </a:solidFill>
                </a:rPr>
                <a:t>Mayzent</a:t>
              </a:r>
              <a:r>
                <a:rPr lang="en-GB" sz="1050" dirty="0">
                  <a:solidFill>
                    <a:schemeClr val="tx1"/>
                  </a:solidFill>
                </a:rPr>
                <a:t> </a:t>
              </a:r>
              <a:br>
                <a:rPr lang="en-GB" sz="1050" dirty="0">
                  <a:solidFill>
                    <a:schemeClr val="tx1"/>
                  </a:solidFill>
                </a:rPr>
              </a:br>
              <a:r>
                <a:rPr lang="en-GB" sz="1050" dirty="0" err="1">
                  <a:solidFill>
                    <a:schemeClr val="tx1"/>
                  </a:solidFill>
                </a:rPr>
                <a:t>Pediatric</a:t>
              </a:r>
              <a:r>
                <a:rPr lang="en-GB" sz="1050" dirty="0">
                  <a:solidFill>
                    <a:schemeClr val="tx1"/>
                  </a:solidFill>
                </a:rPr>
                <a:t> MS</a:t>
              </a:r>
              <a:endParaRPr kumimoji="0" lang="en-GB" sz="1050" i="0" u="none" strike="noStrike" kern="1200" cap="none" spc="0" normalizeH="0" baseline="0" noProof="0" dirty="0">
                <a:ln>
                  <a:noFill/>
                </a:ln>
                <a:solidFill>
                  <a:schemeClr val="tx1"/>
                </a:solidFill>
                <a:effectLst/>
                <a:uLnTx/>
                <a:uFillTx/>
              </a:endParaRPr>
            </a:p>
          </p:txBody>
        </p:sp>
        <p:sp>
          <p:nvSpPr>
            <p:cNvPr id="351" name="TextBox 350">
              <a:extLst>
                <a:ext uri="{FF2B5EF4-FFF2-40B4-BE49-F238E27FC236}">
                  <a16:creationId xmlns:a16="http://schemas.microsoft.com/office/drawing/2014/main" id="{F50ADB35-82CA-454C-85FF-92F4E6025C05}"/>
                </a:ext>
              </a:extLst>
            </p:cNvPr>
            <p:cNvSpPr txBox="1"/>
            <p:nvPr/>
          </p:nvSpPr>
          <p:spPr>
            <a:xfrm>
              <a:off x="6281462" y="3258012"/>
              <a:ext cx="1244732"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marL="0" marR="0" lvl="0" indent="0" algn="ctr" defTabSz="1219170" rtl="0" eaLnBrk="1" fontAlgn="auto" latinLnBrk="0" hangingPunct="1">
                <a:lnSpc>
                  <a:spcPct val="100000"/>
                </a:lnSpc>
                <a:spcBef>
                  <a:spcPts val="600"/>
                </a:spcBef>
                <a:spcAft>
                  <a:spcPts val="0"/>
                </a:spcAft>
                <a:buClrTx/>
                <a:buSzTx/>
                <a:buFontTx/>
                <a:buNone/>
                <a:tabLst/>
                <a:defRPr/>
              </a:pPr>
              <a:r>
                <a:rPr kumimoji="0" lang="en-GB" sz="1050" i="0" u="none" strike="noStrike" kern="1200" cap="none" spc="0" normalizeH="0" baseline="0" noProof="0" dirty="0">
                  <a:ln>
                    <a:noFill/>
                  </a:ln>
                  <a:solidFill>
                    <a:schemeClr val="tx1"/>
                  </a:solidFill>
                  <a:effectLst/>
                  <a:uLnTx/>
                  <a:uFillTx/>
                  <a:ea typeface="+mn-ea"/>
                  <a:cs typeface="+mn-cs"/>
                </a:rPr>
                <a:t>Friedreich’s ataxia</a:t>
              </a:r>
              <a:endParaRPr kumimoji="0" lang="en-GB" sz="1100" i="0" u="none" strike="noStrike" kern="1200" cap="none" spc="0" normalizeH="0" baseline="0" noProof="0" dirty="0">
                <a:ln>
                  <a:noFill/>
                </a:ln>
                <a:solidFill>
                  <a:schemeClr val="tx1"/>
                </a:solidFill>
                <a:effectLst/>
                <a:uLnTx/>
                <a:uFillTx/>
                <a:ea typeface="+mn-ea"/>
                <a:cs typeface="+mn-cs"/>
              </a:endParaRPr>
            </a:p>
          </p:txBody>
        </p:sp>
        <p:sp>
          <p:nvSpPr>
            <p:cNvPr id="352" name="TextBox 351">
              <a:extLst>
                <a:ext uri="{FF2B5EF4-FFF2-40B4-BE49-F238E27FC236}">
                  <a16:creationId xmlns:a16="http://schemas.microsoft.com/office/drawing/2014/main" id="{B6250274-928E-4D6F-BBEE-EC1E0F5F520A}"/>
                </a:ext>
              </a:extLst>
            </p:cNvPr>
            <p:cNvSpPr txBox="1"/>
            <p:nvPr/>
          </p:nvSpPr>
          <p:spPr>
            <a:xfrm>
              <a:off x="6281462" y="3713643"/>
              <a:ext cx="1244732"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marL="0" marR="0" lvl="0" indent="0" algn="ctr" defTabSz="1219170" rtl="0" eaLnBrk="1" fontAlgn="auto" latinLnBrk="0" hangingPunct="1">
                <a:lnSpc>
                  <a:spcPct val="100000"/>
                </a:lnSpc>
                <a:spcBef>
                  <a:spcPts val="600"/>
                </a:spcBef>
                <a:spcAft>
                  <a:spcPts val="0"/>
                </a:spcAft>
                <a:buClrTx/>
                <a:buSzTx/>
                <a:buFontTx/>
                <a:buNone/>
                <a:tabLst/>
                <a:defRPr/>
              </a:pPr>
              <a:r>
                <a:rPr lang="en-GB" sz="1050" dirty="0">
                  <a:solidFill>
                    <a:schemeClr val="tx1"/>
                  </a:solidFill>
                </a:rPr>
                <a:t>Huntington’s disease</a:t>
              </a:r>
              <a:endParaRPr kumimoji="0" lang="en-GB" sz="1100" i="0" u="none" strike="noStrike" kern="1200" cap="none" spc="0" normalizeH="0" baseline="0" noProof="0" dirty="0">
                <a:ln>
                  <a:noFill/>
                </a:ln>
                <a:solidFill>
                  <a:schemeClr val="tx1"/>
                </a:solidFill>
                <a:effectLst/>
                <a:uLnTx/>
                <a:uFillTx/>
              </a:endParaRPr>
            </a:p>
          </p:txBody>
        </p:sp>
        <p:sp>
          <p:nvSpPr>
            <p:cNvPr id="353" name="TextBox 352">
              <a:extLst>
                <a:ext uri="{FF2B5EF4-FFF2-40B4-BE49-F238E27FC236}">
                  <a16:creationId xmlns:a16="http://schemas.microsoft.com/office/drawing/2014/main" id="{1A3A4517-99B2-457A-9E9A-6F58CD90E00B}"/>
                </a:ext>
              </a:extLst>
            </p:cNvPr>
            <p:cNvSpPr txBox="1"/>
            <p:nvPr/>
          </p:nvSpPr>
          <p:spPr>
            <a:xfrm>
              <a:off x="7609477" y="2802381"/>
              <a:ext cx="1244732"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marL="0" marR="0" lvl="0" indent="0" algn="ctr" defTabSz="1219170" rtl="0" eaLnBrk="1" fontAlgn="auto" latinLnBrk="0" hangingPunct="1">
                <a:lnSpc>
                  <a:spcPct val="100000"/>
                </a:lnSpc>
                <a:spcBef>
                  <a:spcPts val="600"/>
                </a:spcBef>
                <a:spcAft>
                  <a:spcPts val="0"/>
                </a:spcAft>
                <a:buClrTx/>
                <a:buSzTx/>
                <a:buFontTx/>
                <a:buNone/>
                <a:tabLst/>
                <a:defRPr/>
              </a:pPr>
              <a:r>
                <a:rPr lang="en-GB" sz="1050" dirty="0">
                  <a:solidFill>
                    <a:schemeClr val="tx1"/>
                  </a:solidFill>
                </a:rPr>
                <a:t>Frontotemporal dementia</a:t>
              </a:r>
              <a:endParaRPr kumimoji="0" lang="en-GB" sz="1100" i="0" u="none" strike="noStrike" kern="1200" cap="none" spc="0" normalizeH="0" baseline="0" noProof="0" dirty="0">
                <a:ln>
                  <a:noFill/>
                </a:ln>
                <a:solidFill>
                  <a:schemeClr val="tx1"/>
                </a:solidFill>
                <a:effectLst/>
                <a:uLnTx/>
                <a:uFillTx/>
              </a:endParaRPr>
            </a:p>
          </p:txBody>
        </p:sp>
        <p:sp>
          <p:nvSpPr>
            <p:cNvPr id="354" name="TextBox 353">
              <a:extLst>
                <a:ext uri="{FF2B5EF4-FFF2-40B4-BE49-F238E27FC236}">
                  <a16:creationId xmlns:a16="http://schemas.microsoft.com/office/drawing/2014/main" id="{AECC36CD-B4AE-461F-B570-0A6753635E93}"/>
                </a:ext>
              </a:extLst>
            </p:cNvPr>
            <p:cNvSpPr txBox="1"/>
            <p:nvPr/>
          </p:nvSpPr>
          <p:spPr>
            <a:xfrm>
              <a:off x="7609477" y="3258012"/>
              <a:ext cx="1244732"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marL="0" marR="0" lvl="0" indent="0" algn="ctr" defTabSz="1219170" rtl="0" eaLnBrk="1" fontAlgn="auto" latinLnBrk="0" hangingPunct="1">
                <a:lnSpc>
                  <a:spcPct val="100000"/>
                </a:lnSpc>
                <a:spcBef>
                  <a:spcPts val="600"/>
                </a:spcBef>
                <a:spcAft>
                  <a:spcPts val="0"/>
                </a:spcAft>
                <a:buClrTx/>
                <a:buSzTx/>
                <a:buFontTx/>
                <a:buNone/>
                <a:tabLst/>
                <a:defRPr/>
              </a:pPr>
              <a:r>
                <a:rPr lang="en-GB" sz="1050" noProof="0" dirty="0">
                  <a:solidFill>
                    <a:schemeClr val="tx1"/>
                  </a:solidFill>
                </a:rPr>
                <a:t>ALS </a:t>
              </a:r>
              <a:r>
                <a:rPr kumimoji="0" lang="en-GB" sz="1050" i="0" u="none" strike="noStrike" kern="1200" cap="none" spc="0" normalizeH="0" baseline="0" dirty="0">
                  <a:ln>
                    <a:noFill/>
                  </a:ln>
                  <a:solidFill>
                    <a:schemeClr val="tx1"/>
                  </a:solidFill>
                  <a:effectLst/>
                  <a:uLnTx/>
                  <a:uFillTx/>
                  <a:ea typeface="+mn-ea"/>
                  <a:cs typeface="+mn-cs"/>
                </a:rPr>
                <a:t>(BL945)</a:t>
              </a:r>
              <a:endParaRPr kumimoji="0" lang="en-GB" sz="1100" i="0" u="none" strike="noStrike" kern="1200" cap="none" spc="0" normalizeH="0" baseline="0" noProof="0" dirty="0">
                <a:ln>
                  <a:noFill/>
                </a:ln>
                <a:solidFill>
                  <a:schemeClr val="tx1"/>
                </a:solidFill>
                <a:effectLst/>
                <a:uLnTx/>
                <a:uFillTx/>
                <a:ea typeface="+mn-ea"/>
                <a:cs typeface="+mn-cs"/>
              </a:endParaRPr>
            </a:p>
          </p:txBody>
        </p:sp>
        <p:sp>
          <p:nvSpPr>
            <p:cNvPr id="355" name="TextBox 354">
              <a:extLst>
                <a:ext uri="{FF2B5EF4-FFF2-40B4-BE49-F238E27FC236}">
                  <a16:creationId xmlns:a16="http://schemas.microsoft.com/office/drawing/2014/main" id="{12697183-C3FB-441D-AC00-AF94182C9C8D}"/>
                </a:ext>
              </a:extLst>
            </p:cNvPr>
            <p:cNvSpPr txBox="1"/>
            <p:nvPr/>
          </p:nvSpPr>
          <p:spPr>
            <a:xfrm>
              <a:off x="8937493" y="3258012"/>
              <a:ext cx="1244732"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marL="0" marR="0" lvl="0" indent="0" algn="ctr" defTabSz="1219170" rtl="0" eaLnBrk="1" fontAlgn="auto" latinLnBrk="0" hangingPunct="1">
                <a:lnSpc>
                  <a:spcPct val="100000"/>
                </a:lnSpc>
                <a:spcBef>
                  <a:spcPts val="600"/>
                </a:spcBef>
                <a:spcAft>
                  <a:spcPts val="0"/>
                </a:spcAft>
                <a:buClrTx/>
                <a:buSzTx/>
                <a:buFontTx/>
                <a:buNone/>
                <a:tabLst/>
                <a:defRPr/>
              </a:pPr>
              <a:r>
                <a:rPr lang="en-GB" sz="1050" noProof="0" dirty="0">
                  <a:solidFill>
                    <a:schemeClr val="tx1"/>
                  </a:solidFill>
                </a:rPr>
                <a:t>Progressive </a:t>
              </a:r>
              <a:r>
                <a:rPr lang="en-GB" sz="1050" noProof="0" dirty="0" err="1">
                  <a:solidFill>
                    <a:schemeClr val="tx1"/>
                  </a:solidFill>
                </a:rPr>
                <a:t>supranuclear</a:t>
              </a:r>
              <a:r>
                <a:rPr lang="en-GB" sz="1050" noProof="0" dirty="0">
                  <a:solidFill>
                    <a:schemeClr val="tx1"/>
                  </a:solidFill>
                </a:rPr>
                <a:t> palsy</a:t>
              </a:r>
              <a:endParaRPr kumimoji="0" lang="en-GB" sz="1100" i="0" u="none" strike="noStrike" kern="1200" cap="none" spc="0" normalizeH="0" baseline="0" noProof="0" dirty="0">
                <a:ln>
                  <a:noFill/>
                </a:ln>
                <a:solidFill>
                  <a:schemeClr val="tx1"/>
                </a:solidFill>
                <a:effectLst/>
                <a:uLnTx/>
                <a:uFillTx/>
              </a:endParaRPr>
            </a:p>
          </p:txBody>
        </p:sp>
        <p:sp>
          <p:nvSpPr>
            <p:cNvPr id="356" name="TextBox 355">
              <a:extLst>
                <a:ext uri="{FF2B5EF4-FFF2-40B4-BE49-F238E27FC236}">
                  <a16:creationId xmlns:a16="http://schemas.microsoft.com/office/drawing/2014/main" id="{9CB8918F-01ED-40F5-8F28-5A3DF8FBD70E}"/>
                </a:ext>
              </a:extLst>
            </p:cNvPr>
            <p:cNvSpPr txBox="1"/>
            <p:nvPr/>
          </p:nvSpPr>
          <p:spPr>
            <a:xfrm>
              <a:off x="8937493" y="3713643"/>
              <a:ext cx="1244732"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lvl="0" algn="ctr">
                <a:spcBef>
                  <a:spcPts val="600"/>
                </a:spcBef>
                <a:defRPr/>
              </a:pPr>
              <a:r>
                <a:rPr lang="en-GB" sz="1050" dirty="0">
                  <a:solidFill>
                    <a:schemeClr val="tx1"/>
                  </a:solidFill>
                </a:rPr>
                <a:t>Parkinson’s </a:t>
              </a:r>
              <a:br>
                <a:rPr lang="en-GB" sz="1050" dirty="0">
                  <a:solidFill>
                    <a:schemeClr val="tx1"/>
                  </a:solidFill>
                </a:rPr>
              </a:br>
              <a:r>
                <a:rPr lang="en-GB" sz="1050" dirty="0">
                  <a:solidFill>
                    <a:schemeClr val="tx1"/>
                  </a:solidFill>
                </a:rPr>
                <a:t>disease</a:t>
              </a:r>
              <a:endParaRPr kumimoji="0" lang="en-GB" sz="1050" i="0" u="none" strike="noStrike" kern="1200" cap="none" spc="0" normalizeH="0" baseline="0" noProof="0" dirty="0">
                <a:ln>
                  <a:noFill/>
                </a:ln>
                <a:solidFill>
                  <a:schemeClr val="tx1"/>
                </a:solidFill>
                <a:effectLst/>
                <a:uLnTx/>
                <a:uFillTx/>
              </a:endParaRPr>
            </a:p>
          </p:txBody>
        </p:sp>
        <p:sp>
          <p:nvSpPr>
            <p:cNvPr id="357" name="TextBox 356">
              <a:extLst>
                <a:ext uri="{FF2B5EF4-FFF2-40B4-BE49-F238E27FC236}">
                  <a16:creationId xmlns:a16="http://schemas.microsoft.com/office/drawing/2014/main" id="{71F7A667-E6CD-472A-9703-106B0EA98EBE}"/>
                </a:ext>
              </a:extLst>
            </p:cNvPr>
            <p:cNvSpPr txBox="1"/>
            <p:nvPr/>
          </p:nvSpPr>
          <p:spPr>
            <a:xfrm>
              <a:off x="8937493" y="2802381"/>
              <a:ext cx="1244732"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algn="ctr">
                <a:spcBef>
                  <a:spcPts val="600"/>
                </a:spcBef>
                <a:defRPr/>
              </a:pPr>
              <a:r>
                <a:rPr lang="en-GB" sz="1050" dirty="0">
                  <a:solidFill>
                    <a:schemeClr val="tx1"/>
                  </a:solidFill>
                </a:rPr>
                <a:t>Alzheimer’s</a:t>
              </a:r>
              <a:br>
                <a:rPr lang="en-GB" sz="1050" dirty="0">
                  <a:solidFill>
                    <a:schemeClr val="tx1"/>
                  </a:solidFill>
                </a:rPr>
              </a:br>
              <a:r>
                <a:rPr lang="en-GB" sz="1050" dirty="0">
                  <a:solidFill>
                    <a:schemeClr val="tx1"/>
                  </a:solidFill>
                </a:rPr>
                <a:t>disease</a:t>
              </a:r>
            </a:p>
          </p:txBody>
        </p:sp>
        <p:sp>
          <p:nvSpPr>
            <p:cNvPr id="358" name="TextBox 357">
              <a:extLst>
                <a:ext uri="{FF2B5EF4-FFF2-40B4-BE49-F238E27FC236}">
                  <a16:creationId xmlns:a16="http://schemas.microsoft.com/office/drawing/2014/main" id="{47A8DE72-B1C8-453A-9B21-E1BB97D7C631}"/>
                </a:ext>
              </a:extLst>
            </p:cNvPr>
            <p:cNvSpPr txBox="1"/>
            <p:nvPr/>
          </p:nvSpPr>
          <p:spPr>
            <a:xfrm>
              <a:off x="8937493" y="4169275"/>
              <a:ext cx="1244732"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algn="ctr">
                <a:spcBef>
                  <a:spcPts val="600"/>
                </a:spcBef>
                <a:defRPr/>
              </a:pPr>
              <a:r>
                <a:rPr lang="en-GB" sz="1050" dirty="0">
                  <a:solidFill>
                    <a:schemeClr val="tx1"/>
                  </a:solidFill>
                </a:rPr>
                <a:t>Schizophrenia/</a:t>
              </a:r>
              <a:br>
                <a:rPr lang="en-GB" sz="1050" dirty="0">
                  <a:solidFill>
                    <a:schemeClr val="tx1"/>
                  </a:solidFill>
                </a:rPr>
              </a:br>
              <a:r>
                <a:rPr lang="en-GB" sz="1050" dirty="0">
                  <a:solidFill>
                    <a:schemeClr val="tx1"/>
                  </a:solidFill>
                </a:rPr>
                <a:t>Bipolar disease</a:t>
              </a:r>
            </a:p>
          </p:txBody>
        </p:sp>
        <p:sp>
          <p:nvSpPr>
            <p:cNvPr id="359" name="TextBox 358">
              <a:extLst>
                <a:ext uri="{FF2B5EF4-FFF2-40B4-BE49-F238E27FC236}">
                  <a16:creationId xmlns:a16="http://schemas.microsoft.com/office/drawing/2014/main" id="{61D877D1-592C-46C0-BB6F-401CCABE08F1}"/>
                </a:ext>
              </a:extLst>
            </p:cNvPr>
            <p:cNvSpPr txBox="1"/>
            <p:nvPr/>
          </p:nvSpPr>
          <p:spPr>
            <a:xfrm>
              <a:off x="1891501" y="2802381"/>
              <a:ext cx="1338483"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lvl="0" algn="ctr">
                <a:spcBef>
                  <a:spcPts val="600"/>
                </a:spcBef>
                <a:defRPr/>
              </a:pPr>
              <a:r>
                <a:rPr lang="en-GB" sz="1050" dirty="0" err="1">
                  <a:solidFill>
                    <a:schemeClr val="tx1"/>
                  </a:solidFill>
                </a:rPr>
                <a:t>Zolgensma</a:t>
              </a:r>
              <a:r>
                <a:rPr lang="en-GB" sz="1050" baseline="30000" dirty="0" err="1">
                  <a:solidFill>
                    <a:schemeClr val="tx1"/>
                  </a:solidFill>
                </a:rPr>
                <a:t>b</a:t>
              </a:r>
              <a:endParaRPr lang="en-GB" sz="1050" baseline="30000" dirty="0">
                <a:solidFill>
                  <a:schemeClr val="tx1"/>
                </a:solidFill>
              </a:endParaRPr>
            </a:p>
          </p:txBody>
        </p:sp>
        <p:sp>
          <p:nvSpPr>
            <p:cNvPr id="360" name="TextBox 359">
              <a:extLst>
                <a:ext uri="{FF2B5EF4-FFF2-40B4-BE49-F238E27FC236}">
                  <a16:creationId xmlns:a16="http://schemas.microsoft.com/office/drawing/2014/main" id="{F549A4D2-4730-4E22-85F7-3AEA600A8FBF}"/>
                </a:ext>
              </a:extLst>
            </p:cNvPr>
            <p:cNvSpPr txBox="1"/>
            <p:nvPr/>
          </p:nvSpPr>
          <p:spPr>
            <a:xfrm>
              <a:off x="1891501" y="3258012"/>
              <a:ext cx="1338483"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algn="ctr">
                <a:spcBef>
                  <a:spcPts val="600"/>
                </a:spcBef>
                <a:defRPr/>
              </a:pPr>
              <a:r>
                <a:rPr lang="en-GB" sz="1050" dirty="0" err="1">
                  <a:solidFill>
                    <a:schemeClr val="tx1"/>
                  </a:solidFill>
                </a:rPr>
                <a:t>Zolgensma</a:t>
              </a:r>
              <a:r>
                <a:rPr lang="en-GB" sz="1050" baseline="30000" dirty="0" err="1">
                  <a:solidFill>
                    <a:schemeClr val="tx1"/>
                  </a:solidFill>
                </a:rPr>
                <a:t>a</a:t>
              </a:r>
              <a:r>
                <a:rPr lang="en-GB" sz="1050" dirty="0">
                  <a:solidFill>
                    <a:schemeClr val="tx1"/>
                  </a:solidFill>
                </a:rPr>
                <a:t> </a:t>
              </a:r>
              <a:br>
                <a:rPr lang="en-GB" sz="1050" dirty="0">
                  <a:solidFill>
                    <a:schemeClr val="tx1"/>
                  </a:solidFill>
                </a:rPr>
              </a:br>
              <a:r>
                <a:rPr lang="en-GB" sz="1050" dirty="0">
                  <a:solidFill>
                    <a:schemeClr val="tx1"/>
                  </a:solidFill>
                </a:rPr>
                <a:t>ex-US </a:t>
              </a:r>
            </a:p>
          </p:txBody>
        </p:sp>
        <p:sp>
          <p:nvSpPr>
            <p:cNvPr id="361" name="TextBox 360">
              <a:extLst>
                <a:ext uri="{FF2B5EF4-FFF2-40B4-BE49-F238E27FC236}">
                  <a16:creationId xmlns:a16="http://schemas.microsoft.com/office/drawing/2014/main" id="{5574F96B-D5B9-485A-AEA1-3246D0C173A1}"/>
                </a:ext>
              </a:extLst>
            </p:cNvPr>
            <p:cNvSpPr txBox="1"/>
            <p:nvPr/>
          </p:nvSpPr>
          <p:spPr>
            <a:xfrm>
              <a:off x="1891501" y="3713643"/>
              <a:ext cx="1338483"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algn="ctr">
                <a:spcBef>
                  <a:spcPts val="600"/>
                </a:spcBef>
                <a:defRPr/>
              </a:pPr>
              <a:r>
                <a:rPr lang="en-GB" sz="1050" dirty="0">
                  <a:solidFill>
                    <a:schemeClr val="tx1"/>
                  </a:solidFill>
                </a:rPr>
                <a:t>Ofatumumab </a:t>
              </a:r>
              <a:br>
                <a:rPr lang="en-GB" sz="1050" dirty="0">
                  <a:solidFill>
                    <a:schemeClr val="tx1"/>
                  </a:solidFill>
                </a:rPr>
              </a:br>
              <a:r>
                <a:rPr lang="en-GB" sz="1050" dirty="0">
                  <a:solidFill>
                    <a:schemeClr val="tx1"/>
                  </a:solidFill>
                </a:rPr>
                <a:t>MS  </a:t>
              </a:r>
            </a:p>
          </p:txBody>
        </p:sp>
        <p:sp>
          <p:nvSpPr>
            <p:cNvPr id="362" name="TextBox 361">
              <a:extLst>
                <a:ext uri="{FF2B5EF4-FFF2-40B4-BE49-F238E27FC236}">
                  <a16:creationId xmlns:a16="http://schemas.microsoft.com/office/drawing/2014/main" id="{16E18FE4-673D-499E-93FD-79DF5F973DDD}"/>
                </a:ext>
              </a:extLst>
            </p:cNvPr>
            <p:cNvSpPr txBox="1"/>
            <p:nvPr/>
          </p:nvSpPr>
          <p:spPr>
            <a:xfrm>
              <a:off x="1891501" y="4169275"/>
              <a:ext cx="1338483"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lvl="0" algn="ctr">
                <a:spcBef>
                  <a:spcPts val="600"/>
                </a:spcBef>
                <a:defRPr/>
              </a:pPr>
              <a:r>
                <a:rPr lang="en-GB" sz="1050" dirty="0">
                  <a:solidFill>
                    <a:schemeClr val="tx1"/>
                  </a:solidFill>
                </a:rPr>
                <a:t>Mayzent ex-US </a:t>
              </a:r>
            </a:p>
          </p:txBody>
        </p:sp>
        <p:sp>
          <p:nvSpPr>
            <p:cNvPr id="363" name="TextBox 362">
              <a:extLst>
                <a:ext uri="{FF2B5EF4-FFF2-40B4-BE49-F238E27FC236}">
                  <a16:creationId xmlns:a16="http://schemas.microsoft.com/office/drawing/2014/main" id="{3D160B10-FBF5-4A28-84A4-18AA5D23AF89}"/>
                </a:ext>
              </a:extLst>
            </p:cNvPr>
            <p:cNvSpPr txBox="1"/>
            <p:nvPr/>
          </p:nvSpPr>
          <p:spPr>
            <a:xfrm>
              <a:off x="423826" y="2802381"/>
              <a:ext cx="1338483"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lvl="0" algn="ctr">
                <a:spcBef>
                  <a:spcPts val="600"/>
                </a:spcBef>
                <a:defRPr/>
              </a:pPr>
              <a:r>
                <a:rPr lang="en-GB" sz="1050" dirty="0">
                  <a:solidFill>
                    <a:schemeClr val="tx1"/>
                  </a:solidFill>
                </a:rPr>
                <a:t>Aimovig </a:t>
              </a:r>
            </a:p>
          </p:txBody>
        </p:sp>
        <p:sp>
          <p:nvSpPr>
            <p:cNvPr id="364" name="TextBox 363">
              <a:extLst>
                <a:ext uri="{FF2B5EF4-FFF2-40B4-BE49-F238E27FC236}">
                  <a16:creationId xmlns:a16="http://schemas.microsoft.com/office/drawing/2014/main" id="{3DE08049-14DB-45D8-81DB-4B432B673A47}"/>
                </a:ext>
              </a:extLst>
            </p:cNvPr>
            <p:cNvSpPr txBox="1"/>
            <p:nvPr/>
          </p:nvSpPr>
          <p:spPr>
            <a:xfrm>
              <a:off x="423826" y="3258012"/>
              <a:ext cx="1338483"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lvl="0" algn="ctr">
                <a:spcBef>
                  <a:spcPts val="600"/>
                </a:spcBef>
                <a:defRPr/>
              </a:pPr>
              <a:r>
                <a:rPr lang="en-GB" sz="1050" dirty="0" err="1">
                  <a:solidFill>
                    <a:schemeClr val="tx1"/>
                  </a:solidFill>
                </a:rPr>
                <a:t>Zolgensma</a:t>
              </a:r>
              <a:r>
                <a:rPr lang="en-GB" sz="1050" baseline="30000" dirty="0" err="1">
                  <a:solidFill>
                    <a:schemeClr val="tx1"/>
                  </a:solidFill>
                </a:rPr>
                <a:t>a</a:t>
              </a:r>
              <a:endParaRPr lang="en-GB" sz="1050" baseline="30000" dirty="0">
                <a:solidFill>
                  <a:schemeClr val="tx1"/>
                </a:solidFill>
              </a:endParaRPr>
            </a:p>
          </p:txBody>
        </p:sp>
        <p:sp>
          <p:nvSpPr>
            <p:cNvPr id="365" name="TextBox 364">
              <a:extLst>
                <a:ext uri="{FF2B5EF4-FFF2-40B4-BE49-F238E27FC236}">
                  <a16:creationId xmlns:a16="http://schemas.microsoft.com/office/drawing/2014/main" id="{68CC93D3-992E-4E3C-A474-04AFDCC915AC}"/>
                </a:ext>
              </a:extLst>
            </p:cNvPr>
            <p:cNvSpPr txBox="1"/>
            <p:nvPr/>
          </p:nvSpPr>
          <p:spPr>
            <a:xfrm>
              <a:off x="423826" y="3713643"/>
              <a:ext cx="1338483"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lvl="0" algn="ctr">
                <a:spcBef>
                  <a:spcPts val="600"/>
                </a:spcBef>
                <a:defRPr/>
              </a:pPr>
              <a:r>
                <a:rPr lang="en-GB" sz="1050" dirty="0">
                  <a:solidFill>
                    <a:schemeClr val="tx1"/>
                  </a:solidFill>
                </a:rPr>
                <a:t>Gilenya</a:t>
              </a:r>
              <a:endParaRPr lang="en-GB" sz="1050" baseline="30000" dirty="0">
                <a:solidFill>
                  <a:schemeClr val="tx1"/>
                </a:solidFill>
              </a:endParaRPr>
            </a:p>
          </p:txBody>
        </p:sp>
        <p:sp>
          <p:nvSpPr>
            <p:cNvPr id="366" name="TextBox 365">
              <a:extLst>
                <a:ext uri="{FF2B5EF4-FFF2-40B4-BE49-F238E27FC236}">
                  <a16:creationId xmlns:a16="http://schemas.microsoft.com/office/drawing/2014/main" id="{16FA4D6D-D84A-4FA8-BFF5-C24C62C862DD}"/>
                </a:ext>
              </a:extLst>
            </p:cNvPr>
            <p:cNvSpPr txBox="1"/>
            <p:nvPr/>
          </p:nvSpPr>
          <p:spPr>
            <a:xfrm>
              <a:off x="423826" y="4169275"/>
              <a:ext cx="1338483" cy="414000"/>
            </a:xfrm>
            <a:prstGeom prst="rect">
              <a:avLst/>
            </a:prstGeom>
            <a:solidFill>
              <a:schemeClr val="bg1"/>
            </a:solidFill>
            <a:ln>
              <a:noFill/>
            </a:ln>
          </p:spPr>
          <p:style>
            <a:lnRef idx="1">
              <a:schemeClr val="accent5"/>
            </a:lnRef>
            <a:fillRef idx="3">
              <a:schemeClr val="accent5"/>
            </a:fillRef>
            <a:effectRef idx="2">
              <a:schemeClr val="accent5"/>
            </a:effectRef>
            <a:fontRef idx="minor">
              <a:schemeClr val="lt1"/>
            </a:fontRef>
          </p:style>
          <p:txBody>
            <a:bodyPr wrap="square" lIns="0" rIns="0" rtlCol="0" anchor="ctr" anchorCtr="0">
              <a:noAutofit/>
            </a:bodyPr>
            <a:lstStyle/>
            <a:p>
              <a:pPr lvl="0" algn="ctr">
                <a:spcBef>
                  <a:spcPts val="600"/>
                </a:spcBef>
                <a:defRPr/>
              </a:pPr>
              <a:r>
                <a:rPr lang="en-GB" sz="1050" dirty="0">
                  <a:solidFill>
                    <a:schemeClr val="tx1"/>
                  </a:solidFill>
                </a:rPr>
                <a:t>Mayzent</a:t>
              </a:r>
              <a:endParaRPr lang="en-GB" sz="1050" baseline="30000" dirty="0">
                <a:solidFill>
                  <a:schemeClr val="tx1"/>
                </a:solidFill>
              </a:endParaRPr>
            </a:p>
          </p:txBody>
        </p:sp>
      </p:grpSp>
      <p:pic>
        <p:nvPicPr>
          <p:cNvPr id="169" name="Picture 168" descr=" 13">
            <a:extLst>
              <a:ext uri="{FF2B5EF4-FFF2-40B4-BE49-F238E27FC236}">
                <a16:creationId xmlns:a16="http://schemas.microsoft.com/office/drawing/2014/main" id="{36D37054-6915-40C3-BD45-E28906DA0920}"/>
              </a:ext>
            </a:extLst>
          </p:cNvPr>
          <p:cNvPicPr>
            <a:picLocks noChangeAspect="1"/>
          </p:cNvPicPr>
          <p:nvPr/>
        </p:nvPicPr>
        <p:blipFill>
          <a:blip r:embed="rId11"/>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4158092940"/>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showMasterSp="0">
  <p:cSld>
    <p:bg>
      <p:bgPr>
        <a:solidFill>
          <a:srgbClr val="023761"/>
        </a:solidFill>
        <a:effectLst/>
      </p:bgPr>
    </p:bg>
    <p:spTree>
      <p:nvGrpSpPr>
        <p:cNvPr id="1" name=""/>
        <p:cNvGrpSpPr/>
        <p:nvPr/>
      </p:nvGrpSpPr>
      <p:grpSpPr>
        <a:xfrm>
          <a:off x="0" y="0"/>
          <a:ext cx="0" cy="0"/>
          <a:chOff x="0" y="0"/>
          <a:chExt cx="0" cy="0"/>
        </a:xfrm>
      </p:grpSpPr>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4353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107005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1000"/>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5581"/>
            <a:ext cx="506699" cy="597180"/>
            <a:chOff x="3944604" y="243431"/>
            <a:chExt cx="380024" cy="447885"/>
          </a:xfrm>
          <a:solidFill>
            <a:schemeClr val="accent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accent1"/>
              </a:solidFill>
              <a:prstDash val="solid"/>
              <a:miter/>
            </a:ln>
          </p:spPr>
          <p:txBody>
            <a:bodyPr rtlCol="0" anchor="ctr"/>
            <a:lstStyle/>
            <a:p>
              <a:endParaRPr lang="en-GB" sz="1000"/>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accent1"/>
              </a:solidFill>
              <a:prstDash val="solid"/>
              <a:miter/>
            </a:ln>
          </p:spPr>
          <p:txBody>
            <a:bodyPr rtlCol="0" anchor="ctr"/>
            <a:lstStyle/>
            <a:p>
              <a:endParaRPr lang="en-GB" sz="1000"/>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rgbClr val="FFFFFF"/>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solidFill>
              <a:schemeClr val="bg1"/>
            </a:solidFill>
            <a:ln w="1462" cap="flat">
              <a:noFill/>
              <a:prstDash val="solid"/>
              <a:miter/>
            </a:ln>
          </p:spPr>
          <p:txBody>
            <a:bodyPr rtlCol="0" anchor="ctr"/>
            <a:lstStyle/>
            <a:p>
              <a:endParaRPr lang="en-GB" sz="10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solidFill>
              <a:schemeClr val="bg1"/>
            </a:solidFill>
            <a:ln w="1462" cap="flat">
              <a:noFill/>
              <a:prstDash val="solid"/>
              <a:miter/>
            </a:ln>
          </p:spPr>
          <p:txBody>
            <a:bodyPr rtlCol="0" anchor="ctr"/>
            <a:lstStyle/>
            <a:p>
              <a:endParaRPr lang="en-GB" sz="10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solidFill>
              <a:schemeClr val="bg1"/>
            </a:solidFill>
            <a:ln w="1462" cap="flat">
              <a:noFill/>
              <a:prstDash val="solid"/>
              <a:miter/>
            </a:ln>
          </p:spPr>
          <p:txBody>
            <a:bodyPr rtlCol="0" anchor="ctr"/>
            <a:lstStyle/>
            <a:p>
              <a:endParaRPr lang="en-GB" sz="10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solidFill>
              <a:schemeClr val="bg1"/>
            </a:solidFill>
            <a:ln w="1462" cap="flat">
              <a:noFill/>
              <a:prstDash val="solid"/>
              <a:miter/>
            </a:ln>
          </p:spPr>
          <p:txBody>
            <a:bodyPr rtlCol="0" anchor="ctr"/>
            <a:lstStyle/>
            <a:p>
              <a:endParaRPr lang="en-GB" sz="10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solidFill>
              <a:schemeClr val="bg1"/>
            </a:solidFill>
            <a:ln w="1462" cap="flat">
              <a:noFill/>
              <a:prstDash val="solid"/>
              <a:miter/>
            </a:ln>
          </p:spPr>
          <p:txBody>
            <a:bodyPr rtlCol="0" anchor="ctr"/>
            <a:lstStyle/>
            <a:p>
              <a:endParaRPr lang="en-GB" sz="10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solidFill>
              <a:schemeClr val="bg1"/>
            </a:solidFill>
            <a:ln w="1462" cap="flat">
              <a:noFill/>
              <a:prstDash val="solid"/>
              <a:miter/>
            </a:ln>
          </p:spPr>
          <p:txBody>
            <a:bodyPr rtlCol="0" anchor="ctr"/>
            <a:lstStyle/>
            <a:p>
              <a:endParaRPr lang="en-GB" sz="10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solidFill>
              <a:schemeClr val="bg1"/>
            </a:solidFill>
            <a:ln w="1462" cap="flat">
              <a:noFill/>
              <a:prstDash val="solid"/>
              <a:miter/>
            </a:ln>
          </p:spPr>
          <p:txBody>
            <a:bodyPr rtlCol="0" anchor="ctr"/>
            <a:lstStyle/>
            <a:p>
              <a:endParaRPr lang="en-GB" sz="10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solidFill>
              <a:schemeClr val="bg1"/>
            </a:solidFill>
            <a:ln w="1462" cap="flat">
              <a:noFill/>
              <a:prstDash val="solid"/>
              <a:miter/>
            </a:ln>
          </p:spPr>
          <p:txBody>
            <a:bodyPr rtlCol="0" anchor="ctr"/>
            <a:lstStyle/>
            <a:p>
              <a:endParaRPr lang="en-GB" sz="10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solidFill>
              <a:schemeClr val="bg1"/>
            </a:solidFill>
            <a:ln w="1462" cap="flat">
              <a:noFill/>
              <a:prstDash val="solid"/>
              <a:miter/>
            </a:ln>
          </p:spPr>
          <p:txBody>
            <a:bodyPr rtlCol="0" anchor="ctr"/>
            <a:lstStyle/>
            <a:p>
              <a:endParaRPr lang="en-GB" sz="10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solidFill>
              <a:schemeClr val="bg1"/>
            </a:solidFill>
            <a:ln w="1462" cap="flat">
              <a:noFill/>
              <a:prstDash val="solid"/>
              <a:miter/>
            </a:ln>
          </p:spPr>
          <p:txBody>
            <a:bodyPr rtlCol="0" anchor="ctr"/>
            <a:lstStyle/>
            <a:p>
              <a:endParaRPr lang="en-GB" sz="1000"/>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endParaRPr lang="en-GB" sz="10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endParaRPr lang="en-GB" sz="10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endParaRPr lang="en-GB" sz="10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endParaRPr lang="en-GB" sz="10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endParaRPr lang="en-GB" sz="1000"/>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10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10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10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10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10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1000"/>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1000"/>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10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10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1000"/>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10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endParaRPr lang="en-GB" sz="10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endParaRPr lang="en-GB" sz="10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endParaRPr lang="en-GB" sz="10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10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endParaRPr lang="en-GB" sz="10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endParaRPr lang="en-GB" sz="10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endParaRPr lang="en-GB" sz="10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endParaRPr lang="en-GB" sz="10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endParaRPr lang="en-GB" sz="10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endParaRPr lang="en-GB" sz="10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endParaRPr lang="en-GB" sz="10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endParaRPr lang="en-GB" sz="10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endParaRPr lang="en-GB" sz="10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endParaRPr lang="en-GB" sz="10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endParaRPr lang="en-GB" sz="10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endParaRPr lang="en-GB" sz="10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endParaRPr lang="en-GB" sz="10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endParaRPr lang="en-GB" sz="10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endParaRPr lang="en-GB" sz="10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endParaRPr lang="en-GB" sz="10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endParaRPr lang="en-GB" sz="10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endParaRPr lang="en-GB" sz="10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endParaRPr lang="en-GB" sz="10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endParaRPr lang="en-GB" sz="10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endParaRPr lang="en-GB" sz="10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endParaRPr lang="en-GB" sz="10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endParaRPr lang="en-GB" sz="10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endParaRPr lang="en-GB" sz="10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endParaRPr lang="en-GB" sz="10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endParaRPr lang="en-GB" sz="10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endParaRPr lang="en-GB" sz="10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endParaRPr lang="en-GB" sz="10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endParaRPr lang="en-GB" sz="10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endParaRPr lang="en-GB" sz="1000"/>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347172"/>
            <a:ext cx="1315452" cy="553998"/>
          </a:xfrm>
          <a:prstGeom prst="rect">
            <a:avLst/>
          </a:prstGeom>
        </p:spPr>
        <p:txBody>
          <a:bodyPr wrap="square">
            <a:spAutoFit/>
          </a:bodyPr>
          <a:lstStyle/>
          <a:p>
            <a:pPr algn="r"/>
            <a:r>
              <a:rPr lang="en-GB" sz="1000" dirty="0">
                <a:solidFill>
                  <a:schemeClr val="accent1"/>
                </a:solidFill>
              </a:rPr>
              <a:t>The importance of reimagining Neuroscience</a:t>
            </a:r>
          </a:p>
        </p:txBody>
      </p:sp>
      <p:sp>
        <p:nvSpPr>
          <p:cNvPr id="163" name="Freeform: Shape 162" descr=" 163">
            <a:extLst>
              <a:ext uri="{FF2B5EF4-FFF2-40B4-BE49-F238E27FC236}">
                <a16:creationId xmlns:a16="http://schemas.microsoft.com/office/drawing/2014/main" id="{A3A62F73-715A-4AAF-B471-F9AC45F61403}"/>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64" name="Freeform: Shape 163" descr=" 164">
            <a:extLst>
              <a:ext uri="{FF2B5EF4-FFF2-40B4-BE49-F238E27FC236}">
                <a16:creationId xmlns:a16="http://schemas.microsoft.com/office/drawing/2014/main" id="{FEAB85FD-D19B-467E-B880-958ED3F2AD88}"/>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70" name="Freeform: Shape 169" descr=" 170">
            <a:extLst>
              <a:ext uri="{FF2B5EF4-FFF2-40B4-BE49-F238E27FC236}">
                <a16:creationId xmlns:a16="http://schemas.microsoft.com/office/drawing/2014/main" id="{6C915CDF-7D38-40C5-96A3-2ADEDD7594FA}"/>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2" name="REFERENCES" descr=" 2">
            <a:hlinkClick r:id="" action="ppaction://noaction" highlightClick="1"/>
            <a:extLst>
              <a:ext uri="{FF2B5EF4-FFF2-40B4-BE49-F238E27FC236}">
                <a16:creationId xmlns:a16="http://schemas.microsoft.com/office/drawing/2014/main" id="{E2F00CA7-D6F7-4C81-A310-086E9A1ABF62}"/>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REFERENCES</a:t>
            </a:r>
            <a:endParaRPr lang="en-GB" sz="1100" dirty="0">
              <a:solidFill>
                <a:srgbClr val="023761"/>
              </a:solidFill>
            </a:endParaRPr>
          </a:p>
        </p:txBody>
      </p:sp>
      <p:sp>
        <p:nvSpPr>
          <p:cNvPr id="157" name="Oval 156" descr=" 157">
            <a:hlinkClick r:id="" action="ppaction://hlinkshowjump?jump=nextslide" highlightClick="1"/>
            <a:extLst>
              <a:ext uri="{FF2B5EF4-FFF2-40B4-BE49-F238E27FC236}">
                <a16:creationId xmlns:a16="http://schemas.microsoft.com/office/drawing/2014/main" id="{6AE96B1A-4303-4169-9CE7-244672FC9B89}"/>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58" name="Oval 157" descr=" 158">
            <a:hlinkClick r:id="" action="ppaction://hlinkshowjump?jump=lastslideviewed" highlightClick="1"/>
            <a:extLst>
              <a:ext uri="{FF2B5EF4-FFF2-40B4-BE49-F238E27FC236}">
                <a16:creationId xmlns:a16="http://schemas.microsoft.com/office/drawing/2014/main" id="{C5F49CAC-FB03-4A52-9DC5-D55E91F3AF1C}"/>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59" name="Oval 158" descr=" 159">
            <a:hlinkClick r:id="rId3" action="ppaction://hlinksldjump" highlightClick="1"/>
            <a:extLst>
              <a:ext uri="{FF2B5EF4-FFF2-40B4-BE49-F238E27FC236}">
                <a16:creationId xmlns:a16="http://schemas.microsoft.com/office/drawing/2014/main" id="{8F8E7AF2-FD78-4D79-8768-E36DD3A0F5A7}"/>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endParaRPr lang="en-GB" sz="3200"/>
          </a:p>
        </p:txBody>
      </p:sp>
      <p:sp>
        <p:nvSpPr>
          <p:cNvPr id="6" name="Rectangle 5" descr=" 6">
            <a:extLst>
              <a:ext uri="{FF2B5EF4-FFF2-40B4-BE49-F238E27FC236}">
                <a16:creationId xmlns:a16="http://schemas.microsoft.com/office/drawing/2014/main" id="{36446B73-3B30-4EAD-806F-00F679DEAF6B}"/>
              </a:ext>
            </a:extLst>
          </p:cNvPr>
          <p:cNvSpPr/>
          <p:nvPr/>
        </p:nvSpPr>
        <p:spPr>
          <a:xfrm>
            <a:off x="294640" y="243536"/>
            <a:ext cx="9784080" cy="492443"/>
          </a:xfrm>
          <a:prstGeom prst="rect">
            <a:avLst/>
          </a:prstGeom>
        </p:spPr>
        <p:txBody>
          <a:bodyPr wrap="square">
            <a:spAutoFit/>
          </a:bodyPr>
          <a:lstStyle/>
          <a:p>
            <a:r>
              <a:rPr lang="en-GB" sz="2600" b="1" dirty="0">
                <a:solidFill>
                  <a:schemeClr val="bg1"/>
                </a:solidFill>
              </a:rPr>
              <a:t>Clinical, economic and societal unmet need remain daunting </a:t>
            </a:r>
          </a:p>
        </p:txBody>
      </p:sp>
      <p:grpSp>
        <p:nvGrpSpPr>
          <p:cNvPr id="8" name="Group 7" descr=" 8">
            <a:extLst>
              <a:ext uri="{FF2B5EF4-FFF2-40B4-BE49-F238E27FC236}">
                <a16:creationId xmlns:a16="http://schemas.microsoft.com/office/drawing/2014/main" id="{69E8DFF3-7A42-45A3-AFC0-1BEBF536979C}"/>
              </a:ext>
            </a:extLst>
          </p:cNvPr>
          <p:cNvGrpSpPr/>
          <p:nvPr/>
        </p:nvGrpSpPr>
        <p:grpSpPr>
          <a:xfrm>
            <a:off x="2750235" y="2937038"/>
            <a:ext cx="3122859" cy="731810"/>
            <a:chOff x="2750235" y="2937038"/>
            <a:chExt cx="3122859" cy="731810"/>
          </a:xfrm>
        </p:grpSpPr>
        <p:sp>
          <p:nvSpPr>
            <p:cNvPr id="161" name="TextBox 160">
              <a:extLst>
                <a:ext uri="{FF2B5EF4-FFF2-40B4-BE49-F238E27FC236}">
                  <a16:creationId xmlns:a16="http://schemas.microsoft.com/office/drawing/2014/main" id="{575086EB-5E00-430F-8A6E-6C0CD2FBD56D}"/>
                </a:ext>
              </a:extLst>
            </p:cNvPr>
            <p:cNvSpPr txBox="1"/>
            <p:nvPr/>
          </p:nvSpPr>
          <p:spPr>
            <a:xfrm>
              <a:off x="2750235" y="2937038"/>
              <a:ext cx="3122859" cy="523220"/>
            </a:xfrm>
            <a:prstGeom prst="rect">
              <a:avLst/>
            </a:prstGeom>
            <a:noFill/>
          </p:spPr>
          <p:txBody>
            <a:bodyPr wrap="square" rtlCol="0">
              <a:spAutoFit/>
            </a:bodyPr>
            <a:lstStyle/>
            <a:p>
              <a:pPr defTabSz="1625519">
                <a:defRPr/>
              </a:pPr>
              <a:r>
                <a:rPr lang="en-GB" sz="2800" dirty="0">
                  <a:solidFill>
                    <a:schemeClr val="accent3"/>
                  </a:solidFill>
                  <a:latin typeface="Arial" panose="020B0604020202020204"/>
                </a:rPr>
                <a:t>9%</a:t>
              </a:r>
            </a:p>
          </p:txBody>
        </p:sp>
        <p:sp>
          <p:nvSpPr>
            <p:cNvPr id="162" name="TextBox 161">
              <a:extLst>
                <a:ext uri="{FF2B5EF4-FFF2-40B4-BE49-F238E27FC236}">
                  <a16:creationId xmlns:a16="http://schemas.microsoft.com/office/drawing/2014/main" id="{C5C6EA13-EC16-4703-A045-1F5059FFE567}"/>
                </a:ext>
              </a:extLst>
            </p:cNvPr>
            <p:cNvSpPr txBox="1"/>
            <p:nvPr/>
          </p:nvSpPr>
          <p:spPr>
            <a:xfrm>
              <a:off x="2750235" y="3354916"/>
              <a:ext cx="2777954" cy="313932"/>
            </a:xfrm>
            <a:prstGeom prst="rect">
              <a:avLst/>
            </a:prstGeom>
            <a:noFill/>
          </p:spPr>
          <p:txBody>
            <a:bodyPr wrap="square" rtlCol="0">
              <a:spAutoFit/>
            </a:bodyPr>
            <a:lstStyle/>
            <a:p>
              <a:pPr defTabSz="1625519">
                <a:lnSpc>
                  <a:spcPct val="90000"/>
                </a:lnSpc>
                <a:spcAft>
                  <a:spcPts val="667"/>
                </a:spcAft>
                <a:defRPr/>
              </a:pPr>
              <a:r>
                <a:rPr lang="en-GB" sz="1600" dirty="0">
                  <a:solidFill>
                    <a:schemeClr val="bg1"/>
                  </a:solidFill>
                  <a:latin typeface="Arial" panose="020B0604020202020204"/>
                </a:rPr>
                <a:t>703 million people</a:t>
              </a:r>
              <a:r>
                <a:rPr lang="en-GB" sz="1600" baseline="30000" dirty="0">
                  <a:solidFill>
                    <a:schemeClr val="bg1"/>
                  </a:solidFill>
                  <a:latin typeface="Arial" panose="020B0604020202020204"/>
                </a:rPr>
                <a:t>1</a:t>
              </a:r>
              <a:endParaRPr lang="en-GB" sz="1400" baseline="30000" dirty="0">
                <a:solidFill>
                  <a:schemeClr val="bg1"/>
                </a:solidFill>
                <a:latin typeface="Arial" panose="020B0604020202020204"/>
              </a:endParaRPr>
            </a:p>
          </p:txBody>
        </p:sp>
      </p:grpSp>
      <p:grpSp>
        <p:nvGrpSpPr>
          <p:cNvPr id="165" name="Group 164" descr=" 165">
            <a:extLst>
              <a:ext uri="{FF2B5EF4-FFF2-40B4-BE49-F238E27FC236}">
                <a16:creationId xmlns:a16="http://schemas.microsoft.com/office/drawing/2014/main" id="{8D1B0D08-6919-44AE-80EC-F13899D5661A}"/>
              </a:ext>
            </a:extLst>
          </p:cNvPr>
          <p:cNvGrpSpPr/>
          <p:nvPr/>
        </p:nvGrpSpPr>
        <p:grpSpPr>
          <a:xfrm>
            <a:off x="588181" y="1769896"/>
            <a:ext cx="4307211" cy="1971427"/>
            <a:chOff x="1595500" y="2177423"/>
            <a:chExt cx="4259076" cy="1949396"/>
          </a:xfrm>
        </p:grpSpPr>
        <p:sp>
          <p:nvSpPr>
            <p:cNvPr id="166" name="TextBox 165">
              <a:extLst>
                <a:ext uri="{FF2B5EF4-FFF2-40B4-BE49-F238E27FC236}">
                  <a16:creationId xmlns:a16="http://schemas.microsoft.com/office/drawing/2014/main" id="{74859F8A-9468-49B2-B559-0B9033CC22A8}"/>
                </a:ext>
              </a:extLst>
            </p:cNvPr>
            <p:cNvSpPr txBox="1"/>
            <p:nvPr/>
          </p:nvSpPr>
          <p:spPr>
            <a:xfrm>
              <a:off x="3503711" y="2177423"/>
              <a:ext cx="2350865" cy="973879"/>
            </a:xfrm>
            <a:prstGeom prst="rect">
              <a:avLst/>
            </a:prstGeom>
            <a:noFill/>
          </p:spPr>
          <p:txBody>
            <a:bodyPr wrap="square" rtlCol="0">
              <a:spAutoFit/>
            </a:bodyPr>
            <a:lstStyle/>
            <a:p>
              <a:pPr defTabSz="1625519">
                <a:defRPr/>
              </a:pPr>
              <a:r>
                <a:rPr lang="en-GB" sz="5800" dirty="0">
                  <a:solidFill>
                    <a:schemeClr val="accent3"/>
                  </a:solidFill>
                  <a:latin typeface="Arial Black" panose="020B0A04020102020204" pitchFamily="34" charset="0"/>
                </a:rPr>
                <a:t>2019</a:t>
              </a:r>
            </a:p>
          </p:txBody>
        </p:sp>
        <p:sp>
          <p:nvSpPr>
            <p:cNvPr id="189" name="Rectangle: Top Corners Rounded 188">
              <a:extLst>
                <a:ext uri="{FF2B5EF4-FFF2-40B4-BE49-F238E27FC236}">
                  <a16:creationId xmlns:a16="http://schemas.microsoft.com/office/drawing/2014/main" id="{AEEDFC1F-0168-4042-81D5-77AC995F1579}"/>
                </a:ext>
              </a:extLst>
            </p:cNvPr>
            <p:cNvSpPr/>
            <p:nvPr/>
          </p:nvSpPr>
          <p:spPr>
            <a:xfrm rot="5400000" flipH="1">
              <a:off x="4559275" y="2183035"/>
              <a:ext cx="144016" cy="2111126"/>
            </a:xfrm>
            <a:prstGeom prst="round2SameRect">
              <a:avLst>
                <a:gd name="adj1" fmla="val 50000"/>
                <a:gd name="adj2" fmla="val 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625519">
                <a:defRPr/>
              </a:pPr>
              <a:endParaRPr lang="en-GB" sz="2133">
                <a:solidFill>
                  <a:srgbClr val="FFFFFF"/>
                </a:solidFill>
                <a:latin typeface="Arial" panose="020B0604020202020204"/>
              </a:endParaRPr>
            </a:p>
          </p:txBody>
        </p:sp>
        <p:sp>
          <p:nvSpPr>
            <p:cNvPr id="168" name="Oval 167">
              <a:extLst>
                <a:ext uri="{FF2B5EF4-FFF2-40B4-BE49-F238E27FC236}">
                  <a16:creationId xmlns:a16="http://schemas.microsoft.com/office/drawing/2014/main" id="{8208E9F6-1AAD-433B-A329-3802AA5F1691}"/>
                </a:ext>
              </a:extLst>
            </p:cNvPr>
            <p:cNvSpPr/>
            <p:nvPr/>
          </p:nvSpPr>
          <p:spPr>
            <a:xfrm>
              <a:off x="1595500" y="2343259"/>
              <a:ext cx="1783559" cy="1783560"/>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625519">
                <a:defRPr/>
              </a:pPr>
              <a:endParaRPr lang="en-GB" sz="2133">
                <a:solidFill>
                  <a:srgbClr val="FFFFFF"/>
                </a:solidFill>
                <a:latin typeface="Arial" panose="020B0604020202020204"/>
              </a:endParaRPr>
            </a:p>
          </p:txBody>
        </p:sp>
        <p:grpSp>
          <p:nvGrpSpPr>
            <p:cNvPr id="169" name="Group 168">
              <a:extLst>
                <a:ext uri="{FF2B5EF4-FFF2-40B4-BE49-F238E27FC236}">
                  <a16:creationId xmlns:a16="http://schemas.microsoft.com/office/drawing/2014/main" id="{142E13DC-5CFD-4AE2-BE09-F9323A825581}"/>
                </a:ext>
              </a:extLst>
            </p:cNvPr>
            <p:cNvGrpSpPr/>
            <p:nvPr/>
          </p:nvGrpSpPr>
          <p:grpSpPr>
            <a:xfrm>
              <a:off x="1955540" y="2634566"/>
              <a:ext cx="1092133" cy="1076846"/>
              <a:chOff x="-2454275" y="757238"/>
              <a:chExt cx="2041526" cy="2012950"/>
            </a:xfrm>
          </p:grpSpPr>
          <p:sp>
            <p:nvSpPr>
              <p:cNvPr id="171" name="Freeform 22">
                <a:extLst>
                  <a:ext uri="{FF2B5EF4-FFF2-40B4-BE49-F238E27FC236}">
                    <a16:creationId xmlns:a16="http://schemas.microsoft.com/office/drawing/2014/main" id="{64863974-FCA2-4261-A28A-30054AF8EDED}"/>
                  </a:ext>
                </a:extLst>
              </p:cNvPr>
              <p:cNvSpPr>
                <a:spLocks/>
              </p:cNvSpPr>
              <p:nvPr/>
            </p:nvSpPr>
            <p:spPr bwMode="auto">
              <a:xfrm>
                <a:off x="-1435100" y="1598613"/>
                <a:ext cx="3175"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cubicBezTo>
                      <a:pt x="2" y="0"/>
                      <a:pt x="2" y="0"/>
                      <a:pt x="2" y="0"/>
                    </a:cubicBezTo>
                    <a:cubicBezTo>
                      <a:pt x="1" y="0"/>
                      <a:pt x="0" y="0"/>
                      <a:pt x="0" y="0"/>
                    </a:cubicBezTo>
                    <a:lnTo>
                      <a:pt x="2" y="0"/>
                    </a:lnTo>
                    <a:close/>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72" name="Freeform 23">
                <a:extLst>
                  <a:ext uri="{FF2B5EF4-FFF2-40B4-BE49-F238E27FC236}">
                    <a16:creationId xmlns:a16="http://schemas.microsoft.com/office/drawing/2014/main" id="{22CBB491-77B1-4C57-B2B6-56F41FC2CCEA}"/>
                  </a:ext>
                </a:extLst>
              </p:cNvPr>
              <p:cNvSpPr>
                <a:spLocks/>
              </p:cNvSpPr>
              <p:nvPr/>
            </p:nvSpPr>
            <p:spPr bwMode="auto">
              <a:xfrm>
                <a:off x="-1046162" y="952500"/>
                <a:ext cx="173038" cy="371475"/>
              </a:xfrm>
              <a:custGeom>
                <a:avLst/>
                <a:gdLst>
                  <a:gd name="T0" fmla="*/ 14 w 121"/>
                  <a:gd name="T1" fmla="*/ 23 h 259"/>
                  <a:gd name="T2" fmla="*/ 76 w 121"/>
                  <a:gd name="T3" fmla="*/ 25 h 259"/>
                  <a:gd name="T4" fmla="*/ 87 w 121"/>
                  <a:gd name="T5" fmla="*/ 223 h 259"/>
                  <a:gd name="T6" fmla="*/ 25 w 121"/>
                  <a:gd name="T7" fmla="*/ 235 h 259"/>
                  <a:gd name="T8" fmla="*/ 16 w 121"/>
                  <a:gd name="T9" fmla="*/ 201 h 259"/>
                  <a:gd name="T10" fmla="*/ 25 w 121"/>
                  <a:gd name="T11" fmla="*/ 156 h 259"/>
                  <a:gd name="T12" fmla="*/ 27 w 121"/>
                  <a:gd name="T13" fmla="*/ 126 h 259"/>
                  <a:gd name="T14" fmla="*/ 5 w 121"/>
                  <a:gd name="T15" fmla="*/ 114 h 259"/>
                  <a:gd name="T16" fmla="*/ 0 w 121"/>
                  <a:gd name="T17" fmla="*/ 95 h 259"/>
                  <a:gd name="T18" fmla="*/ 5 w 121"/>
                  <a:gd name="T19" fmla="*/ 43 h 259"/>
                  <a:gd name="T20" fmla="*/ 14 w 121"/>
                  <a:gd name="T21" fmla="*/ 2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259">
                    <a:moveTo>
                      <a:pt x="14" y="23"/>
                    </a:moveTo>
                    <a:cubicBezTo>
                      <a:pt x="30" y="3"/>
                      <a:pt x="55" y="0"/>
                      <a:pt x="76" y="25"/>
                    </a:cubicBezTo>
                    <a:cubicBezTo>
                      <a:pt x="105" y="59"/>
                      <a:pt x="121" y="188"/>
                      <a:pt x="87" y="223"/>
                    </a:cubicBezTo>
                    <a:cubicBezTo>
                      <a:pt x="69" y="233"/>
                      <a:pt x="44" y="259"/>
                      <a:pt x="25" y="235"/>
                    </a:cubicBezTo>
                    <a:cubicBezTo>
                      <a:pt x="18" y="226"/>
                      <a:pt x="16" y="213"/>
                      <a:pt x="16" y="201"/>
                    </a:cubicBezTo>
                    <a:cubicBezTo>
                      <a:pt x="16" y="185"/>
                      <a:pt x="20" y="170"/>
                      <a:pt x="25" y="156"/>
                    </a:cubicBezTo>
                    <a:cubicBezTo>
                      <a:pt x="29" y="147"/>
                      <a:pt x="34" y="134"/>
                      <a:pt x="27" y="126"/>
                    </a:cubicBezTo>
                    <a:cubicBezTo>
                      <a:pt x="22" y="120"/>
                      <a:pt x="11" y="120"/>
                      <a:pt x="5" y="114"/>
                    </a:cubicBezTo>
                    <a:cubicBezTo>
                      <a:pt x="1" y="109"/>
                      <a:pt x="0" y="102"/>
                      <a:pt x="0" y="95"/>
                    </a:cubicBezTo>
                    <a:cubicBezTo>
                      <a:pt x="0" y="77"/>
                      <a:pt x="0" y="60"/>
                      <a:pt x="5" y="43"/>
                    </a:cubicBezTo>
                    <a:cubicBezTo>
                      <a:pt x="7" y="35"/>
                      <a:pt x="10" y="28"/>
                      <a:pt x="14" y="23"/>
                    </a:cubicBezTo>
                    <a:close/>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73" name="Freeform 24">
                <a:extLst>
                  <a:ext uri="{FF2B5EF4-FFF2-40B4-BE49-F238E27FC236}">
                    <a16:creationId xmlns:a16="http://schemas.microsoft.com/office/drawing/2014/main" id="{D6DE43DF-5855-4CED-BBCC-7BD87B8C6085}"/>
                  </a:ext>
                </a:extLst>
              </p:cNvPr>
              <p:cNvSpPr>
                <a:spLocks/>
              </p:cNvSpPr>
              <p:nvPr/>
            </p:nvSpPr>
            <p:spPr bwMode="auto">
              <a:xfrm>
                <a:off x="-2003425" y="952500"/>
                <a:ext cx="173038" cy="371475"/>
              </a:xfrm>
              <a:custGeom>
                <a:avLst/>
                <a:gdLst>
                  <a:gd name="T0" fmla="*/ 107 w 121"/>
                  <a:gd name="T1" fmla="*/ 23 h 259"/>
                  <a:gd name="T2" fmla="*/ 45 w 121"/>
                  <a:gd name="T3" fmla="*/ 25 h 259"/>
                  <a:gd name="T4" fmla="*/ 33 w 121"/>
                  <a:gd name="T5" fmla="*/ 223 h 259"/>
                  <a:gd name="T6" fmla="*/ 95 w 121"/>
                  <a:gd name="T7" fmla="*/ 235 h 259"/>
                  <a:gd name="T8" fmla="*/ 105 w 121"/>
                  <a:gd name="T9" fmla="*/ 201 h 259"/>
                  <a:gd name="T10" fmla="*/ 96 w 121"/>
                  <a:gd name="T11" fmla="*/ 156 h 259"/>
                  <a:gd name="T12" fmla="*/ 93 w 121"/>
                  <a:gd name="T13" fmla="*/ 126 h 259"/>
                  <a:gd name="T14" fmla="*/ 116 w 121"/>
                  <a:gd name="T15" fmla="*/ 114 h 259"/>
                  <a:gd name="T16" fmla="*/ 121 w 121"/>
                  <a:gd name="T17" fmla="*/ 95 h 259"/>
                  <a:gd name="T18" fmla="*/ 116 w 121"/>
                  <a:gd name="T19" fmla="*/ 43 h 259"/>
                  <a:gd name="T20" fmla="*/ 107 w 121"/>
                  <a:gd name="T21" fmla="*/ 2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259">
                    <a:moveTo>
                      <a:pt x="107" y="23"/>
                    </a:moveTo>
                    <a:cubicBezTo>
                      <a:pt x="91" y="3"/>
                      <a:pt x="66" y="0"/>
                      <a:pt x="45" y="25"/>
                    </a:cubicBezTo>
                    <a:cubicBezTo>
                      <a:pt x="16" y="59"/>
                      <a:pt x="0" y="188"/>
                      <a:pt x="33" y="223"/>
                    </a:cubicBezTo>
                    <a:cubicBezTo>
                      <a:pt x="52" y="233"/>
                      <a:pt x="77" y="259"/>
                      <a:pt x="95" y="235"/>
                    </a:cubicBezTo>
                    <a:cubicBezTo>
                      <a:pt x="103" y="226"/>
                      <a:pt x="105" y="213"/>
                      <a:pt x="105" y="201"/>
                    </a:cubicBezTo>
                    <a:cubicBezTo>
                      <a:pt x="104" y="185"/>
                      <a:pt x="101" y="170"/>
                      <a:pt x="96" y="156"/>
                    </a:cubicBezTo>
                    <a:cubicBezTo>
                      <a:pt x="91" y="147"/>
                      <a:pt x="86" y="134"/>
                      <a:pt x="93" y="126"/>
                    </a:cubicBezTo>
                    <a:cubicBezTo>
                      <a:pt x="99" y="120"/>
                      <a:pt x="110" y="120"/>
                      <a:pt x="116" y="114"/>
                    </a:cubicBezTo>
                    <a:cubicBezTo>
                      <a:pt x="120" y="109"/>
                      <a:pt x="121" y="102"/>
                      <a:pt x="121" y="95"/>
                    </a:cubicBezTo>
                    <a:cubicBezTo>
                      <a:pt x="121" y="77"/>
                      <a:pt x="121" y="60"/>
                      <a:pt x="116" y="43"/>
                    </a:cubicBezTo>
                    <a:cubicBezTo>
                      <a:pt x="114" y="35"/>
                      <a:pt x="111" y="28"/>
                      <a:pt x="107" y="23"/>
                    </a:cubicBezTo>
                    <a:close/>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74" name="Oval 25">
                <a:extLst>
                  <a:ext uri="{FF2B5EF4-FFF2-40B4-BE49-F238E27FC236}">
                    <a16:creationId xmlns:a16="http://schemas.microsoft.com/office/drawing/2014/main" id="{345BCE55-739C-4E40-95FB-6B14B5CDB675}"/>
                  </a:ext>
                </a:extLst>
              </p:cNvPr>
              <p:cNvSpPr>
                <a:spLocks noChangeArrowheads="1"/>
              </p:cNvSpPr>
              <p:nvPr/>
            </p:nvSpPr>
            <p:spPr bwMode="auto">
              <a:xfrm>
                <a:off x="-1389062" y="1279525"/>
                <a:ext cx="268288" cy="266700"/>
              </a:xfrm>
              <a:prstGeom prst="ellipse">
                <a:avLst/>
              </a:pr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75" name="Oval 26">
                <a:extLst>
                  <a:ext uri="{FF2B5EF4-FFF2-40B4-BE49-F238E27FC236}">
                    <a16:creationId xmlns:a16="http://schemas.microsoft.com/office/drawing/2014/main" id="{2340CD6B-D614-454B-99F4-A5F5ADC54513}"/>
                  </a:ext>
                </a:extLst>
              </p:cNvPr>
              <p:cNvSpPr>
                <a:spLocks noChangeArrowheads="1"/>
              </p:cNvSpPr>
              <p:nvPr/>
            </p:nvSpPr>
            <p:spPr bwMode="auto">
              <a:xfrm>
                <a:off x="-1763713" y="1279525"/>
                <a:ext cx="268288" cy="266700"/>
              </a:xfrm>
              <a:prstGeom prst="ellipse">
                <a:avLst/>
              </a:pr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76" name="Freeform 27">
                <a:extLst>
                  <a:ext uri="{FF2B5EF4-FFF2-40B4-BE49-F238E27FC236}">
                    <a16:creationId xmlns:a16="http://schemas.microsoft.com/office/drawing/2014/main" id="{9D0DD111-4701-4E94-988B-CA738BF9FA09}"/>
                  </a:ext>
                </a:extLst>
              </p:cNvPr>
              <p:cNvSpPr>
                <a:spLocks/>
              </p:cNvSpPr>
              <p:nvPr/>
            </p:nvSpPr>
            <p:spPr bwMode="auto">
              <a:xfrm>
                <a:off x="-1487488" y="1339850"/>
                <a:ext cx="88900" cy="33338"/>
              </a:xfrm>
              <a:custGeom>
                <a:avLst/>
                <a:gdLst>
                  <a:gd name="T0" fmla="*/ 0 w 62"/>
                  <a:gd name="T1" fmla="*/ 24 h 24"/>
                  <a:gd name="T2" fmla="*/ 62 w 62"/>
                  <a:gd name="T3" fmla="*/ 24 h 24"/>
                </a:gdLst>
                <a:ahLst/>
                <a:cxnLst>
                  <a:cxn ang="0">
                    <a:pos x="T0" y="T1"/>
                  </a:cxn>
                  <a:cxn ang="0">
                    <a:pos x="T2" y="T3"/>
                  </a:cxn>
                </a:cxnLst>
                <a:rect l="0" t="0" r="r" b="b"/>
                <a:pathLst>
                  <a:path w="62" h="24">
                    <a:moveTo>
                      <a:pt x="0" y="24"/>
                    </a:moveTo>
                    <a:cubicBezTo>
                      <a:pt x="0" y="24"/>
                      <a:pt x="37" y="0"/>
                      <a:pt x="62" y="24"/>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77" name="Freeform 28">
                <a:extLst>
                  <a:ext uri="{FF2B5EF4-FFF2-40B4-BE49-F238E27FC236}">
                    <a16:creationId xmlns:a16="http://schemas.microsoft.com/office/drawing/2014/main" id="{87FBBA20-512B-427A-A805-787CB518BB40}"/>
                  </a:ext>
                </a:extLst>
              </p:cNvPr>
              <p:cNvSpPr>
                <a:spLocks/>
              </p:cNvSpPr>
              <p:nvPr/>
            </p:nvSpPr>
            <p:spPr bwMode="auto">
              <a:xfrm>
                <a:off x="-1104900" y="1282700"/>
                <a:ext cx="187325" cy="80963"/>
              </a:xfrm>
              <a:custGeom>
                <a:avLst/>
                <a:gdLst>
                  <a:gd name="T0" fmla="*/ 0 w 131"/>
                  <a:gd name="T1" fmla="*/ 56 h 56"/>
                  <a:gd name="T2" fmla="*/ 131 w 131"/>
                  <a:gd name="T3" fmla="*/ 9 h 56"/>
                </a:gdLst>
                <a:ahLst/>
                <a:cxnLst>
                  <a:cxn ang="0">
                    <a:pos x="T0" y="T1"/>
                  </a:cxn>
                  <a:cxn ang="0">
                    <a:pos x="T2" y="T3"/>
                  </a:cxn>
                </a:cxnLst>
                <a:rect l="0" t="0" r="r" b="b"/>
                <a:pathLst>
                  <a:path w="131" h="56">
                    <a:moveTo>
                      <a:pt x="0" y="56"/>
                    </a:moveTo>
                    <a:cubicBezTo>
                      <a:pt x="0" y="56"/>
                      <a:pt x="110" y="0"/>
                      <a:pt x="131" y="9"/>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78" name="Freeform 29">
                <a:extLst>
                  <a:ext uri="{FF2B5EF4-FFF2-40B4-BE49-F238E27FC236}">
                    <a16:creationId xmlns:a16="http://schemas.microsoft.com/office/drawing/2014/main" id="{DE38B142-4DFA-42FD-955E-A4CB9111A495}"/>
                  </a:ext>
                </a:extLst>
              </p:cNvPr>
              <p:cNvSpPr>
                <a:spLocks/>
              </p:cNvSpPr>
              <p:nvPr/>
            </p:nvSpPr>
            <p:spPr bwMode="auto">
              <a:xfrm>
                <a:off x="-1955800" y="1282700"/>
                <a:ext cx="193675" cy="87313"/>
              </a:xfrm>
              <a:custGeom>
                <a:avLst/>
                <a:gdLst>
                  <a:gd name="T0" fmla="*/ 135 w 135"/>
                  <a:gd name="T1" fmla="*/ 60 h 60"/>
                  <a:gd name="T2" fmla="*/ 0 w 135"/>
                  <a:gd name="T3" fmla="*/ 9 h 60"/>
                </a:gdLst>
                <a:ahLst/>
                <a:cxnLst>
                  <a:cxn ang="0">
                    <a:pos x="T0" y="T1"/>
                  </a:cxn>
                  <a:cxn ang="0">
                    <a:pos x="T2" y="T3"/>
                  </a:cxn>
                </a:cxnLst>
                <a:rect l="0" t="0" r="r" b="b"/>
                <a:pathLst>
                  <a:path w="135" h="60">
                    <a:moveTo>
                      <a:pt x="135" y="60"/>
                    </a:moveTo>
                    <a:cubicBezTo>
                      <a:pt x="135" y="60"/>
                      <a:pt x="21" y="0"/>
                      <a:pt x="0" y="9"/>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79" name="Freeform 30">
                <a:extLst>
                  <a:ext uri="{FF2B5EF4-FFF2-40B4-BE49-F238E27FC236}">
                    <a16:creationId xmlns:a16="http://schemas.microsoft.com/office/drawing/2014/main" id="{EDBD4769-76CD-47B7-A71D-F6400F57F939}"/>
                  </a:ext>
                </a:extLst>
              </p:cNvPr>
              <p:cNvSpPr>
                <a:spLocks/>
              </p:cNvSpPr>
              <p:nvPr/>
            </p:nvSpPr>
            <p:spPr bwMode="auto">
              <a:xfrm>
                <a:off x="-1435100" y="1598613"/>
                <a:ext cx="3175" cy="0"/>
              </a:xfrm>
              <a:custGeom>
                <a:avLst/>
                <a:gdLst>
                  <a:gd name="T0" fmla="*/ 2 w 2"/>
                  <a:gd name="T1" fmla="*/ 0 w 2"/>
                  <a:gd name="T2" fmla="*/ 0 w 2"/>
                  <a:gd name="T3" fmla="*/ 2 w 2"/>
                </a:gdLst>
                <a:ahLst/>
                <a:cxnLst>
                  <a:cxn ang="0">
                    <a:pos x="T0" y="0"/>
                  </a:cxn>
                  <a:cxn ang="0">
                    <a:pos x="T1" y="0"/>
                  </a:cxn>
                  <a:cxn ang="0">
                    <a:pos x="T2" y="0"/>
                  </a:cxn>
                  <a:cxn ang="0">
                    <a:pos x="T3" y="0"/>
                  </a:cxn>
                </a:cxnLst>
                <a:rect l="0" t="0" r="r" b="b"/>
                <a:pathLst>
                  <a:path w="2">
                    <a:moveTo>
                      <a:pt x="2" y="0"/>
                    </a:moveTo>
                    <a:cubicBezTo>
                      <a:pt x="1" y="0"/>
                      <a:pt x="0" y="0"/>
                      <a:pt x="0" y="0"/>
                    </a:cubicBezTo>
                    <a:cubicBezTo>
                      <a:pt x="0" y="0"/>
                      <a:pt x="0" y="0"/>
                      <a:pt x="0" y="0"/>
                    </a:cubicBezTo>
                    <a:lnTo>
                      <a:pt x="2" y="0"/>
                    </a:lnTo>
                    <a:close/>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80" name="Line 31">
                <a:extLst>
                  <a:ext uri="{FF2B5EF4-FFF2-40B4-BE49-F238E27FC236}">
                    <a16:creationId xmlns:a16="http://schemas.microsoft.com/office/drawing/2014/main" id="{43F16104-4D3B-4B02-BD37-AC8808691C03}"/>
                  </a:ext>
                </a:extLst>
              </p:cNvPr>
              <p:cNvSpPr>
                <a:spLocks noChangeShapeType="1"/>
              </p:cNvSpPr>
              <p:nvPr/>
            </p:nvSpPr>
            <p:spPr bwMode="auto">
              <a:xfrm>
                <a:off x="-1582738" y="947738"/>
                <a:ext cx="298450" cy="0"/>
              </a:xfrm>
              <a:prstGeom prst="line">
                <a:avLst/>
              </a:prstGeom>
              <a:noFill/>
              <a:ln w="285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81" name="Line 32">
                <a:extLst>
                  <a:ext uri="{FF2B5EF4-FFF2-40B4-BE49-F238E27FC236}">
                    <a16:creationId xmlns:a16="http://schemas.microsoft.com/office/drawing/2014/main" id="{057C69E5-13EB-476B-8E87-2CEDA503F218}"/>
                  </a:ext>
                </a:extLst>
              </p:cNvPr>
              <p:cNvSpPr>
                <a:spLocks noChangeShapeType="1"/>
              </p:cNvSpPr>
              <p:nvPr/>
            </p:nvSpPr>
            <p:spPr bwMode="auto">
              <a:xfrm>
                <a:off x="-1658938" y="1065213"/>
                <a:ext cx="450850" cy="0"/>
              </a:xfrm>
              <a:prstGeom prst="line">
                <a:avLst/>
              </a:prstGeom>
              <a:noFill/>
              <a:ln w="285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82" name="Freeform 33">
                <a:extLst>
                  <a:ext uri="{FF2B5EF4-FFF2-40B4-BE49-F238E27FC236}">
                    <a16:creationId xmlns:a16="http://schemas.microsoft.com/office/drawing/2014/main" id="{54EB0024-7B24-4EBF-BB87-341043254F41}"/>
                  </a:ext>
                </a:extLst>
              </p:cNvPr>
              <p:cNvSpPr>
                <a:spLocks/>
              </p:cNvSpPr>
              <p:nvPr/>
            </p:nvSpPr>
            <p:spPr bwMode="auto">
              <a:xfrm>
                <a:off x="-2454275" y="1971675"/>
                <a:ext cx="2041526" cy="798513"/>
              </a:xfrm>
              <a:custGeom>
                <a:avLst/>
                <a:gdLst>
                  <a:gd name="T0" fmla="*/ 453 w 1422"/>
                  <a:gd name="T1" fmla="*/ 2 h 558"/>
                  <a:gd name="T2" fmla="*/ 710 w 1422"/>
                  <a:gd name="T3" fmla="*/ 95 h 558"/>
                  <a:gd name="T4" fmla="*/ 712 w 1422"/>
                  <a:gd name="T5" fmla="*/ 95 h 558"/>
                  <a:gd name="T6" fmla="*/ 713 w 1422"/>
                  <a:gd name="T7" fmla="*/ 95 h 558"/>
                  <a:gd name="T8" fmla="*/ 971 w 1422"/>
                  <a:gd name="T9" fmla="*/ 0 h 558"/>
                  <a:gd name="T10" fmla="*/ 1319 w 1422"/>
                  <a:gd name="T11" fmla="*/ 203 h 558"/>
                  <a:gd name="T12" fmla="*/ 1422 w 1422"/>
                  <a:gd name="T13" fmla="*/ 477 h 558"/>
                  <a:gd name="T14" fmla="*/ 711 w 1422"/>
                  <a:gd name="T15" fmla="*/ 558 h 558"/>
                  <a:gd name="T16" fmla="*/ 0 w 1422"/>
                  <a:gd name="T17" fmla="*/ 477 h 558"/>
                  <a:gd name="T18" fmla="*/ 103 w 1422"/>
                  <a:gd name="T19" fmla="*/ 203 h 558"/>
                  <a:gd name="T20" fmla="*/ 445 w 1422"/>
                  <a:gd name="T21" fmla="*/ 3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2" h="558">
                    <a:moveTo>
                      <a:pt x="453" y="2"/>
                    </a:moveTo>
                    <a:cubicBezTo>
                      <a:pt x="525" y="79"/>
                      <a:pt x="617" y="95"/>
                      <a:pt x="710" y="95"/>
                    </a:cubicBezTo>
                    <a:cubicBezTo>
                      <a:pt x="711" y="95"/>
                      <a:pt x="711" y="95"/>
                      <a:pt x="712" y="95"/>
                    </a:cubicBezTo>
                    <a:cubicBezTo>
                      <a:pt x="712" y="95"/>
                      <a:pt x="713" y="95"/>
                      <a:pt x="713" y="95"/>
                    </a:cubicBezTo>
                    <a:cubicBezTo>
                      <a:pt x="807" y="95"/>
                      <a:pt x="900" y="77"/>
                      <a:pt x="971" y="0"/>
                    </a:cubicBezTo>
                    <a:cubicBezTo>
                      <a:pt x="971" y="0"/>
                      <a:pt x="1293" y="162"/>
                      <a:pt x="1319" y="203"/>
                    </a:cubicBezTo>
                    <a:cubicBezTo>
                      <a:pt x="1345" y="243"/>
                      <a:pt x="1378" y="228"/>
                      <a:pt x="1422" y="477"/>
                    </a:cubicBezTo>
                    <a:cubicBezTo>
                      <a:pt x="1422" y="477"/>
                      <a:pt x="1213" y="558"/>
                      <a:pt x="711" y="558"/>
                    </a:cubicBezTo>
                    <a:cubicBezTo>
                      <a:pt x="209" y="558"/>
                      <a:pt x="0" y="477"/>
                      <a:pt x="0" y="477"/>
                    </a:cubicBezTo>
                    <a:cubicBezTo>
                      <a:pt x="44" y="228"/>
                      <a:pt x="77" y="243"/>
                      <a:pt x="103" y="203"/>
                    </a:cubicBezTo>
                    <a:cubicBezTo>
                      <a:pt x="128" y="162"/>
                      <a:pt x="445" y="3"/>
                      <a:pt x="445" y="3"/>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83" name="Freeform 34">
                <a:extLst>
                  <a:ext uri="{FF2B5EF4-FFF2-40B4-BE49-F238E27FC236}">
                    <a16:creationId xmlns:a16="http://schemas.microsoft.com/office/drawing/2014/main" id="{1D05A7D5-7B4A-421C-9601-59C688B81C5F}"/>
                  </a:ext>
                </a:extLst>
              </p:cNvPr>
              <p:cNvSpPr>
                <a:spLocks/>
              </p:cNvSpPr>
              <p:nvPr/>
            </p:nvSpPr>
            <p:spPr bwMode="auto">
              <a:xfrm>
                <a:off x="-1541463" y="1831975"/>
                <a:ext cx="214313" cy="25400"/>
              </a:xfrm>
              <a:custGeom>
                <a:avLst/>
                <a:gdLst>
                  <a:gd name="T0" fmla="*/ 0 w 149"/>
                  <a:gd name="T1" fmla="*/ 0 h 18"/>
                  <a:gd name="T2" fmla="*/ 76 w 149"/>
                  <a:gd name="T3" fmla="*/ 18 h 18"/>
                  <a:gd name="T4" fmla="*/ 149 w 149"/>
                  <a:gd name="T5" fmla="*/ 0 h 18"/>
                </a:gdLst>
                <a:ahLst/>
                <a:cxnLst>
                  <a:cxn ang="0">
                    <a:pos x="T0" y="T1"/>
                  </a:cxn>
                  <a:cxn ang="0">
                    <a:pos x="T2" y="T3"/>
                  </a:cxn>
                  <a:cxn ang="0">
                    <a:pos x="T4" y="T5"/>
                  </a:cxn>
                </a:cxnLst>
                <a:rect l="0" t="0" r="r" b="b"/>
                <a:pathLst>
                  <a:path w="149" h="18">
                    <a:moveTo>
                      <a:pt x="0" y="0"/>
                    </a:moveTo>
                    <a:cubicBezTo>
                      <a:pt x="0" y="0"/>
                      <a:pt x="16" y="18"/>
                      <a:pt x="76" y="18"/>
                    </a:cubicBezTo>
                    <a:cubicBezTo>
                      <a:pt x="135" y="18"/>
                      <a:pt x="149" y="0"/>
                      <a:pt x="149" y="0"/>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84" name="Freeform 35">
                <a:extLst>
                  <a:ext uri="{FF2B5EF4-FFF2-40B4-BE49-F238E27FC236}">
                    <a16:creationId xmlns:a16="http://schemas.microsoft.com/office/drawing/2014/main" id="{AD53F981-9609-4159-BE02-9408B53E8528}"/>
                  </a:ext>
                </a:extLst>
              </p:cNvPr>
              <p:cNvSpPr>
                <a:spLocks/>
              </p:cNvSpPr>
              <p:nvPr/>
            </p:nvSpPr>
            <p:spPr bwMode="auto">
              <a:xfrm>
                <a:off x="-1668463" y="1598613"/>
                <a:ext cx="468313" cy="150813"/>
              </a:xfrm>
              <a:custGeom>
                <a:avLst/>
                <a:gdLst>
                  <a:gd name="T0" fmla="*/ 326 w 327"/>
                  <a:gd name="T1" fmla="*/ 106 h 106"/>
                  <a:gd name="T2" fmla="*/ 2 w 327"/>
                  <a:gd name="T3" fmla="*/ 106 h 106"/>
                  <a:gd name="T4" fmla="*/ 161 w 327"/>
                  <a:gd name="T5" fmla="*/ 0 h 106"/>
                  <a:gd name="T6" fmla="*/ 164 w 327"/>
                  <a:gd name="T7" fmla="*/ 0 h 106"/>
                  <a:gd name="T8" fmla="*/ 167 w 327"/>
                  <a:gd name="T9" fmla="*/ 0 h 106"/>
                  <a:gd name="T10" fmla="*/ 326 w 327"/>
                  <a:gd name="T11" fmla="*/ 106 h 106"/>
                </a:gdLst>
                <a:ahLst/>
                <a:cxnLst>
                  <a:cxn ang="0">
                    <a:pos x="T0" y="T1"/>
                  </a:cxn>
                  <a:cxn ang="0">
                    <a:pos x="T2" y="T3"/>
                  </a:cxn>
                  <a:cxn ang="0">
                    <a:pos x="T4" y="T5"/>
                  </a:cxn>
                  <a:cxn ang="0">
                    <a:pos x="T6" y="T7"/>
                  </a:cxn>
                  <a:cxn ang="0">
                    <a:pos x="T8" y="T9"/>
                  </a:cxn>
                  <a:cxn ang="0">
                    <a:pos x="T10" y="T11"/>
                  </a:cxn>
                </a:cxnLst>
                <a:rect l="0" t="0" r="r" b="b"/>
                <a:pathLst>
                  <a:path w="327" h="106">
                    <a:moveTo>
                      <a:pt x="326" y="106"/>
                    </a:moveTo>
                    <a:cubicBezTo>
                      <a:pt x="2" y="106"/>
                      <a:pt x="2" y="106"/>
                      <a:pt x="2" y="106"/>
                    </a:cubicBezTo>
                    <a:cubicBezTo>
                      <a:pt x="2" y="106"/>
                      <a:pt x="0" y="2"/>
                      <a:pt x="161" y="0"/>
                    </a:cubicBezTo>
                    <a:cubicBezTo>
                      <a:pt x="162" y="0"/>
                      <a:pt x="163" y="0"/>
                      <a:pt x="164" y="0"/>
                    </a:cubicBezTo>
                    <a:cubicBezTo>
                      <a:pt x="165" y="0"/>
                      <a:pt x="166" y="0"/>
                      <a:pt x="167" y="0"/>
                    </a:cubicBezTo>
                    <a:cubicBezTo>
                      <a:pt x="327" y="2"/>
                      <a:pt x="326" y="106"/>
                      <a:pt x="326" y="106"/>
                    </a:cubicBezTo>
                    <a:close/>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85" name="Line 36">
                <a:extLst>
                  <a:ext uri="{FF2B5EF4-FFF2-40B4-BE49-F238E27FC236}">
                    <a16:creationId xmlns:a16="http://schemas.microsoft.com/office/drawing/2014/main" id="{7B2C93E3-9701-44BE-80CE-829104EB31EC}"/>
                  </a:ext>
                </a:extLst>
              </p:cNvPr>
              <p:cNvSpPr>
                <a:spLocks noChangeShapeType="1"/>
              </p:cNvSpPr>
              <p:nvPr/>
            </p:nvSpPr>
            <p:spPr bwMode="auto">
              <a:xfrm flipV="1">
                <a:off x="-987425" y="1414463"/>
                <a:ext cx="49213" cy="169863"/>
              </a:xfrm>
              <a:prstGeom prst="line">
                <a:avLst/>
              </a:prstGeom>
              <a:noFill/>
              <a:ln w="285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86" name="Line 37">
                <a:extLst>
                  <a:ext uri="{FF2B5EF4-FFF2-40B4-BE49-F238E27FC236}">
                    <a16:creationId xmlns:a16="http://schemas.microsoft.com/office/drawing/2014/main" id="{4826021C-B4A0-4DA9-8ABE-980C2B6EF5BD}"/>
                  </a:ext>
                </a:extLst>
              </p:cNvPr>
              <p:cNvSpPr>
                <a:spLocks noChangeShapeType="1"/>
              </p:cNvSpPr>
              <p:nvPr/>
            </p:nvSpPr>
            <p:spPr bwMode="auto">
              <a:xfrm flipH="1" flipV="1">
                <a:off x="-1930400" y="1414463"/>
                <a:ext cx="49213" cy="169863"/>
              </a:xfrm>
              <a:prstGeom prst="line">
                <a:avLst/>
              </a:prstGeom>
              <a:noFill/>
              <a:ln w="285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87" name="Freeform 38">
                <a:extLst>
                  <a:ext uri="{FF2B5EF4-FFF2-40B4-BE49-F238E27FC236}">
                    <a16:creationId xmlns:a16="http://schemas.microsoft.com/office/drawing/2014/main" id="{222F52D8-867C-41FB-9374-AB3D29BEA3C7}"/>
                  </a:ext>
                </a:extLst>
              </p:cNvPr>
              <p:cNvSpPr>
                <a:spLocks/>
              </p:cNvSpPr>
              <p:nvPr/>
            </p:nvSpPr>
            <p:spPr bwMode="auto">
              <a:xfrm>
                <a:off x="-1852613" y="757238"/>
                <a:ext cx="838200" cy="227013"/>
              </a:xfrm>
              <a:custGeom>
                <a:avLst/>
                <a:gdLst>
                  <a:gd name="T0" fmla="*/ 0 w 584"/>
                  <a:gd name="T1" fmla="*/ 159 h 159"/>
                  <a:gd name="T2" fmla="*/ 271 w 584"/>
                  <a:gd name="T3" fmla="*/ 1 h 159"/>
                  <a:gd name="T4" fmla="*/ 276 w 584"/>
                  <a:gd name="T5" fmla="*/ 1 h 159"/>
                  <a:gd name="T6" fmla="*/ 288 w 584"/>
                  <a:gd name="T7" fmla="*/ 0 h 159"/>
                  <a:gd name="T8" fmla="*/ 289 w 584"/>
                  <a:gd name="T9" fmla="*/ 0 h 159"/>
                  <a:gd name="T10" fmla="*/ 290 w 584"/>
                  <a:gd name="T11" fmla="*/ 0 h 159"/>
                  <a:gd name="T12" fmla="*/ 302 w 584"/>
                  <a:gd name="T13" fmla="*/ 0 h 159"/>
                  <a:gd name="T14" fmla="*/ 307 w 584"/>
                  <a:gd name="T15" fmla="*/ 0 h 159"/>
                  <a:gd name="T16" fmla="*/ 582 w 584"/>
                  <a:gd name="T17" fmla="*/ 151 h 159"/>
                  <a:gd name="T18" fmla="*/ 584 w 584"/>
                  <a:gd name="T19" fmla="*/ 15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4" h="159">
                    <a:moveTo>
                      <a:pt x="0" y="159"/>
                    </a:moveTo>
                    <a:cubicBezTo>
                      <a:pt x="60" y="68"/>
                      <a:pt x="161" y="9"/>
                      <a:pt x="271" y="1"/>
                    </a:cubicBezTo>
                    <a:cubicBezTo>
                      <a:pt x="273" y="1"/>
                      <a:pt x="274" y="1"/>
                      <a:pt x="276" y="1"/>
                    </a:cubicBezTo>
                    <a:cubicBezTo>
                      <a:pt x="280" y="0"/>
                      <a:pt x="284" y="0"/>
                      <a:pt x="288" y="0"/>
                    </a:cubicBezTo>
                    <a:cubicBezTo>
                      <a:pt x="288" y="0"/>
                      <a:pt x="289" y="0"/>
                      <a:pt x="289" y="0"/>
                    </a:cubicBezTo>
                    <a:cubicBezTo>
                      <a:pt x="289" y="0"/>
                      <a:pt x="290" y="0"/>
                      <a:pt x="290" y="0"/>
                    </a:cubicBezTo>
                    <a:cubicBezTo>
                      <a:pt x="294" y="0"/>
                      <a:pt x="298" y="0"/>
                      <a:pt x="302" y="0"/>
                    </a:cubicBezTo>
                    <a:cubicBezTo>
                      <a:pt x="304" y="0"/>
                      <a:pt x="306" y="0"/>
                      <a:pt x="307" y="0"/>
                    </a:cubicBezTo>
                    <a:cubicBezTo>
                      <a:pt x="418" y="4"/>
                      <a:pt x="522" y="60"/>
                      <a:pt x="582" y="151"/>
                    </a:cubicBezTo>
                    <a:cubicBezTo>
                      <a:pt x="583" y="151"/>
                      <a:pt x="583" y="152"/>
                      <a:pt x="584" y="152"/>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188" name="Freeform 39">
                <a:extLst>
                  <a:ext uri="{FF2B5EF4-FFF2-40B4-BE49-F238E27FC236}">
                    <a16:creationId xmlns:a16="http://schemas.microsoft.com/office/drawing/2014/main" id="{9ED7885B-5A62-439C-B84B-5469F1DB3EC5}"/>
                  </a:ext>
                </a:extLst>
              </p:cNvPr>
              <p:cNvSpPr>
                <a:spLocks/>
              </p:cNvSpPr>
              <p:nvPr/>
            </p:nvSpPr>
            <p:spPr bwMode="auto">
              <a:xfrm>
                <a:off x="-2047875" y="1279525"/>
                <a:ext cx="1228725" cy="695325"/>
              </a:xfrm>
              <a:custGeom>
                <a:avLst/>
                <a:gdLst>
                  <a:gd name="T0" fmla="*/ 79 w 856"/>
                  <a:gd name="T1" fmla="*/ 4 h 486"/>
                  <a:gd name="T2" fmla="*/ 79 w 856"/>
                  <a:gd name="T3" fmla="*/ 11 h 486"/>
                  <a:gd name="T4" fmla="*/ 44 w 856"/>
                  <a:gd name="T5" fmla="*/ 15 h 486"/>
                  <a:gd name="T6" fmla="*/ 116 w 856"/>
                  <a:gd name="T7" fmla="*/ 218 h 486"/>
                  <a:gd name="T8" fmla="*/ 118 w 856"/>
                  <a:gd name="T9" fmla="*/ 224 h 486"/>
                  <a:gd name="T10" fmla="*/ 122 w 856"/>
                  <a:gd name="T11" fmla="*/ 232 h 486"/>
                  <a:gd name="T12" fmla="*/ 124 w 856"/>
                  <a:gd name="T13" fmla="*/ 238 h 486"/>
                  <a:gd name="T14" fmla="*/ 186 w 856"/>
                  <a:gd name="T15" fmla="*/ 353 h 486"/>
                  <a:gd name="T16" fmla="*/ 189 w 856"/>
                  <a:gd name="T17" fmla="*/ 358 h 486"/>
                  <a:gd name="T18" fmla="*/ 192 w 856"/>
                  <a:gd name="T19" fmla="*/ 361 h 486"/>
                  <a:gd name="T20" fmla="*/ 199 w 856"/>
                  <a:gd name="T21" fmla="*/ 370 h 486"/>
                  <a:gd name="T22" fmla="*/ 203 w 856"/>
                  <a:gd name="T23" fmla="*/ 376 h 486"/>
                  <a:gd name="T24" fmla="*/ 218 w 856"/>
                  <a:gd name="T25" fmla="*/ 394 h 486"/>
                  <a:gd name="T26" fmla="*/ 218 w 856"/>
                  <a:gd name="T27" fmla="*/ 394 h 486"/>
                  <a:gd name="T28" fmla="*/ 229 w 856"/>
                  <a:gd name="T29" fmla="*/ 406 h 486"/>
                  <a:gd name="T30" fmla="*/ 232 w 856"/>
                  <a:gd name="T31" fmla="*/ 409 h 486"/>
                  <a:gd name="T32" fmla="*/ 240 w 856"/>
                  <a:gd name="T33" fmla="*/ 418 h 486"/>
                  <a:gd name="T34" fmla="*/ 246 w 856"/>
                  <a:gd name="T35" fmla="*/ 424 h 486"/>
                  <a:gd name="T36" fmla="*/ 250 w 856"/>
                  <a:gd name="T37" fmla="*/ 428 h 486"/>
                  <a:gd name="T38" fmla="*/ 424 w 856"/>
                  <a:gd name="T39" fmla="*/ 486 h 486"/>
                  <a:gd name="T40" fmla="*/ 425 w 856"/>
                  <a:gd name="T41" fmla="*/ 486 h 486"/>
                  <a:gd name="T42" fmla="*/ 426 w 856"/>
                  <a:gd name="T43" fmla="*/ 486 h 486"/>
                  <a:gd name="T44" fmla="*/ 601 w 856"/>
                  <a:gd name="T45" fmla="*/ 428 h 486"/>
                  <a:gd name="T46" fmla="*/ 606 w 856"/>
                  <a:gd name="T47" fmla="*/ 423 h 486"/>
                  <a:gd name="T48" fmla="*/ 611 w 856"/>
                  <a:gd name="T49" fmla="*/ 417 h 486"/>
                  <a:gd name="T50" fmla="*/ 620 w 856"/>
                  <a:gd name="T51" fmla="*/ 409 h 486"/>
                  <a:gd name="T52" fmla="*/ 623 w 856"/>
                  <a:gd name="T53" fmla="*/ 406 h 486"/>
                  <a:gd name="T54" fmla="*/ 634 w 856"/>
                  <a:gd name="T55" fmla="*/ 393 h 486"/>
                  <a:gd name="T56" fmla="*/ 634 w 856"/>
                  <a:gd name="T57" fmla="*/ 393 h 486"/>
                  <a:gd name="T58" fmla="*/ 649 w 856"/>
                  <a:gd name="T59" fmla="*/ 375 h 486"/>
                  <a:gd name="T60" fmla="*/ 654 w 856"/>
                  <a:gd name="T61" fmla="*/ 369 h 486"/>
                  <a:gd name="T62" fmla="*/ 661 w 856"/>
                  <a:gd name="T63" fmla="*/ 360 h 486"/>
                  <a:gd name="T64" fmla="*/ 663 w 856"/>
                  <a:gd name="T65" fmla="*/ 356 h 486"/>
                  <a:gd name="T66" fmla="*/ 667 w 856"/>
                  <a:gd name="T67" fmla="*/ 352 h 486"/>
                  <a:gd name="T68" fmla="*/ 731 w 856"/>
                  <a:gd name="T69" fmla="*/ 234 h 486"/>
                  <a:gd name="T70" fmla="*/ 733 w 856"/>
                  <a:gd name="T71" fmla="*/ 229 h 486"/>
                  <a:gd name="T72" fmla="*/ 736 w 856"/>
                  <a:gd name="T73" fmla="*/ 220 h 486"/>
                  <a:gd name="T74" fmla="*/ 739 w 856"/>
                  <a:gd name="T75" fmla="*/ 213 h 486"/>
                  <a:gd name="T76" fmla="*/ 739 w 856"/>
                  <a:gd name="T77" fmla="*/ 218 h 486"/>
                  <a:gd name="T78" fmla="*/ 813 w 856"/>
                  <a:gd name="T79" fmla="*/ 15 h 486"/>
                  <a:gd name="T80" fmla="*/ 777 w 856"/>
                  <a:gd name="T81" fmla="*/ 11 h 486"/>
                  <a:gd name="T82" fmla="*/ 777 w 856"/>
                  <a:gd name="T83"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6" h="486">
                    <a:moveTo>
                      <a:pt x="79" y="4"/>
                    </a:moveTo>
                    <a:cubicBezTo>
                      <a:pt x="79" y="6"/>
                      <a:pt x="79" y="9"/>
                      <a:pt x="79" y="11"/>
                    </a:cubicBezTo>
                    <a:cubicBezTo>
                      <a:pt x="68" y="8"/>
                      <a:pt x="57" y="8"/>
                      <a:pt x="44" y="15"/>
                    </a:cubicBezTo>
                    <a:cubicBezTo>
                      <a:pt x="0" y="37"/>
                      <a:pt x="40" y="228"/>
                      <a:pt x="116" y="218"/>
                    </a:cubicBezTo>
                    <a:cubicBezTo>
                      <a:pt x="117" y="220"/>
                      <a:pt x="118" y="222"/>
                      <a:pt x="118" y="224"/>
                    </a:cubicBezTo>
                    <a:cubicBezTo>
                      <a:pt x="119" y="227"/>
                      <a:pt x="120" y="230"/>
                      <a:pt x="122" y="232"/>
                    </a:cubicBezTo>
                    <a:cubicBezTo>
                      <a:pt x="122" y="234"/>
                      <a:pt x="123" y="236"/>
                      <a:pt x="124" y="238"/>
                    </a:cubicBezTo>
                    <a:cubicBezTo>
                      <a:pt x="141" y="280"/>
                      <a:pt x="162" y="320"/>
                      <a:pt x="186" y="353"/>
                    </a:cubicBezTo>
                    <a:cubicBezTo>
                      <a:pt x="187" y="355"/>
                      <a:pt x="188" y="356"/>
                      <a:pt x="189" y="358"/>
                    </a:cubicBezTo>
                    <a:cubicBezTo>
                      <a:pt x="190" y="359"/>
                      <a:pt x="191" y="360"/>
                      <a:pt x="192" y="361"/>
                    </a:cubicBezTo>
                    <a:cubicBezTo>
                      <a:pt x="194" y="364"/>
                      <a:pt x="196" y="367"/>
                      <a:pt x="199" y="370"/>
                    </a:cubicBezTo>
                    <a:cubicBezTo>
                      <a:pt x="200" y="372"/>
                      <a:pt x="202" y="375"/>
                      <a:pt x="203" y="376"/>
                    </a:cubicBezTo>
                    <a:cubicBezTo>
                      <a:pt x="208" y="382"/>
                      <a:pt x="213" y="388"/>
                      <a:pt x="218" y="394"/>
                    </a:cubicBezTo>
                    <a:cubicBezTo>
                      <a:pt x="218" y="394"/>
                      <a:pt x="218" y="394"/>
                      <a:pt x="218" y="394"/>
                    </a:cubicBezTo>
                    <a:cubicBezTo>
                      <a:pt x="222" y="398"/>
                      <a:pt x="225" y="402"/>
                      <a:pt x="229" y="406"/>
                    </a:cubicBezTo>
                    <a:cubicBezTo>
                      <a:pt x="230" y="407"/>
                      <a:pt x="231" y="408"/>
                      <a:pt x="232" y="409"/>
                    </a:cubicBezTo>
                    <a:cubicBezTo>
                      <a:pt x="235" y="412"/>
                      <a:pt x="237" y="415"/>
                      <a:pt x="240" y="418"/>
                    </a:cubicBezTo>
                    <a:cubicBezTo>
                      <a:pt x="242" y="420"/>
                      <a:pt x="244" y="422"/>
                      <a:pt x="246" y="424"/>
                    </a:cubicBezTo>
                    <a:cubicBezTo>
                      <a:pt x="247" y="425"/>
                      <a:pt x="249" y="427"/>
                      <a:pt x="250" y="428"/>
                    </a:cubicBezTo>
                    <a:cubicBezTo>
                      <a:pt x="299" y="476"/>
                      <a:pt x="361" y="486"/>
                      <a:pt x="424" y="486"/>
                    </a:cubicBezTo>
                    <a:cubicBezTo>
                      <a:pt x="424" y="486"/>
                      <a:pt x="425" y="486"/>
                      <a:pt x="425" y="486"/>
                    </a:cubicBezTo>
                    <a:cubicBezTo>
                      <a:pt x="425" y="486"/>
                      <a:pt x="426" y="486"/>
                      <a:pt x="426" y="486"/>
                    </a:cubicBezTo>
                    <a:cubicBezTo>
                      <a:pt x="489" y="486"/>
                      <a:pt x="552" y="476"/>
                      <a:pt x="601" y="428"/>
                    </a:cubicBezTo>
                    <a:cubicBezTo>
                      <a:pt x="603" y="426"/>
                      <a:pt x="604" y="425"/>
                      <a:pt x="606" y="423"/>
                    </a:cubicBezTo>
                    <a:cubicBezTo>
                      <a:pt x="608" y="421"/>
                      <a:pt x="610" y="419"/>
                      <a:pt x="611" y="417"/>
                    </a:cubicBezTo>
                    <a:cubicBezTo>
                      <a:pt x="614" y="415"/>
                      <a:pt x="617" y="412"/>
                      <a:pt x="620" y="409"/>
                    </a:cubicBezTo>
                    <a:cubicBezTo>
                      <a:pt x="621" y="408"/>
                      <a:pt x="622" y="407"/>
                      <a:pt x="623" y="406"/>
                    </a:cubicBezTo>
                    <a:cubicBezTo>
                      <a:pt x="627" y="401"/>
                      <a:pt x="630" y="397"/>
                      <a:pt x="634" y="393"/>
                    </a:cubicBezTo>
                    <a:cubicBezTo>
                      <a:pt x="634" y="393"/>
                      <a:pt x="634" y="393"/>
                      <a:pt x="634" y="393"/>
                    </a:cubicBezTo>
                    <a:cubicBezTo>
                      <a:pt x="639" y="387"/>
                      <a:pt x="644" y="381"/>
                      <a:pt x="649" y="375"/>
                    </a:cubicBezTo>
                    <a:cubicBezTo>
                      <a:pt x="650" y="373"/>
                      <a:pt x="652" y="371"/>
                      <a:pt x="654" y="369"/>
                    </a:cubicBezTo>
                    <a:cubicBezTo>
                      <a:pt x="656" y="366"/>
                      <a:pt x="658" y="363"/>
                      <a:pt x="661" y="360"/>
                    </a:cubicBezTo>
                    <a:cubicBezTo>
                      <a:pt x="662" y="359"/>
                      <a:pt x="662" y="358"/>
                      <a:pt x="663" y="356"/>
                    </a:cubicBezTo>
                    <a:cubicBezTo>
                      <a:pt x="664" y="355"/>
                      <a:pt x="666" y="353"/>
                      <a:pt x="667" y="352"/>
                    </a:cubicBezTo>
                    <a:cubicBezTo>
                      <a:pt x="691" y="318"/>
                      <a:pt x="713" y="278"/>
                      <a:pt x="731" y="234"/>
                    </a:cubicBezTo>
                    <a:cubicBezTo>
                      <a:pt x="731" y="232"/>
                      <a:pt x="732" y="231"/>
                      <a:pt x="733" y="229"/>
                    </a:cubicBezTo>
                    <a:cubicBezTo>
                      <a:pt x="734" y="226"/>
                      <a:pt x="735" y="223"/>
                      <a:pt x="736" y="220"/>
                    </a:cubicBezTo>
                    <a:cubicBezTo>
                      <a:pt x="737" y="218"/>
                      <a:pt x="738" y="216"/>
                      <a:pt x="739" y="213"/>
                    </a:cubicBezTo>
                    <a:cubicBezTo>
                      <a:pt x="739" y="218"/>
                      <a:pt x="739" y="218"/>
                      <a:pt x="739" y="218"/>
                    </a:cubicBezTo>
                    <a:cubicBezTo>
                      <a:pt x="816" y="231"/>
                      <a:pt x="856" y="37"/>
                      <a:pt x="813" y="15"/>
                    </a:cubicBezTo>
                    <a:cubicBezTo>
                      <a:pt x="800" y="8"/>
                      <a:pt x="788" y="8"/>
                      <a:pt x="777" y="11"/>
                    </a:cubicBezTo>
                    <a:cubicBezTo>
                      <a:pt x="777" y="8"/>
                      <a:pt x="777" y="4"/>
                      <a:pt x="777" y="0"/>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grpSp>
      </p:grpSp>
      <p:sp>
        <p:nvSpPr>
          <p:cNvPr id="193" name="TextBox 192" descr=" 193">
            <a:extLst>
              <a:ext uri="{FF2B5EF4-FFF2-40B4-BE49-F238E27FC236}">
                <a16:creationId xmlns:a16="http://schemas.microsoft.com/office/drawing/2014/main" id="{388079FE-FC4C-4B84-8927-407D733B4698}"/>
              </a:ext>
            </a:extLst>
          </p:cNvPr>
          <p:cNvSpPr txBox="1"/>
          <p:nvPr/>
        </p:nvSpPr>
        <p:spPr>
          <a:xfrm>
            <a:off x="7592372" y="1769896"/>
            <a:ext cx="2377433" cy="995209"/>
          </a:xfrm>
          <a:prstGeom prst="rect">
            <a:avLst/>
          </a:prstGeom>
          <a:noFill/>
        </p:spPr>
        <p:txBody>
          <a:bodyPr wrap="square" rtlCol="0">
            <a:spAutoFit/>
          </a:bodyPr>
          <a:lstStyle/>
          <a:p>
            <a:pPr defTabSz="1625519">
              <a:defRPr/>
            </a:pPr>
            <a:r>
              <a:rPr lang="en-GB" sz="5800" dirty="0">
                <a:solidFill>
                  <a:schemeClr val="accent3"/>
                </a:solidFill>
                <a:latin typeface="Arial Black" panose="020B0A04020102020204" pitchFamily="34" charset="0"/>
              </a:rPr>
              <a:t>2050</a:t>
            </a:r>
          </a:p>
        </p:txBody>
      </p:sp>
      <p:grpSp>
        <p:nvGrpSpPr>
          <p:cNvPr id="11" name="Group 10" descr=" 11">
            <a:extLst>
              <a:ext uri="{FF2B5EF4-FFF2-40B4-BE49-F238E27FC236}">
                <a16:creationId xmlns:a16="http://schemas.microsoft.com/office/drawing/2014/main" id="{CF7C9236-754D-4C34-B816-47BD26F6315E}"/>
              </a:ext>
            </a:extLst>
          </p:cNvPr>
          <p:cNvGrpSpPr/>
          <p:nvPr/>
        </p:nvGrpSpPr>
        <p:grpSpPr>
          <a:xfrm>
            <a:off x="8078146" y="2937037"/>
            <a:ext cx="3732438" cy="731810"/>
            <a:chOff x="8078146" y="2937037"/>
            <a:chExt cx="3732438" cy="731810"/>
          </a:xfrm>
        </p:grpSpPr>
        <p:sp>
          <p:nvSpPr>
            <p:cNvPr id="194" name="TextBox 193">
              <a:extLst>
                <a:ext uri="{FF2B5EF4-FFF2-40B4-BE49-F238E27FC236}">
                  <a16:creationId xmlns:a16="http://schemas.microsoft.com/office/drawing/2014/main" id="{16DBE765-F57B-4146-96BA-ED20D14AC54F}"/>
                </a:ext>
              </a:extLst>
            </p:cNvPr>
            <p:cNvSpPr txBox="1"/>
            <p:nvPr/>
          </p:nvSpPr>
          <p:spPr>
            <a:xfrm>
              <a:off x="8078146" y="2937037"/>
              <a:ext cx="3242715" cy="523220"/>
            </a:xfrm>
            <a:prstGeom prst="rect">
              <a:avLst/>
            </a:prstGeom>
            <a:noFill/>
          </p:spPr>
          <p:txBody>
            <a:bodyPr wrap="square" rtlCol="0">
              <a:spAutoFit/>
            </a:bodyPr>
            <a:lstStyle/>
            <a:p>
              <a:pPr defTabSz="1625519">
                <a:defRPr/>
              </a:pPr>
              <a:r>
                <a:rPr lang="en-GB" sz="2800" dirty="0">
                  <a:solidFill>
                    <a:schemeClr val="accent3"/>
                  </a:solidFill>
                  <a:latin typeface="Arial" panose="020B0604020202020204"/>
                </a:rPr>
                <a:t>16%</a:t>
              </a:r>
            </a:p>
          </p:txBody>
        </p:sp>
        <p:sp>
          <p:nvSpPr>
            <p:cNvPr id="195" name="TextBox 194">
              <a:extLst>
                <a:ext uri="{FF2B5EF4-FFF2-40B4-BE49-F238E27FC236}">
                  <a16:creationId xmlns:a16="http://schemas.microsoft.com/office/drawing/2014/main" id="{01AA6D40-0C2C-4B19-964F-86233CFC3C5C}"/>
                </a:ext>
              </a:extLst>
            </p:cNvPr>
            <p:cNvSpPr txBox="1"/>
            <p:nvPr/>
          </p:nvSpPr>
          <p:spPr>
            <a:xfrm>
              <a:off x="8107021" y="3354915"/>
              <a:ext cx="3703563" cy="313932"/>
            </a:xfrm>
            <a:prstGeom prst="rect">
              <a:avLst/>
            </a:prstGeom>
            <a:noFill/>
          </p:spPr>
          <p:txBody>
            <a:bodyPr wrap="square" rtlCol="0">
              <a:spAutoFit/>
            </a:bodyPr>
            <a:lstStyle/>
            <a:p>
              <a:pPr defTabSz="1625519">
                <a:lnSpc>
                  <a:spcPct val="90000"/>
                </a:lnSpc>
                <a:spcAft>
                  <a:spcPts val="667"/>
                </a:spcAft>
                <a:defRPr/>
              </a:pPr>
              <a:r>
                <a:rPr lang="en-GB" sz="1600" dirty="0">
                  <a:solidFill>
                    <a:schemeClr val="bg1"/>
                  </a:solidFill>
                  <a:latin typeface="Arial" panose="020B0604020202020204"/>
                </a:rPr>
                <a:t>1.5 billion people (estimated)</a:t>
              </a:r>
              <a:r>
                <a:rPr lang="en-GB" sz="1600" baseline="30000" dirty="0">
                  <a:solidFill>
                    <a:schemeClr val="bg1"/>
                  </a:solidFill>
                  <a:latin typeface="Arial" panose="020B0604020202020204"/>
                </a:rPr>
                <a:t>1</a:t>
              </a:r>
              <a:endParaRPr lang="en-GB" sz="1400" baseline="30000" dirty="0">
                <a:solidFill>
                  <a:schemeClr val="bg1"/>
                </a:solidFill>
                <a:latin typeface="Arial" panose="020B0604020202020204"/>
              </a:endParaRPr>
            </a:p>
          </p:txBody>
        </p:sp>
      </p:grpSp>
      <p:sp>
        <p:nvSpPr>
          <p:cNvPr id="217" name="Rectangle: Top Corners Rounded 216" descr=" 217">
            <a:extLst>
              <a:ext uri="{FF2B5EF4-FFF2-40B4-BE49-F238E27FC236}">
                <a16:creationId xmlns:a16="http://schemas.microsoft.com/office/drawing/2014/main" id="{5660A41F-2F07-41B2-A699-070B29E904D6}"/>
              </a:ext>
            </a:extLst>
          </p:cNvPr>
          <p:cNvSpPr/>
          <p:nvPr/>
        </p:nvSpPr>
        <p:spPr>
          <a:xfrm rot="5400000" flipH="1">
            <a:off x="8680225" y="1777428"/>
            <a:ext cx="145644" cy="2134985"/>
          </a:xfrm>
          <a:prstGeom prst="round2SameRect">
            <a:avLst>
              <a:gd name="adj1" fmla="val 50000"/>
              <a:gd name="adj2" fmla="val 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625519">
              <a:defRPr/>
            </a:pPr>
            <a:endParaRPr lang="en-GB" sz="2133">
              <a:solidFill>
                <a:srgbClr val="FFFFFF"/>
              </a:solidFill>
              <a:latin typeface="Arial" panose="020B0604020202020204"/>
            </a:endParaRPr>
          </a:p>
        </p:txBody>
      </p:sp>
      <p:grpSp>
        <p:nvGrpSpPr>
          <p:cNvPr id="10" name="Group 9" descr=" 10">
            <a:extLst>
              <a:ext uri="{FF2B5EF4-FFF2-40B4-BE49-F238E27FC236}">
                <a16:creationId xmlns:a16="http://schemas.microsoft.com/office/drawing/2014/main" id="{7447DA84-336C-4857-A05E-109402578FC8}"/>
              </a:ext>
            </a:extLst>
          </p:cNvPr>
          <p:cNvGrpSpPr/>
          <p:nvPr/>
        </p:nvGrpSpPr>
        <p:grpSpPr>
          <a:xfrm>
            <a:off x="7685552" y="2710226"/>
            <a:ext cx="918360" cy="269388"/>
            <a:chOff x="7685552" y="2710226"/>
            <a:chExt cx="918360" cy="269388"/>
          </a:xfrm>
        </p:grpSpPr>
        <p:sp>
          <p:nvSpPr>
            <p:cNvPr id="218" name="Rectangle 217">
              <a:extLst>
                <a:ext uri="{FF2B5EF4-FFF2-40B4-BE49-F238E27FC236}">
                  <a16:creationId xmlns:a16="http://schemas.microsoft.com/office/drawing/2014/main" id="{B651D242-C593-48B5-A032-857A88612C56}"/>
                </a:ext>
              </a:extLst>
            </p:cNvPr>
            <p:cNvSpPr/>
            <p:nvPr/>
          </p:nvSpPr>
          <p:spPr>
            <a:xfrm rot="5400000" flipH="1">
              <a:off x="8016516" y="2441136"/>
              <a:ext cx="145644" cy="80757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625519">
                <a:defRPr/>
              </a:pPr>
              <a:endParaRPr lang="en-GB" sz="2133">
                <a:solidFill>
                  <a:srgbClr val="FFFFFF"/>
                </a:solidFill>
                <a:latin typeface="Arial" panose="020B0604020202020204"/>
              </a:endParaRPr>
            </a:p>
          </p:txBody>
        </p:sp>
        <p:sp>
          <p:nvSpPr>
            <p:cNvPr id="219" name="Arrow: Right 218">
              <a:extLst>
                <a:ext uri="{FF2B5EF4-FFF2-40B4-BE49-F238E27FC236}">
                  <a16:creationId xmlns:a16="http://schemas.microsoft.com/office/drawing/2014/main" id="{4796675E-06AD-44F1-890A-92C2F13FD834}"/>
                </a:ext>
              </a:extLst>
            </p:cNvPr>
            <p:cNvSpPr/>
            <p:nvPr/>
          </p:nvSpPr>
          <p:spPr>
            <a:xfrm>
              <a:off x="8477251" y="2710226"/>
              <a:ext cx="126661" cy="269388"/>
            </a:xfrm>
            <a:prstGeom prst="rightArrow">
              <a:avLst>
                <a:gd name="adj1" fmla="val 56502"/>
                <a:gd name="adj2" fmla="val 1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625519">
                <a:defRPr/>
              </a:pPr>
              <a:endParaRPr lang="en-GB" sz="2133">
                <a:solidFill>
                  <a:srgbClr val="FFFFFF"/>
                </a:solidFill>
                <a:latin typeface="Arial" panose="020B0604020202020204"/>
              </a:endParaRPr>
            </a:p>
          </p:txBody>
        </p:sp>
      </p:grpSp>
      <p:sp>
        <p:nvSpPr>
          <p:cNvPr id="197" name="Oval 196" descr=" 197">
            <a:extLst>
              <a:ext uri="{FF2B5EF4-FFF2-40B4-BE49-F238E27FC236}">
                <a16:creationId xmlns:a16="http://schemas.microsoft.com/office/drawing/2014/main" id="{C777B64F-A81D-4ED3-B0B0-7C47688B7CF1}"/>
              </a:ext>
            </a:extLst>
          </p:cNvPr>
          <p:cNvSpPr/>
          <p:nvPr/>
        </p:nvSpPr>
        <p:spPr>
          <a:xfrm>
            <a:off x="5379064" y="1674492"/>
            <a:ext cx="2188985" cy="2188984"/>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625519">
              <a:defRPr/>
            </a:pPr>
            <a:endParaRPr lang="en-GB" sz="2133">
              <a:solidFill>
                <a:srgbClr val="FFFFFF"/>
              </a:solidFill>
              <a:latin typeface="Arial" panose="020B0604020202020204"/>
            </a:endParaRPr>
          </a:p>
        </p:txBody>
      </p:sp>
      <p:grpSp>
        <p:nvGrpSpPr>
          <p:cNvPr id="198" name="Group 197" descr=" 198">
            <a:extLst>
              <a:ext uri="{FF2B5EF4-FFF2-40B4-BE49-F238E27FC236}">
                <a16:creationId xmlns:a16="http://schemas.microsoft.com/office/drawing/2014/main" id="{C476EEBE-8CE3-4945-8F10-0C5FEF2E109D}"/>
              </a:ext>
            </a:extLst>
          </p:cNvPr>
          <p:cNvGrpSpPr/>
          <p:nvPr/>
        </p:nvGrpSpPr>
        <p:grpSpPr>
          <a:xfrm>
            <a:off x="5781574" y="2012712"/>
            <a:ext cx="1399843" cy="1380248"/>
            <a:chOff x="-2454275" y="757238"/>
            <a:chExt cx="2041526" cy="2012950"/>
          </a:xfrm>
        </p:grpSpPr>
        <p:sp>
          <p:nvSpPr>
            <p:cNvPr id="199" name="Freeform 22">
              <a:extLst>
                <a:ext uri="{FF2B5EF4-FFF2-40B4-BE49-F238E27FC236}">
                  <a16:creationId xmlns:a16="http://schemas.microsoft.com/office/drawing/2014/main" id="{06E2BF25-A33E-47D4-83A2-8580A2EC7FA8}"/>
                </a:ext>
              </a:extLst>
            </p:cNvPr>
            <p:cNvSpPr>
              <a:spLocks/>
            </p:cNvSpPr>
            <p:nvPr/>
          </p:nvSpPr>
          <p:spPr bwMode="auto">
            <a:xfrm>
              <a:off x="-1435100" y="1598613"/>
              <a:ext cx="3175"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cubicBezTo>
                    <a:pt x="2" y="0"/>
                    <a:pt x="2" y="0"/>
                    <a:pt x="2" y="0"/>
                  </a:cubicBezTo>
                  <a:cubicBezTo>
                    <a:pt x="1" y="0"/>
                    <a:pt x="0" y="0"/>
                    <a:pt x="0" y="0"/>
                  </a:cubicBezTo>
                  <a:lnTo>
                    <a:pt x="2" y="0"/>
                  </a:lnTo>
                  <a:close/>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00" name="Freeform 23">
              <a:extLst>
                <a:ext uri="{FF2B5EF4-FFF2-40B4-BE49-F238E27FC236}">
                  <a16:creationId xmlns:a16="http://schemas.microsoft.com/office/drawing/2014/main" id="{99ADF93F-0F02-486D-97C6-2A09B3FD39C3}"/>
                </a:ext>
              </a:extLst>
            </p:cNvPr>
            <p:cNvSpPr>
              <a:spLocks/>
            </p:cNvSpPr>
            <p:nvPr/>
          </p:nvSpPr>
          <p:spPr bwMode="auto">
            <a:xfrm>
              <a:off x="-1046162" y="952500"/>
              <a:ext cx="173038" cy="371475"/>
            </a:xfrm>
            <a:custGeom>
              <a:avLst/>
              <a:gdLst>
                <a:gd name="T0" fmla="*/ 14 w 121"/>
                <a:gd name="T1" fmla="*/ 23 h 259"/>
                <a:gd name="T2" fmla="*/ 76 w 121"/>
                <a:gd name="T3" fmla="*/ 25 h 259"/>
                <a:gd name="T4" fmla="*/ 87 w 121"/>
                <a:gd name="T5" fmla="*/ 223 h 259"/>
                <a:gd name="T6" fmla="*/ 25 w 121"/>
                <a:gd name="T7" fmla="*/ 235 h 259"/>
                <a:gd name="T8" fmla="*/ 16 w 121"/>
                <a:gd name="T9" fmla="*/ 201 h 259"/>
                <a:gd name="T10" fmla="*/ 25 w 121"/>
                <a:gd name="T11" fmla="*/ 156 h 259"/>
                <a:gd name="T12" fmla="*/ 27 w 121"/>
                <a:gd name="T13" fmla="*/ 126 h 259"/>
                <a:gd name="T14" fmla="*/ 5 w 121"/>
                <a:gd name="T15" fmla="*/ 114 h 259"/>
                <a:gd name="T16" fmla="*/ 0 w 121"/>
                <a:gd name="T17" fmla="*/ 95 h 259"/>
                <a:gd name="T18" fmla="*/ 5 w 121"/>
                <a:gd name="T19" fmla="*/ 43 h 259"/>
                <a:gd name="T20" fmla="*/ 14 w 121"/>
                <a:gd name="T21" fmla="*/ 2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259">
                  <a:moveTo>
                    <a:pt x="14" y="23"/>
                  </a:moveTo>
                  <a:cubicBezTo>
                    <a:pt x="30" y="3"/>
                    <a:pt x="55" y="0"/>
                    <a:pt x="76" y="25"/>
                  </a:cubicBezTo>
                  <a:cubicBezTo>
                    <a:pt x="105" y="59"/>
                    <a:pt x="121" y="188"/>
                    <a:pt x="87" y="223"/>
                  </a:cubicBezTo>
                  <a:cubicBezTo>
                    <a:pt x="69" y="233"/>
                    <a:pt x="44" y="259"/>
                    <a:pt x="25" y="235"/>
                  </a:cubicBezTo>
                  <a:cubicBezTo>
                    <a:pt x="18" y="226"/>
                    <a:pt x="16" y="213"/>
                    <a:pt x="16" y="201"/>
                  </a:cubicBezTo>
                  <a:cubicBezTo>
                    <a:pt x="16" y="185"/>
                    <a:pt x="20" y="170"/>
                    <a:pt x="25" y="156"/>
                  </a:cubicBezTo>
                  <a:cubicBezTo>
                    <a:pt x="29" y="147"/>
                    <a:pt x="34" y="134"/>
                    <a:pt x="27" y="126"/>
                  </a:cubicBezTo>
                  <a:cubicBezTo>
                    <a:pt x="22" y="120"/>
                    <a:pt x="11" y="120"/>
                    <a:pt x="5" y="114"/>
                  </a:cubicBezTo>
                  <a:cubicBezTo>
                    <a:pt x="1" y="109"/>
                    <a:pt x="0" y="102"/>
                    <a:pt x="0" y="95"/>
                  </a:cubicBezTo>
                  <a:cubicBezTo>
                    <a:pt x="0" y="77"/>
                    <a:pt x="0" y="60"/>
                    <a:pt x="5" y="43"/>
                  </a:cubicBezTo>
                  <a:cubicBezTo>
                    <a:pt x="7" y="35"/>
                    <a:pt x="10" y="28"/>
                    <a:pt x="14" y="23"/>
                  </a:cubicBezTo>
                  <a:close/>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01" name="Freeform 24">
              <a:extLst>
                <a:ext uri="{FF2B5EF4-FFF2-40B4-BE49-F238E27FC236}">
                  <a16:creationId xmlns:a16="http://schemas.microsoft.com/office/drawing/2014/main" id="{6581B29F-45EB-46C6-959E-07D798C27DDD}"/>
                </a:ext>
              </a:extLst>
            </p:cNvPr>
            <p:cNvSpPr>
              <a:spLocks/>
            </p:cNvSpPr>
            <p:nvPr/>
          </p:nvSpPr>
          <p:spPr bwMode="auto">
            <a:xfrm>
              <a:off x="-2003425" y="952500"/>
              <a:ext cx="173038" cy="371475"/>
            </a:xfrm>
            <a:custGeom>
              <a:avLst/>
              <a:gdLst>
                <a:gd name="T0" fmla="*/ 107 w 121"/>
                <a:gd name="T1" fmla="*/ 23 h 259"/>
                <a:gd name="T2" fmla="*/ 45 w 121"/>
                <a:gd name="T3" fmla="*/ 25 h 259"/>
                <a:gd name="T4" fmla="*/ 33 w 121"/>
                <a:gd name="T5" fmla="*/ 223 h 259"/>
                <a:gd name="T6" fmla="*/ 95 w 121"/>
                <a:gd name="T7" fmla="*/ 235 h 259"/>
                <a:gd name="T8" fmla="*/ 105 w 121"/>
                <a:gd name="T9" fmla="*/ 201 h 259"/>
                <a:gd name="T10" fmla="*/ 96 w 121"/>
                <a:gd name="T11" fmla="*/ 156 h 259"/>
                <a:gd name="T12" fmla="*/ 93 w 121"/>
                <a:gd name="T13" fmla="*/ 126 h 259"/>
                <a:gd name="T14" fmla="*/ 116 w 121"/>
                <a:gd name="T15" fmla="*/ 114 h 259"/>
                <a:gd name="T16" fmla="*/ 121 w 121"/>
                <a:gd name="T17" fmla="*/ 95 h 259"/>
                <a:gd name="T18" fmla="*/ 116 w 121"/>
                <a:gd name="T19" fmla="*/ 43 h 259"/>
                <a:gd name="T20" fmla="*/ 107 w 121"/>
                <a:gd name="T21" fmla="*/ 23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259">
                  <a:moveTo>
                    <a:pt x="107" y="23"/>
                  </a:moveTo>
                  <a:cubicBezTo>
                    <a:pt x="91" y="3"/>
                    <a:pt x="66" y="0"/>
                    <a:pt x="45" y="25"/>
                  </a:cubicBezTo>
                  <a:cubicBezTo>
                    <a:pt x="16" y="59"/>
                    <a:pt x="0" y="188"/>
                    <a:pt x="33" y="223"/>
                  </a:cubicBezTo>
                  <a:cubicBezTo>
                    <a:pt x="52" y="233"/>
                    <a:pt x="77" y="259"/>
                    <a:pt x="95" y="235"/>
                  </a:cubicBezTo>
                  <a:cubicBezTo>
                    <a:pt x="103" y="226"/>
                    <a:pt x="105" y="213"/>
                    <a:pt x="105" y="201"/>
                  </a:cubicBezTo>
                  <a:cubicBezTo>
                    <a:pt x="104" y="185"/>
                    <a:pt x="101" y="170"/>
                    <a:pt x="96" y="156"/>
                  </a:cubicBezTo>
                  <a:cubicBezTo>
                    <a:pt x="91" y="147"/>
                    <a:pt x="86" y="134"/>
                    <a:pt x="93" y="126"/>
                  </a:cubicBezTo>
                  <a:cubicBezTo>
                    <a:pt x="99" y="120"/>
                    <a:pt x="110" y="120"/>
                    <a:pt x="116" y="114"/>
                  </a:cubicBezTo>
                  <a:cubicBezTo>
                    <a:pt x="120" y="109"/>
                    <a:pt x="121" y="102"/>
                    <a:pt x="121" y="95"/>
                  </a:cubicBezTo>
                  <a:cubicBezTo>
                    <a:pt x="121" y="77"/>
                    <a:pt x="121" y="60"/>
                    <a:pt x="116" y="43"/>
                  </a:cubicBezTo>
                  <a:cubicBezTo>
                    <a:pt x="114" y="35"/>
                    <a:pt x="111" y="28"/>
                    <a:pt x="107" y="23"/>
                  </a:cubicBezTo>
                  <a:close/>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02" name="Oval 25">
              <a:extLst>
                <a:ext uri="{FF2B5EF4-FFF2-40B4-BE49-F238E27FC236}">
                  <a16:creationId xmlns:a16="http://schemas.microsoft.com/office/drawing/2014/main" id="{EE9A3155-A11D-4DDD-A386-A1BAFCF8F64F}"/>
                </a:ext>
              </a:extLst>
            </p:cNvPr>
            <p:cNvSpPr>
              <a:spLocks noChangeArrowheads="1"/>
            </p:cNvSpPr>
            <p:nvPr/>
          </p:nvSpPr>
          <p:spPr bwMode="auto">
            <a:xfrm>
              <a:off x="-1389062" y="1279525"/>
              <a:ext cx="268288" cy="266700"/>
            </a:xfrm>
            <a:prstGeom prst="ellipse">
              <a:avLst/>
            </a:pr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03" name="Oval 26">
              <a:extLst>
                <a:ext uri="{FF2B5EF4-FFF2-40B4-BE49-F238E27FC236}">
                  <a16:creationId xmlns:a16="http://schemas.microsoft.com/office/drawing/2014/main" id="{B07BFAA4-C3F3-45DE-A177-1A6AAAA1B7F8}"/>
                </a:ext>
              </a:extLst>
            </p:cNvPr>
            <p:cNvSpPr>
              <a:spLocks noChangeArrowheads="1"/>
            </p:cNvSpPr>
            <p:nvPr/>
          </p:nvSpPr>
          <p:spPr bwMode="auto">
            <a:xfrm>
              <a:off x="-1763713" y="1279525"/>
              <a:ext cx="268288" cy="266700"/>
            </a:xfrm>
            <a:prstGeom prst="ellipse">
              <a:avLst/>
            </a:pr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04" name="Freeform 27">
              <a:extLst>
                <a:ext uri="{FF2B5EF4-FFF2-40B4-BE49-F238E27FC236}">
                  <a16:creationId xmlns:a16="http://schemas.microsoft.com/office/drawing/2014/main" id="{23531DC9-4A70-4290-A3B6-CCF833FAD11E}"/>
                </a:ext>
              </a:extLst>
            </p:cNvPr>
            <p:cNvSpPr>
              <a:spLocks/>
            </p:cNvSpPr>
            <p:nvPr/>
          </p:nvSpPr>
          <p:spPr bwMode="auto">
            <a:xfrm>
              <a:off x="-1487488" y="1339850"/>
              <a:ext cx="88900" cy="33338"/>
            </a:xfrm>
            <a:custGeom>
              <a:avLst/>
              <a:gdLst>
                <a:gd name="T0" fmla="*/ 0 w 62"/>
                <a:gd name="T1" fmla="*/ 24 h 24"/>
                <a:gd name="T2" fmla="*/ 62 w 62"/>
                <a:gd name="T3" fmla="*/ 24 h 24"/>
              </a:gdLst>
              <a:ahLst/>
              <a:cxnLst>
                <a:cxn ang="0">
                  <a:pos x="T0" y="T1"/>
                </a:cxn>
                <a:cxn ang="0">
                  <a:pos x="T2" y="T3"/>
                </a:cxn>
              </a:cxnLst>
              <a:rect l="0" t="0" r="r" b="b"/>
              <a:pathLst>
                <a:path w="62" h="24">
                  <a:moveTo>
                    <a:pt x="0" y="24"/>
                  </a:moveTo>
                  <a:cubicBezTo>
                    <a:pt x="0" y="24"/>
                    <a:pt x="37" y="0"/>
                    <a:pt x="62" y="24"/>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05" name="Freeform 28">
              <a:extLst>
                <a:ext uri="{FF2B5EF4-FFF2-40B4-BE49-F238E27FC236}">
                  <a16:creationId xmlns:a16="http://schemas.microsoft.com/office/drawing/2014/main" id="{69CD3E66-8C3F-45FD-AC25-D05DAC5AF72F}"/>
                </a:ext>
              </a:extLst>
            </p:cNvPr>
            <p:cNvSpPr>
              <a:spLocks/>
            </p:cNvSpPr>
            <p:nvPr/>
          </p:nvSpPr>
          <p:spPr bwMode="auto">
            <a:xfrm>
              <a:off x="-1104900" y="1282700"/>
              <a:ext cx="187325" cy="80963"/>
            </a:xfrm>
            <a:custGeom>
              <a:avLst/>
              <a:gdLst>
                <a:gd name="T0" fmla="*/ 0 w 131"/>
                <a:gd name="T1" fmla="*/ 56 h 56"/>
                <a:gd name="T2" fmla="*/ 131 w 131"/>
                <a:gd name="T3" fmla="*/ 9 h 56"/>
              </a:gdLst>
              <a:ahLst/>
              <a:cxnLst>
                <a:cxn ang="0">
                  <a:pos x="T0" y="T1"/>
                </a:cxn>
                <a:cxn ang="0">
                  <a:pos x="T2" y="T3"/>
                </a:cxn>
              </a:cxnLst>
              <a:rect l="0" t="0" r="r" b="b"/>
              <a:pathLst>
                <a:path w="131" h="56">
                  <a:moveTo>
                    <a:pt x="0" y="56"/>
                  </a:moveTo>
                  <a:cubicBezTo>
                    <a:pt x="0" y="56"/>
                    <a:pt x="110" y="0"/>
                    <a:pt x="131" y="9"/>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06" name="Freeform 29">
              <a:extLst>
                <a:ext uri="{FF2B5EF4-FFF2-40B4-BE49-F238E27FC236}">
                  <a16:creationId xmlns:a16="http://schemas.microsoft.com/office/drawing/2014/main" id="{5238F563-573A-4727-B4B7-2E6CA09CEE12}"/>
                </a:ext>
              </a:extLst>
            </p:cNvPr>
            <p:cNvSpPr>
              <a:spLocks/>
            </p:cNvSpPr>
            <p:nvPr/>
          </p:nvSpPr>
          <p:spPr bwMode="auto">
            <a:xfrm>
              <a:off x="-1955800" y="1282700"/>
              <a:ext cx="193675" cy="87313"/>
            </a:xfrm>
            <a:custGeom>
              <a:avLst/>
              <a:gdLst>
                <a:gd name="T0" fmla="*/ 135 w 135"/>
                <a:gd name="T1" fmla="*/ 60 h 60"/>
                <a:gd name="T2" fmla="*/ 0 w 135"/>
                <a:gd name="T3" fmla="*/ 9 h 60"/>
              </a:gdLst>
              <a:ahLst/>
              <a:cxnLst>
                <a:cxn ang="0">
                  <a:pos x="T0" y="T1"/>
                </a:cxn>
                <a:cxn ang="0">
                  <a:pos x="T2" y="T3"/>
                </a:cxn>
              </a:cxnLst>
              <a:rect l="0" t="0" r="r" b="b"/>
              <a:pathLst>
                <a:path w="135" h="60">
                  <a:moveTo>
                    <a:pt x="135" y="60"/>
                  </a:moveTo>
                  <a:cubicBezTo>
                    <a:pt x="135" y="60"/>
                    <a:pt x="21" y="0"/>
                    <a:pt x="0" y="9"/>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07" name="Freeform 30">
              <a:extLst>
                <a:ext uri="{FF2B5EF4-FFF2-40B4-BE49-F238E27FC236}">
                  <a16:creationId xmlns:a16="http://schemas.microsoft.com/office/drawing/2014/main" id="{47C908D7-388E-4A22-BBDE-E8D42F341582}"/>
                </a:ext>
              </a:extLst>
            </p:cNvPr>
            <p:cNvSpPr>
              <a:spLocks/>
            </p:cNvSpPr>
            <p:nvPr/>
          </p:nvSpPr>
          <p:spPr bwMode="auto">
            <a:xfrm>
              <a:off x="-1435100" y="1598613"/>
              <a:ext cx="3175" cy="0"/>
            </a:xfrm>
            <a:custGeom>
              <a:avLst/>
              <a:gdLst>
                <a:gd name="T0" fmla="*/ 2 w 2"/>
                <a:gd name="T1" fmla="*/ 0 w 2"/>
                <a:gd name="T2" fmla="*/ 0 w 2"/>
                <a:gd name="T3" fmla="*/ 2 w 2"/>
              </a:gdLst>
              <a:ahLst/>
              <a:cxnLst>
                <a:cxn ang="0">
                  <a:pos x="T0" y="0"/>
                </a:cxn>
                <a:cxn ang="0">
                  <a:pos x="T1" y="0"/>
                </a:cxn>
                <a:cxn ang="0">
                  <a:pos x="T2" y="0"/>
                </a:cxn>
                <a:cxn ang="0">
                  <a:pos x="T3" y="0"/>
                </a:cxn>
              </a:cxnLst>
              <a:rect l="0" t="0" r="r" b="b"/>
              <a:pathLst>
                <a:path w="2">
                  <a:moveTo>
                    <a:pt x="2" y="0"/>
                  </a:moveTo>
                  <a:cubicBezTo>
                    <a:pt x="1" y="0"/>
                    <a:pt x="0" y="0"/>
                    <a:pt x="0" y="0"/>
                  </a:cubicBezTo>
                  <a:cubicBezTo>
                    <a:pt x="0" y="0"/>
                    <a:pt x="0" y="0"/>
                    <a:pt x="0" y="0"/>
                  </a:cubicBezTo>
                  <a:lnTo>
                    <a:pt x="2" y="0"/>
                  </a:lnTo>
                  <a:close/>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08" name="Line 31">
              <a:extLst>
                <a:ext uri="{FF2B5EF4-FFF2-40B4-BE49-F238E27FC236}">
                  <a16:creationId xmlns:a16="http://schemas.microsoft.com/office/drawing/2014/main" id="{4CEA2C2A-1817-4B4C-A702-A3CE0E7FB7A7}"/>
                </a:ext>
              </a:extLst>
            </p:cNvPr>
            <p:cNvSpPr>
              <a:spLocks noChangeShapeType="1"/>
            </p:cNvSpPr>
            <p:nvPr/>
          </p:nvSpPr>
          <p:spPr bwMode="auto">
            <a:xfrm>
              <a:off x="-1582738" y="947738"/>
              <a:ext cx="298450" cy="0"/>
            </a:xfrm>
            <a:prstGeom prst="line">
              <a:avLst/>
            </a:prstGeom>
            <a:noFill/>
            <a:ln w="285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09" name="Line 32">
              <a:extLst>
                <a:ext uri="{FF2B5EF4-FFF2-40B4-BE49-F238E27FC236}">
                  <a16:creationId xmlns:a16="http://schemas.microsoft.com/office/drawing/2014/main" id="{B791CAA3-B9AF-4721-81BF-D7026B04D435}"/>
                </a:ext>
              </a:extLst>
            </p:cNvPr>
            <p:cNvSpPr>
              <a:spLocks noChangeShapeType="1"/>
            </p:cNvSpPr>
            <p:nvPr/>
          </p:nvSpPr>
          <p:spPr bwMode="auto">
            <a:xfrm>
              <a:off x="-1658938" y="1065213"/>
              <a:ext cx="450850" cy="0"/>
            </a:xfrm>
            <a:prstGeom prst="line">
              <a:avLst/>
            </a:prstGeom>
            <a:noFill/>
            <a:ln w="285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10" name="Freeform 33">
              <a:extLst>
                <a:ext uri="{FF2B5EF4-FFF2-40B4-BE49-F238E27FC236}">
                  <a16:creationId xmlns:a16="http://schemas.microsoft.com/office/drawing/2014/main" id="{E25FC8CF-27F2-477D-A09D-CA4B4A895FBF}"/>
                </a:ext>
              </a:extLst>
            </p:cNvPr>
            <p:cNvSpPr>
              <a:spLocks/>
            </p:cNvSpPr>
            <p:nvPr/>
          </p:nvSpPr>
          <p:spPr bwMode="auto">
            <a:xfrm>
              <a:off x="-2454275" y="1971675"/>
              <a:ext cx="2041526" cy="798513"/>
            </a:xfrm>
            <a:custGeom>
              <a:avLst/>
              <a:gdLst>
                <a:gd name="T0" fmla="*/ 453 w 1422"/>
                <a:gd name="T1" fmla="*/ 2 h 558"/>
                <a:gd name="T2" fmla="*/ 710 w 1422"/>
                <a:gd name="T3" fmla="*/ 95 h 558"/>
                <a:gd name="T4" fmla="*/ 712 w 1422"/>
                <a:gd name="T5" fmla="*/ 95 h 558"/>
                <a:gd name="T6" fmla="*/ 713 w 1422"/>
                <a:gd name="T7" fmla="*/ 95 h 558"/>
                <a:gd name="T8" fmla="*/ 971 w 1422"/>
                <a:gd name="T9" fmla="*/ 0 h 558"/>
                <a:gd name="T10" fmla="*/ 1319 w 1422"/>
                <a:gd name="T11" fmla="*/ 203 h 558"/>
                <a:gd name="T12" fmla="*/ 1422 w 1422"/>
                <a:gd name="T13" fmla="*/ 477 h 558"/>
                <a:gd name="T14" fmla="*/ 711 w 1422"/>
                <a:gd name="T15" fmla="*/ 558 h 558"/>
                <a:gd name="T16" fmla="*/ 0 w 1422"/>
                <a:gd name="T17" fmla="*/ 477 h 558"/>
                <a:gd name="T18" fmla="*/ 103 w 1422"/>
                <a:gd name="T19" fmla="*/ 203 h 558"/>
                <a:gd name="T20" fmla="*/ 445 w 1422"/>
                <a:gd name="T21" fmla="*/ 3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2" h="558">
                  <a:moveTo>
                    <a:pt x="453" y="2"/>
                  </a:moveTo>
                  <a:cubicBezTo>
                    <a:pt x="525" y="79"/>
                    <a:pt x="617" y="95"/>
                    <a:pt x="710" y="95"/>
                  </a:cubicBezTo>
                  <a:cubicBezTo>
                    <a:pt x="711" y="95"/>
                    <a:pt x="711" y="95"/>
                    <a:pt x="712" y="95"/>
                  </a:cubicBezTo>
                  <a:cubicBezTo>
                    <a:pt x="712" y="95"/>
                    <a:pt x="713" y="95"/>
                    <a:pt x="713" y="95"/>
                  </a:cubicBezTo>
                  <a:cubicBezTo>
                    <a:pt x="807" y="95"/>
                    <a:pt x="900" y="77"/>
                    <a:pt x="971" y="0"/>
                  </a:cubicBezTo>
                  <a:cubicBezTo>
                    <a:pt x="971" y="0"/>
                    <a:pt x="1293" y="162"/>
                    <a:pt x="1319" y="203"/>
                  </a:cubicBezTo>
                  <a:cubicBezTo>
                    <a:pt x="1345" y="243"/>
                    <a:pt x="1378" y="228"/>
                    <a:pt x="1422" y="477"/>
                  </a:cubicBezTo>
                  <a:cubicBezTo>
                    <a:pt x="1422" y="477"/>
                    <a:pt x="1213" y="558"/>
                    <a:pt x="711" y="558"/>
                  </a:cubicBezTo>
                  <a:cubicBezTo>
                    <a:pt x="209" y="558"/>
                    <a:pt x="0" y="477"/>
                    <a:pt x="0" y="477"/>
                  </a:cubicBezTo>
                  <a:cubicBezTo>
                    <a:pt x="44" y="228"/>
                    <a:pt x="77" y="243"/>
                    <a:pt x="103" y="203"/>
                  </a:cubicBezTo>
                  <a:cubicBezTo>
                    <a:pt x="128" y="162"/>
                    <a:pt x="445" y="3"/>
                    <a:pt x="445" y="3"/>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11" name="Freeform 34">
              <a:extLst>
                <a:ext uri="{FF2B5EF4-FFF2-40B4-BE49-F238E27FC236}">
                  <a16:creationId xmlns:a16="http://schemas.microsoft.com/office/drawing/2014/main" id="{B9EF9688-87BC-4751-9B96-51A4874D9C89}"/>
                </a:ext>
              </a:extLst>
            </p:cNvPr>
            <p:cNvSpPr>
              <a:spLocks/>
            </p:cNvSpPr>
            <p:nvPr/>
          </p:nvSpPr>
          <p:spPr bwMode="auto">
            <a:xfrm>
              <a:off x="-1541463" y="1831975"/>
              <a:ext cx="214313" cy="25400"/>
            </a:xfrm>
            <a:custGeom>
              <a:avLst/>
              <a:gdLst>
                <a:gd name="T0" fmla="*/ 0 w 149"/>
                <a:gd name="T1" fmla="*/ 0 h 18"/>
                <a:gd name="T2" fmla="*/ 76 w 149"/>
                <a:gd name="T3" fmla="*/ 18 h 18"/>
                <a:gd name="T4" fmla="*/ 149 w 149"/>
                <a:gd name="T5" fmla="*/ 0 h 18"/>
              </a:gdLst>
              <a:ahLst/>
              <a:cxnLst>
                <a:cxn ang="0">
                  <a:pos x="T0" y="T1"/>
                </a:cxn>
                <a:cxn ang="0">
                  <a:pos x="T2" y="T3"/>
                </a:cxn>
                <a:cxn ang="0">
                  <a:pos x="T4" y="T5"/>
                </a:cxn>
              </a:cxnLst>
              <a:rect l="0" t="0" r="r" b="b"/>
              <a:pathLst>
                <a:path w="149" h="18">
                  <a:moveTo>
                    <a:pt x="0" y="0"/>
                  </a:moveTo>
                  <a:cubicBezTo>
                    <a:pt x="0" y="0"/>
                    <a:pt x="16" y="18"/>
                    <a:pt x="76" y="18"/>
                  </a:cubicBezTo>
                  <a:cubicBezTo>
                    <a:pt x="135" y="18"/>
                    <a:pt x="149" y="0"/>
                    <a:pt x="149" y="0"/>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12" name="Freeform 35">
              <a:extLst>
                <a:ext uri="{FF2B5EF4-FFF2-40B4-BE49-F238E27FC236}">
                  <a16:creationId xmlns:a16="http://schemas.microsoft.com/office/drawing/2014/main" id="{D0463845-86F4-451B-8B41-76D21C647BA9}"/>
                </a:ext>
              </a:extLst>
            </p:cNvPr>
            <p:cNvSpPr>
              <a:spLocks/>
            </p:cNvSpPr>
            <p:nvPr/>
          </p:nvSpPr>
          <p:spPr bwMode="auto">
            <a:xfrm>
              <a:off x="-1668463" y="1598613"/>
              <a:ext cx="468313" cy="150813"/>
            </a:xfrm>
            <a:custGeom>
              <a:avLst/>
              <a:gdLst>
                <a:gd name="T0" fmla="*/ 326 w 327"/>
                <a:gd name="T1" fmla="*/ 106 h 106"/>
                <a:gd name="T2" fmla="*/ 2 w 327"/>
                <a:gd name="T3" fmla="*/ 106 h 106"/>
                <a:gd name="T4" fmla="*/ 161 w 327"/>
                <a:gd name="T5" fmla="*/ 0 h 106"/>
                <a:gd name="T6" fmla="*/ 164 w 327"/>
                <a:gd name="T7" fmla="*/ 0 h 106"/>
                <a:gd name="T8" fmla="*/ 167 w 327"/>
                <a:gd name="T9" fmla="*/ 0 h 106"/>
                <a:gd name="T10" fmla="*/ 326 w 327"/>
                <a:gd name="T11" fmla="*/ 106 h 106"/>
              </a:gdLst>
              <a:ahLst/>
              <a:cxnLst>
                <a:cxn ang="0">
                  <a:pos x="T0" y="T1"/>
                </a:cxn>
                <a:cxn ang="0">
                  <a:pos x="T2" y="T3"/>
                </a:cxn>
                <a:cxn ang="0">
                  <a:pos x="T4" y="T5"/>
                </a:cxn>
                <a:cxn ang="0">
                  <a:pos x="T6" y="T7"/>
                </a:cxn>
                <a:cxn ang="0">
                  <a:pos x="T8" y="T9"/>
                </a:cxn>
                <a:cxn ang="0">
                  <a:pos x="T10" y="T11"/>
                </a:cxn>
              </a:cxnLst>
              <a:rect l="0" t="0" r="r" b="b"/>
              <a:pathLst>
                <a:path w="327" h="106">
                  <a:moveTo>
                    <a:pt x="326" y="106"/>
                  </a:moveTo>
                  <a:cubicBezTo>
                    <a:pt x="2" y="106"/>
                    <a:pt x="2" y="106"/>
                    <a:pt x="2" y="106"/>
                  </a:cubicBezTo>
                  <a:cubicBezTo>
                    <a:pt x="2" y="106"/>
                    <a:pt x="0" y="2"/>
                    <a:pt x="161" y="0"/>
                  </a:cubicBezTo>
                  <a:cubicBezTo>
                    <a:pt x="162" y="0"/>
                    <a:pt x="163" y="0"/>
                    <a:pt x="164" y="0"/>
                  </a:cubicBezTo>
                  <a:cubicBezTo>
                    <a:pt x="165" y="0"/>
                    <a:pt x="166" y="0"/>
                    <a:pt x="167" y="0"/>
                  </a:cubicBezTo>
                  <a:cubicBezTo>
                    <a:pt x="327" y="2"/>
                    <a:pt x="326" y="106"/>
                    <a:pt x="326" y="106"/>
                  </a:cubicBezTo>
                  <a:close/>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13" name="Line 36">
              <a:extLst>
                <a:ext uri="{FF2B5EF4-FFF2-40B4-BE49-F238E27FC236}">
                  <a16:creationId xmlns:a16="http://schemas.microsoft.com/office/drawing/2014/main" id="{CF060AAE-85C5-4164-B5A5-8DC04871E741}"/>
                </a:ext>
              </a:extLst>
            </p:cNvPr>
            <p:cNvSpPr>
              <a:spLocks noChangeShapeType="1"/>
            </p:cNvSpPr>
            <p:nvPr/>
          </p:nvSpPr>
          <p:spPr bwMode="auto">
            <a:xfrm flipV="1">
              <a:off x="-987425" y="1414463"/>
              <a:ext cx="49213" cy="169863"/>
            </a:xfrm>
            <a:prstGeom prst="line">
              <a:avLst/>
            </a:prstGeom>
            <a:noFill/>
            <a:ln w="285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14" name="Line 37">
              <a:extLst>
                <a:ext uri="{FF2B5EF4-FFF2-40B4-BE49-F238E27FC236}">
                  <a16:creationId xmlns:a16="http://schemas.microsoft.com/office/drawing/2014/main" id="{E851A16D-7D33-44EC-8278-E2106827E4B2}"/>
                </a:ext>
              </a:extLst>
            </p:cNvPr>
            <p:cNvSpPr>
              <a:spLocks noChangeShapeType="1"/>
            </p:cNvSpPr>
            <p:nvPr/>
          </p:nvSpPr>
          <p:spPr bwMode="auto">
            <a:xfrm flipH="1" flipV="1">
              <a:off x="-1930400" y="1414463"/>
              <a:ext cx="49213" cy="169863"/>
            </a:xfrm>
            <a:prstGeom prst="line">
              <a:avLst/>
            </a:prstGeom>
            <a:noFill/>
            <a:ln w="285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15" name="Freeform 38">
              <a:extLst>
                <a:ext uri="{FF2B5EF4-FFF2-40B4-BE49-F238E27FC236}">
                  <a16:creationId xmlns:a16="http://schemas.microsoft.com/office/drawing/2014/main" id="{F79B5DE1-2CD8-4FB4-8B0F-D19379808219}"/>
                </a:ext>
              </a:extLst>
            </p:cNvPr>
            <p:cNvSpPr>
              <a:spLocks/>
            </p:cNvSpPr>
            <p:nvPr/>
          </p:nvSpPr>
          <p:spPr bwMode="auto">
            <a:xfrm>
              <a:off x="-1852613" y="757238"/>
              <a:ext cx="838200" cy="227013"/>
            </a:xfrm>
            <a:custGeom>
              <a:avLst/>
              <a:gdLst>
                <a:gd name="T0" fmla="*/ 0 w 584"/>
                <a:gd name="T1" fmla="*/ 159 h 159"/>
                <a:gd name="T2" fmla="*/ 271 w 584"/>
                <a:gd name="T3" fmla="*/ 1 h 159"/>
                <a:gd name="T4" fmla="*/ 276 w 584"/>
                <a:gd name="T5" fmla="*/ 1 h 159"/>
                <a:gd name="T6" fmla="*/ 288 w 584"/>
                <a:gd name="T7" fmla="*/ 0 h 159"/>
                <a:gd name="T8" fmla="*/ 289 w 584"/>
                <a:gd name="T9" fmla="*/ 0 h 159"/>
                <a:gd name="T10" fmla="*/ 290 w 584"/>
                <a:gd name="T11" fmla="*/ 0 h 159"/>
                <a:gd name="T12" fmla="*/ 302 w 584"/>
                <a:gd name="T13" fmla="*/ 0 h 159"/>
                <a:gd name="T14" fmla="*/ 307 w 584"/>
                <a:gd name="T15" fmla="*/ 0 h 159"/>
                <a:gd name="T16" fmla="*/ 582 w 584"/>
                <a:gd name="T17" fmla="*/ 151 h 159"/>
                <a:gd name="T18" fmla="*/ 584 w 584"/>
                <a:gd name="T19" fmla="*/ 15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4" h="159">
                  <a:moveTo>
                    <a:pt x="0" y="159"/>
                  </a:moveTo>
                  <a:cubicBezTo>
                    <a:pt x="60" y="68"/>
                    <a:pt x="161" y="9"/>
                    <a:pt x="271" y="1"/>
                  </a:cubicBezTo>
                  <a:cubicBezTo>
                    <a:pt x="273" y="1"/>
                    <a:pt x="274" y="1"/>
                    <a:pt x="276" y="1"/>
                  </a:cubicBezTo>
                  <a:cubicBezTo>
                    <a:pt x="280" y="0"/>
                    <a:pt x="284" y="0"/>
                    <a:pt x="288" y="0"/>
                  </a:cubicBezTo>
                  <a:cubicBezTo>
                    <a:pt x="288" y="0"/>
                    <a:pt x="289" y="0"/>
                    <a:pt x="289" y="0"/>
                  </a:cubicBezTo>
                  <a:cubicBezTo>
                    <a:pt x="289" y="0"/>
                    <a:pt x="290" y="0"/>
                    <a:pt x="290" y="0"/>
                  </a:cubicBezTo>
                  <a:cubicBezTo>
                    <a:pt x="294" y="0"/>
                    <a:pt x="298" y="0"/>
                    <a:pt x="302" y="0"/>
                  </a:cubicBezTo>
                  <a:cubicBezTo>
                    <a:pt x="304" y="0"/>
                    <a:pt x="306" y="0"/>
                    <a:pt x="307" y="0"/>
                  </a:cubicBezTo>
                  <a:cubicBezTo>
                    <a:pt x="418" y="4"/>
                    <a:pt x="522" y="60"/>
                    <a:pt x="582" y="151"/>
                  </a:cubicBezTo>
                  <a:cubicBezTo>
                    <a:pt x="583" y="151"/>
                    <a:pt x="583" y="152"/>
                    <a:pt x="584" y="152"/>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sp>
          <p:nvSpPr>
            <p:cNvPr id="216" name="Freeform 39">
              <a:extLst>
                <a:ext uri="{FF2B5EF4-FFF2-40B4-BE49-F238E27FC236}">
                  <a16:creationId xmlns:a16="http://schemas.microsoft.com/office/drawing/2014/main" id="{6F825186-2A31-40A8-BC0C-A5F0BB66DD41}"/>
                </a:ext>
              </a:extLst>
            </p:cNvPr>
            <p:cNvSpPr>
              <a:spLocks/>
            </p:cNvSpPr>
            <p:nvPr/>
          </p:nvSpPr>
          <p:spPr bwMode="auto">
            <a:xfrm>
              <a:off x="-2047875" y="1279525"/>
              <a:ext cx="1228725" cy="695325"/>
            </a:xfrm>
            <a:custGeom>
              <a:avLst/>
              <a:gdLst>
                <a:gd name="T0" fmla="*/ 79 w 856"/>
                <a:gd name="T1" fmla="*/ 4 h 486"/>
                <a:gd name="T2" fmla="*/ 79 w 856"/>
                <a:gd name="T3" fmla="*/ 11 h 486"/>
                <a:gd name="T4" fmla="*/ 44 w 856"/>
                <a:gd name="T5" fmla="*/ 15 h 486"/>
                <a:gd name="T6" fmla="*/ 116 w 856"/>
                <a:gd name="T7" fmla="*/ 218 h 486"/>
                <a:gd name="T8" fmla="*/ 118 w 856"/>
                <a:gd name="T9" fmla="*/ 224 h 486"/>
                <a:gd name="T10" fmla="*/ 122 w 856"/>
                <a:gd name="T11" fmla="*/ 232 h 486"/>
                <a:gd name="T12" fmla="*/ 124 w 856"/>
                <a:gd name="T13" fmla="*/ 238 h 486"/>
                <a:gd name="T14" fmla="*/ 186 w 856"/>
                <a:gd name="T15" fmla="*/ 353 h 486"/>
                <a:gd name="T16" fmla="*/ 189 w 856"/>
                <a:gd name="T17" fmla="*/ 358 h 486"/>
                <a:gd name="T18" fmla="*/ 192 w 856"/>
                <a:gd name="T19" fmla="*/ 361 h 486"/>
                <a:gd name="T20" fmla="*/ 199 w 856"/>
                <a:gd name="T21" fmla="*/ 370 h 486"/>
                <a:gd name="T22" fmla="*/ 203 w 856"/>
                <a:gd name="T23" fmla="*/ 376 h 486"/>
                <a:gd name="T24" fmla="*/ 218 w 856"/>
                <a:gd name="T25" fmla="*/ 394 h 486"/>
                <a:gd name="T26" fmla="*/ 218 w 856"/>
                <a:gd name="T27" fmla="*/ 394 h 486"/>
                <a:gd name="T28" fmla="*/ 229 w 856"/>
                <a:gd name="T29" fmla="*/ 406 h 486"/>
                <a:gd name="T30" fmla="*/ 232 w 856"/>
                <a:gd name="T31" fmla="*/ 409 h 486"/>
                <a:gd name="T32" fmla="*/ 240 w 856"/>
                <a:gd name="T33" fmla="*/ 418 h 486"/>
                <a:gd name="T34" fmla="*/ 246 w 856"/>
                <a:gd name="T35" fmla="*/ 424 h 486"/>
                <a:gd name="T36" fmla="*/ 250 w 856"/>
                <a:gd name="T37" fmla="*/ 428 h 486"/>
                <a:gd name="T38" fmla="*/ 424 w 856"/>
                <a:gd name="T39" fmla="*/ 486 h 486"/>
                <a:gd name="T40" fmla="*/ 425 w 856"/>
                <a:gd name="T41" fmla="*/ 486 h 486"/>
                <a:gd name="T42" fmla="*/ 426 w 856"/>
                <a:gd name="T43" fmla="*/ 486 h 486"/>
                <a:gd name="T44" fmla="*/ 601 w 856"/>
                <a:gd name="T45" fmla="*/ 428 h 486"/>
                <a:gd name="T46" fmla="*/ 606 w 856"/>
                <a:gd name="T47" fmla="*/ 423 h 486"/>
                <a:gd name="T48" fmla="*/ 611 w 856"/>
                <a:gd name="T49" fmla="*/ 417 h 486"/>
                <a:gd name="T50" fmla="*/ 620 w 856"/>
                <a:gd name="T51" fmla="*/ 409 h 486"/>
                <a:gd name="T52" fmla="*/ 623 w 856"/>
                <a:gd name="T53" fmla="*/ 406 h 486"/>
                <a:gd name="T54" fmla="*/ 634 w 856"/>
                <a:gd name="T55" fmla="*/ 393 h 486"/>
                <a:gd name="T56" fmla="*/ 634 w 856"/>
                <a:gd name="T57" fmla="*/ 393 h 486"/>
                <a:gd name="T58" fmla="*/ 649 w 856"/>
                <a:gd name="T59" fmla="*/ 375 h 486"/>
                <a:gd name="T60" fmla="*/ 654 w 856"/>
                <a:gd name="T61" fmla="*/ 369 h 486"/>
                <a:gd name="T62" fmla="*/ 661 w 856"/>
                <a:gd name="T63" fmla="*/ 360 h 486"/>
                <a:gd name="T64" fmla="*/ 663 w 856"/>
                <a:gd name="T65" fmla="*/ 356 h 486"/>
                <a:gd name="T66" fmla="*/ 667 w 856"/>
                <a:gd name="T67" fmla="*/ 352 h 486"/>
                <a:gd name="T68" fmla="*/ 731 w 856"/>
                <a:gd name="T69" fmla="*/ 234 h 486"/>
                <a:gd name="T70" fmla="*/ 733 w 856"/>
                <a:gd name="T71" fmla="*/ 229 h 486"/>
                <a:gd name="T72" fmla="*/ 736 w 856"/>
                <a:gd name="T73" fmla="*/ 220 h 486"/>
                <a:gd name="T74" fmla="*/ 739 w 856"/>
                <a:gd name="T75" fmla="*/ 213 h 486"/>
                <a:gd name="T76" fmla="*/ 739 w 856"/>
                <a:gd name="T77" fmla="*/ 218 h 486"/>
                <a:gd name="T78" fmla="*/ 813 w 856"/>
                <a:gd name="T79" fmla="*/ 15 h 486"/>
                <a:gd name="T80" fmla="*/ 777 w 856"/>
                <a:gd name="T81" fmla="*/ 11 h 486"/>
                <a:gd name="T82" fmla="*/ 777 w 856"/>
                <a:gd name="T83"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56" h="486">
                  <a:moveTo>
                    <a:pt x="79" y="4"/>
                  </a:moveTo>
                  <a:cubicBezTo>
                    <a:pt x="79" y="6"/>
                    <a:pt x="79" y="9"/>
                    <a:pt x="79" y="11"/>
                  </a:cubicBezTo>
                  <a:cubicBezTo>
                    <a:pt x="68" y="8"/>
                    <a:pt x="57" y="8"/>
                    <a:pt x="44" y="15"/>
                  </a:cubicBezTo>
                  <a:cubicBezTo>
                    <a:pt x="0" y="37"/>
                    <a:pt x="40" y="228"/>
                    <a:pt x="116" y="218"/>
                  </a:cubicBezTo>
                  <a:cubicBezTo>
                    <a:pt x="117" y="220"/>
                    <a:pt x="118" y="222"/>
                    <a:pt x="118" y="224"/>
                  </a:cubicBezTo>
                  <a:cubicBezTo>
                    <a:pt x="119" y="227"/>
                    <a:pt x="120" y="230"/>
                    <a:pt x="122" y="232"/>
                  </a:cubicBezTo>
                  <a:cubicBezTo>
                    <a:pt x="122" y="234"/>
                    <a:pt x="123" y="236"/>
                    <a:pt x="124" y="238"/>
                  </a:cubicBezTo>
                  <a:cubicBezTo>
                    <a:pt x="141" y="280"/>
                    <a:pt x="162" y="320"/>
                    <a:pt x="186" y="353"/>
                  </a:cubicBezTo>
                  <a:cubicBezTo>
                    <a:pt x="187" y="355"/>
                    <a:pt x="188" y="356"/>
                    <a:pt x="189" y="358"/>
                  </a:cubicBezTo>
                  <a:cubicBezTo>
                    <a:pt x="190" y="359"/>
                    <a:pt x="191" y="360"/>
                    <a:pt x="192" y="361"/>
                  </a:cubicBezTo>
                  <a:cubicBezTo>
                    <a:pt x="194" y="364"/>
                    <a:pt x="196" y="367"/>
                    <a:pt x="199" y="370"/>
                  </a:cubicBezTo>
                  <a:cubicBezTo>
                    <a:pt x="200" y="372"/>
                    <a:pt x="202" y="375"/>
                    <a:pt x="203" y="376"/>
                  </a:cubicBezTo>
                  <a:cubicBezTo>
                    <a:pt x="208" y="382"/>
                    <a:pt x="213" y="388"/>
                    <a:pt x="218" y="394"/>
                  </a:cubicBezTo>
                  <a:cubicBezTo>
                    <a:pt x="218" y="394"/>
                    <a:pt x="218" y="394"/>
                    <a:pt x="218" y="394"/>
                  </a:cubicBezTo>
                  <a:cubicBezTo>
                    <a:pt x="222" y="398"/>
                    <a:pt x="225" y="402"/>
                    <a:pt x="229" y="406"/>
                  </a:cubicBezTo>
                  <a:cubicBezTo>
                    <a:pt x="230" y="407"/>
                    <a:pt x="231" y="408"/>
                    <a:pt x="232" y="409"/>
                  </a:cubicBezTo>
                  <a:cubicBezTo>
                    <a:pt x="235" y="412"/>
                    <a:pt x="237" y="415"/>
                    <a:pt x="240" y="418"/>
                  </a:cubicBezTo>
                  <a:cubicBezTo>
                    <a:pt x="242" y="420"/>
                    <a:pt x="244" y="422"/>
                    <a:pt x="246" y="424"/>
                  </a:cubicBezTo>
                  <a:cubicBezTo>
                    <a:pt x="247" y="425"/>
                    <a:pt x="249" y="427"/>
                    <a:pt x="250" y="428"/>
                  </a:cubicBezTo>
                  <a:cubicBezTo>
                    <a:pt x="299" y="476"/>
                    <a:pt x="361" y="486"/>
                    <a:pt x="424" y="486"/>
                  </a:cubicBezTo>
                  <a:cubicBezTo>
                    <a:pt x="424" y="486"/>
                    <a:pt x="425" y="486"/>
                    <a:pt x="425" y="486"/>
                  </a:cubicBezTo>
                  <a:cubicBezTo>
                    <a:pt x="425" y="486"/>
                    <a:pt x="426" y="486"/>
                    <a:pt x="426" y="486"/>
                  </a:cubicBezTo>
                  <a:cubicBezTo>
                    <a:pt x="489" y="486"/>
                    <a:pt x="552" y="476"/>
                    <a:pt x="601" y="428"/>
                  </a:cubicBezTo>
                  <a:cubicBezTo>
                    <a:pt x="603" y="426"/>
                    <a:pt x="604" y="425"/>
                    <a:pt x="606" y="423"/>
                  </a:cubicBezTo>
                  <a:cubicBezTo>
                    <a:pt x="608" y="421"/>
                    <a:pt x="610" y="419"/>
                    <a:pt x="611" y="417"/>
                  </a:cubicBezTo>
                  <a:cubicBezTo>
                    <a:pt x="614" y="415"/>
                    <a:pt x="617" y="412"/>
                    <a:pt x="620" y="409"/>
                  </a:cubicBezTo>
                  <a:cubicBezTo>
                    <a:pt x="621" y="408"/>
                    <a:pt x="622" y="407"/>
                    <a:pt x="623" y="406"/>
                  </a:cubicBezTo>
                  <a:cubicBezTo>
                    <a:pt x="627" y="401"/>
                    <a:pt x="630" y="397"/>
                    <a:pt x="634" y="393"/>
                  </a:cubicBezTo>
                  <a:cubicBezTo>
                    <a:pt x="634" y="393"/>
                    <a:pt x="634" y="393"/>
                    <a:pt x="634" y="393"/>
                  </a:cubicBezTo>
                  <a:cubicBezTo>
                    <a:pt x="639" y="387"/>
                    <a:pt x="644" y="381"/>
                    <a:pt x="649" y="375"/>
                  </a:cubicBezTo>
                  <a:cubicBezTo>
                    <a:pt x="650" y="373"/>
                    <a:pt x="652" y="371"/>
                    <a:pt x="654" y="369"/>
                  </a:cubicBezTo>
                  <a:cubicBezTo>
                    <a:pt x="656" y="366"/>
                    <a:pt x="658" y="363"/>
                    <a:pt x="661" y="360"/>
                  </a:cubicBezTo>
                  <a:cubicBezTo>
                    <a:pt x="662" y="359"/>
                    <a:pt x="662" y="358"/>
                    <a:pt x="663" y="356"/>
                  </a:cubicBezTo>
                  <a:cubicBezTo>
                    <a:pt x="664" y="355"/>
                    <a:pt x="666" y="353"/>
                    <a:pt x="667" y="352"/>
                  </a:cubicBezTo>
                  <a:cubicBezTo>
                    <a:pt x="691" y="318"/>
                    <a:pt x="713" y="278"/>
                    <a:pt x="731" y="234"/>
                  </a:cubicBezTo>
                  <a:cubicBezTo>
                    <a:pt x="731" y="232"/>
                    <a:pt x="732" y="231"/>
                    <a:pt x="733" y="229"/>
                  </a:cubicBezTo>
                  <a:cubicBezTo>
                    <a:pt x="734" y="226"/>
                    <a:pt x="735" y="223"/>
                    <a:pt x="736" y="220"/>
                  </a:cubicBezTo>
                  <a:cubicBezTo>
                    <a:pt x="737" y="218"/>
                    <a:pt x="738" y="216"/>
                    <a:pt x="739" y="213"/>
                  </a:cubicBezTo>
                  <a:cubicBezTo>
                    <a:pt x="739" y="218"/>
                    <a:pt x="739" y="218"/>
                    <a:pt x="739" y="218"/>
                  </a:cubicBezTo>
                  <a:cubicBezTo>
                    <a:pt x="816" y="231"/>
                    <a:pt x="856" y="37"/>
                    <a:pt x="813" y="15"/>
                  </a:cubicBezTo>
                  <a:cubicBezTo>
                    <a:pt x="800" y="8"/>
                    <a:pt x="788" y="8"/>
                    <a:pt x="777" y="11"/>
                  </a:cubicBezTo>
                  <a:cubicBezTo>
                    <a:pt x="777" y="8"/>
                    <a:pt x="777" y="4"/>
                    <a:pt x="777" y="0"/>
                  </a:cubicBezTo>
                </a:path>
              </a:pathLst>
            </a:custGeom>
            <a:noFill/>
            <a:ln w="285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1625519">
                <a:defRPr/>
              </a:pPr>
              <a:endParaRPr lang="en-GB" sz="2133">
                <a:solidFill>
                  <a:srgbClr val="000000"/>
                </a:solidFill>
                <a:latin typeface="Arial" panose="020B0604020202020204"/>
              </a:endParaRPr>
            </a:p>
          </p:txBody>
        </p:sp>
      </p:grpSp>
      <p:sp>
        <p:nvSpPr>
          <p:cNvPr id="220" name="TextBox 219" descr=" 220">
            <a:extLst>
              <a:ext uri="{FF2B5EF4-FFF2-40B4-BE49-F238E27FC236}">
                <a16:creationId xmlns:a16="http://schemas.microsoft.com/office/drawing/2014/main" id="{7BC3F8CD-C67D-4975-8F6D-CAD46BE8189A}"/>
              </a:ext>
            </a:extLst>
          </p:cNvPr>
          <p:cNvSpPr txBox="1"/>
          <p:nvPr/>
        </p:nvSpPr>
        <p:spPr>
          <a:xfrm>
            <a:off x="294640" y="1239011"/>
            <a:ext cx="5306185" cy="400110"/>
          </a:xfrm>
          <a:prstGeom prst="rect">
            <a:avLst/>
          </a:prstGeom>
          <a:noFill/>
        </p:spPr>
        <p:txBody>
          <a:bodyPr wrap="square" rtlCol="0">
            <a:spAutoFit/>
          </a:bodyPr>
          <a:lstStyle/>
          <a:p>
            <a:pPr defTabSz="1625519">
              <a:defRPr/>
            </a:pPr>
            <a:r>
              <a:rPr lang="en-GB" sz="2000" b="1" dirty="0">
                <a:solidFill>
                  <a:schemeClr val="bg1"/>
                </a:solidFill>
                <a:latin typeface="Arial" panose="020B0604020202020204"/>
              </a:rPr>
              <a:t>People aged ≥65 years:</a:t>
            </a:r>
          </a:p>
        </p:txBody>
      </p:sp>
      <p:sp>
        <p:nvSpPr>
          <p:cNvPr id="222" name="TextBox 221" descr=" 222">
            <a:extLst>
              <a:ext uri="{FF2B5EF4-FFF2-40B4-BE49-F238E27FC236}">
                <a16:creationId xmlns:a16="http://schemas.microsoft.com/office/drawing/2014/main" id="{64104509-818F-4682-942E-F44213B0340A}"/>
              </a:ext>
            </a:extLst>
          </p:cNvPr>
          <p:cNvSpPr txBox="1"/>
          <p:nvPr/>
        </p:nvSpPr>
        <p:spPr>
          <a:xfrm>
            <a:off x="423127" y="4059121"/>
            <a:ext cx="4755265" cy="881780"/>
          </a:xfrm>
          <a:prstGeom prst="rect">
            <a:avLst/>
          </a:prstGeom>
          <a:noFill/>
        </p:spPr>
        <p:txBody>
          <a:bodyPr wrap="square" rtlCol="0">
            <a:spAutoFit/>
          </a:bodyPr>
          <a:lstStyle/>
          <a:p>
            <a:pPr algn="ctr" defTabSz="1625519">
              <a:lnSpc>
                <a:spcPct val="95000"/>
              </a:lnSpc>
              <a:spcAft>
                <a:spcPts val="667"/>
              </a:spcAft>
              <a:defRPr/>
            </a:pPr>
            <a:r>
              <a:rPr lang="en-GB" sz="1800" dirty="0">
                <a:solidFill>
                  <a:schemeClr val="bg1"/>
                </a:solidFill>
                <a:latin typeface="Arial" panose="020B0604020202020204"/>
              </a:rPr>
              <a:t>Impact of age-related neurologic disorders projected to increase due to factors including a growing and aging population</a:t>
            </a:r>
            <a:r>
              <a:rPr lang="en-GB" sz="1800" baseline="30000" dirty="0">
                <a:solidFill>
                  <a:schemeClr val="bg1"/>
                </a:solidFill>
                <a:latin typeface="Arial" panose="020B0604020202020204"/>
              </a:rPr>
              <a:t>1,2</a:t>
            </a:r>
          </a:p>
        </p:txBody>
      </p:sp>
      <p:sp>
        <p:nvSpPr>
          <p:cNvPr id="223" name="TextBox 222" descr=" 223">
            <a:extLst>
              <a:ext uri="{FF2B5EF4-FFF2-40B4-BE49-F238E27FC236}">
                <a16:creationId xmlns:a16="http://schemas.microsoft.com/office/drawing/2014/main" id="{C60BA01B-549C-4A44-B58D-2016DCF6E623}"/>
              </a:ext>
            </a:extLst>
          </p:cNvPr>
          <p:cNvSpPr txBox="1"/>
          <p:nvPr/>
        </p:nvSpPr>
        <p:spPr>
          <a:xfrm>
            <a:off x="4951619" y="4059121"/>
            <a:ext cx="6153600" cy="618631"/>
          </a:xfrm>
          <a:prstGeom prst="rect">
            <a:avLst/>
          </a:prstGeom>
          <a:noFill/>
        </p:spPr>
        <p:txBody>
          <a:bodyPr wrap="square" rtlCol="0">
            <a:spAutoFit/>
          </a:bodyPr>
          <a:lstStyle/>
          <a:p>
            <a:pPr algn="ctr" defTabSz="1625519">
              <a:lnSpc>
                <a:spcPct val="95000"/>
              </a:lnSpc>
              <a:spcAft>
                <a:spcPts val="667"/>
              </a:spcAft>
              <a:defRPr/>
            </a:pPr>
            <a:r>
              <a:rPr lang="en-GB" sz="1800" dirty="0">
                <a:solidFill>
                  <a:schemeClr val="bg1"/>
                </a:solidFill>
                <a:latin typeface="Arial" panose="020B0604020202020204"/>
              </a:rPr>
              <a:t>Improved therapies are needed to cope </a:t>
            </a:r>
            <a:br>
              <a:rPr lang="en-GB" sz="1800" dirty="0">
                <a:solidFill>
                  <a:schemeClr val="bg1"/>
                </a:solidFill>
                <a:latin typeface="Arial" panose="020B0604020202020204"/>
              </a:rPr>
            </a:br>
            <a:r>
              <a:rPr lang="en-GB" sz="1800" dirty="0">
                <a:solidFill>
                  <a:schemeClr val="bg1"/>
                </a:solidFill>
                <a:latin typeface="Arial" panose="020B0604020202020204"/>
              </a:rPr>
              <a:t>with societal and demographic changes</a:t>
            </a:r>
            <a:r>
              <a:rPr lang="en-GB" sz="1800" baseline="30000" dirty="0">
                <a:solidFill>
                  <a:schemeClr val="bg1"/>
                </a:solidFill>
                <a:latin typeface="Arial" panose="020B0604020202020204"/>
              </a:rPr>
              <a:t>2</a:t>
            </a:r>
            <a:endParaRPr lang="en-GB" sz="1400" baseline="30000" dirty="0">
              <a:solidFill>
                <a:schemeClr val="bg1"/>
              </a:solidFill>
              <a:latin typeface="Arial" panose="020B0604020202020204"/>
            </a:endParaRPr>
          </a:p>
        </p:txBody>
      </p:sp>
      <p:sp>
        <p:nvSpPr>
          <p:cNvPr id="224" name="TextBox 223" descr=" 224">
            <a:extLst>
              <a:ext uri="{FF2B5EF4-FFF2-40B4-BE49-F238E27FC236}">
                <a16:creationId xmlns:a16="http://schemas.microsoft.com/office/drawing/2014/main" id="{A7187C43-72F0-43C4-9DD7-41D61F5BB0D0}"/>
              </a:ext>
            </a:extLst>
          </p:cNvPr>
          <p:cNvSpPr txBox="1"/>
          <p:nvPr/>
        </p:nvSpPr>
        <p:spPr>
          <a:xfrm>
            <a:off x="294769" y="5116265"/>
            <a:ext cx="10620685" cy="46166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i="0" u="none" strike="noStrike" kern="1200" cap="none" spc="0" normalizeH="0" baseline="0" noProof="0" dirty="0">
                <a:ln>
                  <a:noFill/>
                </a:ln>
                <a:solidFill>
                  <a:schemeClr val="accent4"/>
                </a:solidFill>
                <a:effectLst/>
                <a:uLnTx/>
                <a:uFillTx/>
                <a:latin typeface="Arial" panose="020B0604020202020204"/>
                <a:ea typeface="+mn-ea"/>
                <a:cs typeface="+mn-cs"/>
              </a:rPr>
              <a:t>Significant opportunity to change the lives of millions of people</a:t>
            </a:r>
          </a:p>
        </p:txBody>
      </p:sp>
      <p:grpSp>
        <p:nvGrpSpPr>
          <p:cNvPr id="153" name="Group 152" descr=" 153">
            <a:extLst>
              <a:ext uri="{FF2B5EF4-FFF2-40B4-BE49-F238E27FC236}">
                <a16:creationId xmlns:a16="http://schemas.microsoft.com/office/drawing/2014/main" id="{F4AED30C-3EAD-480B-BE34-B4D5DDF20D6B}"/>
              </a:ext>
            </a:extLst>
          </p:cNvPr>
          <p:cNvGrpSpPr/>
          <p:nvPr/>
        </p:nvGrpSpPr>
        <p:grpSpPr>
          <a:xfrm>
            <a:off x="195253" y="3546448"/>
            <a:ext cx="5770784" cy="3143241"/>
            <a:chOff x="146440" y="2659836"/>
            <a:chExt cx="4328088" cy="2357431"/>
          </a:xfrm>
        </p:grpSpPr>
        <p:sp>
          <p:nvSpPr>
            <p:cNvPr id="154" name="Rectangle: Rounded Corners 153">
              <a:extLst>
                <a:ext uri="{FF2B5EF4-FFF2-40B4-BE49-F238E27FC236}">
                  <a16:creationId xmlns:a16="http://schemas.microsoft.com/office/drawing/2014/main" id="{B0502459-52D4-4BEC-B81B-516D251915F0}"/>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spcBef>
                  <a:spcPts val="400"/>
                </a:spcBef>
                <a:spcAft>
                  <a:spcPts val="400"/>
                </a:spcAft>
              </a:pPr>
              <a:r>
                <a:rPr lang="en-GB" sz="1400" b="1" dirty="0">
                  <a:solidFill>
                    <a:srgbClr val="023761"/>
                  </a:solidFill>
                </a:rPr>
                <a:t>REFERENCES</a:t>
              </a:r>
            </a:p>
            <a:p>
              <a:pPr marL="304792" indent="-304792">
                <a:spcBef>
                  <a:spcPts val="400"/>
                </a:spcBef>
                <a:spcAft>
                  <a:spcPts val="400"/>
                </a:spcAft>
                <a:buAutoNum type="arabicPeriod"/>
              </a:pPr>
              <a:r>
                <a:rPr lang="en-GB" sz="1400" dirty="0">
                  <a:solidFill>
                    <a:srgbClr val="023761"/>
                  </a:solidFill>
                </a:rPr>
                <a:t>United Nations. World Population Ageing 2019 Highlights. Available at </a:t>
              </a:r>
              <a:r>
                <a:rPr lang="en-GB" sz="1400" dirty="0">
                  <a:solidFill>
                    <a:srgbClr val="023761"/>
                  </a:solidFill>
                  <a:hlinkClick r:id="rId4"/>
                </a:rPr>
                <a:t>https://www.un.org/en/development/desa/population/publications/pdf/ageing/WorldPopulationAgeing2019-Highlights.pdf</a:t>
              </a:r>
              <a:r>
                <a:rPr lang="en-GB" sz="1400" dirty="0">
                  <a:solidFill>
                    <a:srgbClr val="023761"/>
                  </a:solidFill>
                </a:rPr>
                <a:t>.</a:t>
              </a:r>
            </a:p>
            <a:p>
              <a:pPr marL="304792" indent="-304792">
                <a:spcBef>
                  <a:spcPts val="400"/>
                </a:spcBef>
                <a:spcAft>
                  <a:spcPts val="400"/>
                </a:spcAft>
                <a:buAutoNum type="arabicPeriod"/>
              </a:pPr>
              <a:r>
                <a:rPr lang="en-GB" sz="1400" dirty="0" err="1">
                  <a:solidFill>
                    <a:srgbClr val="023761"/>
                  </a:solidFill>
                </a:rPr>
                <a:t>Feigin</a:t>
              </a:r>
              <a:r>
                <a:rPr lang="en-GB" sz="1400" dirty="0">
                  <a:solidFill>
                    <a:srgbClr val="023761"/>
                  </a:solidFill>
                </a:rPr>
                <a:t> VL, et al. Lancet </a:t>
              </a:r>
              <a:r>
                <a:rPr lang="en-GB" sz="1400" dirty="0" err="1">
                  <a:solidFill>
                    <a:srgbClr val="023761"/>
                  </a:solidFill>
                </a:rPr>
                <a:t>Neurol</a:t>
              </a:r>
              <a:r>
                <a:rPr lang="en-GB" sz="1400" dirty="0">
                  <a:solidFill>
                    <a:srgbClr val="023761"/>
                  </a:solidFill>
                </a:rPr>
                <a:t> 2020; 19:255–265</a:t>
              </a:r>
            </a:p>
          </p:txBody>
        </p:sp>
        <p:sp>
          <p:nvSpPr>
            <p:cNvPr id="155" name="Rectangle: Rounded Corners 154">
              <a:extLst>
                <a:ext uri="{FF2B5EF4-FFF2-40B4-BE49-F238E27FC236}">
                  <a16:creationId xmlns:a16="http://schemas.microsoft.com/office/drawing/2014/main" id="{8DB18A40-C45D-42BC-9FB6-73C2041F00C4}"/>
                </a:ext>
              </a:extLst>
            </p:cNvPr>
            <p:cNvSpPr/>
            <p:nvPr/>
          </p:nvSpPr>
          <p:spPr>
            <a:xfrm>
              <a:off x="1357693" y="4729267"/>
              <a:ext cx="982800" cy="288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REFERENCES</a:t>
              </a:r>
              <a:endParaRPr lang="en-GB" sz="1100" dirty="0">
                <a:solidFill>
                  <a:srgbClr val="023761"/>
                </a:solidFill>
              </a:endParaRPr>
            </a:p>
          </p:txBody>
        </p:sp>
        <p:sp>
          <p:nvSpPr>
            <p:cNvPr id="156" name="Rectangle: Rounded Corners 155">
              <a:extLst>
                <a:ext uri="{FF2B5EF4-FFF2-40B4-BE49-F238E27FC236}">
                  <a16:creationId xmlns:a16="http://schemas.microsoft.com/office/drawing/2014/main" id="{8E06D78D-4F03-4B63-9499-47969F8D521B}"/>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lgn="ctr">
                <a:spcBef>
                  <a:spcPts val="400"/>
                </a:spcBef>
                <a:spcAft>
                  <a:spcPts val="400"/>
                </a:spcAft>
              </a:pPr>
              <a:r>
                <a:rPr lang="en-GB" sz="2667" dirty="0">
                  <a:solidFill>
                    <a:schemeClr val="bg1"/>
                  </a:solidFill>
                  <a:sym typeface="Wingdings" panose="05000000000000000000" pitchFamily="2" charset="2"/>
                </a:rPr>
                <a:t></a:t>
              </a:r>
              <a:endParaRPr lang="en-GB" sz="2667" dirty="0">
                <a:solidFill>
                  <a:schemeClr val="bg1"/>
                </a:solidFill>
              </a:endParaRPr>
            </a:p>
          </p:txBody>
        </p:sp>
      </p:grpSp>
      <p:grpSp>
        <p:nvGrpSpPr>
          <p:cNvPr id="9" name="Group 8" descr=" 9">
            <a:extLst>
              <a:ext uri="{FF2B5EF4-FFF2-40B4-BE49-F238E27FC236}">
                <a16:creationId xmlns:a16="http://schemas.microsoft.com/office/drawing/2014/main" id="{FC62753F-B583-48E0-8E10-2D060653EE24}"/>
              </a:ext>
            </a:extLst>
          </p:cNvPr>
          <p:cNvGrpSpPr/>
          <p:nvPr/>
        </p:nvGrpSpPr>
        <p:grpSpPr>
          <a:xfrm>
            <a:off x="2590781" y="2702236"/>
            <a:ext cx="546163" cy="269388"/>
            <a:chOff x="2590781" y="2702236"/>
            <a:chExt cx="546163" cy="269388"/>
          </a:xfrm>
        </p:grpSpPr>
        <p:sp>
          <p:nvSpPr>
            <p:cNvPr id="225" name="Rectangle: Top Corners Rounded 224">
              <a:extLst>
                <a:ext uri="{FF2B5EF4-FFF2-40B4-BE49-F238E27FC236}">
                  <a16:creationId xmlns:a16="http://schemas.microsoft.com/office/drawing/2014/main" id="{48F8D045-0079-4197-B446-82ED7EA183A7}"/>
                </a:ext>
              </a:extLst>
            </p:cNvPr>
            <p:cNvSpPr/>
            <p:nvPr/>
          </p:nvSpPr>
          <p:spPr>
            <a:xfrm rot="5400000" flipH="1">
              <a:off x="2693385" y="2667637"/>
              <a:ext cx="145643" cy="350851"/>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625519">
                <a:defRPr/>
              </a:pPr>
              <a:endParaRPr lang="en-GB" sz="2133">
                <a:solidFill>
                  <a:srgbClr val="FFFFFF"/>
                </a:solidFill>
                <a:latin typeface="Arial" panose="020B0604020202020204"/>
              </a:endParaRPr>
            </a:p>
          </p:txBody>
        </p:sp>
        <p:sp>
          <p:nvSpPr>
            <p:cNvPr id="226" name="Oval 225">
              <a:extLst>
                <a:ext uri="{FF2B5EF4-FFF2-40B4-BE49-F238E27FC236}">
                  <a16:creationId xmlns:a16="http://schemas.microsoft.com/office/drawing/2014/main" id="{BE851BDF-27A8-4D12-861C-D62F42F1DC8E}"/>
                </a:ext>
              </a:extLst>
            </p:cNvPr>
            <p:cNvSpPr/>
            <p:nvPr/>
          </p:nvSpPr>
          <p:spPr>
            <a:xfrm>
              <a:off x="2867556" y="2702236"/>
              <a:ext cx="269388" cy="26938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1625519">
                <a:defRPr/>
              </a:pPr>
              <a:endParaRPr lang="en-GB" sz="2133">
                <a:solidFill>
                  <a:srgbClr val="FFFFFF"/>
                </a:solidFill>
                <a:latin typeface="Arial" panose="020B0604020202020204"/>
              </a:endParaRPr>
            </a:p>
          </p:txBody>
        </p:sp>
      </p:grpSp>
      <p:sp>
        <p:nvSpPr>
          <p:cNvPr id="227" name="Freeform: Shape 226" descr=" 227">
            <a:hlinkClick r:id="rId5" action="ppaction://hlinksldjump" highlightClick="1"/>
            <a:extLst>
              <a:ext uri="{FF2B5EF4-FFF2-40B4-BE49-F238E27FC236}">
                <a16:creationId xmlns:a16="http://schemas.microsoft.com/office/drawing/2014/main" id="{696A489D-A129-42C9-95EA-FAAEEE4E6504}"/>
              </a:ext>
            </a:extLst>
          </p:cNvPr>
          <p:cNvSpPr/>
          <p:nvPr/>
        </p:nvSpPr>
        <p:spPr>
          <a:xfrm>
            <a:off x="10312400" y="243535"/>
            <a:ext cx="18796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28" name="Freeform: Shape 227" descr=" 228">
            <a:hlinkClick r:id="rId6" action="ppaction://hlinksldjump" highlightClick="1"/>
            <a:extLst>
              <a:ext uri="{FF2B5EF4-FFF2-40B4-BE49-F238E27FC236}">
                <a16:creationId xmlns:a16="http://schemas.microsoft.com/office/drawing/2014/main" id="{0C312C3D-5BEA-4DF0-8D74-890D0474F08F}"/>
              </a:ext>
            </a:extLst>
          </p:cNvPr>
          <p:cNvSpPr/>
          <p:nvPr/>
        </p:nvSpPr>
        <p:spPr>
          <a:xfrm>
            <a:off x="11303000" y="1070055"/>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29" name="Freeform: Shape 228" descr=" 229">
            <a:hlinkClick r:id="rId7" action="ppaction://hlinksldjump" highlightClick="1"/>
            <a:extLst>
              <a:ext uri="{FF2B5EF4-FFF2-40B4-BE49-F238E27FC236}">
                <a16:creationId xmlns:a16="http://schemas.microsoft.com/office/drawing/2014/main" id="{AFEC466C-048A-4F8E-82E4-36E93586CDEC}"/>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30" name="Freeform: Shape 229" descr=" 230">
            <a:hlinkClick r:id="rId8" action="ppaction://hlinksldjump" highlightClick="1"/>
            <a:extLst>
              <a:ext uri="{FF2B5EF4-FFF2-40B4-BE49-F238E27FC236}">
                <a16:creationId xmlns:a16="http://schemas.microsoft.com/office/drawing/2014/main" id="{66F8B314-E97A-4D94-B585-C4E69F6059E2}"/>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31" name="Freeform: Shape 230" descr=" 231">
            <a:hlinkClick r:id="rId9" action="ppaction://hlinksldjump" highlightClick="1"/>
            <a:extLst>
              <a:ext uri="{FF2B5EF4-FFF2-40B4-BE49-F238E27FC236}">
                <a16:creationId xmlns:a16="http://schemas.microsoft.com/office/drawing/2014/main" id="{B0597D00-1A69-4F77-B068-B363AB425FF6}"/>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32" name="Freeform: Shape 231" descr=" 232">
            <a:hlinkClick r:id="rId10" action="ppaction://hlinksldjump" highlightClick="1"/>
            <a:extLst>
              <a:ext uri="{FF2B5EF4-FFF2-40B4-BE49-F238E27FC236}">
                <a16:creationId xmlns:a16="http://schemas.microsoft.com/office/drawing/2014/main" id="{C0B884CC-0416-45A0-B182-51452B3B1E6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33" name="Freeform: Shape 232" descr=" 233">
            <a:hlinkClick r:id="rId11" action="ppaction://hlinksldjump" highlightClick="1"/>
            <a:extLst>
              <a:ext uri="{FF2B5EF4-FFF2-40B4-BE49-F238E27FC236}">
                <a16:creationId xmlns:a16="http://schemas.microsoft.com/office/drawing/2014/main" id="{B0774D9C-7FBD-4002-A11A-A5D21AF07203}"/>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34" name="ABBREVIATIONS" descr=" 234">
            <a:extLst>
              <a:ext uri="{FF2B5EF4-FFF2-40B4-BE49-F238E27FC236}">
                <a16:creationId xmlns:a16="http://schemas.microsoft.com/office/drawing/2014/main" id="{9095D6CB-FFD8-403E-B438-DE64423A9901}"/>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chemeClr val="bg2">
                    <a:lumMod val="60000"/>
                    <a:lumOff val="40000"/>
                  </a:schemeClr>
                </a:solidFill>
              </a:rPr>
              <a:t>ABBREVIATIONS</a:t>
            </a:r>
          </a:p>
        </p:txBody>
      </p:sp>
      <p:pic>
        <p:nvPicPr>
          <p:cNvPr id="190" name="Picture 189" descr=" 13">
            <a:extLst>
              <a:ext uri="{FF2B5EF4-FFF2-40B4-BE49-F238E27FC236}">
                <a16:creationId xmlns:a16="http://schemas.microsoft.com/office/drawing/2014/main" id="{36D37054-6915-40C3-BD45-E28906DA0920}"/>
              </a:ext>
            </a:extLst>
          </p:cNvPr>
          <p:cNvPicPr>
            <a:picLocks noChangeAspect="1"/>
          </p:cNvPicPr>
          <p:nvPr/>
        </p:nvPicPr>
        <p:blipFill>
          <a:blip r:embed="rId12"/>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1394145663"/>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CFC3162-940C-4542-B937-E272A2669A26}"/>
              </a:ext>
            </a:extLst>
          </p:cNvPr>
          <p:cNvPicPr>
            <a:picLocks noChangeAspect="1"/>
          </p:cNvPicPr>
          <p:nvPr/>
        </p:nvPicPr>
        <p:blipFill rotWithShape="1">
          <a:blip r:embed="rId3"/>
          <a:srcRect l="50000" t="278"/>
          <a:stretch/>
        </p:blipFill>
        <p:spPr>
          <a:xfrm>
            <a:off x="0" y="0"/>
            <a:ext cx="12192000" cy="6838950"/>
          </a:xfrm>
          <a:prstGeom prst="rect">
            <a:avLst/>
          </a:prstGeom>
        </p:spPr>
      </p:pic>
    </p:spTree>
    <p:extLst>
      <p:ext uri="{BB962C8B-B14F-4D97-AF65-F5344CB8AC3E}">
        <p14:creationId xmlns:p14="http://schemas.microsoft.com/office/powerpoint/2010/main" val="222274760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FD975D9-4962-4187-B5E2-D3125F4B2096}"/>
              </a:ext>
            </a:extLst>
          </p:cNvPr>
          <p:cNvPicPr>
            <a:picLocks noChangeAspect="1"/>
          </p:cNvPicPr>
          <p:nvPr/>
        </p:nvPicPr>
        <p:blipFill rotWithShape="1">
          <a:blip r:embed="rId3"/>
          <a:srcRect l="50000"/>
          <a:stretch/>
        </p:blipFill>
        <p:spPr>
          <a:xfrm>
            <a:off x="0" y="0"/>
            <a:ext cx="12192000" cy="6858000"/>
          </a:xfrm>
          <a:prstGeom prst="rect">
            <a:avLst/>
          </a:prstGeom>
        </p:spPr>
      </p:pic>
    </p:spTree>
    <p:extLst>
      <p:ext uri="{BB962C8B-B14F-4D97-AF65-F5344CB8AC3E}">
        <p14:creationId xmlns:p14="http://schemas.microsoft.com/office/powerpoint/2010/main" val="388937047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FD975D9-4962-4187-B5E2-D3125F4B2096}"/>
              </a:ext>
            </a:extLst>
          </p:cNvPr>
          <p:cNvPicPr>
            <a:picLocks noChangeAspect="1"/>
          </p:cNvPicPr>
          <p:nvPr/>
        </p:nvPicPr>
        <p:blipFill rotWithShape="1">
          <a:blip r:embed="rId3"/>
          <a:srcRect l="50000"/>
          <a:stretch/>
        </p:blipFill>
        <p:spPr>
          <a:xfrm>
            <a:off x="0" y="0"/>
            <a:ext cx="12192000" cy="6858000"/>
          </a:xfrm>
          <a:prstGeom prst="rect">
            <a:avLst/>
          </a:prstGeom>
        </p:spPr>
      </p:pic>
      <p:grpSp>
        <p:nvGrpSpPr>
          <p:cNvPr id="4" name="Group 3" descr=" 158">
            <a:extLst>
              <a:ext uri="{FF2B5EF4-FFF2-40B4-BE49-F238E27FC236}">
                <a16:creationId xmlns:a16="http://schemas.microsoft.com/office/drawing/2014/main" id="{173E9A09-EED6-47D5-8035-CEB43CC1C288}"/>
              </a:ext>
            </a:extLst>
          </p:cNvPr>
          <p:cNvGrpSpPr/>
          <p:nvPr/>
        </p:nvGrpSpPr>
        <p:grpSpPr>
          <a:xfrm>
            <a:off x="195252" y="1040235"/>
            <a:ext cx="6759220" cy="5649454"/>
            <a:chOff x="146439" y="780176"/>
            <a:chExt cx="5069415" cy="4237091"/>
          </a:xfrm>
        </p:grpSpPr>
        <p:sp>
          <p:nvSpPr>
            <p:cNvPr id="5" name="Rectangle: Rounded Corners 4">
              <a:extLst>
                <a:ext uri="{FF2B5EF4-FFF2-40B4-BE49-F238E27FC236}">
                  <a16:creationId xmlns:a16="http://schemas.microsoft.com/office/drawing/2014/main" id="{CD8F019F-4985-480F-B7D1-DC97A0CC6B73}"/>
                </a:ext>
              </a:extLst>
            </p:cNvPr>
            <p:cNvSpPr/>
            <p:nvPr/>
          </p:nvSpPr>
          <p:spPr>
            <a:xfrm>
              <a:off x="146439" y="780176"/>
              <a:ext cx="5069415" cy="389495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en-GB" sz="14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p>
            <a:p>
              <a:pPr marL="304792" indent="-304792">
                <a:spcBef>
                  <a:spcPts val="400"/>
                </a:spcBef>
                <a:spcAft>
                  <a:spcPts val="400"/>
                </a:spcAft>
                <a:buFontTx/>
                <a:buAutoNum type="arabicPeriod"/>
                <a:defRPr/>
              </a:pPr>
              <a:r>
                <a:rPr lang="de-DE" sz="1400" dirty="0">
                  <a:solidFill>
                    <a:srgbClr val="023761"/>
                  </a:solidFill>
                </a:rPr>
                <a:t>Schweitzer F, et al. J Neurol 2020; DOI </a:t>
              </a:r>
              <a:r>
                <a:rPr lang="de-DE" sz="1400" dirty="0">
                  <a:solidFill>
                    <a:srgbClr val="023761"/>
                  </a:solidFill>
                  <a:hlinkClick r:id="rId4"/>
                </a:rPr>
                <a:t>https://doi.org/10.1007/s00415-019-09690-6</a:t>
              </a:r>
              <a:endParaRPr lang="de-DE" sz="1400" dirty="0">
                <a:solidFill>
                  <a:srgbClr val="023761"/>
                </a:solidFill>
              </a:endParaRPr>
            </a:p>
            <a:p>
              <a:pPr marL="304792" indent="-304792">
                <a:spcBef>
                  <a:spcPts val="400"/>
                </a:spcBef>
                <a:spcAft>
                  <a:spcPts val="400"/>
                </a:spcAft>
                <a:buFontTx/>
                <a:buAutoNum type="arabicPeriod"/>
                <a:defRPr/>
              </a:pPr>
              <a:r>
                <a:rPr lang="en-GB" sz="1400" dirty="0" err="1">
                  <a:solidFill>
                    <a:srgbClr val="023761"/>
                  </a:solidFill>
                </a:rPr>
                <a:t>Mehr</a:t>
              </a:r>
              <a:r>
                <a:rPr lang="en-GB" sz="1400" dirty="0">
                  <a:solidFill>
                    <a:srgbClr val="023761"/>
                  </a:solidFill>
                </a:rPr>
                <a:t> SR, and Zimmerman MP. Am Health Drug Benefits 2015; 8(6):426-431</a:t>
              </a:r>
            </a:p>
            <a:p>
              <a:pPr marL="304792" indent="-304792">
                <a:spcBef>
                  <a:spcPts val="400"/>
                </a:spcBef>
                <a:spcAft>
                  <a:spcPts val="400"/>
                </a:spcAft>
                <a:buFontTx/>
                <a:buAutoNum type="arabicPeriod"/>
                <a:defRPr/>
              </a:pPr>
              <a:r>
                <a:rPr lang="it-IT" sz="1400" dirty="0">
                  <a:solidFill>
                    <a:srgbClr val="023761"/>
                  </a:solidFill>
                </a:rPr>
                <a:t>Newton CR. Semin Pediatr Neurol 2018; 27:10-15</a:t>
              </a:r>
            </a:p>
            <a:p>
              <a:pPr marL="304792" indent="-304792">
                <a:spcBef>
                  <a:spcPts val="400"/>
                </a:spcBef>
                <a:spcAft>
                  <a:spcPts val="400"/>
                </a:spcAft>
                <a:buFontTx/>
                <a:buAutoNum type="arabicPeriod"/>
                <a:defRPr/>
              </a:pPr>
              <a:r>
                <a:rPr lang="en-GB" sz="1400" dirty="0">
                  <a:solidFill>
                    <a:srgbClr val="023761"/>
                  </a:solidFill>
                </a:rPr>
                <a:t>Wainwright MS, et al. </a:t>
              </a:r>
              <a:r>
                <a:rPr lang="en-GB" sz="1400" dirty="0" err="1">
                  <a:solidFill>
                    <a:srgbClr val="023761"/>
                  </a:solidFill>
                </a:rPr>
                <a:t>Curr</a:t>
              </a:r>
              <a:r>
                <a:rPr lang="en-GB" sz="1400" dirty="0">
                  <a:solidFill>
                    <a:srgbClr val="023761"/>
                  </a:solidFill>
                </a:rPr>
                <a:t> </a:t>
              </a:r>
              <a:r>
                <a:rPr lang="en-GB" sz="1400" dirty="0" err="1">
                  <a:solidFill>
                    <a:srgbClr val="023761"/>
                  </a:solidFill>
                </a:rPr>
                <a:t>Opin</a:t>
              </a:r>
              <a:r>
                <a:rPr lang="en-GB" sz="1400" dirty="0">
                  <a:solidFill>
                    <a:srgbClr val="023761"/>
                  </a:solidFill>
                </a:rPr>
                <a:t> </a:t>
              </a:r>
              <a:r>
                <a:rPr lang="en-GB" sz="1400" dirty="0" err="1">
                  <a:solidFill>
                    <a:srgbClr val="023761"/>
                  </a:solidFill>
                </a:rPr>
                <a:t>Crit</a:t>
              </a:r>
              <a:r>
                <a:rPr lang="en-GB" sz="1400" dirty="0">
                  <a:solidFill>
                    <a:srgbClr val="023761"/>
                  </a:solidFill>
                </a:rPr>
                <a:t> Care 2016; 22(2):106-12</a:t>
              </a:r>
            </a:p>
            <a:p>
              <a:pPr marL="304792" indent="-304792">
                <a:spcBef>
                  <a:spcPts val="400"/>
                </a:spcBef>
                <a:spcAft>
                  <a:spcPts val="400"/>
                </a:spcAft>
                <a:buFontTx/>
                <a:buAutoNum type="arabicPeriod"/>
                <a:defRPr/>
              </a:pPr>
              <a:r>
                <a:rPr lang="en-GB" sz="1400" dirty="0">
                  <a:solidFill>
                    <a:srgbClr val="023761"/>
                  </a:solidFill>
                </a:rPr>
                <a:t>Future Medicine: Meeting the challenge of neurodegenerative diseases. Available at </a:t>
              </a:r>
              <a:r>
                <a:rPr lang="en-GB" sz="1400" dirty="0">
                  <a:solidFill>
                    <a:srgbClr val="023761"/>
                  </a:solidFill>
                  <a:hlinkClick r:id="rId5"/>
                </a:rPr>
                <a:t>https://www.futuremedicine.com/doi/pdf/10.2217/nmt.11.8</a:t>
              </a:r>
              <a:r>
                <a:rPr lang="en-GB" sz="1400" dirty="0">
                  <a:solidFill>
                    <a:srgbClr val="023761"/>
                  </a:solidFill>
                </a:rPr>
                <a:t>. Accessed August 2020.</a:t>
              </a:r>
            </a:p>
            <a:p>
              <a:pPr marL="304792" indent="-304792">
                <a:spcBef>
                  <a:spcPts val="400"/>
                </a:spcBef>
                <a:spcAft>
                  <a:spcPts val="400"/>
                </a:spcAft>
                <a:buFontTx/>
                <a:buAutoNum type="arabicPeriod"/>
                <a:defRPr/>
              </a:pPr>
              <a:r>
                <a:rPr lang="en-GB" sz="1400" dirty="0">
                  <a:solidFill>
                    <a:srgbClr val="023761"/>
                  </a:solidFill>
                </a:rPr>
                <a:t>WHO. Neurological Disorders: Public Health Challenges. 2006. Available at </a:t>
              </a:r>
              <a:r>
                <a:rPr lang="en-GB" sz="1400" dirty="0">
                  <a:solidFill>
                    <a:srgbClr val="023761"/>
                  </a:solidFill>
                  <a:hlinkClick r:id="rId6"/>
                </a:rPr>
                <a:t>https://www.who.int/mental_health/neurology/neurological_disorders_report_web.pdf?ua=</a:t>
              </a:r>
              <a:r>
                <a:rPr lang="en-GB" sz="1400" dirty="0">
                  <a:solidFill>
                    <a:srgbClr val="023761"/>
                  </a:solidFill>
                </a:rPr>
                <a:t>. Accessed August 2020.</a:t>
              </a:r>
            </a:p>
            <a:p>
              <a:pPr marL="304792" indent="-304792">
                <a:spcBef>
                  <a:spcPts val="400"/>
                </a:spcBef>
                <a:spcAft>
                  <a:spcPts val="400"/>
                </a:spcAft>
                <a:buFontTx/>
                <a:buAutoNum type="arabicPeriod"/>
                <a:defRPr/>
              </a:pPr>
              <a:r>
                <a:rPr lang="pl-PL" sz="1400" dirty="0">
                  <a:solidFill>
                    <a:srgbClr val="023761"/>
                  </a:solidFill>
                </a:rPr>
                <a:t>Pandarakalam JP. Psychiatr Danub 2018; 30(3):273-284</a:t>
              </a:r>
              <a:endParaRPr lang="en-GB" sz="1400" dirty="0">
                <a:solidFill>
                  <a:srgbClr val="023761"/>
                </a:solidFill>
              </a:endParaRPr>
            </a:p>
            <a:p>
              <a:pPr marL="304792" indent="-304792">
                <a:spcBef>
                  <a:spcPts val="400"/>
                </a:spcBef>
                <a:spcAft>
                  <a:spcPts val="400"/>
                </a:spcAft>
                <a:buFontTx/>
                <a:buAutoNum type="arabicPeriod"/>
                <a:defRPr/>
              </a:pPr>
              <a:r>
                <a:rPr lang="fr-FR" sz="1400" dirty="0" err="1">
                  <a:solidFill>
                    <a:srgbClr val="023761"/>
                  </a:solidFill>
                </a:rPr>
                <a:t>Caspi</a:t>
              </a:r>
              <a:r>
                <a:rPr lang="fr-FR" sz="1400" dirty="0">
                  <a:solidFill>
                    <a:srgbClr val="023761"/>
                  </a:solidFill>
                </a:rPr>
                <a:t> A, et al. Dialogues Clin </a:t>
              </a:r>
              <a:r>
                <a:rPr lang="fr-FR" sz="1400" dirty="0" err="1">
                  <a:solidFill>
                    <a:srgbClr val="023761"/>
                  </a:solidFill>
                </a:rPr>
                <a:t>Neurosci</a:t>
              </a:r>
              <a:r>
                <a:rPr lang="fr-FR" sz="1400" dirty="0">
                  <a:solidFill>
                    <a:srgbClr val="023761"/>
                  </a:solidFill>
                </a:rPr>
                <a:t> 2004; 6(1):61-70</a:t>
              </a:r>
            </a:p>
            <a:p>
              <a:pPr marL="304792" indent="-304792">
                <a:spcBef>
                  <a:spcPts val="400"/>
                </a:spcBef>
                <a:spcAft>
                  <a:spcPts val="400"/>
                </a:spcAft>
                <a:buFontTx/>
                <a:buAutoNum type="arabicPeriod"/>
                <a:defRPr/>
              </a:pPr>
              <a:r>
                <a:rPr lang="en-GB" sz="1400" dirty="0">
                  <a:solidFill>
                    <a:srgbClr val="023761"/>
                  </a:solidFill>
                </a:rPr>
                <a:t>Jaffe DH, et al. BMC Psychiatry 2019; 19:247 </a:t>
              </a:r>
            </a:p>
            <a:p>
              <a:pPr marL="304792" indent="-304792">
                <a:spcBef>
                  <a:spcPts val="400"/>
                </a:spcBef>
                <a:spcAft>
                  <a:spcPts val="400"/>
                </a:spcAft>
                <a:buFontTx/>
                <a:buAutoNum type="arabicPeriod"/>
                <a:defRPr/>
              </a:pPr>
              <a:endPar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6" name="Rectangle: Rounded Corners 5">
              <a:extLst>
                <a:ext uri="{FF2B5EF4-FFF2-40B4-BE49-F238E27FC236}">
                  <a16:creationId xmlns:a16="http://schemas.microsoft.com/office/drawing/2014/main" id="{87039846-E229-45E7-BC0A-34665E27585C}"/>
                </a:ext>
              </a:extLst>
            </p:cNvPr>
            <p:cNvSpPr/>
            <p:nvPr/>
          </p:nvSpPr>
          <p:spPr>
            <a:xfrm>
              <a:off x="1357693" y="4729267"/>
              <a:ext cx="982800" cy="288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7" name="Rectangle: Rounded Corners 6">
              <a:extLst>
                <a:ext uri="{FF2B5EF4-FFF2-40B4-BE49-F238E27FC236}">
                  <a16:creationId xmlns:a16="http://schemas.microsoft.com/office/drawing/2014/main" id="{2B360755-B8AF-4128-BD0D-E984D74B1B59}"/>
                </a:ext>
              </a:extLst>
            </p:cNvPr>
            <p:cNvSpPr/>
            <p:nvPr/>
          </p:nvSpPr>
          <p:spPr>
            <a:xfrm>
              <a:off x="4650379" y="847139"/>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400"/>
                </a:spcBef>
                <a:spcAft>
                  <a:spcPts val="400"/>
                </a:spcAft>
                <a:buClrTx/>
                <a:buSzTx/>
                <a:buFontTx/>
                <a:buNone/>
                <a:tabLst/>
                <a:defRPr/>
              </a:pPr>
              <a:r>
                <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sym typeface="Wingdings" panose="05000000000000000000" pitchFamily="2" charset="2"/>
                </a:rPr>
                <a:t></a:t>
              </a:r>
              <a:endPar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14884707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FD975D9-4962-4187-B5E2-D3125F4B2096}"/>
              </a:ext>
            </a:extLst>
          </p:cNvPr>
          <p:cNvPicPr>
            <a:picLocks noChangeAspect="1"/>
          </p:cNvPicPr>
          <p:nvPr/>
        </p:nvPicPr>
        <p:blipFill rotWithShape="1">
          <a:blip r:embed="rId3"/>
          <a:srcRect l="50000"/>
          <a:stretch/>
        </p:blipFill>
        <p:spPr>
          <a:xfrm>
            <a:off x="0" y="0"/>
            <a:ext cx="12192000" cy="6858000"/>
          </a:xfrm>
          <a:prstGeom prst="rect">
            <a:avLst/>
          </a:prstGeom>
        </p:spPr>
      </p:pic>
      <p:grpSp>
        <p:nvGrpSpPr>
          <p:cNvPr id="4" name="Group 3" descr=" 308">
            <a:extLst>
              <a:ext uri="{FF2B5EF4-FFF2-40B4-BE49-F238E27FC236}">
                <a16:creationId xmlns:a16="http://schemas.microsoft.com/office/drawing/2014/main" id="{B92E4AE6-3DE4-4BAD-9CDB-E5FD24F6EA3E}"/>
              </a:ext>
            </a:extLst>
          </p:cNvPr>
          <p:cNvGrpSpPr/>
          <p:nvPr/>
        </p:nvGrpSpPr>
        <p:grpSpPr>
          <a:xfrm>
            <a:off x="3180920" y="3546448"/>
            <a:ext cx="5770784" cy="3143241"/>
            <a:chOff x="3180920" y="3546448"/>
            <a:chExt cx="5770784" cy="3143241"/>
          </a:xfrm>
        </p:grpSpPr>
        <p:sp>
          <p:nvSpPr>
            <p:cNvPr id="5" name="ABBREVIATIONS">
              <a:extLst>
                <a:ext uri="{FF2B5EF4-FFF2-40B4-BE49-F238E27FC236}">
                  <a16:creationId xmlns:a16="http://schemas.microsoft.com/office/drawing/2014/main" id="{E4ABE541-198E-47E7-A909-8A9E27A36728}"/>
                </a:ext>
              </a:extLst>
            </p:cNvPr>
            <p:cNvSpPr/>
            <p:nvPr/>
          </p:nvSpPr>
          <p:spPr>
            <a:xfrm>
              <a:off x="3180920" y="6305689"/>
              <a:ext cx="1310869" cy="384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grpSp>
          <p:nvGrpSpPr>
            <p:cNvPr id="6" name="Group 5">
              <a:extLst>
                <a:ext uri="{FF2B5EF4-FFF2-40B4-BE49-F238E27FC236}">
                  <a16:creationId xmlns:a16="http://schemas.microsoft.com/office/drawing/2014/main" id="{552CAF37-664A-4C46-AF24-FEDD8ACA7FDB}"/>
                </a:ext>
              </a:extLst>
            </p:cNvPr>
            <p:cNvGrpSpPr/>
            <p:nvPr/>
          </p:nvGrpSpPr>
          <p:grpSpPr>
            <a:xfrm>
              <a:off x="3180920" y="3546448"/>
              <a:ext cx="5770784" cy="2687056"/>
              <a:chOff x="146440" y="2659836"/>
              <a:chExt cx="4328088" cy="2015292"/>
            </a:xfrm>
          </p:grpSpPr>
          <p:sp>
            <p:nvSpPr>
              <p:cNvPr id="7" name="Rectangle: Rounded Corners 6">
                <a:extLst>
                  <a:ext uri="{FF2B5EF4-FFF2-40B4-BE49-F238E27FC236}">
                    <a16:creationId xmlns:a16="http://schemas.microsoft.com/office/drawing/2014/main" id="{972171B9-D6E5-4111-AA3E-B32B394C972A}"/>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spcBef>
                    <a:spcPts val="400"/>
                  </a:spcBef>
                  <a:spcAft>
                    <a:spcPts val="400"/>
                  </a:spcAft>
                </a:pPr>
                <a:r>
                  <a:rPr lang="en-GB" sz="1400" b="1" dirty="0">
                    <a:solidFill>
                      <a:srgbClr val="023761"/>
                    </a:solidFill>
                  </a:rPr>
                  <a:t>ABBREVIATIONS</a:t>
                </a:r>
              </a:p>
              <a:p>
                <a:pPr lvl="0">
                  <a:spcBef>
                    <a:spcPts val="400"/>
                  </a:spcBef>
                  <a:spcAft>
                    <a:spcPts val="400"/>
                  </a:spcAft>
                </a:pPr>
                <a:r>
                  <a:rPr lang="en-GB" sz="1400" dirty="0">
                    <a:solidFill>
                      <a:srgbClr val="023761"/>
                    </a:solidFill>
                  </a:rPr>
                  <a:t>ALS, amyotrophic lateral sclerosis</a:t>
                </a:r>
              </a:p>
              <a:p>
                <a:pPr lvl="0">
                  <a:spcBef>
                    <a:spcPts val="400"/>
                  </a:spcBef>
                  <a:spcAft>
                    <a:spcPts val="400"/>
                  </a:spcAft>
                </a:pPr>
                <a:r>
                  <a:rPr lang="en-GB" sz="1400" dirty="0">
                    <a:solidFill>
                      <a:srgbClr val="023761"/>
                    </a:solidFill>
                  </a:rPr>
                  <a:t>MS, multiple sclerosis</a:t>
                </a:r>
              </a:p>
              <a:p>
                <a:pPr lvl="0">
                  <a:spcBef>
                    <a:spcPts val="400"/>
                  </a:spcBef>
                  <a:spcAft>
                    <a:spcPts val="400"/>
                  </a:spcAft>
                </a:pPr>
                <a:r>
                  <a:rPr lang="en-GB" sz="1400" dirty="0">
                    <a:solidFill>
                      <a:srgbClr val="023761"/>
                    </a:solidFill>
                  </a:rPr>
                  <a:t>SMA, spinal muscular atrophy</a:t>
                </a:r>
              </a:p>
              <a:p>
                <a:pPr lvl="0">
                  <a:spcBef>
                    <a:spcPts val="400"/>
                  </a:spcBef>
                  <a:spcAft>
                    <a:spcPts val="400"/>
                  </a:spcAft>
                </a:pPr>
                <a:r>
                  <a:rPr lang="en-GB" sz="1400" dirty="0">
                    <a:solidFill>
                      <a:srgbClr val="023761"/>
                    </a:solidFill>
                  </a:rPr>
                  <a:t>QoL, quality of life</a:t>
                </a:r>
              </a:p>
            </p:txBody>
          </p:sp>
          <p:sp>
            <p:nvSpPr>
              <p:cNvPr id="8" name="Rectangle: Rounded Corners 7">
                <a:extLst>
                  <a:ext uri="{FF2B5EF4-FFF2-40B4-BE49-F238E27FC236}">
                    <a16:creationId xmlns:a16="http://schemas.microsoft.com/office/drawing/2014/main" id="{EB558E09-4385-40D5-B313-DF0075975CB3}"/>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lgn="ctr">
                  <a:spcBef>
                    <a:spcPts val="400"/>
                  </a:spcBef>
                  <a:spcAft>
                    <a:spcPts val="400"/>
                  </a:spcAft>
                </a:pPr>
                <a:r>
                  <a:rPr lang="en-GB" sz="2667" dirty="0">
                    <a:solidFill>
                      <a:schemeClr val="bg1"/>
                    </a:solidFill>
                    <a:sym typeface="Wingdings" panose="05000000000000000000" pitchFamily="2" charset="2"/>
                  </a:rPr>
                  <a:t></a:t>
                </a:r>
                <a:endParaRPr lang="en-GB" sz="2667" dirty="0">
                  <a:solidFill>
                    <a:schemeClr val="bg1"/>
                  </a:solidFill>
                </a:endParaRPr>
              </a:p>
            </p:txBody>
          </p:sp>
        </p:grpSp>
      </p:grpSp>
    </p:spTree>
    <p:extLst>
      <p:ext uri="{BB962C8B-B14F-4D97-AF65-F5344CB8AC3E}">
        <p14:creationId xmlns:p14="http://schemas.microsoft.com/office/powerpoint/2010/main" val="1468297184"/>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72309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9"/>
            <a:ext cx="576000" cy="576000"/>
            <a:chOff x="3950297" y="2115051"/>
            <a:chExt cx="432000" cy="432000"/>
          </a:xfrm>
          <a:solidFill>
            <a:schemeClr val="accent4"/>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893351"/>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Future areas </a:t>
            </a:r>
            <a:b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b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of focus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3"/>
          <a:stretch>
            <a:fillRect/>
          </a:stretch>
        </p:blipFill>
        <p:spPr>
          <a:xfrm>
            <a:off x="9763410" y="6187335"/>
            <a:ext cx="1847316" cy="337291"/>
          </a:xfrm>
          <a:prstGeom prst="rect">
            <a:avLst/>
          </a:prstGeom>
        </p:spPr>
      </p:pic>
      <p:sp>
        <p:nvSpPr>
          <p:cNvPr id="173" name="Freeform: Shape 172" descr=" 173">
            <a:extLst>
              <a:ext uri="{FF2B5EF4-FFF2-40B4-BE49-F238E27FC236}">
                <a16:creationId xmlns:a16="http://schemas.microsoft.com/office/drawing/2014/main" id="{3A9CF0D6-308E-4059-9A7A-42C845596958}"/>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4" name="Freeform: Shape 173" descr=" 174">
            <a:extLst>
              <a:ext uri="{FF2B5EF4-FFF2-40B4-BE49-F238E27FC236}">
                <a16:creationId xmlns:a16="http://schemas.microsoft.com/office/drawing/2014/main" id="{244D10F2-6585-47AF-B6AF-8A890CF5E81B}"/>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5" name="Freeform: Shape 174" descr=" 175">
            <a:extLst>
              <a:ext uri="{FF2B5EF4-FFF2-40B4-BE49-F238E27FC236}">
                <a16:creationId xmlns:a16="http://schemas.microsoft.com/office/drawing/2014/main" id="{85C78B2D-41D0-43BD-85DD-631000CDDCA2}"/>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6" name="Freeform: Shape 175" descr=" 176">
            <a:extLst>
              <a:ext uri="{FF2B5EF4-FFF2-40B4-BE49-F238E27FC236}">
                <a16:creationId xmlns:a16="http://schemas.microsoft.com/office/drawing/2014/main" id="{1D6DC9BE-700C-4D01-921E-5A1EC56D7BB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7" name="Freeform: Shape 176" descr=" 177">
            <a:extLst>
              <a:ext uri="{FF2B5EF4-FFF2-40B4-BE49-F238E27FC236}">
                <a16:creationId xmlns:a16="http://schemas.microsoft.com/office/drawing/2014/main" id="{4B165EC0-00D4-481C-8958-2327367C089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8" name="Freeform: Shape 177" descr=" 178">
            <a:extLst>
              <a:ext uri="{FF2B5EF4-FFF2-40B4-BE49-F238E27FC236}">
                <a16:creationId xmlns:a16="http://schemas.microsoft.com/office/drawing/2014/main" id="{CA58C506-BB2D-43C6-B6EB-E38214428F4F}"/>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9" name="ABBREVIATIONS" descr=" 179">
            <a:hlinkClick r:id="" action="ppaction://noaction" highlightClick="1"/>
            <a:extLst>
              <a:ext uri="{FF2B5EF4-FFF2-40B4-BE49-F238E27FC236}">
                <a16:creationId xmlns:a16="http://schemas.microsoft.com/office/drawing/2014/main" id="{CDE7DECC-8111-4416-8636-B61814F89BB0}"/>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sp>
        <p:nvSpPr>
          <p:cNvPr id="180" name="Oval 179" descr=" 180">
            <a:hlinkClick r:id="" action="ppaction://hlinkshowjump?jump=nextslide" highlightClick="1"/>
            <a:extLst>
              <a:ext uri="{FF2B5EF4-FFF2-40B4-BE49-F238E27FC236}">
                <a16:creationId xmlns:a16="http://schemas.microsoft.com/office/drawing/2014/main" id="{BA863416-550F-4432-856F-D9640D70121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1" name="Oval 180" descr=" 181">
            <a:hlinkClick r:id="rId4" action="ppaction://hlinksldjump" highlightClick="1"/>
            <a:extLst>
              <a:ext uri="{FF2B5EF4-FFF2-40B4-BE49-F238E27FC236}">
                <a16:creationId xmlns:a16="http://schemas.microsoft.com/office/drawing/2014/main" id="{6A5FD429-A4B9-4677-A422-DF522C0900C2}"/>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82" name="Oval 181" descr=" 182">
            <a:hlinkClick r:id="rId5" action="ppaction://hlinksldjump" highlightClick="1"/>
            <a:extLst>
              <a:ext uri="{FF2B5EF4-FFF2-40B4-BE49-F238E27FC236}">
                <a16:creationId xmlns:a16="http://schemas.microsoft.com/office/drawing/2014/main" id="{CFA0CBD8-ADA6-435C-8EFD-5826A250CF9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3" name="Freeform: Shape 182" descr=" 183">
            <a:hlinkClick r:id="rId6" action="ppaction://hlinksldjump" highlightClick="1"/>
            <a:extLst>
              <a:ext uri="{FF2B5EF4-FFF2-40B4-BE49-F238E27FC236}">
                <a16:creationId xmlns:a16="http://schemas.microsoft.com/office/drawing/2014/main" id="{6BCC4A1C-65DE-48C8-9F96-E8C6DE8AFA79}"/>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Freeform: Shape 183" descr=" 184">
            <a:hlinkClick r:id="rId7" action="ppaction://hlinksldjump" highlightClick="1"/>
            <a:extLst>
              <a:ext uri="{FF2B5EF4-FFF2-40B4-BE49-F238E27FC236}">
                <a16:creationId xmlns:a16="http://schemas.microsoft.com/office/drawing/2014/main" id="{37F57C4F-5604-40DF-A93B-49C0ED960AE9}"/>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5" name="Freeform: Shape 184" descr=" 185">
            <a:hlinkClick r:id="rId8" action="ppaction://hlinksldjump" highlightClick="1"/>
            <a:extLst>
              <a:ext uri="{FF2B5EF4-FFF2-40B4-BE49-F238E27FC236}">
                <a16:creationId xmlns:a16="http://schemas.microsoft.com/office/drawing/2014/main" id="{1A10792D-03EB-4052-9D13-E7E9BB24BB0F}"/>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Freeform: Shape 185" descr=" 186">
            <a:hlinkClick r:id="rId4" action="ppaction://hlinksldjump" highlightClick="1"/>
            <a:extLst>
              <a:ext uri="{FF2B5EF4-FFF2-40B4-BE49-F238E27FC236}">
                <a16:creationId xmlns:a16="http://schemas.microsoft.com/office/drawing/2014/main" id="{FC5BFC82-C380-4252-A75C-04B4331ADFDF}"/>
              </a:ext>
            </a:extLst>
          </p:cNvPr>
          <p:cNvSpPr/>
          <p:nvPr/>
        </p:nvSpPr>
        <p:spPr>
          <a:xfrm>
            <a:off x="10307360" y="2723094"/>
            <a:ext cx="188464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Freeform: Shape 186" descr=" 187">
            <a:hlinkClick r:id="rId9" action="ppaction://hlinksldjump" highlightClick="1"/>
            <a:extLst>
              <a:ext uri="{FF2B5EF4-FFF2-40B4-BE49-F238E27FC236}">
                <a16:creationId xmlns:a16="http://schemas.microsoft.com/office/drawing/2014/main" id="{F2EA8CE0-5A57-4D08-AB74-C0A755F09CC1}"/>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Freeform: Shape 187" descr=" 188">
            <a:hlinkClick r:id="rId10" action="ppaction://hlinksldjump" highlightClick="1"/>
            <a:extLst>
              <a:ext uri="{FF2B5EF4-FFF2-40B4-BE49-F238E27FC236}">
                <a16:creationId xmlns:a16="http://schemas.microsoft.com/office/drawing/2014/main" id="{FD5AFAB3-A6F7-4ABE-9E6F-5249C5FB471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9" name="Freeform: Shape 188" descr=" 189">
            <a:hlinkClick r:id="rId11" action="ppaction://hlinksldjump" highlightClick="1"/>
            <a:extLst>
              <a:ext uri="{FF2B5EF4-FFF2-40B4-BE49-F238E27FC236}">
                <a16:creationId xmlns:a16="http://schemas.microsoft.com/office/drawing/2014/main" id="{367FC18E-D1E0-40C5-B397-E9248EBFA2D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7" name="REFERENCES" descr=" 157">
            <a:hlinkClick r:id="" action="ppaction://noaction" highlightClick="1"/>
            <a:extLst>
              <a:ext uri="{FF2B5EF4-FFF2-40B4-BE49-F238E27FC236}">
                <a16:creationId xmlns:a16="http://schemas.microsoft.com/office/drawing/2014/main" id="{AFFEB211-4170-48F2-A7B7-0249C47FBC8B}"/>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cxnSp>
        <p:nvCxnSpPr>
          <p:cNvPr id="218" name="Straight Connector 217" descr=" 218">
            <a:extLst>
              <a:ext uri="{FF2B5EF4-FFF2-40B4-BE49-F238E27FC236}">
                <a16:creationId xmlns:a16="http://schemas.microsoft.com/office/drawing/2014/main" id="{BDCEA3C9-5B48-4445-ABCD-CF8C58D4FCA4}"/>
              </a:ext>
            </a:extLst>
          </p:cNvPr>
          <p:cNvCxnSpPr>
            <a:cxnSpLocks/>
          </p:cNvCxnSpPr>
          <p:nvPr/>
        </p:nvCxnSpPr>
        <p:spPr>
          <a:xfrm>
            <a:off x="1247340" y="1850107"/>
            <a:ext cx="8874560" cy="0"/>
          </a:xfrm>
          <a:prstGeom prst="line">
            <a:avLst/>
          </a:prstGeom>
          <a:ln w="57150">
            <a:solidFill>
              <a:schemeClr val="accent2"/>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15" name="Group 14" descr=" 15">
            <a:extLst>
              <a:ext uri="{FF2B5EF4-FFF2-40B4-BE49-F238E27FC236}">
                <a16:creationId xmlns:a16="http://schemas.microsoft.com/office/drawing/2014/main" id="{A80E0DC1-E79B-4C7E-BC85-ACE1A263BA7D}"/>
              </a:ext>
            </a:extLst>
          </p:cNvPr>
          <p:cNvGrpSpPr/>
          <p:nvPr/>
        </p:nvGrpSpPr>
        <p:grpSpPr>
          <a:xfrm>
            <a:off x="6192472" y="1539544"/>
            <a:ext cx="621127" cy="1880123"/>
            <a:chOff x="6192472" y="1539544"/>
            <a:chExt cx="621127" cy="1880123"/>
          </a:xfrm>
        </p:grpSpPr>
        <p:sp>
          <p:nvSpPr>
            <p:cNvPr id="225" name="Oval 224">
              <a:extLst>
                <a:ext uri="{FF2B5EF4-FFF2-40B4-BE49-F238E27FC236}">
                  <a16:creationId xmlns:a16="http://schemas.microsoft.com/office/drawing/2014/main" id="{5B36F489-729F-460D-BCE7-213C44A3992B}"/>
                </a:ext>
              </a:extLst>
            </p:cNvPr>
            <p:cNvSpPr/>
            <p:nvPr/>
          </p:nvSpPr>
          <p:spPr>
            <a:xfrm>
              <a:off x="6192472" y="1539544"/>
              <a:ext cx="621127" cy="6211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3" name="Arrow: Down 232">
              <a:extLst>
                <a:ext uri="{FF2B5EF4-FFF2-40B4-BE49-F238E27FC236}">
                  <a16:creationId xmlns:a16="http://schemas.microsoft.com/office/drawing/2014/main" id="{6BB97CF4-01FB-4D26-97AD-85B64076365F}"/>
                </a:ext>
              </a:extLst>
            </p:cNvPr>
            <p:cNvSpPr/>
            <p:nvPr/>
          </p:nvSpPr>
          <p:spPr>
            <a:xfrm>
              <a:off x="6287011" y="319548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7" name="Freeform: Shape 166">
              <a:extLst>
                <a:ext uri="{FF2B5EF4-FFF2-40B4-BE49-F238E27FC236}">
                  <a16:creationId xmlns:a16="http://schemas.microsoft.com/office/drawing/2014/main" id="{5458BF15-D0A5-4AF8-BF0B-2AD8C762CAA2}"/>
                </a:ext>
              </a:extLst>
            </p:cNvPr>
            <p:cNvSpPr/>
            <p:nvPr/>
          </p:nvSpPr>
          <p:spPr>
            <a:xfrm>
              <a:off x="6305035" y="1648731"/>
              <a:ext cx="396000" cy="396000"/>
            </a:xfrm>
            <a:custGeom>
              <a:avLst/>
              <a:gdLst>
                <a:gd name="connsiteX0" fmla="*/ 582164 w 582171"/>
                <a:gd name="connsiteY0" fmla="*/ 558127 h 630940"/>
                <a:gd name="connsiteX1" fmla="*/ 566779 w 582171"/>
                <a:gd name="connsiteY1" fmla="*/ 543812 h 630940"/>
                <a:gd name="connsiteX2" fmla="*/ 530349 w 582171"/>
                <a:gd name="connsiteY2" fmla="*/ 543812 h 630940"/>
                <a:gd name="connsiteX3" fmla="*/ 572799 w 582171"/>
                <a:gd name="connsiteY3" fmla="*/ 501362 h 630940"/>
                <a:gd name="connsiteX4" fmla="*/ 573555 w 582171"/>
                <a:gd name="connsiteY4" fmla="*/ 487429 h 630940"/>
                <a:gd name="connsiteX5" fmla="*/ 559260 w 582171"/>
                <a:gd name="connsiteY5" fmla="*/ 487041 h 630940"/>
                <a:gd name="connsiteX6" fmla="*/ 504263 w 582171"/>
                <a:gd name="connsiteY6" fmla="*/ 542031 h 630940"/>
                <a:gd name="connsiteX7" fmla="*/ 412364 w 582171"/>
                <a:gd name="connsiteY7" fmla="*/ 478392 h 630940"/>
                <a:gd name="connsiteX8" fmla="*/ 316409 w 582171"/>
                <a:gd name="connsiteY8" fmla="*/ 312187 h 630940"/>
                <a:gd name="connsiteX9" fmla="*/ 323086 w 582171"/>
                <a:gd name="connsiteY9" fmla="*/ 248751 h 630940"/>
                <a:gd name="connsiteX10" fmla="*/ 352280 w 582171"/>
                <a:gd name="connsiteY10" fmla="*/ 233136 h 630940"/>
                <a:gd name="connsiteX11" fmla="*/ 387751 w 582171"/>
                <a:gd name="connsiteY11" fmla="*/ 231131 h 630940"/>
                <a:gd name="connsiteX12" fmla="*/ 442806 w 582171"/>
                <a:gd name="connsiteY12" fmla="*/ 286187 h 630940"/>
                <a:gd name="connsiteX13" fmla="*/ 449766 w 582171"/>
                <a:gd name="connsiteY13" fmla="*/ 289072 h 630940"/>
                <a:gd name="connsiteX14" fmla="*/ 456378 w 582171"/>
                <a:gd name="connsiteY14" fmla="*/ 286522 h 630940"/>
                <a:gd name="connsiteX15" fmla="*/ 456339 w 582171"/>
                <a:gd name="connsiteY15" fmla="*/ 271879 h 630940"/>
                <a:gd name="connsiteX16" fmla="*/ 415591 w 582171"/>
                <a:gd name="connsiteY16" fmla="*/ 231131 h 630940"/>
                <a:gd name="connsiteX17" fmla="*/ 448781 w 582171"/>
                <a:gd name="connsiteY17" fmla="*/ 231131 h 630940"/>
                <a:gd name="connsiteX18" fmla="*/ 459007 w 582171"/>
                <a:gd name="connsiteY18" fmla="*/ 222252 h 630940"/>
                <a:gd name="connsiteX19" fmla="*/ 449208 w 582171"/>
                <a:gd name="connsiteY19" fmla="*/ 211434 h 630940"/>
                <a:gd name="connsiteX20" fmla="*/ 414408 w 582171"/>
                <a:gd name="connsiteY20" fmla="*/ 211434 h 630940"/>
                <a:gd name="connsiteX21" fmla="*/ 456332 w 582171"/>
                <a:gd name="connsiteY21" fmla="*/ 169510 h 630940"/>
                <a:gd name="connsiteX22" fmla="*/ 457088 w 582171"/>
                <a:gd name="connsiteY22" fmla="*/ 155577 h 630940"/>
                <a:gd name="connsiteX23" fmla="*/ 442793 w 582171"/>
                <a:gd name="connsiteY23" fmla="*/ 155189 h 630940"/>
                <a:gd name="connsiteX24" fmla="*/ 386548 w 582171"/>
                <a:gd name="connsiteY24" fmla="*/ 211428 h 630940"/>
                <a:gd name="connsiteX25" fmla="*/ 352260 w 582171"/>
                <a:gd name="connsiteY25" fmla="*/ 207142 h 630940"/>
                <a:gd name="connsiteX26" fmla="*/ 310776 w 582171"/>
                <a:gd name="connsiteY26" fmla="*/ 135295 h 630940"/>
                <a:gd name="connsiteX27" fmla="*/ 340930 w 582171"/>
                <a:gd name="connsiteY27" fmla="*/ 76486 h 630940"/>
                <a:gd name="connsiteX28" fmla="*/ 394329 w 582171"/>
                <a:gd name="connsiteY28" fmla="*/ 64176 h 630940"/>
                <a:gd name="connsiteX29" fmla="*/ 402315 w 582171"/>
                <a:gd name="connsiteY29" fmla="*/ 53214 h 630940"/>
                <a:gd name="connsiteX30" fmla="*/ 390334 w 582171"/>
                <a:gd name="connsiteY30" fmla="*/ 44887 h 630940"/>
                <a:gd name="connsiteX31" fmla="*/ 341922 w 582171"/>
                <a:gd name="connsiteY31" fmla="*/ 56046 h 630940"/>
                <a:gd name="connsiteX32" fmla="*/ 330763 w 582171"/>
                <a:gd name="connsiteY32" fmla="*/ 7635 h 630940"/>
                <a:gd name="connsiteX33" fmla="*/ 316968 w 582171"/>
                <a:gd name="connsiteY33" fmla="*/ 931 h 630940"/>
                <a:gd name="connsiteX34" fmla="*/ 311631 w 582171"/>
                <a:gd name="connsiteY34" fmla="*/ 12334 h 630940"/>
                <a:gd name="connsiteX35" fmla="*/ 324066 w 582171"/>
                <a:gd name="connsiteY35" fmla="*/ 66299 h 630940"/>
                <a:gd name="connsiteX36" fmla="*/ 288260 w 582171"/>
                <a:gd name="connsiteY36" fmla="*/ 122308 h 630940"/>
                <a:gd name="connsiteX37" fmla="*/ 205298 w 582171"/>
                <a:gd name="connsiteY37" fmla="*/ 122308 h 630940"/>
                <a:gd name="connsiteX38" fmla="*/ 184951 w 582171"/>
                <a:gd name="connsiteY38" fmla="*/ 93357 h 630940"/>
                <a:gd name="connsiteX39" fmla="*/ 200284 w 582171"/>
                <a:gd name="connsiteY39" fmla="*/ 12716 h 630940"/>
                <a:gd name="connsiteX40" fmla="*/ 192450 w 582171"/>
                <a:gd name="connsiteY40" fmla="*/ 1201 h 630940"/>
                <a:gd name="connsiteX41" fmla="*/ 180935 w 582171"/>
                <a:gd name="connsiteY41" fmla="*/ 9035 h 630940"/>
                <a:gd name="connsiteX42" fmla="*/ 169874 w 582171"/>
                <a:gd name="connsiteY42" fmla="*/ 67232 h 630940"/>
                <a:gd name="connsiteX43" fmla="*/ 142967 w 582171"/>
                <a:gd name="connsiteY43" fmla="*/ 20629 h 630940"/>
                <a:gd name="connsiteX44" fmla="*/ 129067 w 582171"/>
                <a:gd name="connsiteY44" fmla="*/ 17296 h 630940"/>
                <a:gd name="connsiteX45" fmla="*/ 126188 w 582171"/>
                <a:gd name="connsiteY45" fmla="*/ 30954 h 630940"/>
                <a:gd name="connsiteX46" fmla="*/ 153364 w 582171"/>
                <a:gd name="connsiteY46" fmla="*/ 78024 h 630940"/>
                <a:gd name="connsiteX47" fmla="*/ 95667 w 582171"/>
                <a:gd name="connsiteY47" fmla="*/ 67055 h 630940"/>
                <a:gd name="connsiteX48" fmla="*/ 84021 w 582171"/>
                <a:gd name="connsiteY48" fmla="*/ 75842 h 630940"/>
                <a:gd name="connsiteX49" fmla="*/ 92420 w 582171"/>
                <a:gd name="connsiteY49" fmla="*/ 86489 h 630940"/>
                <a:gd name="connsiteX50" fmla="*/ 166371 w 582171"/>
                <a:gd name="connsiteY50" fmla="*/ 100547 h 630940"/>
                <a:gd name="connsiteX51" fmla="*/ 182802 w 582171"/>
                <a:gd name="connsiteY51" fmla="*/ 135295 h 630940"/>
                <a:gd name="connsiteX52" fmla="*/ 120181 w 582171"/>
                <a:gd name="connsiteY52" fmla="*/ 211428 h 630940"/>
                <a:gd name="connsiteX53" fmla="*/ 58356 w 582171"/>
                <a:gd name="connsiteY53" fmla="*/ 211428 h 630940"/>
                <a:gd name="connsiteX54" fmla="*/ 16787 w 582171"/>
                <a:gd name="connsiteY54" fmla="*/ 169858 h 630940"/>
                <a:gd name="connsiteX55" fmla="*/ 1552 w 582171"/>
                <a:gd name="connsiteY55" fmla="*/ 171462 h 630940"/>
                <a:gd name="connsiteX56" fmla="*/ 3051 w 582171"/>
                <a:gd name="connsiteY56" fmla="*/ 183975 h 630940"/>
                <a:gd name="connsiteX57" fmla="*/ 37989 w 582171"/>
                <a:gd name="connsiteY57" fmla="*/ 218913 h 630940"/>
                <a:gd name="connsiteX58" fmla="*/ 3235 w 582171"/>
                <a:gd name="connsiteY58" fmla="*/ 253667 h 630940"/>
                <a:gd name="connsiteX59" fmla="*/ 3235 w 582171"/>
                <a:gd name="connsiteY59" fmla="*/ 268323 h 630940"/>
                <a:gd name="connsiteX60" fmla="*/ 9846 w 582171"/>
                <a:gd name="connsiteY60" fmla="*/ 270874 h 630940"/>
                <a:gd name="connsiteX61" fmla="*/ 16806 w 582171"/>
                <a:gd name="connsiteY61" fmla="*/ 267988 h 630940"/>
                <a:gd name="connsiteX62" fmla="*/ 53663 w 582171"/>
                <a:gd name="connsiteY62" fmla="*/ 231138 h 630940"/>
                <a:gd name="connsiteX63" fmla="*/ 131426 w 582171"/>
                <a:gd name="connsiteY63" fmla="*/ 231138 h 630940"/>
                <a:gd name="connsiteX64" fmla="*/ 182821 w 582171"/>
                <a:gd name="connsiteY64" fmla="*/ 304997 h 630940"/>
                <a:gd name="connsiteX65" fmla="*/ 144512 w 582171"/>
                <a:gd name="connsiteY65" fmla="*/ 377646 h 630940"/>
                <a:gd name="connsiteX66" fmla="*/ 91007 w 582171"/>
                <a:gd name="connsiteY66" fmla="*/ 389325 h 630940"/>
                <a:gd name="connsiteX67" fmla="*/ 82917 w 582171"/>
                <a:gd name="connsiteY67" fmla="*/ 400176 h 630940"/>
                <a:gd name="connsiteX68" fmla="*/ 94799 w 582171"/>
                <a:gd name="connsiteY68" fmla="*/ 408654 h 630940"/>
                <a:gd name="connsiteX69" fmla="*/ 143335 w 582171"/>
                <a:gd name="connsiteY69" fmla="*/ 398060 h 630940"/>
                <a:gd name="connsiteX70" fmla="*/ 153930 w 582171"/>
                <a:gd name="connsiteY70" fmla="*/ 446596 h 630940"/>
                <a:gd name="connsiteX71" fmla="*/ 163545 w 582171"/>
                <a:gd name="connsiteY71" fmla="*/ 454344 h 630940"/>
                <a:gd name="connsiteX72" fmla="*/ 165655 w 582171"/>
                <a:gd name="connsiteY72" fmla="*/ 454114 h 630940"/>
                <a:gd name="connsiteX73" fmla="*/ 173173 w 582171"/>
                <a:gd name="connsiteY73" fmla="*/ 442396 h 630940"/>
                <a:gd name="connsiteX74" fmla="*/ 161291 w 582171"/>
                <a:gd name="connsiteY74" fmla="*/ 387958 h 630940"/>
                <a:gd name="connsiteX75" fmla="*/ 205325 w 582171"/>
                <a:gd name="connsiteY75" fmla="*/ 317983 h 630940"/>
                <a:gd name="connsiteX76" fmla="*/ 207513 w 582171"/>
                <a:gd name="connsiteY76" fmla="*/ 315631 h 630940"/>
                <a:gd name="connsiteX77" fmla="*/ 291171 w 582171"/>
                <a:gd name="connsiteY77" fmla="*/ 327566 h 630940"/>
                <a:gd name="connsiteX78" fmla="*/ 386778 w 582171"/>
                <a:gd name="connsiteY78" fmla="*/ 493167 h 630940"/>
                <a:gd name="connsiteX79" fmla="*/ 502903 w 582171"/>
                <a:gd name="connsiteY79" fmla="*/ 571705 h 630940"/>
                <a:gd name="connsiteX80" fmla="*/ 559260 w 582171"/>
                <a:gd name="connsiteY80" fmla="*/ 628062 h 630940"/>
                <a:gd name="connsiteX81" fmla="*/ 566233 w 582171"/>
                <a:gd name="connsiteY81" fmla="*/ 630941 h 630940"/>
                <a:gd name="connsiteX82" fmla="*/ 572845 w 582171"/>
                <a:gd name="connsiteY82" fmla="*/ 628391 h 630940"/>
                <a:gd name="connsiteX83" fmla="*/ 572812 w 582171"/>
                <a:gd name="connsiteY83" fmla="*/ 613741 h 630940"/>
                <a:gd name="connsiteX84" fmla="*/ 532426 w 582171"/>
                <a:gd name="connsiteY84" fmla="*/ 573355 h 630940"/>
                <a:gd name="connsiteX85" fmla="*/ 567403 w 582171"/>
                <a:gd name="connsiteY85" fmla="*/ 573355 h 630940"/>
                <a:gd name="connsiteX86" fmla="*/ 582164 w 582171"/>
                <a:gd name="connsiteY86" fmla="*/ 558127 h 630940"/>
                <a:gd name="connsiteX87" fmla="*/ 387258 w 582171"/>
                <a:gd name="connsiteY87" fmla="*/ 211434 h 630940"/>
                <a:gd name="connsiteX88" fmla="*/ 387113 w 582171"/>
                <a:gd name="connsiteY88" fmla="*/ 211434 h 630940"/>
                <a:gd name="connsiteX89" fmla="*/ 387258 w 582171"/>
                <a:gd name="connsiteY89" fmla="*/ 211434 h 630940"/>
                <a:gd name="connsiteX90" fmla="*/ 236247 w 582171"/>
                <a:gd name="connsiteY90" fmla="*/ 236593 h 630940"/>
                <a:gd name="connsiteX91" fmla="*/ 204661 w 582171"/>
                <a:gd name="connsiteY91" fmla="*/ 205006 h 630940"/>
                <a:gd name="connsiteX92" fmla="*/ 236247 w 582171"/>
                <a:gd name="connsiteY92" fmla="*/ 173420 h 630940"/>
                <a:gd name="connsiteX93" fmla="*/ 267833 w 582171"/>
                <a:gd name="connsiteY93" fmla="*/ 205006 h 630940"/>
                <a:gd name="connsiteX94" fmla="*/ 236247 w 582171"/>
                <a:gd name="connsiteY94" fmla="*/ 236593 h 63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82171" h="630940">
                  <a:moveTo>
                    <a:pt x="582164" y="558127"/>
                  </a:moveTo>
                  <a:cubicBezTo>
                    <a:pt x="581921" y="550043"/>
                    <a:pt x="574869" y="543812"/>
                    <a:pt x="566779" y="543812"/>
                  </a:cubicBezTo>
                  <a:lnTo>
                    <a:pt x="530349" y="543812"/>
                  </a:lnTo>
                  <a:lnTo>
                    <a:pt x="572799" y="501362"/>
                  </a:lnTo>
                  <a:cubicBezTo>
                    <a:pt x="576571" y="497590"/>
                    <a:pt x="577123" y="491392"/>
                    <a:pt x="573555" y="487429"/>
                  </a:cubicBezTo>
                  <a:cubicBezTo>
                    <a:pt x="569749" y="483203"/>
                    <a:pt x="563230" y="483072"/>
                    <a:pt x="559260" y="487041"/>
                  </a:cubicBezTo>
                  <a:lnTo>
                    <a:pt x="504263" y="542031"/>
                  </a:lnTo>
                  <a:cubicBezTo>
                    <a:pt x="466079" y="535656"/>
                    <a:pt x="432041" y="512476"/>
                    <a:pt x="412364" y="478392"/>
                  </a:cubicBezTo>
                  <a:lnTo>
                    <a:pt x="316409" y="312187"/>
                  </a:lnTo>
                  <a:cubicBezTo>
                    <a:pt x="304658" y="291826"/>
                    <a:pt x="306912" y="265813"/>
                    <a:pt x="323086" y="248751"/>
                  </a:cubicBezTo>
                  <a:cubicBezTo>
                    <a:pt x="330579" y="240845"/>
                    <a:pt x="340542" y="235153"/>
                    <a:pt x="352280" y="233136"/>
                  </a:cubicBezTo>
                  <a:cubicBezTo>
                    <a:pt x="360640" y="231696"/>
                    <a:pt x="385273" y="231177"/>
                    <a:pt x="387751" y="231131"/>
                  </a:cubicBezTo>
                  <a:lnTo>
                    <a:pt x="442806" y="286187"/>
                  </a:lnTo>
                  <a:cubicBezTo>
                    <a:pt x="444732" y="288106"/>
                    <a:pt x="447249" y="289072"/>
                    <a:pt x="449766" y="289072"/>
                  </a:cubicBezTo>
                  <a:cubicBezTo>
                    <a:pt x="452139" y="289072"/>
                    <a:pt x="454512" y="288224"/>
                    <a:pt x="456378" y="286522"/>
                  </a:cubicBezTo>
                  <a:cubicBezTo>
                    <a:pt x="460584" y="282704"/>
                    <a:pt x="460361" y="275895"/>
                    <a:pt x="456339" y="271879"/>
                  </a:cubicBezTo>
                  <a:lnTo>
                    <a:pt x="415591" y="231131"/>
                  </a:lnTo>
                  <a:lnTo>
                    <a:pt x="448781" y="231131"/>
                  </a:lnTo>
                  <a:cubicBezTo>
                    <a:pt x="453927" y="231131"/>
                    <a:pt x="458521" y="227372"/>
                    <a:pt x="459007" y="222252"/>
                  </a:cubicBezTo>
                  <a:cubicBezTo>
                    <a:pt x="459566" y="216376"/>
                    <a:pt x="454965" y="211434"/>
                    <a:pt x="449208" y="211434"/>
                  </a:cubicBezTo>
                  <a:lnTo>
                    <a:pt x="414408" y="211434"/>
                  </a:lnTo>
                  <a:lnTo>
                    <a:pt x="456332" y="169510"/>
                  </a:lnTo>
                  <a:cubicBezTo>
                    <a:pt x="460105" y="165737"/>
                    <a:pt x="460657" y="159540"/>
                    <a:pt x="457088" y="155577"/>
                  </a:cubicBezTo>
                  <a:cubicBezTo>
                    <a:pt x="453283" y="151351"/>
                    <a:pt x="446763" y="151219"/>
                    <a:pt x="442793" y="155189"/>
                  </a:cubicBezTo>
                  <a:lnTo>
                    <a:pt x="386548" y="211428"/>
                  </a:lnTo>
                  <a:cubicBezTo>
                    <a:pt x="386548" y="211428"/>
                    <a:pt x="360772" y="208641"/>
                    <a:pt x="352260" y="207142"/>
                  </a:cubicBezTo>
                  <a:cubicBezTo>
                    <a:pt x="321785" y="201773"/>
                    <a:pt x="301017" y="165961"/>
                    <a:pt x="310776" y="135295"/>
                  </a:cubicBezTo>
                  <a:cubicBezTo>
                    <a:pt x="315791" y="119554"/>
                    <a:pt x="340930" y="76486"/>
                    <a:pt x="340930" y="76486"/>
                  </a:cubicBezTo>
                  <a:lnTo>
                    <a:pt x="394329" y="64176"/>
                  </a:lnTo>
                  <a:cubicBezTo>
                    <a:pt x="399351" y="63020"/>
                    <a:pt x="402985" y="58320"/>
                    <a:pt x="402315" y="53214"/>
                  </a:cubicBezTo>
                  <a:cubicBezTo>
                    <a:pt x="401539" y="47364"/>
                    <a:pt x="395933" y="43599"/>
                    <a:pt x="390334" y="44887"/>
                  </a:cubicBezTo>
                  <a:lnTo>
                    <a:pt x="341922" y="56046"/>
                  </a:lnTo>
                  <a:lnTo>
                    <a:pt x="330763" y="7635"/>
                  </a:lnTo>
                  <a:cubicBezTo>
                    <a:pt x="329389" y="1668"/>
                    <a:pt x="322843" y="-1763"/>
                    <a:pt x="316968" y="931"/>
                  </a:cubicBezTo>
                  <a:cubicBezTo>
                    <a:pt x="312702" y="2890"/>
                    <a:pt x="310579" y="7760"/>
                    <a:pt x="311631" y="12334"/>
                  </a:cubicBezTo>
                  <a:lnTo>
                    <a:pt x="324066" y="66299"/>
                  </a:lnTo>
                  <a:cubicBezTo>
                    <a:pt x="324066" y="66299"/>
                    <a:pt x="302390" y="106028"/>
                    <a:pt x="288260" y="122308"/>
                  </a:cubicBezTo>
                  <a:cubicBezTo>
                    <a:pt x="266447" y="147440"/>
                    <a:pt x="225916" y="148433"/>
                    <a:pt x="205298" y="122308"/>
                  </a:cubicBezTo>
                  <a:cubicBezTo>
                    <a:pt x="199817" y="115361"/>
                    <a:pt x="184951" y="93357"/>
                    <a:pt x="184951" y="93357"/>
                  </a:cubicBezTo>
                  <a:lnTo>
                    <a:pt x="200284" y="12716"/>
                  </a:lnTo>
                  <a:cubicBezTo>
                    <a:pt x="201296" y="7372"/>
                    <a:pt x="197793" y="2220"/>
                    <a:pt x="192450" y="1201"/>
                  </a:cubicBezTo>
                  <a:cubicBezTo>
                    <a:pt x="187100" y="189"/>
                    <a:pt x="181947" y="3692"/>
                    <a:pt x="180935" y="9035"/>
                  </a:cubicBezTo>
                  <a:lnTo>
                    <a:pt x="169874" y="67232"/>
                  </a:lnTo>
                  <a:lnTo>
                    <a:pt x="142967" y="20629"/>
                  </a:lnTo>
                  <a:cubicBezTo>
                    <a:pt x="140161" y="15765"/>
                    <a:pt x="133838" y="14201"/>
                    <a:pt x="129067" y="17296"/>
                  </a:cubicBezTo>
                  <a:cubicBezTo>
                    <a:pt x="124591" y="20201"/>
                    <a:pt x="123520" y="26333"/>
                    <a:pt x="126188" y="30954"/>
                  </a:cubicBezTo>
                  <a:lnTo>
                    <a:pt x="153364" y="78024"/>
                  </a:lnTo>
                  <a:lnTo>
                    <a:pt x="95667" y="67055"/>
                  </a:lnTo>
                  <a:cubicBezTo>
                    <a:pt x="90028" y="65984"/>
                    <a:pt x="84566" y="69966"/>
                    <a:pt x="84021" y="75842"/>
                  </a:cubicBezTo>
                  <a:cubicBezTo>
                    <a:pt x="83541" y="80968"/>
                    <a:pt x="87366" y="85523"/>
                    <a:pt x="92420" y="86489"/>
                  </a:cubicBezTo>
                  <a:lnTo>
                    <a:pt x="166371" y="100547"/>
                  </a:lnTo>
                  <a:cubicBezTo>
                    <a:pt x="166371" y="100547"/>
                    <a:pt x="179213" y="126383"/>
                    <a:pt x="182802" y="135295"/>
                  </a:cubicBezTo>
                  <a:cubicBezTo>
                    <a:pt x="195611" y="167111"/>
                    <a:pt x="172424" y="211428"/>
                    <a:pt x="120181" y="211428"/>
                  </a:cubicBezTo>
                  <a:cubicBezTo>
                    <a:pt x="98552" y="211428"/>
                    <a:pt x="58356" y="211428"/>
                    <a:pt x="58356" y="211428"/>
                  </a:cubicBezTo>
                  <a:lnTo>
                    <a:pt x="16787" y="169858"/>
                  </a:lnTo>
                  <a:cubicBezTo>
                    <a:pt x="12462" y="165540"/>
                    <a:pt x="5121" y="166072"/>
                    <a:pt x="1552" y="171462"/>
                  </a:cubicBezTo>
                  <a:cubicBezTo>
                    <a:pt x="-1044" y="175379"/>
                    <a:pt x="-275" y="180656"/>
                    <a:pt x="3051" y="183975"/>
                  </a:cubicBezTo>
                  <a:lnTo>
                    <a:pt x="37989" y="218913"/>
                  </a:lnTo>
                  <a:lnTo>
                    <a:pt x="3235" y="253667"/>
                  </a:lnTo>
                  <a:cubicBezTo>
                    <a:pt x="-761" y="257703"/>
                    <a:pt x="-972" y="264505"/>
                    <a:pt x="3235" y="268323"/>
                  </a:cubicBezTo>
                  <a:cubicBezTo>
                    <a:pt x="5108" y="270019"/>
                    <a:pt x="7474" y="270874"/>
                    <a:pt x="9846" y="270874"/>
                  </a:cubicBezTo>
                  <a:cubicBezTo>
                    <a:pt x="12363" y="270874"/>
                    <a:pt x="14887" y="269914"/>
                    <a:pt x="16806" y="267988"/>
                  </a:cubicBezTo>
                  <a:lnTo>
                    <a:pt x="53663" y="231138"/>
                  </a:lnTo>
                  <a:cubicBezTo>
                    <a:pt x="53663" y="231138"/>
                    <a:pt x="109455" y="231138"/>
                    <a:pt x="131426" y="231138"/>
                  </a:cubicBezTo>
                  <a:cubicBezTo>
                    <a:pt x="168343" y="231138"/>
                    <a:pt x="193784" y="274403"/>
                    <a:pt x="182821" y="304997"/>
                  </a:cubicBezTo>
                  <a:cubicBezTo>
                    <a:pt x="175894" y="324326"/>
                    <a:pt x="144512" y="377646"/>
                    <a:pt x="144512" y="377646"/>
                  </a:cubicBezTo>
                  <a:lnTo>
                    <a:pt x="91007" y="389325"/>
                  </a:lnTo>
                  <a:cubicBezTo>
                    <a:pt x="85986" y="390423"/>
                    <a:pt x="82305" y="395076"/>
                    <a:pt x="82917" y="400176"/>
                  </a:cubicBezTo>
                  <a:cubicBezTo>
                    <a:pt x="83620" y="406032"/>
                    <a:pt x="89154" y="409883"/>
                    <a:pt x="94799" y="408654"/>
                  </a:cubicBezTo>
                  <a:lnTo>
                    <a:pt x="143335" y="398060"/>
                  </a:lnTo>
                  <a:lnTo>
                    <a:pt x="153930" y="446596"/>
                  </a:lnTo>
                  <a:cubicBezTo>
                    <a:pt x="154935" y="451203"/>
                    <a:pt x="159010" y="454344"/>
                    <a:pt x="163545" y="454344"/>
                  </a:cubicBezTo>
                  <a:cubicBezTo>
                    <a:pt x="164242" y="454344"/>
                    <a:pt x="164945" y="454272"/>
                    <a:pt x="165655" y="454114"/>
                  </a:cubicBezTo>
                  <a:cubicBezTo>
                    <a:pt x="170965" y="452958"/>
                    <a:pt x="174337" y="447707"/>
                    <a:pt x="173173" y="442396"/>
                  </a:cubicBezTo>
                  <a:lnTo>
                    <a:pt x="161291" y="387958"/>
                  </a:lnTo>
                  <a:cubicBezTo>
                    <a:pt x="161291" y="387958"/>
                    <a:pt x="191694" y="333527"/>
                    <a:pt x="205325" y="317983"/>
                  </a:cubicBezTo>
                  <a:cubicBezTo>
                    <a:pt x="206034" y="317175"/>
                    <a:pt x="206764" y="316386"/>
                    <a:pt x="207513" y="315631"/>
                  </a:cubicBezTo>
                  <a:cubicBezTo>
                    <a:pt x="231962" y="290820"/>
                    <a:pt x="273755" y="297399"/>
                    <a:pt x="291171" y="327566"/>
                  </a:cubicBezTo>
                  <a:lnTo>
                    <a:pt x="386778" y="493167"/>
                  </a:lnTo>
                  <a:cubicBezTo>
                    <a:pt x="411496" y="535978"/>
                    <a:pt x="454696" y="564739"/>
                    <a:pt x="502903" y="571705"/>
                  </a:cubicBezTo>
                  <a:lnTo>
                    <a:pt x="559260" y="628062"/>
                  </a:lnTo>
                  <a:cubicBezTo>
                    <a:pt x="561192" y="629981"/>
                    <a:pt x="563709" y="630941"/>
                    <a:pt x="566233" y="630941"/>
                  </a:cubicBezTo>
                  <a:cubicBezTo>
                    <a:pt x="568599" y="630941"/>
                    <a:pt x="570972" y="630093"/>
                    <a:pt x="572845" y="628391"/>
                  </a:cubicBezTo>
                  <a:cubicBezTo>
                    <a:pt x="577051" y="624572"/>
                    <a:pt x="576828" y="617757"/>
                    <a:pt x="572812" y="613741"/>
                  </a:cubicBezTo>
                  <a:lnTo>
                    <a:pt x="532426" y="573355"/>
                  </a:lnTo>
                  <a:lnTo>
                    <a:pt x="567403" y="573355"/>
                  </a:lnTo>
                  <a:cubicBezTo>
                    <a:pt x="575710" y="573355"/>
                    <a:pt x="582421" y="566493"/>
                    <a:pt x="582164" y="558127"/>
                  </a:cubicBezTo>
                  <a:close/>
                  <a:moveTo>
                    <a:pt x="387258" y="211434"/>
                  </a:moveTo>
                  <a:lnTo>
                    <a:pt x="387113" y="211434"/>
                  </a:lnTo>
                  <a:cubicBezTo>
                    <a:pt x="387258" y="211336"/>
                    <a:pt x="387317" y="211329"/>
                    <a:pt x="387258" y="211434"/>
                  </a:cubicBezTo>
                  <a:close/>
                  <a:moveTo>
                    <a:pt x="236247" y="236593"/>
                  </a:moveTo>
                  <a:cubicBezTo>
                    <a:pt x="218804" y="236593"/>
                    <a:pt x="204661" y="222449"/>
                    <a:pt x="204661" y="205006"/>
                  </a:cubicBezTo>
                  <a:cubicBezTo>
                    <a:pt x="204661" y="187564"/>
                    <a:pt x="218804" y="173420"/>
                    <a:pt x="236247" y="173420"/>
                  </a:cubicBezTo>
                  <a:cubicBezTo>
                    <a:pt x="253690" y="173420"/>
                    <a:pt x="267833" y="187564"/>
                    <a:pt x="267833" y="205006"/>
                  </a:cubicBezTo>
                  <a:cubicBezTo>
                    <a:pt x="267833" y="222449"/>
                    <a:pt x="253690" y="236593"/>
                    <a:pt x="236247" y="236593"/>
                  </a:cubicBezTo>
                  <a:close/>
                </a:path>
              </a:pathLst>
            </a:custGeom>
            <a:solidFill>
              <a:schemeClr val="bg1"/>
            </a:solidFill>
            <a:ln w="657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4" name="Group 13" descr=" 14">
            <a:extLst>
              <a:ext uri="{FF2B5EF4-FFF2-40B4-BE49-F238E27FC236}">
                <a16:creationId xmlns:a16="http://schemas.microsoft.com/office/drawing/2014/main" id="{4097665C-41F5-4C14-94DB-E76FBA668880}"/>
              </a:ext>
            </a:extLst>
          </p:cNvPr>
          <p:cNvGrpSpPr/>
          <p:nvPr/>
        </p:nvGrpSpPr>
        <p:grpSpPr>
          <a:xfrm>
            <a:off x="2661362" y="1539544"/>
            <a:ext cx="2664000" cy="3115874"/>
            <a:chOff x="2661362" y="1539544"/>
            <a:chExt cx="2664000" cy="3115874"/>
          </a:xfrm>
        </p:grpSpPr>
        <p:sp>
          <p:nvSpPr>
            <p:cNvPr id="221" name="TextBox 220">
              <a:extLst>
                <a:ext uri="{FF2B5EF4-FFF2-40B4-BE49-F238E27FC236}">
                  <a16:creationId xmlns:a16="http://schemas.microsoft.com/office/drawing/2014/main" id="{B10C346E-0511-480D-B4D4-103A266D9BEE}"/>
                </a:ext>
              </a:extLst>
            </p:cNvPr>
            <p:cNvSpPr txBox="1"/>
            <p:nvPr/>
          </p:nvSpPr>
          <p:spPr>
            <a:xfrm>
              <a:off x="2772962" y="1975677"/>
              <a:ext cx="24408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Overproduction of cytokines and antibodies</a:t>
              </a:r>
            </a:p>
          </p:txBody>
        </p:sp>
        <p:sp>
          <p:nvSpPr>
            <p:cNvPr id="224" name="Oval 223">
              <a:extLst>
                <a:ext uri="{FF2B5EF4-FFF2-40B4-BE49-F238E27FC236}">
                  <a16:creationId xmlns:a16="http://schemas.microsoft.com/office/drawing/2014/main" id="{0232EA59-7B21-42BF-8C50-1A5FAD6A6E30}"/>
                </a:ext>
              </a:extLst>
            </p:cNvPr>
            <p:cNvSpPr/>
            <p:nvPr/>
          </p:nvSpPr>
          <p:spPr>
            <a:xfrm>
              <a:off x="3682799" y="1539544"/>
              <a:ext cx="621127" cy="6211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8" name="TextBox 227">
              <a:extLst>
                <a:ext uri="{FF2B5EF4-FFF2-40B4-BE49-F238E27FC236}">
                  <a16:creationId xmlns:a16="http://schemas.microsoft.com/office/drawing/2014/main" id="{E6476B0C-9850-4126-9470-DBFADF7E461B}"/>
                </a:ext>
              </a:extLst>
            </p:cNvPr>
            <p:cNvSpPr txBox="1"/>
            <p:nvPr/>
          </p:nvSpPr>
          <p:spPr>
            <a:xfrm>
              <a:off x="2661362" y="336071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Uncontrolled immune and inflammatory responses contribute to demyelination and cell death</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2</a:t>
              </a:r>
            </a:p>
          </p:txBody>
        </p:sp>
        <p:sp>
          <p:nvSpPr>
            <p:cNvPr id="232" name="Arrow: Down 231">
              <a:extLst>
                <a:ext uri="{FF2B5EF4-FFF2-40B4-BE49-F238E27FC236}">
                  <a16:creationId xmlns:a16="http://schemas.microsoft.com/office/drawing/2014/main" id="{10C527D4-DF51-46A4-B10A-239E3EE8CCCA}"/>
                </a:ext>
              </a:extLst>
            </p:cNvPr>
            <p:cNvSpPr/>
            <p:nvPr/>
          </p:nvSpPr>
          <p:spPr>
            <a:xfrm>
              <a:off x="3777338" y="319548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8" name="Freeform 171">
              <a:extLst>
                <a:ext uri="{FF2B5EF4-FFF2-40B4-BE49-F238E27FC236}">
                  <a16:creationId xmlns:a16="http://schemas.microsoft.com/office/drawing/2014/main" id="{A5643817-9583-409F-BBBF-42F49369401D}"/>
                </a:ext>
              </a:extLst>
            </p:cNvPr>
            <p:cNvSpPr>
              <a:spLocks/>
            </p:cNvSpPr>
            <p:nvPr/>
          </p:nvSpPr>
          <p:spPr bwMode="auto">
            <a:xfrm>
              <a:off x="3806038" y="1607964"/>
              <a:ext cx="374649" cy="460376"/>
            </a:xfrm>
            <a:custGeom>
              <a:avLst/>
              <a:gdLst>
                <a:gd name="T0" fmla="*/ 139 w 195"/>
                <a:gd name="T1" fmla="*/ 5 h 239"/>
                <a:gd name="T2" fmla="*/ 45 w 195"/>
                <a:gd name="T3" fmla="*/ 25 h 239"/>
                <a:gd name="T4" fmla="*/ 25 w 195"/>
                <a:gd name="T5" fmla="*/ 87 h 239"/>
                <a:gd name="T6" fmla="*/ 10 w 195"/>
                <a:gd name="T7" fmla="*/ 129 h 239"/>
                <a:gd name="T8" fmla="*/ 13 w 195"/>
                <a:gd name="T9" fmla="*/ 141 h 239"/>
                <a:gd name="T10" fmla="*/ 15 w 195"/>
                <a:gd name="T11" fmla="*/ 153 h 239"/>
                <a:gd name="T12" fmla="*/ 18 w 195"/>
                <a:gd name="T13" fmla="*/ 169 h 239"/>
                <a:gd name="T14" fmla="*/ 55 w 195"/>
                <a:gd name="T15" fmla="*/ 188 h 239"/>
                <a:gd name="T16" fmla="*/ 124 w 195"/>
                <a:gd name="T17" fmla="*/ 234 h 239"/>
                <a:gd name="T18" fmla="*/ 132 w 195"/>
                <a:gd name="T19" fmla="*/ 145 h 239"/>
                <a:gd name="T20" fmla="*/ 131 w 195"/>
                <a:gd name="T21" fmla="*/ 129 h 239"/>
                <a:gd name="T22" fmla="*/ 128 w 195"/>
                <a:gd name="T23" fmla="*/ 128 h 239"/>
                <a:gd name="T24" fmla="*/ 122 w 195"/>
                <a:gd name="T25" fmla="*/ 116 h 239"/>
                <a:gd name="T26" fmla="*/ 119 w 195"/>
                <a:gd name="T27" fmla="*/ 111 h 239"/>
                <a:gd name="T28" fmla="*/ 118 w 195"/>
                <a:gd name="T29" fmla="*/ 109 h 239"/>
                <a:gd name="T30" fmla="*/ 112 w 195"/>
                <a:gd name="T31" fmla="*/ 100 h 239"/>
                <a:gd name="T32" fmla="*/ 108 w 195"/>
                <a:gd name="T33" fmla="*/ 97 h 239"/>
                <a:gd name="T34" fmla="*/ 99 w 195"/>
                <a:gd name="T35" fmla="*/ 99 h 239"/>
                <a:gd name="T36" fmla="*/ 96 w 195"/>
                <a:gd name="T37" fmla="*/ 99 h 239"/>
                <a:gd name="T38" fmla="*/ 93 w 195"/>
                <a:gd name="T39" fmla="*/ 99 h 239"/>
                <a:gd name="T40" fmla="*/ 85 w 195"/>
                <a:gd name="T41" fmla="*/ 98 h 239"/>
                <a:gd name="T42" fmla="*/ 76 w 195"/>
                <a:gd name="T43" fmla="*/ 90 h 239"/>
                <a:gd name="T44" fmla="*/ 75 w 195"/>
                <a:gd name="T45" fmla="*/ 86 h 239"/>
                <a:gd name="T46" fmla="*/ 75 w 195"/>
                <a:gd name="T47" fmla="*/ 83 h 239"/>
                <a:gd name="T48" fmla="*/ 74 w 195"/>
                <a:gd name="T49" fmla="*/ 82 h 239"/>
                <a:gd name="T50" fmla="*/ 66 w 195"/>
                <a:gd name="T51" fmla="*/ 83 h 239"/>
                <a:gd name="T52" fmla="*/ 44 w 195"/>
                <a:gd name="T53" fmla="*/ 79 h 239"/>
                <a:gd name="T54" fmla="*/ 37 w 195"/>
                <a:gd name="T55" fmla="*/ 57 h 239"/>
                <a:gd name="T56" fmla="*/ 37 w 195"/>
                <a:gd name="T57" fmla="*/ 56 h 239"/>
                <a:gd name="T58" fmla="*/ 44 w 195"/>
                <a:gd name="T59" fmla="*/ 38 h 239"/>
                <a:gd name="T60" fmla="*/ 46 w 195"/>
                <a:gd name="T61" fmla="*/ 37 h 239"/>
                <a:gd name="T62" fmla="*/ 47 w 195"/>
                <a:gd name="T63" fmla="*/ 35 h 239"/>
                <a:gd name="T64" fmla="*/ 57 w 195"/>
                <a:gd name="T65" fmla="*/ 27 h 239"/>
                <a:gd name="T66" fmla="*/ 65 w 195"/>
                <a:gd name="T67" fmla="*/ 23 h 239"/>
                <a:gd name="T68" fmla="*/ 71 w 195"/>
                <a:gd name="T69" fmla="*/ 18 h 239"/>
                <a:gd name="T70" fmla="*/ 79 w 195"/>
                <a:gd name="T71" fmla="*/ 15 h 239"/>
                <a:gd name="T72" fmla="*/ 86 w 195"/>
                <a:gd name="T73" fmla="*/ 11 h 239"/>
                <a:gd name="T74" fmla="*/ 97 w 195"/>
                <a:gd name="T75" fmla="*/ 9 h 239"/>
                <a:gd name="T76" fmla="*/ 101 w 195"/>
                <a:gd name="T77" fmla="*/ 8 h 239"/>
                <a:gd name="T78" fmla="*/ 103 w 195"/>
                <a:gd name="T79" fmla="*/ 9 h 239"/>
                <a:gd name="T80" fmla="*/ 107 w 195"/>
                <a:gd name="T81" fmla="*/ 7 h 239"/>
                <a:gd name="T82" fmla="*/ 113 w 195"/>
                <a:gd name="T83" fmla="*/ 7 h 239"/>
                <a:gd name="T84" fmla="*/ 139 w 195"/>
                <a:gd name="T85" fmla="*/ 12 h 239"/>
                <a:gd name="T86" fmla="*/ 146 w 195"/>
                <a:gd name="T87" fmla="*/ 15 h 239"/>
                <a:gd name="T88" fmla="*/ 161 w 195"/>
                <a:gd name="T89" fmla="*/ 24 h 239"/>
                <a:gd name="T90" fmla="*/ 167 w 195"/>
                <a:gd name="T91" fmla="*/ 30 h 239"/>
                <a:gd name="T92" fmla="*/ 170 w 195"/>
                <a:gd name="T93" fmla="*/ 36 h 239"/>
                <a:gd name="T94" fmla="*/ 173 w 195"/>
                <a:gd name="T95" fmla="*/ 43 h 239"/>
                <a:gd name="T96" fmla="*/ 175 w 195"/>
                <a:gd name="T97" fmla="*/ 46 h 239"/>
                <a:gd name="T98" fmla="*/ 178 w 195"/>
                <a:gd name="T99" fmla="*/ 52 h 239"/>
                <a:gd name="T100" fmla="*/ 179 w 195"/>
                <a:gd name="T101" fmla="*/ 57 h 239"/>
                <a:gd name="T102" fmla="*/ 179 w 195"/>
                <a:gd name="T103" fmla="*/ 76 h 239"/>
                <a:gd name="T104" fmla="*/ 172 w 195"/>
                <a:gd name="T105" fmla="*/ 89 h 239"/>
                <a:gd name="T106" fmla="*/ 151 w 195"/>
                <a:gd name="T107" fmla="*/ 113 h 239"/>
                <a:gd name="T108" fmla="*/ 138 w 195"/>
                <a:gd name="T109" fmla="*/ 116 h 239"/>
                <a:gd name="T110" fmla="*/ 137 w 195"/>
                <a:gd name="T111" fmla="*/ 129 h 239"/>
                <a:gd name="T112" fmla="*/ 138 w 195"/>
                <a:gd name="T113" fmla="*/ 145 h 239"/>
                <a:gd name="T114" fmla="*/ 130 w 195"/>
                <a:gd name="T115" fmla="*/ 233 h 239"/>
                <a:gd name="T116" fmla="*/ 184 w 195"/>
                <a:gd name="T117"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39">
                  <a:moveTo>
                    <a:pt x="191" y="65"/>
                  </a:moveTo>
                  <a:cubicBezTo>
                    <a:pt x="186" y="41"/>
                    <a:pt x="166" y="12"/>
                    <a:pt x="139" y="5"/>
                  </a:cubicBezTo>
                  <a:cubicBezTo>
                    <a:pt x="121" y="0"/>
                    <a:pt x="101" y="0"/>
                    <a:pt x="84" y="6"/>
                  </a:cubicBezTo>
                  <a:cubicBezTo>
                    <a:pt x="71" y="10"/>
                    <a:pt x="56" y="15"/>
                    <a:pt x="45" y="25"/>
                  </a:cubicBezTo>
                  <a:cubicBezTo>
                    <a:pt x="34" y="35"/>
                    <a:pt x="31" y="49"/>
                    <a:pt x="28" y="63"/>
                  </a:cubicBezTo>
                  <a:cubicBezTo>
                    <a:pt x="25" y="76"/>
                    <a:pt x="32" y="73"/>
                    <a:pt x="25" y="87"/>
                  </a:cubicBezTo>
                  <a:cubicBezTo>
                    <a:pt x="22" y="93"/>
                    <a:pt x="4" y="115"/>
                    <a:pt x="3" y="117"/>
                  </a:cubicBezTo>
                  <a:cubicBezTo>
                    <a:pt x="0" y="123"/>
                    <a:pt x="6" y="126"/>
                    <a:pt x="10" y="129"/>
                  </a:cubicBezTo>
                  <a:cubicBezTo>
                    <a:pt x="12" y="130"/>
                    <a:pt x="16" y="131"/>
                    <a:pt x="16" y="134"/>
                  </a:cubicBezTo>
                  <a:cubicBezTo>
                    <a:pt x="16" y="136"/>
                    <a:pt x="13" y="138"/>
                    <a:pt x="13" y="141"/>
                  </a:cubicBezTo>
                  <a:cubicBezTo>
                    <a:pt x="14" y="144"/>
                    <a:pt x="17" y="144"/>
                    <a:pt x="18" y="147"/>
                  </a:cubicBezTo>
                  <a:cubicBezTo>
                    <a:pt x="18" y="149"/>
                    <a:pt x="15" y="150"/>
                    <a:pt x="15" y="153"/>
                  </a:cubicBezTo>
                  <a:cubicBezTo>
                    <a:pt x="15" y="157"/>
                    <a:pt x="17" y="157"/>
                    <a:pt x="19" y="160"/>
                  </a:cubicBezTo>
                  <a:cubicBezTo>
                    <a:pt x="20" y="163"/>
                    <a:pt x="19" y="166"/>
                    <a:pt x="18" y="169"/>
                  </a:cubicBezTo>
                  <a:cubicBezTo>
                    <a:pt x="16" y="174"/>
                    <a:pt x="16" y="181"/>
                    <a:pt x="22" y="184"/>
                  </a:cubicBezTo>
                  <a:cubicBezTo>
                    <a:pt x="32" y="190"/>
                    <a:pt x="45" y="185"/>
                    <a:pt x="55" y="188"/>
                  </a:cubicBezTo>
                  <a:cubicBezTo>
                    <a:pt x="75" y="194"/>
                    <a:pt x="69" y="224"/>
                    <a:pt x="69" y="239"/>
                  </a:cubicBezTo>
                  <a:cubicBezTo>
                    <a:pt x="124" y="234"/>
                    <a:pt x="124" y="234"/>
                    <a:pt x="124" y="234"/>
                  </a:cubicBezTo>
                  <a:cubicBezTo>
                    <a:pt x="118" y="218"/>
                    <a:pt x="122" y="199"/>
                    <a:pt x="127" y="182"/>
                  </a:cubicBezTo>
                  <a:cubicBezTo>
                    <a:pt x="130" y="169"/>
                    <a:pt x="133" y="157"/>
                    <a:pt x="132" y="145"/>
                  </a:cubicBezTo>
                  <a:cubicBezTo>
                    <a:pt x="132" y="144"/>
                    <a:pt x="132" y="144"/>
                    <a:pt x="132" y="144"/>
                  </a:cubicBezTo>
                  <a:cubicBezTo>
                    <a:pt x="132" y="138"/>
                    <a:pt x="132" y="136"/>
                    <a:pt x="131" y="129"/>
                  </a:cubicBezTo>
                  <a:cubicBezTo>
                    <a:pt x="130" y="129"/>
                    <a:pt x="130" y="129"/>
                    <a:pt x="129" y="129"/>
                  </a:cubicBezTo>
                  <a:cubicBezTo>
                    <a:pt x="129" y="129"/>
                    <a:pt x="128" y="129"/>
                    <a:pt x="128" y="128"/>
                  </a:cubicBezTo>
                  <a:cubicBezTo>
                    <a:pt x="126" y="124"/>
                    <a:pt x="125" y="119"/>
                    <a:pt x="123" y="116"/>
                  </a:cubicBezTo>
                  <a:cubicBezTo>
                    <a:pt x="123" y="116"/>
                    <a:pt x="122" y="116"/>
                    <a:pt x="122" y="116"/>
                  </a:cubicBezTo>
                  <a:cubicBezTo>
                    <a:pt x="120" y="116"/>
                    <a:pt x="120" y="114"/>
                    <a:pt x="119" y="113"/>
                  </a:cubicBezTo>
                  <a:cubicBezTo>
                    <a:pt x="119" y="112"/>
                    <a:pt x="119" y="112"/>
                    <a:pt x="119" y="111"/>
                  </a:cubicBezTo>
                  <a:cubicBezTo>
                    <a:pt x="119" y="111"/>
                    <a:pt x="119" y="111"/>
                    <a:pt x="118" y="111"/>
                  </a:cubicBezTo>
                  <a:cubicBezTo>
                    <a:pt x="118" y="110"/>
                    <a:pt x="118" y="110"/>
                    <a:pt x="118" y="109"/>
                  </a:cubicBezTo>
                  <a:cubicBezTo>
                    <a:pt x="117" y="108"/>
                    <a:pt x="117" y="106"/>
                    <a:pt x="117" y="105"/>
                  </a:cubicBezTo>
                  <a:cubicBezTo>
                    <a:pt x="115" y="104"/>
                    <a:pt x="113" y="102"/>
                    <a:pt x="112" y="100"/>
                  </a:cubicBezTo>
                  <a:cubicBezTo>
                    <a:pt x="111" y="99"/>
                    <a:pt x="110" y="98"/>
                    <a:pt x="109" y="97"/>
                  </a:cubicBezTo>
                  <a:cubicBezTo>
                    <a:pt x="109" y="97"/>
                    <a:pt x="109" y="97"/>
                    <a:pt x="108" y="97"/>
                  </a:cubicBezTo>
                  <a:cubicBezTo>
                    <a:pt x="105" y="98"/>
                    <a:pt x="104" y="99"/>
                    <a:pt x="103" y="99"/>
                  </a:cubicBezTo>
                  <a:cubicBezTo>
                    <a:pt x="102" y="99"/>
                    <a:pt x="101" y="99"/>
                    <a:pt x="99" y="99"/>
                  </a:cubicBezTo>
                  <a:cubicBezTo>
                    <a:pt x="99" y="99"/>
                    <a:pt x="98" y="99"/>
                    <a:pt x="97" y="99"/>
                  </a:cubicBezTo>
                  <a:cubicBezTo>
                    <a:pt x="97" y="99"/>
                    <a:pt x="96" y="99"/>
                    <a:pt x="96" y="99"/>
                  </a:cubicBezTo>
                  <a:cubicBezTo>
                    <a:pt x="96" y="99"/>
                    <a:pt x="96" y="99"/>
                    <a:pt x="96" y="99"/>
                  </a:cubicBezTo>
                  <a:cubicBezTo>
                    <a:pt x="95" y="99"/>
                    <a:pt x="94" y="99"/>
                    <a:pt x="93" y="99"/>
                  </a:cubicBezTo>
                  <a:cubicBezTo>
                    <a:pt x="92" y="99"/>
                    <a:pt x="91" y="99"/>
                    <a:pt x="90" y="99"/>
                  </a:cubicBezTo>
                  <a:cubicBezTo>
                    <a:pt x="88" y="99"/>
                    <a:pt x="86" y="99"/>
                    <a:pt x="85" y="98"/>
                  </a:cubicBezTo>
                  <a:cubicBezTo>
                    <a:pt x="82" y="97"/>
                    <a:pt x="79" y="95"/>
                    <a:pt x="77" y="91"/>
                  </a:cubicBezTo>
                  <a:cubicBezTo>
                    <a:pt x="77" y="91"/>
                    <a:pt x="77" y="91"/>
                    <a:pt x="76" y="90"/>
                  </a:cubicBezTo>
                  <a:cubicBezTo>
                    <a:pt x="76" y="90"/>
                    <a:pt x="75" y="89"/>
                    <a:pt x="75" y="88"/>
                  </a:cubicBezTo>
                  <a:cubicBezTo>
                    <a:pt x="75" y="87"/>
                    <a:pt x="75" y="87"/>
                    <a:pt x="75" y="86"/>
                  </a:cubicBezTo>
                  <a:cubicBezTo>
                    <a:pt x="75" y="86"/>
                    <a:pt x="76" y="85"/>
                    <a:pt x="76" y="85"/>
                  </a:cubicBezTo>
                  <a:cubicBezTo>
                    <a:pt x="76" y="84"/>
                    <a:pt x="75" y="84"/>
                    <a:pt x="75" y="83"/>
                  </a:cubicBezTo>
                  <a:cubicBezTo>
                    <a:pt x="75" y="83"/>
                    <a:pt x="75" y="82"/>
                    <a:pt x="75" y="82"/>
                  </a:cubicBezTo>
                  <a:cubicBezTo>
                    <a:pt x="75" y="82"/>
                    <a:pt x="75" y="82"/>
                    <a:pt x="74" y="82"/>
                  </a:cubicBezTo>
                  <a:cubicBezTo>
                    <a:pt x="72" y="82"/>
                    <a:pt x="68" y="83"/>
                    <a:pt x="66" y="83"/>
                  </a:cubicBezTo>
                  <a:cubicBezTo>
                    <a:pt x="66" y="83"/>
                    <a:pt x="66" y="83"/>
                    <a:pt x="66" y="83"/>
                  </a:cubicBezTo>
                  <a:cubicBezTo>
                    <a:pt x="64" y="84"/>
                    <a:pt x="62" y="84"/>
                    <a:pt x="59" y="84"/>
                  </a:cubicBezTo>
                  <a:cubicBezTo>
                    <a:pt x="54" y="84"/>
                    <a:pt x="48" y="82"/>
                    <a:pt x="44" y="79"/>
                  </a:cubicBezTo>
                  <a:cubicBezTo>
                    <a:pt x="40" y="75"/>
                    <a:pt x="37" y="69"/>
                    <a:pt x="36" y="64"/>
                  </a:cubicBezTo>
                  <a:cubicBezTo>
                    <a:pt x="35" y="61"/>
                    <a:pt x="36" y="59"/>
                    <a:pt x="37" y="57"/>
                  </a:cubicBezTo>
                  <a:cubicBezTo>
                    <a:pt x="37" y="56"/>
                    <a:pt x="37" y="56"/>
                    <a:pt x="37" y="56"/>
                  </a:cubicBezTo>
                  <a:cubicBezTo>
                    <a:pt x="37" y="56"/>
                    <a:pt x="37" y="56"/>
                    <a:pt x="37" y="56"/>
                  </a:cubicBezTo>
                  <a:cubicBezTo>
                    <a:pt x="37" y="54"/>
                    <a:pt x="37" y="53"/>
                    <a:pt x="38" y="52"/>
                  </a:cubicBezTo>
                  <a:cubicBezTo>
                    <a:pt x="39" y="47"/>
                    <a:pt x="40" y="41"/>
                    <a:pt x="44" y="38"/>
                  </a:cubicBezTo>
                  <a:cubicBezTo>
                    <a:pt x="44" y="38"/>
                    <a:pt x="45" y="38"/>
                    <a:pt x="45" y="38"/>
                  </a:cubicBezTo>
                  <a:cubicBezTo>
                    <a:pt x="46" y="37"/>
                    <a:pt x="46" y="37"/>
                    <a:pt x="46" y="37"/>
                  </a:cubicBezTo>
                  <a:cubicBezTo>
                    <a:pt x="46" y="37"/>
                    <a:pt x="46" y="36"/>
                    <a:pt x="46" y="36"/>
                  </a:cubicBezTo>
                  <a:cubicBezTo>
                    <a:pt x="47" y="36"/>
                    <a:pt x="47" y="35"/>
                    <a:pt x="47" y="35"/>
                  </a:cubicBezTo>
                  <a:cubicBezTo>
                    <a:pt x="49" y="33"/>
                    <a:pt x="50" y="32"/>
                    <a:pt x="52" y="31"/>
                  </a:cubicBezTo>
                  <a:cubicBezTo>
                    <a:pt x="54" y="30"/>
                    <a:pt x="55" y="28"/>
                    <a:pt x="57" y="27"/>
                  </a:cubicBezTo>
                  <a:cubicBezTo>
                    <a:pt x="58" y="25"/>
                    <a:pt x="60" y="25"/>
                    <a:pt x="62" y="24"/>
                  </a:cubicBezTo>
                  <a:cubicBezTo>
                    <a:pt x="63" y="24"/>
                    <a:pt x="64" y="24"/>
                    <a:pt x="65" y="23"/>
                  </a:cubicBezTo>
                  <a:cubicBezTo>
                    <a:pt x="66" y="23"/>
                    <a:pt x="67" y="22"/>
                    <a:pt x="68" y="21"/>
                  </a:cubicBezTo>
                  <a:cubicBezTo>
                    <a:pt x="69" y="20"/>
                    <a:pt x="69" y="19"/>
                    <a:pt x="71" y="18"/>
                  </a:cubicBezTo>
                  <a:cubicBezTo>
                    <a:pt x="73" y="16"/>
                    <a:pt x="75" y="16"/>
                    <a:pt x="78" y="15"/>
                  </a:cubicBezTo>
                  <a:cubicBezTo>
                    <a:pt x="78" y="15"/>
                    <a:pt x="79" y="15"/>
                    <a:pt x="79" y="15"/>
                  </a:cubicBezTo>
                  <a:cubicBezTo>
                    <a:pt x="80" y="14"/>
                    <a:pt x="81" y="14"/>
                    <a:pt x="82" y="13"/>
                  </a:cubicBezTo>
                  <a:cubicBezTo>
                    <a:pt x="83" y="12"/>
                    <a:pt x="84" y="12"/>
                    <a:pt x="86" y="11"/>
                  </a:cubicBezTo>
                  <a:cubicBezTo>
                    <a:pt x="89" y="10"/>
                    <a:pt x="92" y="10"/>
                    <a:pt x="95" y="9"/>
                  </a:cubicBezTo>
                  <a:cubicBezTo>
                    <a:pt x="96" y="9"/>
                    <a:pt x="97" y="9"/>
                    <a:pt x="97" y="9"/>
                  </a:cubicBezTo>
                  <a:cubicBezTo>
                    <a:pt x="97" y="9"/>
                    <a:pt x="98" y="9"/>
                    <a:pt x="98" y="9"/>
                  </a:cubicBezTo>
                  <a:cubicBezTo>
                    <a:pt x="99" y="9"/>
                    <a:pt x="100" y="8"/>
                    <a:pt x="101" y="8"/>
                  </a:cubicBezTo>
                  <a:cubicBezTo>
                    <a:pt x="102" y="8"/>
                    <a:pt x="102" y="8"/>
                    <a:pt x="103" y="9"/>
                  </a:cubicBezTo>
                  <a:cubicBezTo>
                    <a:pt x="103" y="9"/>
                    <a:pt x="103" y="9"/>
                    <a:pt x="103" y="9"/>
                  </a:cubicBezTo>
                  <a:cubicBezTo>
                    <a:pt x="104" y="9"/>
                    <a:pt x="104" y="9"/>
                    <a:pt x="105" y="8"/>
                  </a:cubicBezTo>
                  <a:cubicBezTo>
                    <a:pt x="106" y="8"/>
                    <a:pt x="106" y="7"/>
                    <a:pt x="107" y="7"/>
                  </a:cubicBezTo>
                  <a:cubicBezTo>
                    <a:pt x="108" y="7"/>
                    <a:pt x="110" y="7"/>
                    <a:pt x="112" y="7"/>
                  </a:cubicBezTo>
                  <a:cubicBezTo>
                    <a:pt x="112" y="7"/>
                    <a:pt x="113" y="7"/>
                    <a:pt x="113" y="7"/>
                  </a:cubicBezTo>
                  <a:cubicBezTo>
                    <a:pt x="119" y="7"/>
                    <a:pt x="125" y="8"/>
                    <a:pt x="131" y="9"/>
                  </a:cubicBezTo>
                  <a:cubicBezTo>
                    <a:pt x="134" y="10"/>
                    <a:pt x="137" y="11"/>
                    <a:pt x="139" y="12"/>
                  </a:cubicBezTo>
                  <a:cubicBezTo>
                    <a:pt x="140" y="13"/>
                    <a:pt x="142" y="13"/>
                    <a:pt x="143" y="14"/>
                  </a:cubicBezTo>
                  <a:cubicBezTo>
                    <a:pt x="144" y="14"/>
                    <a:pt x="145" y="14"/>
                    <a:pt x="146" y="15"/>
                  </a:cubicBezTo>
                  <a:cubicBezTo>
                    <a:pt x="149" y="16"/>
                    <a:pt x="152" y="17"/>
                    <a:pt x="155" y="19"/>
                  </a:cubicBezTo>
                  <a:cubicBezTo>
                    <a:pt x="158" y="20"/>
                    <a:pt x="160" y="22"/>
                    <a:pt x="161" y="24"/>
                  </a:cubicBezTo>
                  <a:cubicBezTo>
                    <a:pt x="162" y="26"/>
                    <a:pt x="164" y="27"/>
                    <a:pt x="165" y="28"/>
                  </a:cubicBezTo>
                  <a:cubicBezTo>
                    <a:pt x="166" y="28"/>
                    <a:pt x="167" y="29"/>
                    <a:pt x="167" y="30"/>
                  </a:cubicBezTo>
                  <a:cubicBezTo>
                    <a:pt x="169" y="31"/>
                    <a:pt x="169" y="33"/>
                    <a:pt x="170" y="35"/>
                  </a:cubicBezTo>
                  <a:cubicBezTo>
                    <a:pt x="170" y="35"/>
                    <a:pt x="170" y="36"/>
                    <a:pt x="170" y="36"/>
                  </a:cubicBezTo>
                  <a:cubicBezTo>
                    <a:pt x="170" y="38"/>
                    <a:pt x="171" y="39"/>
                    <a:pt x="172" y="41"/>
                  </a:cubicBezTo>
                  <a:cubicBezTo>
                    <a:pt x="173" y="42"/>
                    <a:pt x="173" y="43"/>
                    <a:pt x="173" y="43"/>
                  </a:cubicBezTo>
                  <a:cubicBezTo>
                    <a:pt x="174" y="44"/>
                    <a:pt x="174" y="45"/>
                    <a:pt x="175" y="45"/>
                  </a:cubicBezTo>
                  <a:cubicBezTo>
                    <a:pt x="175" y="45"/>
                    <a:pt x="175" y="46"/>
                    <a:pt x="175" y="46"/>
                  </a:cubicBezTo>
                  <a:cubicBezTo>
                    <a:pt x="176" y="47"/>
                    <a:pt x="177" y="47"/>
                    <a:pt x="177" y="49"/>
                  </a:cubicBezTo>
                  <a:cubicBezTo>
                    <a:pt x="178" y="50"/>
                    <a:pt x="178" y="51"/>
                    <a:pt x="178" y="52"/>
                  </a:cubicBezTo>
                  <a:cubicBezTo>
                    <a:pt x="178" y="53"/>
                    <a:pt x="178" y="54"/>
                    <a:pt x="178" y="54"/>
                  </a:cubicBezTo>
                  <a:cubicBezTo>
                    <a:pt x="178" y="55"/>
                    <a:pt x="179" y="56"/>
                    <a:pt x="179" y="57"/>
                  </a:cubicBezTo>
                  <a:cubicBezTo>
                    <a:pt x="180" y="58"/>
                    <a:pt x="180" y="59"/>
                    <a:pt x="181" y="60"/>
                  </a:cubicBezTo>
                  <a:cubicBezTo>
                    <a:pt x="183" y="66"/>
                    <a:pt x="181" y="71"/>
                    <a:pt x="179" y="76"/>
                  </a:cubicBezTo>
                  <a:cubicBezTo>
                    <a:pt x="177" y="80"/>
                    <a:pt x="174" y="83"/>
                    <a:pt x="170" y="85"/>
                  </a:cubicBezTo>
                  <a:cubicBezTo>
                    <a:pt x="171" y="87"/>
                    <a:pt x="172" y="89"/>
                    <a:pt x="172" y="89"/>
                  </a:cubicBezTo>
                  <a:cubicBezTo>
                    <a:pt x="172" y="93"/>
                    <a:pt x="170" y="99"/>
                    <a:pt x="167" y="101"/>
                  </a:cubicBezTo>
                  <a:cubicBezTo>
                    <a:pt x="163" y="106"/>
                    <a:pt x="156" y="111"/>
                    <a:pt x="151" y="113"/>
                  </a:cubicBezTo>
                  <a:cubicBezTo>
                    <a:pt x="146" y="115"/>
                    <a:pt x="142" y="115"/>
                    <a:pt x="138" y="116"/>
                  </a:cubicBezTo>
                  <a:cubicBezTo>
                    <a:pt x="138" y="116"/>
                    <a:pt x="138" y="116"/>
                    <a:pt x="138" y="116"/>
                  </a:cubicBezTo>
                  <a:cubicBezTo>
                    <a:pt x="139" y="121"/>
                    <a:pt x="140" y="126"/>
                    <a:pt x="138" y="128"/>
                  </a:cubicBezTo>
                  <a:cubicBezTo>
                    <a:pt x="137" y="129"/>
                    <a:pt x="137" y="129"/>
                    <a:pt x="137" y="129"/>
                  </a:cubicBezTo>
                  <a:cubicBezTo>
                    <a:pt x="138" y="136"/>
                    <a:pt x="138" y="138"/>
                    <a:pt x="138" y="144"/>
                  </a:cubicBezTo>
                  <a:cubicBezTo>
                    <a:pt x="138" y="145"/>
                    <a:pt x="138" y="145"/>
                    <a:pt x="138" y="145"/>
                  </a:cubicBezTo>
                  <a:cubicBezTo>
                    <a:pt x="139" y="157"/>
                    <a:pt x="136" y="170"/>
                    <a:pt x="132" y="183"/>
                  </a:cubicBezTo>
                  <a:cubicBezTo>
                    <a:pt x="128" y="201"/>
                    <a:pt x="124" y="218"/>
                    <a:pt x="130" y="233"/>
                  </a:cubicBezTo>
                  <a:cubicBezTo>
                    <a:pt x="153" y="231"/>
                    <a:pt x="153" y="231"/>
                    <a:pt x="153" y="231"/>
                  </a:cubicBezTo>
                  <a:cubicBezTo>
                    <a:pt x="131" y="177"/>
                    <a:pt x="162" y="162"/>
                    <a:pt x="184" y="125"/>
                  </a:cubicBezTo>
                  <a:cubicBezTo>
                    <a:pt x="193" y="110"/>
                    <a:pt x="195" y="84"/>
                    <a:pt x="191" y="6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6" name="Group 15" descr=" 16">
            <a:extLst>
              <a:ext uri="{FF2B5EF4-FFF2-40B4-BE49-F238E27FC236}">
                <a16:creationId xmlns:a16="http://schemas.microsoft.com/office/drawing/2014/main" id="{FF2F8B65-0E60-4FA2-A9D5-F8883221B7E0}"/>
              </a:ext>
            </a:extLst>
          </p:cNvPr>
          <p:cNvGrpSpPr/>
          <p:nvPr/>
        </p:nvGrpSpPr>
        <p:grpSpPr>
          <a:xfrm>
            <a:off x="7717608" y="1539544"/>
            <a:ext cx="2590199" cy="1880123"/>
            <a:chOff x="7717608" y="1539544"/>
            <a:chExt cx="2590199" cy="1880123"/>
          </a:xfrm>
        </p:grpSpPr>
        <p:sp>
          <p:nvSpPr>
            <p:cNvPr id="222" name="TextBox 221">
              <a:extLst>
                <a:ext uri="{FF2B5EF4-FFF2-40B4-BE49-F238E27FC236}">
                  <a16:creationId xmlns:a16="http://schemas.microsoft.com/office/drawing/2014/main" id="{AB2A65E5-F141-4FB0-8BE0-E766F71A678A}"/>
                </a:ext>
              </a:extLst>
            </p:cNvPr>
            <p:cNvSpPr txBox="1"/>
            <p:nvPr/>
          </p:nvSpPr>
          <p:spPr>
            <a:xfrm>
              <a:off x="7717608" y="1989808"/>
              <a:ext cx="2590199"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Progressive </a:t>
              </a:r>
              <a:b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b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decline over time</a:t>
              </a:r>
            </a:p>
          </p:txBody>
        </p:sp>
        <p:grpSp>
          <p:nvGrpSpPr>
            <p:cNvPr id="226" name="Group 225">
              <a:extLst>
                <a:ext uri="{FF2B5EF4-FFF2-40B4-BE49-F238E27FC236}">
                  <a16:creationId xmlns:a16="http://schemas.microsoft.com/office/drawing/2014/main" id="{B3DBB7CD-A775-4F97-99F1-0A90A353C423}"/>
                </a:ext>
              </a:extLst>
            </p:cNvPr>
            <p:cNvGrpSpPr/>
            <p:nvPr/>
          </p:nvGrpSpPr>
          <p:grpSpPr>
            <a:xfrm>
              <a:off x="8702144" y="1539544"/>
              <a:ext cx="621127" cy="621127"/>
              <a:chOff x="9662112" y="2931275"/>
              <a:chExt cx="621127" cy="621127"/>
            </a:xfrm>
          </p:grpSpPr>
          <p:sp>
            <p:nvSpPr>
              <p:cNvPr id="235" name="Oval 234">
                <a:extLst>
                  <a:ext uri="{FF2B5EF4-FFF2-40B4-BE49-F238E27FC236}">
                    <a16:creationId xmlns:a16="http://schemas.microsoft.com/office/drawing/2014/main" id="{701AB23C-438A-4925-9163-FE829E636D3F}"/>
                  </a:ext>
                </a:extLst>
              </p:cNvPr>
              <p:cNvSpPr/>
              <p:nvPr/>
            </p:nvSpPr>
            <p:spPr>
              <a:xfrm>
                <a:off x="9662112" y="2931275"/>
                <a:ext cx="621127" cy="6211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6" name="Freeform 42">
                <a:extLst>
                  <a:ext uri="{FF2B5EF4-FFF2-40B4-BE49-F238E27FC236}">
                    <a16:creationId xmlns:a16="http://schemas.microsoft.com/office/drawing/2014/main" id="{A3272487-0204-4BDC-866A-69A24D3A35C2}"/>
                  </a:ext>
                </a:extLst>
              </p:cNvPr>
              <p:cNvSpPr>
                <a:spLocks/>
              </p:cNvSpPr>
              <p:nvPr/>
            </p:nvSpPr>
            <p:spPr bwMode="auto">
              <a:xfrm>
                <a:off x="10058400" y="3110076"/>
                <a:ext cx="6350" cy="12700"/>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cubicBezTo>
                      <a:pt x="2" y="1"/>
                      <a:pt x="1" y="1"/>
                      <a:pt x="0" y="0"/>
                    </a:cubicBezTo>
                    <a:cubicBezTo>
                      <a:pt x="0" y="4"/>
                      <a:pt x="0" y="4"/>
                      <a:pt x="0" y="4"/>
                    </a:cubicBezTo>
                    <a:lnTo>
                      <a:pt x="2" y="2"/>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234" name="Arrow: Down 233">
              <a:extLst>
                <a:ext uri="{FF2B5EF4-FFF2-40B4-BE49-F238E27FC236}">
                  <a16:creationId xmlns:a16="http://schemas.microsoft.com/office/drawing/2014/main" id="{222E8DE8-093F-4A2D-80E5-0BC48C9FC7A2}"/>
                </a:ext>
              </a:extLst>
            </p:cNvPr>
            <p:cNvSpPr/>
            <p:nvPr/>
          </p:nvSpPr>
          <p:spPr>
            <a:xfrm>
              <a:off x="8796683" y="319548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0" name="Freeform 134">
              <a:extLst>
                <a:ext uri="{FF2B5EF4-FFF2-40B4-BE49-F238E27FC236}">
                  <a16:creationId xmlns:a16="http://schemas.microsoft.com/office/drawing/2014/main" id="{002DD47C-0F9A-46FA-8C42-D8F38BEA61DB}"/>
                </a:ext>
              </a:extLst>
            </p:cNvPr>
            <p:cNvSpPr>
              <a:spLocks noEditPoints="1"/>
            </p:cNvSpPr>
            <p:nvPr/>
          </p:nvSpPr>
          <p:spPr bwMode="auto">
            <a:xfrm>
              <a:off x="8796707" y="1636536"/>
              <a:ext cx="432000" cy="323689"/>
            </a:xfrm>
            <a:custGeom>
              <a:avLst/>
              <a:gdLst>
                <a:gd name="T0" fmla="*/ 45 w 108"/>
                <a:gd name="T1" fmla="*/ 81 h 81"/>
                <a:gd name="T2" fmla="*/ 28 w 108"/>
                <a:gd name="T3" fmla="*/ 68 h 81"/>
                <a:gd name="T4" fmla="*/ 0 w 108"/>
                <a:gd name="T5" fmla="*/ 36 h 81"/>
                <a:gd name="T6" fmla="*/ 50 w 108"/>
                <a:gd name="T7" fmla="*/ 0 h 81"/>
                <a:gd name="T8" fmla="*/ 108 w 108"/>
                <a:gd name="T9" fmla="*/ 45 h 81"/>
                <a:gd name="T10" fmla="*/ 64 w 108"/>
                <a:gd name="T11" fmla="*/ 81 h 81"/>
                <a:gd name="T12" fmla="*/ 45 w 108"/>
                <a:gd name="T13" fmla="*/ 81 h 81"/>
                <a:gd name="T14" fmla="*/ 45 w 108"/>
                <a:gd name="T15" fmla="*/ 54 h 81"/>
                <a:gd name="T16" fmla="*/ 36 w 108"/>
                <a:gd name="T17" fmla="*/ 63 h 81"/>
                <a:gd name="T18" fmla="*/ 45 w 108"/>
                <a:gd name="T19" fmla="*/ 72 h 81"/>
                <a:gd name="T20" fmla="*/ 63 w 108"/>
                <a:gd name="T21" fmla="*/ 72 h 81"/>
                <a:gd name="T22" fmla="*/ 99 w 108"/>
                <a:gd name="T23" fmla="*/ 45 h 81"/>
                <a:gd name="T24" fmla="*/ 50 w 108"/>
                <a:gd name="T25" fmla="*/ 9 h 81"/>
                <a:gd name="T26" fmla="*/ 9 w 108"/>
                <a:gd name="T27" fmla="*/ 36 h 81"/>
                <a:gd name="T28" fmla="*/ 28 w 108"/>
                <a:gd name="T29" fmla="*/ 58 h 81"/>
                <a:gd name="T30" fmla="*/ 45 w 108"/>
                <a:gd name="T31" fmla="*/ 45 h 81"/>
                <a:gd name="T32" fmla="*/ 63 w 108"/>
                <a:gd name="T33" fmla="*/ 45 h 81"/>
                <a:gd name="T34" fmla="*/ 72 w 108"/>
                <a:gd name="T35" fmla="*/ 41 h 81"/>
                <a:gd name="T36" fmla="*/ 77 w 108"/>
                <a:gd name="T37" fmla="*/ 36 h 81"/>
                <a:gd name="T38" fmla="*/ 81 w 108"/>
                <a:gd name="T39" fmla="*/ 41 h 81"/>
                <a:gd name="T40" fmla="*/ 63 w 108"/>
                <a:gd name="T41" fmla="*/ 54 h 81"/>
                <a:gd name="T42" fmla="*/ 45 w 108"/>
                <a:gd name="T43" fmla="*/ 5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81">
                  <a:moveTo>
                    <a:pt x="45" y="81"/>
                  </a:moveTo>
                  <a:cubicBezTo>
                    <a:pt x="37" y="81"/>
                    <a:pt x="30" y="75"/>
                    <a:pt x="28" y="68"/>
                  </a:cubicBezTo>
                  <a:cubicBezTo>
                    <a:pt x="14" y="66"/>
                    <a:pt x="0" y="57"/>
                    <a:pt x="0" y="36"/>
                  </a:cubicBezTo>
                  <a:cubicBezTo>
                    <a:pt x="0" y="15"/>
                    <a:pt x="26" y="0"/>
                    <a:pt x="50" y="0"/>
                  </a:cubicBezTo>
                  <a:cubicBezTo>
                    <a:pt x="86" y="0"/>
                    <a:pt x="108" y="23"/>
                    <a:pt x="108" y="45"/>
                  </a:cubicBezTo>
                  <a:cubicBezTo>
                    <a:pt x="108" y="66"/>
                    <a:pt x="92" y="79"/>
                    <a:pt x="64" y="81"/>
                  </a:cubicBezTo>
                  <a:lnTo>
                    <a:pt x="45" y="81"/>
                  </a:lnTo>
                  <a:close/>
                  <a:moveTo>
                    <a:pt x="45" y="54"/>
                  </a:moveTo>
                  <a:cubicBezTo>
                    <a:pt x="40" y="54"/>
                    <a:pt x="36" y="58"/>
                    <a:pt x="36" y="63"/>
                  </a:cubicBezTo>
                  <a:cubicBezTo>
                    <a:pt x="36" y="68"/>
                    <a:pt x="40" y="72"/>
                    <a:pt x="45" y="72"/>
                  </a:cubicBezTo>
                  <a:cubicBezTo>
                    <a:pt x="63" y="72"/>
                    <a:pt x="63" y="72"/>
                    <a:pt x="63" y="72"/>
                  </a:cubicBezTo>
                  <a:cubicBezTo>
                    <a:pt x="77" y="71"/>
                    <a:pt x="99" y="66"/>
                    <a:pt x="99" y="45"/>
                  </a:cubicBezTo>
                  <a:cubicBezTo>
                    <a:pt x="99" y="30"/>
                    <a:pt x="84" y="9"/>
                    <a:pt x="50" y="9"/>
                  </a:cubicBezTo>
                  <a:cubicBezTo>
                    <a:pt x="28" y="9"/>
                    <a:pt x="9" y="22"/>
                    <a:pt x="9" y="36"/>
                  </a:cubicBezTo>
                  <a:cubicBezTo>
                    <a:pt x="9" y="53"/>
                    <a:pt x="20" y="58"/>
                    <a:pt x="28" y="58"/>
                  </a:cubicBezTo>
                  <a:cubicBezTo>
                    <a:pt x="30" y="51"/>
                    <a:pt x="37" y="45"/>
                    <a:pt x="45" y="45"/>
                  </a:cubicBezTo>
                  <a:cubicBezTo>
                    <a:pt x="63" y="45"/>
                    <a:pt x="63" y="45"/>
                    <a:pt x="63" y="45"/>
                  </a:cubicBezTo>
                  <a:cubicBezTo>
                    <a:pt x="63" y="45"/>
                    <a:pt x="72" y="45"/>
                    <a:pt x="72" y="41"/>
                  </a:cubicBezTo>
                  <a:cubicBezTo>
                    <a:pt x="72" y="38"/>
                    <a:pt x="74" y="36"/>
                    <a:pt x="77" y="36"/>
                  </a:cubicBezTo>
                  <a:cubicBezTo>
                    <a:pt x="79" y="36"/>
                    <a:pt x="81" y="38"/>
                    <a:pt x="81" y="41"/>
                  </a:cubicBezTo>
                  <a:cubicBezTo>
                    <a:pt x="81" y="51"/>
                    <a:pt x="70" y="54"/>
                    <a:pt x="63" y="54"/>
                  </a:cubicBezTo>
                  <a:lnTo>
                    <a:pt x="45" y="5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1" name="Freeform 135">
              <a:extLst>
                <a:ext uri="{FF2B5EF4-FFF2-40B4-BE49-F238E27FC236}">
                  <a16:creationId xmlns:a16="http://schemas.microsoft.com/office/drawing/2014/main" id="{4129E8CF-C511-47B4-9BA4-FF488E12B0C7}"/>
                </a:ext>
              </a:extLst>
            </p:cNvPr>
            <p:cNvSpPr>
              <a:spLocks/>
            </p:cNvSpPr>
            <p:nvPr/>
          </p:nvSpPr>
          <p:spPr bwMode="auto">
            <a:xfrm>
              <a:off x="8948592" y="1936570"/>
              <a:ext cx="128231" cy="131966"/>
            </a:xfrm>
            <a:custGeom>
              <a:avLst/>
              <a:gdLst>
                <a:gd name="T0" fmla="*/ 19 w 32"/>
                <a:gd name="T1" fmla="*/ 33 h 33"/>
                <a:gd name="T2" fmla="*/ 9 w 32"/>
                <a:gd name="T3" fmla="*/ 26 h 33"/>
                <a:gd name="T4" fmla="*/ 0 w 32"/>
                <a:gd name="T5" fmla="*/ 3 h 33"/>
                <a:gd name="T6" fmla="*/ 8 w 32"/>
                <a:gd name="T7" fmla="*/ 0 h 33"/>
                <a:gd name="T8" fmla="*/ 17 w 32"/>
                <a:gd name="T9" fmla="*/ 23 h 33"/>
                <a:gd name="T10" fmla="*/ 20 w 32"/>
                <a:gd name="T11" fmla="*/ 24 h 33"/>
                <a:gd name="T12" fmla="*/ 22 w 32"/>
                <a:gd name="T13" fmla="*/ 21 h 33"/>
                <a:gd name="T14" fmla="*/ 15 w 32"/>
                <a:gd name="T15" fmla="*/ 3 h 33"/>
                <a:gd name="T16" fmla="*/ 23 w 32"/>
                <a:gd name="T17" fmla="*/ 0 h 33"/>
                <a:gd name="T18" fmla="*/ 30 w 32"/>
                <a:gd name="T19" fmla="*/ 18 h 33"/>
                <a:gd name="T20" fmla="*/ 24 w 32"/>
                <a:gd name="T21" fmla="*/ 32 h 33"/>
                <a:gd name="T22" fmla="*/ 19 w 32"/>
                <a:gd name="T23"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3">
                  <a:moveTo>
                    <a:pt x="19" y="33"/>
                  </a:moveTo>
                  <a:cubicBezTo>
                    <a:pt x="15" y="33"/>
                    <a:pt x="11" y="30"/>
                    <a:pt x="9" y="26"/>
                  </a:cubicBezTo>
                  <a:cubicBezTo>
                    <a:pt x="0" y="3"/>
                    <a:pt x="0" y="3"/>
                    <a:pt x="0" y="3"/>
                  </a:cubicBezTo>
                  <a:cubicBezTo>
                    <a:pt x="8" y="0"/>
                    <a:pt x="8" y="0"/>
                    <a:pt x="8" y="0"/>
                  </a:cubicBezTo>
                  <a:cubicBezTo>
                    <a:pt x="17" y="23"/>
                    <a:pt x="17" y="23"/>
                    <a:pt x="17" y="23"/>
                  </a:cubicBezTo>
                  <a:cubicBezTo>
                    <a:pt x="18" y="24"/>
                    <a:pt x="19" y="24"/>
                    <a:pt x="20" y="24"/>
                  </a:cubicBezTo>
                  <a:cubicBezTo>
                    <a:pt x="21" y="24"/>
                    <a:pt x="22" y="22"/>
                    <a:pt x="22" y="21"/>
                  </a:cubicBezTo>
                  <a:cubicBezTo>
                    <a:pt x="15" y="3"/>
                    <a:pt x="15" y="3"/>
                    <a:pt x="15" y="3"/>
                  </a:cubicBezTo>
                  <a:cubicBezTo>
                    <a:pt x="23" y="0"/>
                    <a:pt x="23" y="0"/>
                    <a:pt x="23" y="0"/>
                  </a:cubicBezTo>
                  <a:cubicBezTo>
                    <a:pt x="30" y="18"/>
                    <a:pt x="30" y="18"/>
                    <a:pt x="30" y="18"/>
                  </a:cubicBezTo>
                  <a:cubicBezTo>
                    <a:pt x="32" y="24"/>
                    <a:pt x="29" y="30"/>
                    <a:pt x="24" y="32"/>
                  </a:cubicBezTo>
                  <a:cubicBezTo>
                    <a:pt x="22" y="33"/>
                    <a:pt x="21" y="33"/>
                    <a:pt x="19" y="3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2" name="Freeform 136">
              <a:extLst>
                <a:ext uri="{FF2B5EF4-FFF2-40B4-BE49-F238E27FC236}">
                  <a16:creationId xmlns:a16="http://schemas.microsoft.com/office/drawing/2014/main" id="{DAC11896-2A22-4EE7-BCDC-B8DDC3B15FD5}"/>
                </a:ext>
              </a:extLst>
            </p:cNvPr>
            <p:cNvSpPr>
              <a:spLocks/>
            </p:cNvSpPr>
            <p:nvPr/>
          </p:nvSpPr>
          <p:spPr bwMode="auto">
            <a:xfrm>
              <a:off x="8954817" y="1907937"/>
              <a:ext cx="115781" cy="104576"/>
            </a:xfrm>
            <a:custGeom>
              <a:avLst/>
              <a:gdLst>
                <a:gd name="T0" fmla="*/ 1 w 29"/>
                <a:gd name="T1" fmla="*/ 26 h 26"/>
                <a:gd name="T2" fmla="*/ 0 w 29"/>
                <a:gd name="T3" fmla="*/ 17 h 26"/>
                <a:gd name="T4" fmla="*/ 16 w 29"/>
                <a:gd name="T5" fmla="*/ 11 h 26"/>
                <a:gd name="T6" fmla="*/ 20 w 29"/>
                <a:gd name="T7" fmla="*/ 0 h 26"/>
                <a:gd name="T8" fmla="*/ 29 w 29"/>
                <a:gd name="T9" fmla="*/ 0 h 26"/>
                <a:gd name="T10" fmla="*/ 22 w 29"/>
                <a:gd name="T11" fmla="*/ 18 h 26"/>
                <a:gd name="T12" fmla="*/ 1 w 29"/>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9" h="26">
                  <a:moveTo>
                    <a:pt x="1" y="26"/>
                  </a:moveTo>
                  <a:cubicBezTo>
                    <a:pt x="0" y="17"/>
                    <a:pt x="0" y="17"/>
                    <a:pt x="0" y="17"/>
                  </a:cubicBezTo>
                  <a:cubicBezTo>
                    <a:pt x="7" y="16"/>
                    <a:pt x="13" y="15"/>
                    <a:pt x="16" y="11"/>
                  </a:cubicBezTo>
                  <a:cubicBezTo>
                    <a:pt x="20" y="8"/>
                    <a:pt x="20" y="3"/>
                    <a:pt x="20" y="0"/>
                  </a:cubicBezTo>
                  <a:cubicBezTo>
                    <a:pt x="29" y="0"/>
                    <a:pt x="29" y="0"/>
                    <a:pt x="29" y="0"/>
                  </a:cubicBezTo>
                  <a:cubicBezTo>
                    <a:pt x="29" y="7"/>
                    <a:pt x="27" y="13"/>
                    <a:pt x="22" y="18"/>
                  </a:cubicBezTo>
                  <a:cubicBezTo>
                    <a:pt x="17" y="23"/>
                    <a:pt x="10" y="25"/>
                    <a:pt x="1" y="2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93" name="Freeform 137">
              <a:extLst>
                <a:ext uri="{FF2B5EF4-FFF2-40B4-BE49-F238E27FC236}">
                  <a16:creationId xmlns:a16="http://schemas.microsoft.com/office/drawing/2014/main" id="{D56BC9A9-6388-48B9-B3D1-FAB45ACEEDA5}"/>
                </a:ext>
              </a:extLst>
            </p:cNvPr>
            <p:cNvSpPr>
              <a:spLocks/>
            </p:cNvSpPr>
            <p:nvPr/>
          </p:nvSpPr>
          <p:spPr bwMode="auto">
            <a:xfrm>
              <a:off x="8952949" y="1772236"/>
              <a:ext cx="119516" cy="68472"/>
            </a:xfrm>
            <a:custGeom>
              <a:avLst/>
              <a:gdLst>
                <a:gd name="T0" fmla="*/ 22 w 30"/>
                <a:gd name="T1" fmla="*/ 17 h 17"/>
                <a:gd name="T2" fmla="*/ 5 w 30"/>
                <a:gd name="T3" fmla="*/ 12 h 17"/>
                <a:gd name="T4" fmla="*/ 0 w 30"/>
                <a:gd name="T5" fmla="*/ 2 h 17"/>
                <a:gd name="T6" fmla="*/ 2 w 30"/>
                <a:gd name="T7" fmla="*/ 0 h 17"/>
                <a:gd name="T8" fmla="*/ 5 w 30"/>
                <a:gd name="T9" fmla="*/ 2 h 17"/>
                <a:gd name="T10" fmla="*/ 8 w 30"/>
                <a:gd name="T11" fmla="*/ 9 h 17"/>
                <a:gd name="T12" fmla="*/ 27 w 30"/>
                <a:gd name="T13" fmla="*/ 12 h 17"/>
                <a:gd name="T14" fmla="*/ 30 w 30"/>
                <a:gd name="T15" fmla="*/ 14 h 17"/>
                <a:gd name="T16" fmla="*/ 28 w 30"/>
                <a:gd name="T17" fmla="*/ 16 h 17"/>
                <a:gd name="T18" fmla="*/ 22 w 30"/>
                <a:gd name="T1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7">
                  <a:moveTo>
                    <a:pt x="22" y="17"/>
                  </a:moveTo>
                  <a:cubicBezTo>
                    <a:pt x="15" y="17"/>
                    <a:pt x="9" y="15"/>
                    <a:pt x="5" y="12"/>
                  </a:cubicBezTo>
                  <a:cubicBezTo>
                    <a:pt x="0" y="8"/>
                    <a:pt x="0" y="3"/>
                    <a:pt x="0" y="2"/>
                  </a:cubicBezTo>
                  <a:cubicBezTo>
                    <a:pt x="0" y="1"/>
                    <a:pt x="1" y="0"/>
                    <a:pt x="2" y="0"/>
                  </a:cubicBezTo>
                  <a:cubicBezTo>
                    <a:pt x="3" y="0"/>
                    <a:pt x="5" y="1"/>
                    <a:pt x="5" y="2"/>
                  </a:cubicBezTo>
                  <a:cubicBezTo>
                    <a:pt x="5" y="2"/>
                    <a:pt x="5" y="6"/>
                    <a:pt x="8" y="9"/>
                  </a:cubicBezTo>
                  <a:cubicBezTo>
                    <a:pt x="12" y="12"/>
                    <a:pt x="19" y="13"/>
                    <a:pt x="27" y="12"/>
                  </a:cubicBezTo>
                  <a:cubicBezTo>
                    <a:pt x="28" y="12"/>
                    <a:pt x="30" y="13"/>
                    <a:pt x="30" y="14"/>
                  </a:cubicBezTo>
                  <a:cubicBezTo>
                    <a:pt x="30" y="15"/>
                    <a:pt x="29" y="16"/>
                    <a:pt x="28" y="16"/>
                  </a:cubicBezTo>
                  <a:cubicBezTo>
                    <a:pt x="26" y="17"/>
                    <a:pt x="24" y="17"/>
                    <a:pt x="22"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11" name="Freeform 138">
              <a:extLst>
                <a:ext uri="{FF2B5EF4-FFF2-40B4-BE49-F238E27FC236}">
                  <a16:creationId xmlns:a16="http://schemas.microsoft.com/office/drawing/2014/main" id="{61EE5B3C-F75B-4F43-ADED-40616D1460F8}"/>
                </a:ext>
              </a:extLst>
            </p:cNvPr>
            <p:cNvSpPr>
              <a:spLocks/>
            </p:cNvSpPr>
            <p:nvPr/>
          </p:nvSpPr>
          <p:spPr bwMode="auto">
            <a:xfrm>
              <a:off x="8904396" y="1665170"/>
              <a:ext cx="216622" cy="107066"/>
            </a:xfrm>
            <a:custGeom>
              <a:avLst/>
              <a:gdLst>
                <a:gd name="T0" fmla="*/ 2 w 54"/>
                <a:gd name="T1" fmla="*/ 27 h 27"/>
                <a:gd name="T2" fmla="*/ 0 w 54"/>
                <a:gd name="T3" fmla="*/ 25 h 27"/>
                <a:gd name="T4" fmla="*/ 2 w 54"/>
                <a:gd name="T5" fmla="*/ 22 h 27"/>
                <a:gd name="T6" fmla="*/ 14 w 54"/>
                <a:gd name="T7" fmla="*/ 19 h 27"/>
                <a:gd name="T8" fmla="*/ 31 w 54"/>
                <a:gd name="T9" fmla="*/ 19 h 27"/>
                <a:gd name="T10" fmla="*/ 38 w 54"/>
                <a:gd name="T11" fmla="*/ 21 h 27"/>
                <a:gd name="T12" fmla="*/ 41 w 54"/>
                <a:gd name="T13" fmla="*/ 16 h 27"/>
                <a:gd name="T14" fmla="*/ 52 w 54"/>
                <a:gd name="T15" fmla="*/ 0 h 27"/>
                <a:gd name="T16" fmla="*/ 54 w 54"/>
                <a:gd name="T17" fmla="*/ 2 h 27"/>
                <a:gd name="T18" fmla="*/ 52 w 54"/>
                <a:gd name="T19" fmla="*/ 5 h 27"/>
                <a:gd name="T20" fmla="*/ 45 w 54"/>
                <a:gd name="T21" fmla="*/ 16 h 27"/>
                <a:gd name="T22" fmla="*/ 40 w 54"/>
                <a:gd name="T23" fmla="*/ 25 h 27"/>
                <a:gd name="T24" fmla="*/ 28 w 54"/>
                <a:gd name="T25" fmla="*/ 22 h 27"/>
                <a:gd name="T26" fmla="*/ 17 w 54"/>
                <a:gd name="T27" fmla="*/ 22 h 27"/>
                <a:gd name="T28" fmla="*/ 2 w 54"/>
                <a:gd name="T2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27">
                  <a:moveTo>
                    <a:pt x="2" y="27"/>
                  </a:moveTo>
                  <a:cubicBezTo>
                    <a:pt x="1" y="27"/>
                    <a:pt x="0" y="26"/>
                    <a:pt x="0" y="25"/>
                  </a:cubicBezTo>
                  <a:cubicBezTo>
                    <a:pt x="0" y="23"/>
                    <a:pt x="1" y="22"/>
                    <a:pt x="2" y="22"/>
                  </a:cubicBezTo>
                  <a:cubicBezTo>
                    <a:pt x="2" y="22"/>
                    <a:pt x="10" y="22"/>
                    <a:pt x="14" y="19"/>
                  </a:cubicBezTo>
                  <a:cubicBezTo>
                    <a:pt x="20" y="13"/>
                    <a:pt x="26" y="13"/>
                    <a:pt x="31" y="19"/>
                  </a:cubicBezTo>
                  <a:cubicBezTo>
                    <a:pt x="33" y="21"/>
                    <a:pt x="36" y="21"/>
                    <a:pt x="38" y="21"/>
                  </a:cubicBezTo>
                  <a:cubicBezTo>
                    <a:pt x="40" y="20"/>
                    <a:pt x="41" y="18"/>
                    <a:pt x="41" y="16"/>
                  </a:cubicBezTo>
                  <a:cubicBezTo>
                    <a:pt x="41" y="5"/>
                    <a:pt x="46" y="0"/>
                    <a:pt x="52" y="0"/>
                  </a:cubicBezTo>
                  <a:cubicBezTo>
                    <a:pt x="53" y="0"/>
                    <a:pt x="54" y="1"/>
                    <a:pt x="54" y="2"/>
                  </a:cubicBezTo>
                  <a:cubicBezTo>
                    <a:pt x="54" y="3"/>
                    <a:pt x="53" y="5"/>
                    <a:pt x="52" y="5"/>
                  </a:cubicBezTo>
                  <a:cubicBezTo>
                    <a:pt x="48" y="5"/>
                    <a:pt x="45" y="8"/>
                    <a:pt x="45" y="16"/>
                  </a:cubicBezTo>
                  <a:cubicBezTo>
                    <a:pt x="45" y="20"/>
                    <a:pt x="43" y="23"/>
                    <a:pt x="40" y="25"/>
                  </a:cubicBezTo>
                  <a:cubicBezTo>
                    <a:pt x="36" y="26"/>
                    <a:pt x="31" y="25"/>
                    <a:pt x="28" y="22"/>
                  </a:cubicBezTo>
                  <a:cubicBezTo>
                    <a:pt x="24" y="18"/>
                    <a:pt x="21" y="18"/>
                    <a:pt x="17" y="22"/>
                  </a:cubicBezTo>
                  <a:cubicBezTo>
                    <a:pt x="12" y="27"/>
                    <a:pt x="3" y="27"/>
                    <a:pt x="2" y="2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12" name="Freeform 139">
              <a:extLst>
                <a:ext uri="{FF2B5EF4-FFF2-40B4-BE49-F238E27FC236}">
                  <a16:creationId xmlns:a16="http://schemas.microsoft.com/office/drawing/2014/main" id="{001CFA89-3D2F-47DC-A9A3-22513364C061}"/>
                </a:ext>
              </a:extLst>
            </p:cNvPr>
            <p:cNvSpPr>
              <a:spLocks/>
            </p:cNvSpPr>
            <p:nvPr/>
          </p:nvSpPr>
          <p:spPr bwMode="auto">
            <a:xfrm>
              <a:off x="8994655" y="1700028"/>
              <a:ext cx="36104" cy="52288"/>
            </a:xfrm>
            <a:custGeom>
              <a:avLst/>
              <a:gdLst>
                <a:gd name="T0" fmla="*/ 7 w 9"/>
                <a:gd name="T1" fmla="*/ 13 h 13"/>
                <a:gd name="T2" fmla="*/ 5 w 9"/>
                <a:gd name="T3" fmla="*/ 13 h 13"/>
                <a:gd name="T4" fmla="*/ 0 w 9"/>
                <a:gd name="T5" fmla="*/ 2 h 13"/>
                <a:gd name="T6" fmla="*/ 2 w 9"/>
                <a:gd name="T7" fmla="*/ 0 h 13"/>
                <a:gd name="T8" fmla="*/ 5 w 9"/>
                <a:gd name="T9" fmla="*/ 2 h 13"/>
                <a:gd name="T10" fmla="*/ 8 w 9"/>
                <a:gd name="T11" fmla="*/ 10 h 13"/>
                <a:gd name="T12" fmla="*/ 8 w 9"/>
                <a:gd name="T13" fmla="*/ 13 h 13"/>
                <a:gd name="T14" fmla="*/ 7 w 9"/>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3">
                  <a:moveTo>
                    <a:pt x="7" y="13"/>
                  </a:moveTo>
                  <a:cubicBezTo>
                    <a:pt x="6" y="13"/>
                    <a:pt x="6" y="13"/>
                    <a:pt x="5" y="13"/>
                  </a:cubicBezTo>
                  <a:cubicBezTo>
                    <a:pt x="5" y="12"/>
                    <a:pt x="0" y="8"/>
                    <a:pt x="0" y="2"/>
                  </a:cubicBezTo>
                  <a:cubicBezTo>
                    <a:pt x="0" y="1"/>
                    <a:pt x="1" y="0"/>
                    <a:pt x="2" y="0"/>
                  </a:cubicBezTo>
                  <a:cubicBezTo>
                    <a:pt x="4" y="0"/>
                    <a:pt x="5" y="1"/>
                    <a:pt x="5" y="2"/>
                  </a:cubicBezTo>
                  <a:cubicBezTo>
                    <a:pt x="5" y="5"/>
                    <a:pt x="7" y="9"/>
                    <a:pt x="8" y="10"/>
                  </a:cubicBezTo>
                  <a:cubicBezTo>
                    <a:pt x="9" y="11"/>
                    <a:pt x="9" y="12"/>
                    <a:pt x="8" y="13"/>
                  </a:cubicBezTo>
                  <a:cubicBezTo>
                    <a:pt x="8" y="13"/>
                    <a:pt x="7" y="13"/>
                    <a:pt x="7"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13" name="Freeform 140">
              <a:extLst>
                <a:ext uri="{FF2B5EF4-FFF2-40B4-BE49-F238E27FC236}">
                  <a16:creationId xmlns:a16="http://schemas.microsoft.com/office/drawing/2014/main" id="{1E653C1D-01BA-4249-A7E6-1D9692443EAA}"/>
                </a:ext>
              </a:extLst>
            </p:cNvPr>
            <p:cNvSpPr>
              <a:spLocks/>
            </p:cNvSpPr>
            <p:nvPr/>
          </p:nvSpPr>
          <p:spPr bwMode="auto">
            <a:xfrm>
              <a:off x="8990298" y="1788421"/>
              <a:ext cx="44818" cy="56023"/>
            </a:xfrm>
            <a:custGeom>
              <a:avLst/>
              <a:gdLst>
                <a:gd name="T0" fmla="*/ 2 w 11"/>
                <a:gd name="T1" fmla="*/ 14 h 14"/>
                <a:gd name="T2" fmla="*/ 0 w 11"/>
                <a:gd name="T3" fmla="*/ 12 h 14"/>
                <a:gd name="T4" fmla="*/ 2 w 11"/>
                <a:gd name="T5" fmla="*/ 9 h 14"/>
                <a:gd name="T6" fmla="*/ 6 w 11"/>
                <a:gd name="T7" fmla="*/ 8 h 14"/>
                <a:gd name="T8" fmla="*/ 5 w 11"/>
                <a:gd name="T9" fmla="*/ 4 h 14"/>
                <a:gd name="T10" fmla="*/ 6 w 11"/>
                <a:gd name="T11" fmla="*/ 1 h 14"/>
                <a:gd name="T12" fmla="*/ 9 w 11"/>
                <a:gd name="T13" fmla="*/ 2 h 14"/>
                <a:gd name="T14" fmla="*/ 9 w 11"/>
                <a:gd name="T15" fmla="*/ 11 h 14"/>
                <a:gd name="T16" fmla="*/ 2 w 11"/>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4">
                  <a:moveTo>
                    <a:pt x="2" y="14"/>
                  </a:moveTo>
                  <a:cubicBezTo>
                    <a:pt x="1" y="14"/>
                    <a:pt x="0" y="13"/>
                    <a:pt x="0" y="12"/>
                  </a:cubicBezTo>
                  <a:cubicBezTo>
                    <a:pt x="0" y="10"/>
                    <a:pt x="1" y="9"/>
                    <a:pt x="2" y="9"/>
                  </a:cubicBezTo>
                  <a:cubicBezTo>
                    <a:pt x="3" y="9"/>
                    <a:pt x="5" y="9"/>
                    <a:pt x="6" y="8"/>
                  </a:cubicBezTo>
                  <a:cubicBezTo>
                    <a:pt x="6" y="7"/>
                    <a:pt x="6" y="6"/>
                    <a:pt x="5" y="4"/>
                  </a:cubicBezTo>
                  <a:cubicBezTo>
                    <a:pt x="4" y="3"/>
                    <a:pt x="5" y="1"/>
                    <a:pt x="6" y="1"/>
                  </a:cubicBezTo>
                  <a:cubicBezTo>
                    <a:pt x="7" y="0"/>
                    <a:pt x="8" y="1"/>
                    <a:pt x="9" y="2"/>
                  </a:cubicBezTo>
                  <a:cubicBezTo>
                    <a:pt x="11" y="5"/>
                    <a:pt x="11" y="8"/>
                    <a:pt x="9" y="11"/>
                  </a:cubicBezTo>
                  <a:cubicBezTo>
                    <a:pt x="7" y="14"/>
                    <a:pt x="3" y="14"/>
                    <a:pt x="2"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14" name="Freeform 141">
              <a:extLst>
                <a:ext uri="{FF2B5EF4-FFF2-40B4-BE49-F238E27FC236}">
                  <a16:creationId xmlns:a16="http://schemas.microsoft.com/office/drawing/2014/main" id="{8EC61A04-3648-4506-BDEC-62D6A206E8FD}"/>
                </a:ext>
              </a:extLst>
            </p:cNvPr>
            <p:cNvSpPr>
              <a:spLocks/>
            </p:cNvSpPr>
            <p:nvPr/>
          </p:nvSpPr>
          <p:spPr bwMode="auto">
            <a:xfrm>
              <a:off x="8908753" y="1788421"/>
              <a:ext cx="207908" cy="119516"/>
            </a:xfrm>
            <a:custGeom>
              <a:avLst/>
              <a:gdLst>
                <a:gd name="T0" fmla="*/ 30 w 52"/>
                <a:gd name="T1" fmla="*/ 30 h 30"/>
                <a:gd name="T2" fmla="*/ 19 w 52"/>
                <a:gd name="T3" fmla="*/ 27 h 30"/>
                <a:gd name="T4" fmla="*/ 3 w 52"/>
                <a:gd name="T5" fmla="*/ 27 h 30"/>
                <a:gd name="T6" fmla="*/ 0 w 52"/>
                <a:gd name="T7" fmla="*/ 26 h 30"/>
                <a:gd name="T8" fmla="*/ 1 w 52"/>
                <a:gd name="T9" fmla="*/ 23 h 30"/>
                <a:gd name="T10" fmla="*/ 21 w 52"/>
                <a:gd name="T11" fmla="*/ 23 h 30"/>
                <a:gd name="T12" fmla="*/ 40 w 52"/>
                <a:gd name="T13" fmla="*/ 22 h 30"/>
                <a:gd name="T14" fmla="*/ 45 w 52"/>
                <a:gd name="T15" fmla="*/ 3 h 30"/>
                <a:gd name="T16" fmla="*/ 47 w 52"/>
                <a:gd name="T17" fmla="*/ 1 h 30"/>
                <a:gd name="T18" fmla="*/ 49 w 52"/>
                <a:gd name="T19" fmla="*/ 2 h 30"/>
                <a:gd name="T20" fmla="*/ 43 w 52"/>
                <a:gd name="T21" fmla="*/ 25 h 30"/>
                <a:gd name="T22" fmla="*/ 30 w 52"/>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30">
                  <a:moveTo>
                    <a:pt x="30" y="30"/>
                  </a:moveTo>
                  <a:cubicBezTo>
                    <a:pt x="26" y="30"/>
                    <a:pt x="23" y="29"/>
                    <a:pt x="19" y="27"/>
                  </a:cubicBezTo>
                  <a:cubicBezTo>
                    <a:pt x="11" y="23"/>
                    <a:pt x="3" y="27"/>
                    <a:pt x="3" y="27"/>
                  </a:cubicBezTo>
                  <a:cubicBezTo>
                    <a:pt x="2" y="28"/>
                    <a:pt x="1" y="27"/>
                    <a:pt x="0" y="26"/>
                  </a:cubicBezTo>
                  <a:cubicBezTo>
                    <a:pt x="0" y="25"/>
                    <a:pt x="0" y="24"/>
                    <a:pt x="1" y="23"/>
                  </a:cubicBezTo>
                  <a:cubicBezTo>
                    <a:pt x="2" y="23"/>
                    <a:pt x="11" y="18"/>
                    <a:pt x="21" y="23"/>
                  </a:cubicBezTo>
                  <a:cubicBezTo>
                    <a:pt x="31" y="28"/>
                    <a:pt x="37" y="24"/>
                    <a:pt x="40" y="22"/>
                  </a:cubicBezTo>
                  <a:cubicBezTo>
                    <a:pt x="45" y="17"/>
                    <a:pt x="47" y="10"/>
                    <a:pt x="45" y="3"/>
                  </a:cubicBezTo>
                  <a:cubicBezTo>
                    <a:pt x="45" y="2"/>
                    <a:pt x="45" y="1"/>
                    <a:pt x="47" y="1"/>
                  </a:cubicBezTo>
                  <a:cubicBezTo>
                    <a:pt x="48" y="0"/>
                    <a:pt x="49" y="1"/>
                    <a:pt x="49" y="2"/>
                  </a:cubicBezTo>
                  <a:cubicBezTo>
                    <a:pt x="52" y="10"/>
                    <a:pt x="49" y="19"/>
                    <a:pt x="43" y="25"/>
                  </a:cubicBezTo>
                  <a:cubicBezTo>
                    <a:pt x="39" y="28"/>
                    <a:pt x="35" y="30"/>
                    <a:pt x="30"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15" name="Freeform 142">
              <a:extLst>
                <a:ext uri="{FF2B5EF4-FFF2-40B4-BE49-F238E27FC236}">
                  <a16:creationId xmlns:a16="http://schemas.microsoft.com/office/drawing/2014/main" id="{E47FC163-925C-4AD0-8183-52DC955317DE}"/>
                </a:ext>
              </a:extLst>
            </p:cNvPr>
            <p:cNvSpPr>
              <a:spLocks/>
            </p:cNvSpPr>
            <p:nvPr/>
          </p:nvSpPr>
          <p:spPr bwMode="auto">
            <a:xfrm>
              <a:off x="8968511" y="1700028"/>
              <a:ext cx="88392" cy="72208"/>
            </a:xfrm>
            <a:custGeom>
              <a:avLst/>
              <a:gdLst>
                <a:gd name="T0" fmla="*/ 15 w 22"/>
                <a:gd name="T1" fmla="*/ 18 h 18"/>
                <a:gd name="T2" fmla="*/ 15 w 22"/>
                <a:gd name="T3" fmla="*/ 18 h 18"/>
                <a:gd name="T4" fmla="*/ 13 w 22"/>
                <a:gd name="T5" fmla="*/ 16 h 18"/>
                <a:gd name="T6" fmla="*/ 3 w 22"/>
                <a:gd name="T7" fmla="*/ 7 h 18"/>
                <a:gd name="T8" fmla="*/ 0 w 22"/>
                <a:gd name="T9" fmla="*/ 6 h 18"/>
                <a:gd name="T10" fmla="*/ 1 w 22"/>
                <a:gd name="T11" fmla="*/ 3 h 18"/>
                <a:gd name="T12" fmla="*/ 16 w 22"/>
                <a:gd name="T13" fmla="*/ 12 h 18"/>
                <a:gd name="T14" fmla="*/ 18 w 22"/>
                <a:gd name="T15" fmla="*/ 10 h 18"/>
                <a:gd name="T16" fmla="*/ 21 w 22"/>
                <a:gd name="T17" fmla="*/ 10 h 18"/>
                <a:gd name="T18" fmla="*/ 21 w 22"/>
                <a:gd name="T19" fmla="*/ 13 h 18"/>
                <a:gd name="T20" fmla="*/ 17 w 22"/>
                <a:gd name="T21" fmla="*/ 17 h 18"/>
                <a:gd name="T22" fmla="*/ 15 w 22"/>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8">
                  <a:moveTo>
                    <a:pt x="15" y="18"/>
                  </a:moveTo>
                  <a:cubicBezTo>
                    <a:pt x="15" y="18"/>
                    <a:pt x="15" y="18"/>
                    <a:pt x="15" y="18"/>
                  </a:cubicBezTo>
                  <a:cubicBezTo>
                    <a:pt x="14" y="18"/>
                    <a:pt x="13" y="17"/>
                    <a:pt x="13" y="16"/>
                  </a:cubicBezTo>
                  <a:cubicBezTo>
                    <a:pt x="10" y="6"/>
                    <a:pt x="3" y="7"/>
                    <a:pt x="3" y="7"/>
                  </a:cubicBezTo>
                  <a:cubicBezTo>
                    <a:pt x="2" y="8"/>
                    <a:pt x="0" y="7"/>
                    <a:pt x="0" y="6"/>
                  </a:cubicBezTo>
                  <a:cubicBezTo>
                    <a:pt x="0" y="5"/>
                    <a:pt x="0" y="3"/>
                    <a:pt x="1" y="3"/>
                  </a:cubicBezTo>
                  <a:cubicBezTo>
                    <a:pt x="1" y="3"/>
                    <a:pt x="11" y="0"/>
                    <a:pt x="16" y="12"/>
                  </a:cubicBezTo>
                  <a:cubicBezTo>
                    <a:pt x="18" y="10"/>
                    <a:pt x="18" y="10"/>
                    <a:pt x="18" y="10"/>
                  </a:cubicBezTo>
                  <a:cubicBezTo>
                    <a:pt x="19" y="9"/>
                    <a:pt x="20" y="9"/>
                    <a:pt x="21" y="10"/>
                  </a:cubicBezTo>
                  <a:cubicBezTo>
                    <a:pt x="22" y="11"/>
                    <a:pt x="22" y="12"/>
                    <a:pt x="21" y="13"/>
                  </a:cubicBezTo>
                  <a:cubicBezTo>
                    <a:pt x="17" y="17"/>
                    <a:pt x="17" y="17"/>
                    <a:pt x="17" y="17"/>
                  </a:cubicBezTo>
                  <a:cubicBezTo>
                    <a:pt x="16" y="18"/>
                    <a:pt x="16" y="18"/>
                    <a:pt x="15" y="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16" name="Freeform 143">
              <a:extLst>
                <a:ext uri="{FF2B5EF4-FFF2-40B4-BE49-F238E27FC236}">
                  <a16:creationId xmlns:a16="http://schemas.microsoft.com/office/drawing/2014/main" id="{BEF0A5BB-E69C-40C1-B81B-D60CC69AFA67}"/>
                </a:ext>
              </a:extLst>
            </p:cNvPr>
            <p:cNvSpPr>
              <a:spLocks/>
            </p:cNvSpPr>
            <p:nvPr/>
          </p:nvSpPr>
          <p:spPr bwMode="auto">
            <a:xfrm>
              <a:off x="8994655" y="1860628"/>
              <a:ext cx="36104" cy="36103"/>
            </a:xfrm>
            <a:custGeom>
              <a:avLst/>
              <a:gdLst>
                <a:gd name="T0" fmla="*/ 6 w 9"/>
                <a:gd name="T1" fmla="*/ 9 h 9"/>
                <a:gd name="T2" fmla="*/ 4 w 9"/>
                <a:gd name="T3" fmla="*/ 7 h 9"/>
                <a:gd name="T4" fmla="*/ 2 w 9"/>
                <a:gd name="T5" fmla="*/ 5 h 9"/>
                <a:gd name="T6" fmla="*/ 0 w 9"/>
                <a:gd name="T7" fmla="*/ 3 h 9"/>
                <a:gd name="T8" fmla="*/ 2 w 9"/>
                <a:gd name="T9" fmla="*/ 0 h 9"/>
                <a:gd name="T10" fmla="*/ 9 w 9"/>
                <a:gd name="T11" fmla="*/ 7 h 9"/>
                <a:gd name="T12" fmla="*/ 6 w 9"/>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6" y="9"/>
                  </a:moveTo>
                  <a:cubicBezTo>
                    <a:pt x="5" y="9"/>
                    <a:pt x="4" y="8"/>
                    <a:pt x="4" y="7"/>
                  </a:cubicBezTo>
                  <a:cubicBezTo>
                    <a:pt x="4" y="6"/>
                    <a:pt x="4" y="5"/>
                    <a:pt x="2" y="5"/>
                  </a:cubicBezTo>
                  <a:cubicBezTo>
                    <a:pt x="1" y="5"/>
                    <a:pt x="0" y="4"/>
                    <a:pt x="0" y="3"/>
                  </a:cubicBezTo>
                  <a:cubicBezTo>
                    <a:pt x="0" y="1"/>
                    <a:pt x="1" y="0"/>
                    <a:pt x="2" y="0"/>
                  </a:cubicBezTo>
                  <a:cubicBezTo>
                    <a:pt x="7" y="0"/>
                    <a:pt x="9" y="4"/>
                    <a:pt x="9" y="7"/>
                  </a:cubicBezTo>
                  <a:cubicBezTo>
                    <a:pt x="9" y="8"/>
                    <a:pt x="8" y="9"/>
                    <a:pt x="6"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17" name="Freeform 144">
              <a:extLst>
                <a:ext uri="{FF2B5EF4-FFF2-40B4-BE49-F238E27FC236}">
                  <a16:creationId xmlns:a16="http://schemas.microsoft.com/office/drawing/2014/main" id="{3C2D501C-59F0-4E62-8AFD-456D84376538}"/>
                </a:ext>
              </a:extLst>
            </p:cNvPr>
            <p:cNvSpPr>
              <a:spLocks/>
            </p:cNvSpPr>
            <p:nvPr/>
          </p:nvSpPr>
          <p:spPr bwMode="auto">
            <a:xfrm>
              <a:off x="8994655" y="1871833"/>
              <a:ext cx="36104" cy="44818"/>
            </a:xfrm>
            <a:custGeom>
              <a:avLst/>
              <a:gdLst>
                <a:gd name="T0" fmla="*/ 2 w 9"/>
                <a:gd name="T1" fmla="*/ 11 h 11"/>
                <a:gd name="T2" fmla="*/ 0 w 9"/>
                <a:gd name="T3" fmla="*/ 9 h 11"/>
                <a:gd name="T4" fmla="*/ 6 w 9"/>
                <a:gd name="T5" fmla="*/ 1 h 11"/>
                <a:gd name="T6" fmla="*/ 9 w 9"/>
                <a:gd name="T7" fmla="*/ 2 h 11"/>
                <a:gd name="T8" fmla="*/ 8 w 9"/>
                <a:gd name="T9" fmla="*/ 5 h 11"/>
                <a:gd name="T10" fmla="*/ 5 w 9"/>
                <a:gd name="T11" fmla="*/ 9 h 11"/>
                <a:gd name="T12" fmla="*/ 2 w 9"/>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2" y="11"/>
                  </a:moveTo>
                  <a:cubicBezTo>
                    <a:pt x="1" y="11"/>
                    <a:pt x="0" y="10"/>
                    <a:pt x="0" y="9"/>
                  </a:cubicBezTo>
                  <a:cubicBezTo>
                    <a:pt x="0" y="4"/>
                    <a:pt x="4" y="1"/>
                    <a:pt x="6" y="1"/>
                  </a:cubicBezTo>
                  <a:cubicBezTo>
                    <a:pt x="7" y="0"/>
                    <a:pt x="9" y="1"/>
                    <a:pt x="9" y="2"/>
                  </a:cubicBezTo>
                  <a:cubicBezTo>
                    <a:pt x="9" y="3"/>
                    <a:pt x="9" y="4"/>
                    <a:pt x="8" y="5"/>
                  </a:cubicBezTo>
                  <a:cubicBezTo>
                    <a:pt x="7" y="5"/>
                    <a:pt x="5" y="6"/>
                    <a:pt x="5" y="9"/>
                  </a:cubicBezTo>
                  <a:cubicBezTo>
                    <a:pt x="5" y="10"/>
                    <a:pt x="4" y="11"/>
                    <a:pt x="2"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3" name="Group 12" descr=" 13">
            <a:extLst>
              <a:ext uri="{FF2B5EF4-FFF2-40B4-BE49-F238E27FC236}">
                <a16:creationId xmlns:a16="http://schemas.microsoft.com/office/drawing/2014/main" id="{B5BBCEC9-F4C4-40F3-9721-DDEB15BFFB98}"/>
              </a:ext>
            </a:extLst>
          </p:cNvPr>
          <p:cNvGrpSpPr/>
          <p:nvPr/>
        </p:nvGrpSpPr>
        <p:grpSpPr>
          <a:xfrm>
            <a:off x="263289" y="1539544"/>
            <a:ext cx="2440800" cy="1880123"/>
            <a:chOff x="263289" y="1539544"/>
            <a:chExt cx="2440800" cy="1880123"/>
          </a:xfrm>
        </p:grpSpPr>
        <p:sp>
          <p:nvSpPr>
            <p:cNvPr id="220" name="TextBox 219">
              <a:extLst>
                <a:ext uri="{FF2B5EF4-FFF2-40B4-BE49-F238E27FC236}">
                  <a16:creationId xmlns:a16="http://schemas.microsoft.com/office/drawing/2014/main" id="{E162C3E3-7C43-4602-9C05-FDD454FB5629}"/>
                </a:ext>
              </a:extLst>
            </p:cNvPr>
            <p:cNvSpPr txBox="1"/>
            <p:nvPr/>
          </p:nvSpPr>
          <p:spPr>
            <a:xfrm>
              <a:off x="263289" y="1989808"/>
              <a:ext cx="24408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Central inflammation occurs</a:t>
              </a:r>
            </a:p>
          </p:txBody>
        </p:sp>
        <p:sp>
          <p:nvSpPr>
            <p:cNvPr id="223" name="Oval 222">
              <a:extLst>
                <a:ext uri="{FF2B5EF4-FFF2-40B4-BE49-F238E27FC236}">
                  <a16:creationId xmlns:a16="http://schemas.microsoft.com/office/drawing/2014/main" id="{0EA2436A-7F4E-4F00-B86E-07F082636CC9}"/>
                </a:ext>
              </a:extLst>
            </p:cNvPr>
            <p:cNvSpPr/>
            <p:nvPr/>
          </p:nvSpPr>
          <p:spPr>
            <a:xfrm>
              <a:off x="1173126" y="1539544"/>
              <a:ext cx="621127" cy="6211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1" name="Arrow: Down 230">
              <a:extLst>
                <a:ext uri="{FF2B5EF4-FFF2-40B4-BE49-F238E27FC236}">
                  <a16:creationId xmlns:a16="http://schemas.microsoft.com/office/drawing/2014/main" id="{2D33C320-BA4C-4D14-989C-98FF9FBAC2EB}"/>
                </a:ext>
              </a:extLst>
            </p:cNvPr>
            <p:cNvSpPr/>
            <p:nvPr/>
          </p:nvSpPr>
          <p:spPr>
            <a:xfrm>
              <a:off x="1267665" y="319548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5" name="Freeform 171">
              <a:extLst>
                <a:ext uri="{FF2B5EF4-FFF2-40B4-BE49-F238E27FC236}">
                  <a16:creationId xmlns:a16="http://schemas.microsoft.com/office/drawing/2014/main" id="{E5CB06C4-A823-4ED6-B70C-2E5E50C0D530}"/>
                </a:ext>
              </a:extLst>
            </p:cNvPr>
            <p:cNvSpPr>
              <a:spLocks/>
            </p:cNvSpPr>
            <p:nvPr/>
          </p:nvSpPr>
          <p:spPr bwMode="auto">
            <a:xfrm>
              <a:off x="1296365" y="1623136"/>
              <a:ext cx="374649" cy="460376"/>
            </a:xfrm>
            <a:custGeom>
              <a:avLst/>
              <a:gdLst>
                <a:gd name="T0" fmla="*/ 139 w 195"/>
                <a:gd name="T1" fmla="*/ 5 h 239"/>
                <a:gd name="T2" fmla="*/ 45 w 195"/>
                <a:gd name="T3" fmla="*/ 25 h 239"/>
                <a:gd name="T4" fmla="*/ 25 w 195"/>
                <a:gd name="T5" fmla="*/ 87 h 239"/>
                <a:gd name="T6" fmla="*/ 10 w 195"/>
                <a:gd name="T7" fmla="*/ 129 h 239"/>
                <a:gd name="T8" fmla="*/ 13 w 195"/>
                <a:gd name="T9" fmla="*/ 141 h 239"/>
                <a:gd name="T10" fmla="*/ 15 w 195"/>
                <a:gd name="T11" fmla="*/ 153 h 239"/>
                <a:gd name="T12" fmla="*/ 18 w 195"/>
                <a:gd name="T13" fmla="*/ 169 h 239"/>
                <a:gd name="T14" fmla="*/ 55 w 195"/>
                <a:gd name="T15" fmla="*/ 188 h 239"/>
                <a:gd name="T16" fmla="*/ 124 w 195"/>
                <a:gd name="T17" fmla="*/ 234 h 239"/>
                <a:gd name="T18" fmla="*/ 132 w 195"/>
                <a:gd name="T19" fmla="*/ 145 h 239"/>
                <a:gd name="T20" fmla="*/ 131 w 195"/>
                <a:gd name="T21" fmla="*/ 129 h 239"/>
                <a:gd name="T22" fmla="*/ 128 w 195"/>
                <a:gd name="T23" fmla="*/ 128 h 239"/>
                <a:gd name="T24" fmla="*/ 122 w 195"/>
                <a:gd name="T25" fmla="*/ 116 h 239"/>
                <a:gd name="T26" fmla="*/ 119 w 195"/>
                <a:gd name="T27" fmla="*/ 111 h 239"/>
                <a:gd name="T28" fmla="*/ 118 w 195"/>
                <a:gd name="T29" fmla="*/ 109 h 239"/>
                <a:gd name="T30" fmla="*/ 112 w 195"/>
                <a:gd name="T31" fmla="*/ 100 h 239"/>
                <a:gd name="T32" fmla="*/ 108 w 195"/>
                <a:gd name="T33" fmla="*/ 97 h 239"/>
                <a:gd name="T34" fmla="*/ 99 w 195"/>
                <a:gd name="T35" fmla="*/ 99 h 239"/>
                <a:gd name="T36" fmla="*/ 96 w 195"/>
                <a:gd name="T37" fmla="*/ 99 h 239"/>
                <a:gd name="T38" fmla="*/ 93 w 195"/>
                <a:gd name="T39" fmla="*/ 99 h 239"/>
                <a:gd name="T40" fmla="*/ 85 w 195"/>
                <a:gd name="T41" fmla="*/ 98 h 239"/>
                <a:gd name="T42" fmla="*/ 76 w 195"/>
                <a:gd name="T43" fmla="*/ 90 h 239"/>
                <a:gd name="T44" fmla="*/ 75 w 195"/>
                <a:gd name="T45" fmla="*/ 86 h 239"/>
                <a:gd name="T46" fmla="*/ 75 w 195"/>
                <a:gd name="T47" fmla="*/ 83 h 239"/>
                <a:gd name="T48" fmla="*/ 74 w 195"/>
                <a:gd name="T49" fmla="*/ 82 h 239"/>
                <a:gd name="T50" fmla="*/ 66 w 195"/>
                <a:gd name="T51" fmla="*/ 83 h 239"/>
                <a:gd name="T52" fmla="*/ 44 w 195"/>
                <a:gd name="T53" fmla="*/ 79 h 239"/>
                <a:gd name="T54" fmla="*/ 37 w 195"/>
                <a:gd name="T55" fmla="*/ 57 h 239"/>
                <a:gd name="T56" fmla="*/ 37 w 195"/>
                <a:gd name="T57" fmla="*/ 56 h 239"/>
                <a:gd name="T58" fmla="*/ 44 w 195"/>
                <a:gd name="T59" fmla="*/ 38 h 239"/>
                <a:gd name="T60" fmla="*/ 46 w 195"/>
                <a:gd name="T61" fmla="*/ 37 h 239"/>
                <a:gd name="T62" fmla="*/ 47 w 195"/>
                <a:gd name="T63" fmla="*/ 35 h 239"/>
                <a:gd name="T64" fmla="*/ 57 w 195"/>
                <a:gd name="T65" fmla="*/ 27 h 239"/>
                <a:gd name="T66" fmla="*/ 65 w 195"/>
                <a:gd name="T67" fmla="*/ 23 h 239"/>
                <a:gd name="T68" fmla="*/ 71 w 195"/>
                <a:gd name="T69" fmla="*/ 18 h 239"/>
                <a:gd name="T70" fmla="*/ 79 w 195"/>
                <a:gd name="T71" fmla="*/ 15 h 239"/>
                <a:gd name="T72" fmla="*/ 86 w 195"/>
                <a:gd name="T73" fmla="*/ 11 h 239"/>
                <a:gd name="T74" fmla="*/ 97 w 195"/>
                <a:gd name="T75" fmla="*/ 9 h 239"/>
                <a:gd name="T76" fmla="*/ 101 w 195"/>
                <a:gd name="T77" fmla="*/ 8 h 239"/>
                <a:gd name="T78" fmla="*/ 103 w 195"/>
                <a:gd name="T79" fmla="*/ 9 h 239"/>
                <a:gd name="T80" fmla="*/ 107 w 195"/>
                <a:gd name="T81" fmla="*/ 7 h 239"/>
                <a:gd name="T82" fmla="*/ 113 w 195"/>
                <a:gd name="T83" fmla="*/ 7 h 239"/>
                <a:gd name="T84" fmla="*/ 139 w 195"/>
                <a:gd name="T85" fmla="*/ 12 h 239"/>
                <a:gd name="T86" fmla="*/ 146 w 195"/>
                <a:gd name="T87" fmla="*/ 15 h 239"/>
                <a:gd name="T88" fmla="*/ 161 w 195"/>
                <a:gd name="T89" fmla="*/ 24 h 239"/>
                <a:gd name="T90" fmla="*/ 167 w 195"/>
                <a:gd name="T91" fmla="*/ 30 h 239"/>
                <a:gd name="T92" fmla="*/ 170 w 195"/>
                <a:gd name="T93" fmla="*/ 36 h 239"/>
                <a:gd name="T94" fmla="*/ 173 w 195"/>
                <a:gd name="T95" fmla="*/ 43 h 239"/>
                <a:gd name="T96" fmla="*/ 175 w 195"/>
                <a:gd name="T97" fmla="*/ 46 h 239"/>
                <a:gd name="T98" fmla="*/ 178 w 195"/>
                <a:gd name="T99" fmla="*/ 52 h 239"/>
                <a:gd name="T100" fmla="*/ 179 w 195"/>
                <a:gd name="T101" fmla="*/ 57 h 239"/>
                <a:gd name="T102" fmla="*/ 179 w 195"/>
                <a:gd name="T103" fmla="*/ 76 h 239"/>
                <a:gd name="T104" fmla="*/ 172 w 195"/>
                <a:gd name="T105" fmla="*/ 89 h 239"/>
                <a:gd name="T106" fmla="*/ 151 w 195"/>
                <a:gd name="T107" fmla="*/ 113 h 239"/>
                <a:gd name="T108" fmla="*/ 138 w 195"/>
                <a:gd name="T109" fmla="*/ 116 h 239"/>
                <a:gd name="T110" fmla="*/ 137 w 195"/>
                <a:gd name="T111" fmla="*/ 129 h 239"/>
                <a:gd name="T112" fmla="*/ 138 w 195"/>
                <a:gd name="T113" fmla="*/ 145 h 239"/>
                <a:gd name="T114" fmla="*/ 130 w 195"/>
                <a:gd name="T115" fmla="*/ 233 h 239"/>
                <a:gd name="T116" fmla="*/ 184 w 195"/>
                <a:gd name="T117"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39">
                  <a:moveTo>
                    <a:pt x="191" y="65"/>
                  </a:moveTo>
                  <a:cubicBezTo>
                    <a:pt x="186" y="41"/>
                    <a:pt x="166" y="12"/>
                    <a:pt x="139" y="5"/>
                  </a:cubicBezTo>
                  <a:cubicBezTo>
                    <a:pt x="121" y="0"/>
                    <a:pt x="101" y="0"/>
                    <a:pt x="84" y="6"/>
                  </a:cubicBezTo>
                  <a:cubicBezTo>
                    <a:pt x="71" y="10"/>
                    <a:pt x="56" y="15"/>
                    <a:pt x="45" y="25"/>
                  </a:cubicBezTo>
                  <a:cubicBezTo>
                    <a:pt x="34" y="35"/>
                    <a:pt x="31" y="49"/>
                    <a:pt x="28" y="63"/>
                  </a:cubicBezTo>
                  <a:cubicBezTo>
                    <a:pt x="25" y="76"/>
                    <a:pt x="32" y="73"/>
                    <a:pt x="25" y="87"/>
                  </a:cubicBezTo>
                  <a:cubicBezTo>
                    <a:pt x="22" y="93"/>
                    <a:pt x="4" y="115"/>
                    <a:pt x="3" y="117"/>
                  </a:cubicBezTo>
                  <a:cubicBezTo>
                    <a:pt x="0" y="123"/>
                    <a:pt x="6" y="126"/>
                    <a:pt x="10" y="129"/>
                  </a:cubicBezTo>
                  <a:cubicBezTo>
                    <a:pt x="12" y="130"/>
                    <a:pt x="16" y="131"/>
                    <a:pt x="16" y="134"/>
                  </a:cubicBezTo>
                  <a:cubicBezTo>
                    <a:pt x="16" y="136"/>
                    <a:pt x="13" y="138"/>
                    <a:pt x="13" y="141"/>
                  </a:cubicBezTo>
                  <a:cubicBezTo>
                    <a:pt x="14" y="144"/>
                    <a:pt x="17" y="144"/>
                    <a:pt x="18" y="147"/>
                  </a:cubicBezTo>
                  <a:cubicBezTo>
                    <a:pt x="18" y="149"/>
                    <a:pt x="15" y="150"/>
                    <a:pt x="15" y="153"/>
                  </a:cubicBezTo>
                  <a:cubicBezTo>
                    <a:pt x="15" y="157"/>
                    <a:pt x="17" y="157"/>
                    <a:pt x="19" y="160"/>
                  </a:cubicBezTo>
                  <a:cubicBezTo>
                    <a:pt x="20" y="163"/>
                    <a:pt x="19" y="166"/>
                    <a:pt x="18" y="169"/>
                  </a:cubicBezTo>
                  <a:cubicBezTo>
                    <a:pt x="16" y="174"/>
                    <a:pt x="16" y="181"/>
                    <a:pt x="22" y="184"/>
                  </a:cubicBezTo>
                  <a:cubicBezTo>
                    <a:pt x="32" y="190"/>
                    <a:pt x="45" y="185"/>
                    <a:pt x="55" y="188"/>
                  </a:cubicBezTo>
                  <a:cubicBezTo>
                    <a:pt x="75" y="194"/>
                    <a:pt x="69" y="224"/>
                    <a:pt x="69" y="239"/>
                  </a:cubicBezTo>
                  <a:cubicBezTo>
                    <a:pt x="124" y="234"/>
                    <a:pt x="124" y="234"/>
                    <a:pt x="124" y="234"/>
                  </a:cubicBezTo>
                  <a:cubicBezTo>
                    <a:pt x="118" y="218"/>
                    <a:pt x="122" y="199"/>
                    <a:pt x="127" y="182"/>
                  </a:cubicBezTo>
                  <a:cubicBezTo>
                    <a:pt x="130" y="169"/>
                    <a:pt x="133" y="157"/>
                    <a:pt x="132" y="145"/>
                  </a:cubicBezTo>
                  <a:cubicBezTo>
                    <a:pt x="132" y="144"/>
                    <a:pt x="132" y="144"/>
                    <a:pt x="132" y="144"/>
                  </a:cubicBezTo>
                  <a:cubicBezTo>
                    <a:pt x="132" y="138"/>
                    <a:pt x="132" y="136"/>
                    <a:pt x="131" y="129"/>
                  </a:cubicBezTo>
                  <a:cubicBezTo>
                    <a:pt x="130" y="129"/>
                    <a:pt x="130" y="129"/>
                    <a:pt x="129" y="129"/>
                  </a:cubicBezTo>
                  <a:cubicBezTo>
                    <a:pt x="129" y="129"/>
                    <a:pt x="128" y="129"/>
                    <a:pt x="128" y="128"/>
                  </a:cubicBezTo>
                  <a:cubicBezTo>
                    <a:pt x="126" y="124"/>
                    <a:pt x="125" y="119"/>
                    <a:pt x="123" y="116"/>
                  </a:cubicBezTo>
                  <a:cubicBezTo>
                    <a:pt x="123" y="116"/>
                    <a:pt x="122" y="116"/>
                    <a:pt x="122" y="116"/>
                  </a:cubicBezTo>
                  <a:cubicBezTo>
                    <a:pt x="120" y="116"/>
                    <a:pt x="120" y="114"/>
                    <a:pt x="119" y="113"/>
                  </a:cubicBezTo>
                  <a:cubicBezTo>
                    <a:pt x="119" y="112"/>
                    <a:pt x="119" y="112"/>
                    <a:pt x="119" y="111"/>
                  </a:cubicBezTo>
                  <a:cubicBezTo>
                    <a:pt x="119" y="111"/>
                    <a:pt x="119" y="111"/>
                    <a:pt x="118" y="111"/>
                  </a:cubicBezTo>
                  <a:cubicBezTo>
                    <a:pt x="118" y="110"/>
                    <a:pt x="118" y="110"/>
                    <a:pt x="118" y="109"/>
                  </a:cubicBezTo>
                  <a:cubicBezTo>
                    <a:pt x="117" y="108"/>
                    <a:pt x="117" y="106"/>
                    <a:pt x="117" y="105"/>
                  </a:cubicBezTo>
                  <a:cubicBezTo>
                    <a:pt x="115" y="104"/>
                    <a:pt x="113" y="102"/>
                    <a:pt x="112" y="100"/>
                  </a:cubicBezTo>
                  <a:cubicBezTo>
                    <a:pt x="111" y="99"/>
                    <a:pt x="110" y="98"/>
                    <a:pt x="109" y="97"/>
                  </a:cubicBezTo>
                  <a:cubicBezTo>
                    <a:pt x="109" y="97"/>
                    <a:pt x="109" y="97"/>
                    <a:pt x="108" y="97"/>
                  </a:cubicBezTo>
                  <a:cubicBezTo>
                    <a:pt x="105" y="98"/>
                    <a:pt x="104" y="99"/>
                    <a:pt x="103" y="99"/>
                  </a:cubicBezTo>
                  <a:cubicBezTo>
                    <a:pt x="102" y="99"/>
                    <a:pt x="101" y="99"/>
                    <a:pt x="99" y="99"/>
                  </a:cubicBezTo>
                  <a:cubicBezTo>
                    <a:pt x="99" y="99"/>
                    <a:pt x="98" y="99"/>
                    <a:pt x="97" y="99"/>
                  </a:cubicBezTo>
                  <a:cubicBezTo>
                    <a:pt x="97" y="99"/>
                    <a:pt x="96" y="99"/>
                    <a:pt x="96" y="99"/>
                  </a:cubicBezTo>
                  <a:cubicBezTo>
                    <a:pt x="96" y="99"/>
                    <a:pt x="96" y="99"/>
                    <a:pt x="96" y="99"/>
                  </a:cubicBezTo>
                  <a:cubicBezTo>
                    <a:pt x="95" y="99"/>
                    <a:pt x="94" y="99"/>
                    <a:pt x="93" y="99"/>
                  </a:cubicBezTo>
                  <a:cubicBezTo>
                    <a:pt x="92" y="99"/>
                    <a:pt x="91" y="99"/>
                    <a:pt x="90" y="99"/>
                  </a:cubicBezTo>
                  <a:cubicBezTo>
                    <a:pt x="88" y="99"/>
                    <a:pt x="86" y="99"/>
                    <a:pt x="85" y="98"/>
                  </a:cubicBezTo>
                  <a:cubicBezTo>
                    <a:pt x="82" y="97"/>
                    <a:pt x="79" y="95"/>
                    <a:pt x="77" y="91"/>
                  </a:cubicBezTo>
                  <a:cubicBezTo>
                    <a:pt x="77" y="91"/>
                    <a:pt x="77" y="91"/>
                    <a:pt x="76" y="90"/>
                  </a:cubicBezTo>
                  <a:cubicBezTo>
                    <a:pt x="76" y="90"/>
                    <a:pt x="75" y="89"/>
                    <a:pt x="75" y="88"/>
                  </a:cubicBezTo>
                  <a:cubicBezTo>
                    <a:pt x="75" y="87"/>
                    <a:pt x="75" y="87"/>
                    <a:pt x="75" y="86"/>
                  </a:cubicBezTo>
                  <a:cubicBezTo>
                    <a:pt x="75" y="86"/>
                    <a:pt x="76" y="85"/>
                    <a:pt x="76" y="85"/>
                  </a:cubicBezTo>
                  <a:cubicBezTo>
                    <a:pt x="76" y="84"/>
                    <a:pt x="75" y="84"/>
                    <a:pt x="75" y="83"/>
                  </a:cubicBezTo>
                  <a:cubicBezTo>
                    <a:pt x="75" y="83"/>
                    <a:pt x="75" y="82"/>
                    <a:pt x="75" y="82"/>
                  </a:cubicBezTo>
                  <a:cubicBezTo>
                    <a:pt x="75" y="82"/>
                    <a:pt x="75" y="82"/>
                    <a:pt x="74" y="82"/>
                  </a:cubicBezTo>
                  <a:cubicBezTo>
                    <a:pt x="72" y="82"/>
                    <a:pt x="68" y="83"/>
                    <a:pt x="66" y="83"/>
                  </a:cubicBezTo>
                  <a:cubicBezTo>
                    <a:pt x="66" y="83"/>
                    <a:pt x="66" y="83"/>
                    <a:pt x="66" y="83"/>
                  </a:cubicBezTo>
                  <a:cubicBezTo>
                    <a:pt x="64" y="84"/>
                    <a:pt x="62" y="84"/>
                    <a:pt x="59" y="84"/>
                  </a:cubicBezTo>
                  <a:cubicBezTo>
                    <a:pt x="54" y="84"/>
                    <a:pt x="48" y="82"/>
                    <a:pt x="44" y="79"/>
                  </a:cubicBezTo>
                  <a:cubicBezTo>
                    <a:pt x="40" y="75"/>
                    <a:pt x="37" y="69"/>
                    <a:pt x="36" y="64"/>
                  </a:cubicBezTo>
                  <a:cubicBezTo>
                    <a:pt x="35" y="61"/>
                    <a:pt x="36" y="59"/>
                    <a:pt x="37" y="57"/>
                  </a:cubicBezTo>
                  <a:cubicBezTo>
                    <a:pt x="37" y="56"/>
                    <a:pt x="37" y="56"/>
                    <a:pt x="37" y="56"/>
                  </a:cubicBezTo>
                  <a:cubicBezTo>
                    <a:pt x="37" y="56"/>
                    <a:pt x="37" y="56"/>
                    <a:pt x="37" y="56"/>
                  </a:cubicBezTo>
                  <a:cubicBezTo>
                    <a:pt x="37" y="54"/>
                    <a:pt x="37" y="53"/>
                    <a:pt x="38" y="52"/>
                  </a:cubicBezTo>
                  <a:cubicBezTo>
                    <a:pt x="39" y="47"/>
                    <a:pt x="40" y="41"/>
                    <a:pt x="44" y="38"/>
                  </a:cubicBezTo>
                  <a:cubicBezTo>
                    <a:pt x="44" y="38"/>
                    <a:pt x="45" y="38"/>
                    <a:pt x="45" y="38"/>
                  </a:cubicBezTo>
                  <a:cubicBezTo>
                    <a:pt x="46" y="37"/>
                    <a:pt x="46" y="37"/>
                    <a:pt x="46" y="37"/>
                  </a:cubicBezTo>
                  <a:cubicBezTo>
                    <a:pt x="46" y="37"/>
                    <a:pt x="46" y="36"/>
                    <a:pt x="46" y="36"/>
                  </a:cubicBezTo>
                  <a:cubicBezTo>
                    <a:pt x="47" y="36"/>
                    <a:pt x="47" y="35"/>
                    <a:pt x="47" y="35"/>
                  </a:cubicBezTo>
                  <a:cubicBezTo>
                    <a:pt x="49" y="33"/>
                    <a:pt x="50" y="32"/>
                    <a:pt x="52" y="31"/>
                  </a:cubicBezTo>
                  <a:cubicBezTo>
                    <a:pt x="54" y="30"/>
                    <a:pt x="55" y="28"/>
                    <a:pt x="57" y="27"/>
                  </a:cubicBezTo>
                  <a:cubicBezTo>
                    <a:pt x="58" y="25"/>
                    <a:pt x="60" y="25"/>
                    <a:pt x="62" y="24"/>
                  </a:cubicBezTo>
                  <a:cubicBezTo>
                    <a:pt x="63" y="24"/>
                    <a:pt x="64" y="24"/>
                    <a:pt x="65" y="23"/>
                  </a:cubicBezTo>
                  <a:cubicBezTo>
                    <a:pt x="66" y="23"/>
                    <a:pt x="67" y="22"/>
                    <a:pt x="68" y="21"/>
                  </a:cubicBezTo>
                  <a:cubicBezTo>
                    <a:pt x="69" y="20"/>
                    <a:pt x="69" y="19"/>
                    <a:pt x="71" y="18"/>
                  </a:cubicBezTo>
                  <a:cubicBezTo>
                    <a:pt x="73" y="16"/>
                    <a:pt x="75" y="16"/>
                    <a:pt x="78" y="15"/>
                  </a:cubicBezTo>
                  <a:cubicBezTo>
                    <a:pt x="78" y="15"/>
                    <a:pt x="79" y="15"/>
                    <a:pt x="79" y="15"/>
                  </a:cubicBezTo>
                  <a:cubicBezTo>
                    <a:pt x="80" y="14"/>
                    <a:pt x="81" y="14"/>
                    <a:pt x="82" y="13"/>
                  </a:cubicBezTo>
                  <a:cubicBezTo>
                    <a:pt x="83" y="12"/>
                    <a:pt x="84" y="12"/>
                    <a:pt x="86" y="11"/>
                  </a:cubicBezTo>
                  <a:cubicBezTo>
                    <a:pt x="89" y="10"/>
                    <a:pt x="92" y="10"/>
                    <a:pt x="95" y="9"/>
                  </a:cubicBezTo>
                  <a:cubicBezTo>
                    <a:pt x="96" y="9"/>
                    <a:pt x="97" y="9"/>
                    <a:pt x="97" y="9"/>
                  </a:cubicBezTo>
                  <a:cubicBezTo>
                    <a:pt x="97" y="9"/>
                    <a:pt x="98" y="9"/>
                    <a:pt x="98" y="9"/>
                  </a:cubicBezTo>
                  <a:cubicBezTo>
                    <a:pt x="99" y="9"/>
                    <a:pt x="100" y="8"/>
                    <a:pt x="101" y="8"/>
                  </a:cubicBezTo>
                  <a:cubicBezTo>
                    <a:pt x="102" y="8"/>
                    <a:pt x="102" y="8"/>
                    <a:pt x="103" y="9"/>
                  </a:cubicBezTo>
                  <a:cubicBezTo>
                    <a:pt x="103" y="9"/>
                    <a:pt x="103" y="9"/>
                    <a:pt x="103" y="9"/>
                  </a:cubicBezTo>
                  <a:cubicBezTo>
                    <a:pt x="104" y="9"/>
                    <a:pt x="104" y="9"/>
                    <a:pt x="105" y="8"/>
                  </a:cubicBezTo>
                  <a:cubicBezTo>
                    <a:pt x="106" y="8"/>
                    <a:pt x="106" y="7"/>
                    <a:pt x="107" y="7"/>
                  </a:cubicBezTo>
                  <a:cubicBezTo>
                    <a:pt x="108" y="7"/>
                    <a:pt x="110" y="7"/>
                    <a:pt x="112" y="7"/>
                  </a:cubicBezTo>
                  <a:cubicBezTo>
                    <a:pt x="112" y="7"/>
                    <a:pt x="113" y="7"/>
                    <a:pt x="113" y="7"/>
                  </a:cubicBezTo>
                  <a:cubicBezTo>
                    <a:pt x="119" y="7"/>
                    <a:pt x="125" y="8"/>
                    <a:pt x="131" y="9"/>
                  </a:cubicBezTo>
                  <a:cubicBezTo>
                    <a:pt x="134" y="10"/>
                    <a:pt x="137" y="11"/>
                    <a:pt x="139" y="12"/>
                  </a:cubicBezTo>
                  <a:cubicBezTo>
                    <a:pt x="140" y="13"/>
                    <a:pt x="142" y="13"/>
                    <a:pt x="143" y="14"/>
                  </a:cubicBezTo>
                  <a:cubicBezTo>
                    <a:pt x="144" y="14"/>
                    <a:pt x="145" y="14"/>
                    <a:pt x="146" y="15"/>
                  </a:cubicBezTo>
                  <a:cubicBezTo>
                    <a:pt x="149" y="16"/>
                    <a:pt x="152" y="17"/>
                    <a:pt x="155" y="19"/>
                  </a:cubicBezTo>
                  <a:cubicBezTo>
                    <a:pt x="158" y="20"/>
                    <a:pt x="160" y="22"/>
                    <a:pt x="161" y="24"/>
                  </a:cubicBezTo>
                  <a:cubicBezTo>
                    <a:pt x="162" y="26"/>
                    <a:pt x="164" y="27"/>
                    <a:pt x="165" y="28"/>
                  </a:cubicBezTo>
                  <a:cubicBezTo>
                    <a:pt x="166" y="28"/>
                    <a:pt x="167" y="29"/>
                    <a:pt x="167" y="30"/>
                  </a:cubicBezTo>
                  <a:cubicBezTo>
                    <a:pt x="169" y="31"/>
                    <a:pt x="169" y="33"/>
                    <a:pt x="170" y="35"/>
                  </a:cubicBezTo>
                  <a:cubicBezTo>
                    <a:pt x="170" y="35"/>
                    <a:pt x="170" y="36"/>
                    <a:pt x="170" y="36"/>
                  </a:cubicBezTo>
                  <a:cubicBezTo>
                    <a:pt x="170" y="38"/>
                    <a:pt x="171" y="39"/>
                    <a:pt x="172" y="41"/>
                  </a:cubicBezTo>
                  <a:cubicBezTo>
                    <a:pt x="173" y="42"/>
                    <a:pt x="173" y="43"/>
                    <a:pt x="173" y="43"/>
                  </a:cubicBezTo>
                  <a:cubicBezTo>
                    <a:pt x="174" y="44"/>
                    <a:pt x="174" y="45"/>
                    <a:pt x="175" y="45"/>
                  </a:cubicBezTo>
                  <a:cubicBezTo>
                    <a:pt x="175" y="45"/>
                    <a:pt x="175" y="46"/>
                    <a:pt x="175" y="46"/>
                  </a:cubicBezTo>
                  <a:cubicBezTo>
                    <a:pt x="176" y="47"/>
                    <a:pt x="177" y="47"/>
                    <a:pt x="177" y="49"/>
                  </a:cubicBezTo>
                  <a:cubicBezTo>
                    <a:pt x="178" y="50"/>
                    <a:pt x="178" y="51"/>
                    <a:pt x="178" y="52"/>
                  </a:cubicBezTo>
                  <a:cubicBezTo>
                    <a:pt x="178" y="53"/>
                    <a:pt x="178" y="54"/>
                    <a:pt x="178" y="54"/>
                  </a:cubicBezTo>
                  <a:cubicBezTo>
                    <a:pt x="178" y="55"/>
                    <a:pt x="179" y="56"/>
                    <a:pt x="179" y="57"/>
                  </a:cubicBezTo>
                  <a:cubicBezTo>
                    <a:pt x="180" y="58"/>
                    <a:pt x="180" y="59"/>
                    <a:pt x="181" y="60"/>
                  </a:cubicBezTo>
                  <a:cubicBezTo>
                    <a:pt x="183" y="66"/>
                    <a:pt x="181" y="71"/>
                    <a:pt x="179" y="76"/>
                  </a:cubicBezTo>
                  <a:cubicBezTo>
                    <a:pt x="177" y="80"/>
                    <a:pt x="174" y="83"/>
                    <a:pt x="170" y="85"/>
                  </a:cubicBezTo>
                  <a:cubicBezTo>
                    <a:pt x="171" y="87"/>
                    <a:pt x="172" y="89"/>
                    <a:pt x="172" y="89"/>
                  </a:cubicBezTo>
                  <a:cubicBezTo>
                    <a:pt x="172" y="93"/>
                    <a:pt x="170" y="99"/>
                    <a:pt x="167" y="101"/>
                  </a:cubicBezTo>
                  <a:cubicBezTo>
                    <a:pt x="163" y="106"/>
                    <a:pt x="156" y="111"/>
                    <a:pt x="151" y="113"/>
                  </a:cubicBezTo>
                  <a:cubicBezTo>
                    <a:pt x="146" y="115"/>
                    <a:pt x="142" y="115"/>
                    <a:pt x="138" y="116"/>
                  </a:cubicBezTo>
                  <a:cubicBezTo>
                    <a:pt x="138" y="116"/>
                    <a:pt x="138" y="116"/>
                    <a:pt x="138" y="116"/>
                  </a:cubicBezTo>
                  <a:cubicBezTo>
                    <a:pt x="139" y="121"/>
                    <a:pt x="140" y="126"/>
                    <a:pt x="138" y="128"/>
                  </a:cubicBezTo>
                  <a:cubicBezTo>
                    <a:pt x="137" y="129"/>
                    <a:pt x="137" y="129"/>
                    <a:pt x="137" y="129"/>
                  </a:cubicBezTo>
                  <a:cubicBezTo>
                    <a:pt x="138" y="136"/>
                    <a:pt x="138" y="138"/>
                    <a:pt x="138" y="144"/>
                  </a:cubicBezTo>
                  <a:cubicBezTo>
                    <a:pt x="138" y="145"/>
                    <a:pt x="138" y="145"/>
                    <a:pt x="138" y="145"/>
                  </a:cubicBezTo>
                  <a:cubicBezTo>
                    <a:pt x="139" y="157"/>
                    <a:pt x="136" y="170"/>
                    <a:pt x="132" y="183"/>
                  </a:cubicBezTo>
                  <a:cubicBezTo>
                    <a:pt x="128" y="201"/>
                    <a:pt x="124" y="218"/>
                    <a:pt x="130" y="233"/>
                  </a:cubicBezTo>
                  <a:cubicBezTo>
                    <a:pt x="153" y="231"/>
                    <a:pt x="153" y="231"/>
                    <a:pt x="153" y="231"/>
                  </a:cubicBezTo>
                  <a:cubicBezTo>
                    <a:pt x="131" y="177"/>
                    <a:pt x="162" y="162"/>
                    <a:pt x="184" y="125"/>
                  </a:cubicBezTo>
                  <a:cubicBezTo>
                    <a:pt x="193" y="110"/>
                    <a:pt x="195" y="84"/>
                    <a:pt x="191" y="6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50" name="Rectangle 149">
            <a:extLst>
              <a:ext uri="{FF2B5EF4-FFF2-40B4-BE49-F238E27FC236}">
                <a16:creationId xmlns:a16="http://schemas.microsoft.com/office/drawing/2014/main" id="{3D99B54B-9164-47C7-827C-CAA4C92AA042}"/>
              </a:ext>
            </a:extLst>
          </p:cNvPr>
          <p:cNvSpPr/>
          <p:nvPr/>
        </p:nvSpPr>
        <p:spPr>
          <a:xfrm>
            <a:off x="294640" y="243536"/>
            <a:ext cx="10963910" cy="492443"/>
          </a:xfrm>
          <a:prstGeom prst="rect">
            <a:avLst/>
          </a:prstGeom>
        </p:spPr>
        <p:txBody>
          <a:bodyPr wrap="square">
            <a:spAutoFit/>
          </a:bodyPr>
          <a:lstStyle/>
          <a:p>
            <a:pPr lvl="0"/>
            <a:r>
              <a:rPr lang="en-GB" sz="2600" b="1" dirty="0">
                <a:solidFill>
                  <a:schemeClr val="accent1"/>
                </a:solidFill>
              </a:rPr>
              <a:t>As MS evolves, </a:t>
            </a:r>
            <a:r>
              <a:rPr lang="en-GB" sz="2600" b="1" dirty="0" err="1">
                <a:solidFill>
                  <a:schemeClr val="accent1"/>
                </a:solidFill>
              </a:rPr>
              <a:t>gray</a:t>
            </a:r>
            <a:r>
              <a:rPr lang="en-GB" sz="2600" b="1" dirty="0">
                <a:solidFill>
                  <a:schemeClr val="accent1"/>
                </a:solidFill>
              </a:rPr>
              <a:t> and white matter are irreversibly damaged</a:t>
            </a:r>
            <a:r>
              <a:rPr lang="en-GB" sz="2600" b="1" baseline="30000" dirty="0">
                <a:solidFill>
                  <a:schemeClr val="accent1"/>
                </a:solidFill>
              </a:rPr>
              <a:t>1</a:t>
            </a:r>
            <a:endParaRPr kumimoji="0" lang="en-GB" sz="2600" b="1" i="0" u="none" strike="noStrike" kern="1200" cap="none" spc="0" normalizeH="0" baseline="30000" noProof="0" dirty="0">
              <a:ln>
                <a:noFill/>
              </a:ln>
              <a:solidFill>
                <a:schemeClr val="accent1"/>
              </a:solidFill>
              <a:effectLst/>
              <a:uLnTx/>
              <a:uFillTx/>
              <a:latin typeface="Arial" panose="020B0604020202020204"/>
            </a:endParaRPr>
          </a:p>
        </p:txBody>
      </p:sp>
      <p:sp>
        <p:nvSpPr>
          <p:cNvPr id="151" name="TextBox 150">
            <a:extLst>
              <a:ext uri="{FF2B5EF4-FFF2-40B4-BE49-F238E27FC236}">
                <a16:creationId xmlns:a16="http://schemas.microsoft.com/office/drawing/2014/main" id="{B820B3B2-B750-4572-ABD9-4D1C8902B2F5}"/>
              </a:ext>
            </a:extLst>
          </p:cNvPr>
          <p:cNvSpPr txBox="1"/>
          <p:nvPr/>
        </p:nvSpPr>
        <p:spPr>
          <a:xfrm>
            <a:off x="4932030" y="1915142"/>
            <a:ext cx="2971486"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Neuro-</a:t>
            </a:r>
            <a:b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b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degeneration becomes prominent</a:t>
            </a:r>
          </a:p>
        </p:txBody>
      </p:sp>
      <p:sp>
        <p:nvSpPr>
          <p:cNvPr id="152" name="TextBox 151">
            <a:extLst>
              <a:ext uri="{FF2B5EF4-FFF2-40B4-BE49-F238E27FC236}">
                <a16:creationId xmlns:a16="http://schemas.microsoft.com/office/drawing/2014/main" id="{59FB1922-7124-4126-B49A-702E3A9075AE}"/>
              </a:ext>
            </a:extLst>
          </p:cNvPr>
          <p:cNvSpPr txBox="1"/>
          <p:nvPr/>
        </p:nvSpPr>
        <p:spPr>
          <a:xfrm>
            <a:off x="5171035" y="336071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err="1">
                <a:ln>
                  <a:noFill/>
                </a:ln>
                <a:solidFill>
                  <a:srgbClr val="000000"/>
                </a:solidFill>
                <a:effectLst/>
                <a:uLnTx/>
                <a:uFillTx/>
                <a:latin typeface="Arial" panose="020B0604020202020204"/>
                <a:ea typeface="+mn-ea"/>
                <a:cs typeface="+mn-cs"/>
              </a:rPr>
              <a:t>Gray</a:t>
            </a: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 and white </a:t>
            </a:r>
            <a:b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matter are </a:t>
            </a:r>
            <a:b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irreversibly damaged</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1</a:t>
            </a:r>
          </a:p>
        </p:txBody>
      </p:sp>
      <p:sp>
        <p:nvSpPr>
          <p:cNvPr id="153" name="TextBox 152">
            <a:extLst>
              <a:ext uri="{FF2B5EF4-FFF2-40B4-BE49-F238E27FC236}">
                <a16:creationId xmlns:a16="http://schemas.microsoft.com/office/drawing/2014/main" id="{B5D69F82-7783-46E7-9E55-2C3EFE022141}"/>
              </a:ext>
            </a:extLst>
          </p:cNvPr>
          <p:cNvSpPr txBox="1"/>
          <p:nvPr/>
        </p:nvSpPr>
        <p:spPr>
          <a:xfrm>
            <a:off x="79077" y="3360713"/>
            <a:ext cx="2809225"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Immune cells </a:t>
            </a:r>
            <a:b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penetrate the </a:t>
            </a:r>
            <a:b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blood-brain barrier </a:t>
            </a:r>
            <a:b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and attack nerve </a:t>
            </a:r>
            <a:b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cells,</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 </a:t>
            </a: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stimulating an inflammatory response</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2</a:t>
            </a:r>
          </a:p>
        </p:txBody>
      </p:sp>
      <p:sp>
        <p:nvSpPr>
          <p:cNvPr id="154" name="TextBox 153">
            <a:extLst>
              <a:ext uri="{FF2B5EF4-FFF2-40B4-BE49-F238E27FC236}">
                <a16:creationId xmlns:a16="http://schemas.microsoft.com/office/drawing/2014/main" id="{366B1B41-1E24-47DF-9333-FF0B97D51500}"/>
              </a:ext>
            </a:extLst>
          </p:cNvPr>
          <p:cNvSpPr txBox="1"/>
          <p:nvPr/>
        </p:nvSpPr>
        <p:spPr>
          <a:xfrm>
            <a:off x="7596817" y="3360713"/>
            <a:ext cx="3096732"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Progressive loss of neurons leads to cumulative disability, worsening symptoms and disease progression</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3,4</a:t>
            </a:r>
          </a:p>
        </p:txBody>
      </p:sp>
    </p:spTree>
    <p:extLst>
      <p:ext uri="{BB962C8B-B14F-4D97-AF65-F5344CB8AC3E}">
        <p14:creationId xmlns:p14="http://schemas.microsoft.com/office/powerpoint/2010/main" val="119334381"/>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72309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9"/>
            <a:ext cx="576000" cy="576000"/>
            <a:chOff x="3950297" y="2115051"/>
            <a:chExt cx="432000" cy="432000"/>
          </a:xfrm>
          <a:solidFill>
            <a:schemeClr val="accent4"/>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893351"/>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Future areas </a:t>
            </a:r>
            <a:b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b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of focus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3"/>
          <a:stretch>
            <a:fillRect/>
          </a:stretch>
        </p:blipFill>
        <p:spPr>
          <a:xfrm>
            <a:off x="9763410" y="6187335"/>
            <a:ext cx="1847316" cy="337291"/>
          </a:xfrm>
          <a:prstGeom prst="rect">
            <a:avLst/>
          </a:prstGeom>
        </p:spPr>
      </p:pic>
      <p:sp>
        <p:nvSpPr>
          <p:cNvPr id="173" name="Freeform: Shape 172" descr=" 173">
            <a:extLst>
              <a:ext uri="{FF2B5EF4-FFF2-40B4-BE49-F238E27FC236}">
                <a16:creationId xmlns:a16="http://schemas.microsoft.com/office/drawing/2014/main" id="{3A9CF0D6-308E-4059-9A7A-42C845596958}"/>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4" name="Freeform: Shape 173" descr=" 174">
            <a:extLst>
              <a:ext uri="{FF2B5EF4-FFF2-40B4-BE49-F238E27FC236}">
                <a16:creationId xmlns:a16="http://schemas.microsoft.com/office/drawing/2014/main" id="{244D10F2-6585-47AF-B6AF-8A890CF5E81B}"/>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5" name="Freeform: Shape 174" descr=" 175">
            <a:extLst>
              <a:ext uri="{FF2B5EF4-FFF2-40B4-BE49-F238E27FC236}">
                <a16:creationId xmlns:a16="http://schemas.microsoft.com/office/drawing/2014/main" id="{85C78B2D-41D0-43BD-85DD-631000CDDCA2}"/>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6" name="Freeform: Shape 175" descr=" 176">
            <a:extLst>
              <a:ext uri="{FF2B5EF4-FFF2-40B4-BE49-F238E27FC236}">
                <a16:creationId xmlns:a16="http://schemas.microsoft.com/office/drawing/2014/main" id="{1D6DC9BE-700C-4D01-921E-5A1EC56D7BB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7" name="Freeform: Shape 176" descr=" 177">
            <a:extLst>
              <a:ext uri="{FF2B5EF4-FFF2-40B4-BE49-F238E27FC236}">
                <a16:creationId xmlns:a16="http://schemas.microsoft.com/office/drawing/2014/main" id="{4B165EC0-00D4-481C-8958-2327367C089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8" name="Freeform: Shape 177" descr=" 178">
            <a:extLst>
              <a:ext uri="{FF2B5EF4-FFF2-40B4-BE49-F238E27FC236}">
                <a16:creationId xmlns:a16="http://schemas.microsoft.com/office/drawing/2014/main" id="{CA58C506-BB2D-43C6-B6EB-E38214428F4F}"/>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9" name="ABBREVIATIONS" descr=" 179">
            <a:hlinkClick r:id="" action="ppaction://noaction" highlightClick="1"/>
            <a:extLst>
              <a:ext uri="{FF2B5EF4-FFF2-40B4-BE49-F238E27FC236}">
                <a16:creationId xmlns:a16="http://schemas.microsoft.com/office/drawing/2014/main" id="{CDE7DECC-8111-4416-8636-B61814F89BB0}"/>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sp>
        <p:nvSpPr>
          <p:cNvPr id="180" name="Oval 179" descr=" 180">
            <a:hlinkClick r:id="" action="ppaction://hlinkshowjump?jump=nextslide" highlightClick="1"/>
            <a:extLst>
              <a:ext uri="{FF2B5EF4-FFF2-40B4-BE49-F238E27FC236}">
                <a16:creationId xmlns:a16="http://schemas.microsoft.com/office/drawing/2014/main" id="{BA863416-550F-4432-856F-D9640D70121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1" name="Oval 180" descr=" 181">
            <a:hlinkClick r:id="rId4" action="ppaction://hlinksldjump" highlightClick="1"/>
            <a:extLst>
              <a:ext uri="{FF2B5EF4-FFF2-40B4-BE49-F238E27FC236}">
                <a16:creationId xmlns:a16="http://schemas.microsoft.com/office/drawing/2014/main" id="{6A5FD429-A4B9-4677-A422-DF522C0900C2}"/>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82" name="Oval 181" descr=" 182">
            <a:hlinkClick r:id="rId5" action="ppaction://hlinksldjump" highlightClick="1"/>
            <a:extLst>
              <a:ext uri="{FF2B5EF4-FFF2-40B4-BE49-F238E27FC236}">
                <a16:creationId xmlns:a16="http://schemas.microsoft.com/office/drawing/2014/main" id="{CFA0CBD8-ADA6-435C-8EFD-5826A250CF9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3" name="Freeform: Shape 182" descr=" 183">
            <a:hlinkClick r:id="rId6" action="ppaction://hlinksldjump" highlightClick="1"/>
            <a:extLst>
              <a:ext uri="{FF2B5EF4-FFF2-40B4-BE49-F238E27FC236}">
                <a16:creationId xmlns:a16="http://schemas.microsoft.com/office/drawing/2014/main" id="{6BCC4A1C-65DE-48C8-9F96-E8C6DE8AFA79}"/>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Freeform: Shape 183" descr=" 184">
            <a:hlinkClick r:id="rId7" action="ppaction://hlinksldjump" highlightClick="1"/>
            <a:extLst>
              <a:ext uri="{FF2B5EF4-FFF2-40B4-BE49-F238E27FC236}">
                <a16:creationId xmlns:a16="http://schemas.microsoft.com/office/drawing/2014/main" id="{37F57C4F-5604-40DF-A93B-49C0ED960AE9}"/>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5" name="Freeform: Shape 184" descr=" 185">
            <a:hlinkClick r:id="rId8" action="ppaction://hlinksldjump" highlightClick="1"/>
            <a:extLst>
              <a:ext uri="{FF2B5EF4-FFF2-40B4-BE49-F238E27FC236}">
                <a16:creationId xmlns:a16="http://schemas.microsoft.com/office/drawing/2014/main" id="{1A10792D-03EB-4052-9D13-E7E9BB24BB0F}"/>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Freeform: Shape 185" descr=" 186">
            <a:hlinkClick r:id="rId4" action="ppaction://hlinksldjump" highlightClick="1"/>
            <a:extLst>
              <a:ext uri="{FF2B5EF4-FFF2-40B4-BE49-F238E27FC236}">
                <a16:creationId xmlns:a16="http://schemas.microsoft.com/office/drawing/2014/main" id="{FC5BFC82-C380-4252-A75C-04B4331ADFDF}"/>
              </a:ext>
            </a:extLst>
          </p:cNvPr>
          <p:cNvSpPr/>
          <p:nvPr/>
        </p:nvSpPr>
        <p:spPr>
          <a:xfrm>
            <a:off x="10307360" y="2723094"/>
            <a:ext cx="188464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Freeform: Shape 186" descr=" 187">
            <a:hlinkClick r:id="rId9" action="ppaction://hlinksldjump" highlightClick="1"/>
            <a:extLst>
              <a:ext uri="{FF2B5EF4-FFF2-40B4-BE49-F238E27FC236}">
                <a16:creationId xmlns:a16="http://schemas.microsoft.com/office/drawing/2014/main" id="{F2EA8CE0-5A57-4D08-AB74-C0A755F09CC1}"/>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Freeform: Shape 187" descr=" 188">
            <a:hlinkClick r:id="rId10" action="ppaction://hlinksldjump" highlightClick="1"/>
            <a:extLst>
              <a:ext uri="{FF2B5EF4-FFF2-40B4-BE49-F238E27FC236}">
                <a16:creationId xmlns:a16="http://schemas.microsoft.com/office/drawing/2014/main" id="{FD5AFAB3-A6F7-4ABE-9E6F-5249C5FB471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9" name="Freeform: Shape 188" descr=" 189">
            <a:hlinkClick r:id="rId11" action="ppaction://hlinksldjump" highlightClick="1"/>
            <a:extLst>
              <a:ext uri="{FF2B5EF4-FFF2-40B4-BE49-F238E27FC236}">
                <a16:creationId xmlns:a16="http://schemas.microsoft.com/office/drawing/2014/main" id="{367FC18E-D1E0-40C5-B397-E9248EBFA2D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7" name="REFERENCES" descr=" 157">
            <a:hlinkClick r:id="" action="ppaction://noaction" highlightClick="1"/>
            <a:extLst>
              <a:ext uri="{FF2B5EF4-FFF2-40B4-BE49-F238E27FC236}">
                <a16:creationId xmlns:a16="http://schemas.microsoft.com/office/drawing/2014/main" id="{AFFEB211-4170-48F2-A7B7-0249C47FBC8B}"/>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cxnSp>
        <p:nvCxnSpPr>
          <p:cNvPr id="218" name="Straight Connector 217" descr=" 218">
            <a:extLst>
              <a:ext uri="{FF2B5EF4-FFF2-40B4-BE49-F238E27FC236}">
                <a16:creationId xmlns:a16="http://schemas.microsoft.com/office/drawing/2014/main" id="{BDCEA3C9-5B48-4445-ABCD-CF8C58D4FCA4}"/>
              </a:ext>
            </a:extLst>
          </p:cNvPr>
          <p:cNvCxnSpPr>
            <a:cxnSpLocks/>
          </p:cNvCxnSpPr>
          <p:nvPr/>
        </p:nvCxnSpPr>
        <p:spPr>
          <a:xfrm>
            <a:off x="1247340" y="1850107"/>
            <a:ext cx="8874560" cy="0"/>
          </a:xfrm>
          <a:prstGeom prst="line">
            <a:avLst/>
          </a:prstGeom>
          <a:ln w="57150">
            <a:solidFill>
              <a:schemeClr val="accent2"/>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15" name="Group 14" descr=" 15">
            <a:extLst>
              <a:ext uri="{FF2B5EF4-FFF2-40B4-BE49-F238E27FC236}">
                <a16:creationId xmlns:a16="http://schemas.microsoft.com/office/drawing/2014/main" id="{A80E0DC1-E79B-4C7E-BC85-ACE1A263BA7D}"/>
              </a:ext>
            </a:extLst>
          </p:cNvPr>
          <p:cNvGrpSpPr/>
          <p:nvPr/>
        </p:nvGrpSpPr>
        <p:grpSpPr>
          <a:xfrm>
            <a:off x="6192472" y="1539544"/>
            <a:ext cx="621127" cy="1880123"/>
            <a:chOff x="6192472" y="1539544"/>
            <a:chExt cx="621127" cy="1880123"/>
          </a:xfrm>
        </p:grpSpPr>
        <p:sp>
          <p:nvSpPr>
            <p:cNvPr id="225" name="Oval 224">
              <a:extLst>
                <a:ext uri="{FF2B5EF4-FFF2-40B4-BE49-F238E27FC236}">
                  <a16:creationId xmlns:a16="http://schemas.microsoft.com/office/drawing/2014/main" id="{5B36F489-729F-460D-BCE7-213C44A3992B}"/>
                </a:ext>
              </a:extLst>
            </p:cNvPr>
            <p:cNvSpPr/>
            <p:nvPr/>
          </p:nvSpPr>
          <p:spPr>
            <a:xfrm>
              <a:off x="6192472" y="1539544"/>
              <a:ext cx="621127" cy="6211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3" name="Arrow: Down 232">
              <a:extLst>
                <a:ext uri="{FF2B5EF4-FFF2-40B4-BE49-F238E27FC236}">
                  <a16:creationId xmlns:a16="http://schemas.microsoft.com/office/drawing/2014/main" id="{6BB97CF4-01FB-4D26-97AD-85B64076365F}"/>
                </a:ext>
              </a:extLst>
            </p:cNvPr>
            <p:cNvSpPr/>
            <p:nvPr/>
          </p:nvSpPr>
          <p:spPr>
            <a:xfrm>
              <a:off x="6287011" y="319548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7" name="Freeform: Shape 166">
              <a:extLst>
                <a:ext uri="{FF2B5EF4-FFF2-40B4-BE49-F238E27FC236}">
                  <a16:creationId xmlns:a16="http://schemas.microsoft.com/office/drawing/2014/main" id="{5458BF15-D0A5-4AF8-BF0B-2AD8C762CAA2}"/>
                </a:ext>
              </a:extLst>
            </p:cNvPr>
            <p:cNvSpPr/>
            <p:nvPr/>
          </p:nvSpPr>
          <p:spPr>
            <a:xfrm>
              <a:off x="6305035" y="1648731"/>
              <a:ext cx="396000" cy="396000"/>
            </a:xfrm>
            <a:custGeom>
              <a:avLst/>
              <a:gdLst>
                <a:gd name="connsiteX0" fmla="*/ 582164 w 582171"/>
                <a:gd name="connsiteY0" fmla="*/ 558127 h 630940"/>
                <a:gd name="connsiteX1" fmla="*/ 566779 w 582171"/>
                <a:gd name="connsiteY1" fmla="*/ 543812 h 630940"/>
                <a:gd name="connsiteX2" fmla="*/ 530349 w 582171"/>
                <a:gd name="connsiteY2" fmla="*/ 543812 h 630940"/>
                <a:gd name="connsiteX3" fmla="*/ 572799 w 582171"/>
                <a:gd name="connsiteY3" fmla="*/ 501362 h 630940"/>
                <a:gd name="connsiteX4" fmla="*/ 573555 w 582171"/>
                <a:gd name="connsiteY4" fmla="*/ 487429 h 630940"/>
                <a:gd name="connsiteX5" fmla="*/ 559260 w 582171"/>
                <a:gd name="connsiteY5" fmla="*/ 487041 h 630940"/>
                <a:gd name="connsiteX6" fmla="*/ 504263 w 582171"/>
                <a:gd name="connsiteY6" fmla="*/ 542031 h 630940"/>
                <a:gd name="connsiteX7" fmla="*/ 412364 w 582171"/>
                <a:gd name="connsiteY7" fmla="*/ 478392 h 630940"/>
                <a:gd name="connsiteX8" fmla="*/ 316409 w 582171"/>
                <a:gd name="connsiteY8" fmla="*/ 312187 h 630940"/>
                <a:gd name="connsiteX9" fmla="*/ 323086 w 582171"/>
                <a:gd name="connsiteY9" fmla="*/ 248751 h 630940"/>
                <a:gd name="connsiteX10" fmla="*/ 352280 w 582171"/>
                <a:gd name="connsiteY10" fmla="*/ 233136 h 630940"/>
                <a:gd name="connsiteX11" fmla="*/ 387751 w 582171"/>
                <a:gd name="connsiteY11" fmla="*/ 231131 h 630940"/>
                <a:gd name="connsiteX12" fmla="*/ 442806 w 582171"/>
                <a:gd name="connsiteY12" fmla="*/ 286187 h 630940"/>
                <a:gd name="connsiteX13" fmla="*/ 449766 w 582171"/>
                <a:gd name="connsiteY13" fmla="*/ 289072 h 630940"/>
                <a:gd name="connsiteX14" fmla="*/ 456378 w 582171"/>
                <a:gd name="connsiteY14" fmla="*/ 286522 h 630940"/>
                <a:gd name="connsiteX15" fmla="*/ 456339 w 582171"/>
                <a:gd name="connsiteY15" fmla="*/ 271879 h 630940"/>
                <a:gd name="connsiteX16" fmla="*/ 415591 w 582171"/>
                <a:gd name="connsiteY16" fmla="*/ 231131 h 630940"/>
                <a:gd name="connsiteX17" fmla="*/ 448781 w 582171"/>
                <a:gd name="connsiteY17" fmla="*/ 231131 h 630940"/>
                <a:gd name="connsiteX18" fmla="*/ 459007 w 582171"/>
                <a:gd name="connsiteY18" fmla="*/ 222252 h 630940"/>
                <a:gd name="connsiteX19" fmla="*/ 449208 w 582171"/>
                <a:gd name="connsiteY19" fmla="*/ 211434 h 630940"/>
                <a:gd name="connsiteX20" fmla="*/ 414408 w 582171"/>
                <a:gd name="connsiteY20" fmla="*/ 211434 h 630940"/>
                <a:gd name="connsiteX21" fmla="*/ 456332 w 582171"/>
                <a:gd name="connsiteY21" fmla="*/ 169510 h 630940"/>
                <a:gd name="connsiteX22" fmla="*/ 457088 w 582171"/>
                <a:gd name="connsiteY22" fmla="*/ 155577 h 630940"/>
                <a:gd name="connsiteX23" fmla="*/ 442793 w 582171"/>
                <a:gd name="connsiteY23" fmla="*/ 155189 h 630940"/>
                <a:gd name="connsiteX24" fmla="*/ 386548 w 582171"/>
                <a:gd name="connsiteY24" fmla="*/ 211428 h 630940"/>
                <a:gd name="connsiteX25" fmla="*/ 352260 w 582171"/>
                <a:gd name="connsiteY25" fmla="*/ 207142 h 630940"/>
                <a:gd name="connsiteX26" fmla="*/ 310776 w 582171"/>
                <a:gd name="connsiteY26" fmla="*/ 135295 h 630940"/>
                <a:gd name="connsiteX27" fmla="*/ 340930 w 582171"/>
                <a:gd name="connsiteY27" fmla="*/ 76486 h 630940"/>
                <a:gd name="connsiteX28" fmla="*/ 394329 w 582171"/>
                <a:gd name="connsiteY28" fmla="*/ 64176 h 630940"/>
                <a:gd name="connsiteX29" fmla="*/ 402315 w 582171"/>
                <a:gd name="connsiteY29" fmla="*/ 53214 h 630940"/>
                <a:gd name="connsiteX30" fmla="*/ 390334 w 582171"/>
                <a:gd name="connsiteY30" fmla="*/ 44887 h 630940"/>
                <a:gd name="connsiteX31" fmla="*/ 341922 w 582171"/>
                <a:gd name="connsiteY31" fmla="*/ 56046 h 630940"/>
                <a:gd name="connsiteX32" fmla="*/ 330763 w 582171"/>
                <a:gd name="connsiteY32" fmla="*/ 7635 h 630940"/>
                <a:gd name="connsiteX33" fmla="*/ 316968 w 582171"/>
                <a:gd name="connsiteY33" fmla="*/ 931 h 630940"/>
                <a:gd name="connsiteX34" fmla="*/ 311631 w 582171"/>
                <a:gd name="connsiteY34" fmla="*/ 12334 h 630940"/>
                <a:gd name="connsiteX35" fmla="*/ 324066 w 582171"/>
                <a:gd name="connsiteY35" fmla="*/ 66299 h 630940"/>
                <a:gd name="connsiteX36" fmla="*/ 288260 w 582171"/>
                <a:gd name="connsiteY36" fmla="*/ 122308 h 630940"/>
                <a:gd name="connsiteX37" fmla="*/ 205298 w 582171"/>
                <a:gd name="connsiteY37" fmla="*/ 122308 h 630940"/>
                <a:gd name="connsiteX38" fmla="*/ 184951 w 582171"/>
                <a:gd name="connsiteY38" fmla="*/ 93357 h 630940"/>
                <a:gd name="connsiteX39" fmla="*/ 200284 w 582171"/>
                <a:gd name="connsiteY39" fmla="*/ 12716 h 630940"/>
                <a:gd name="connsiteX40" fmla="*/ 192450 w 582171"/>
                <a:gd name="connsiteY40" fmla="*/ 1201 h 630940"/>
                <a:gd name="connsiteX41" fmla="*/ 180935 w 582171"/>
                <a:gd name="connsiteY41" fmla="*/ 9035 h 630940"/>
                <a:gd name="connsiteX42" fmla="*/ 169874 w 582171"/>
                <a:gd name="connsiteY42" fmla="*/ 67232 h 630940"/>
                <a:gd name="connsiteX43" fmla="*/ 142967 w 582171"/>
                <a:gd name="connsiteY43" fmla="*/ 20629 h 630940"/>
                <a:gd name="connsiteX44" fmla="*/ 129067 w 582171"/>
                <a:gd name="connsiteY44" fmla="*/ 17296 h 630940"/>
                <a:gd name="connsiteX45" fmla="*/ 126188 w 582171"/>
                <a:gd name="connsiteY45" fmla="*/ 30954 h 630940"/>
                <a:gd name="connsiteX46" fmla="*/ 153364 w 582171"/>
                <a:gd name="connsiteY46" fmla="*/ 78024 h 630940"/>
                <a:gd name="connsiteX47" fmla="*/ 95667 w 582171"/>
                <a:gd name="connsiteY47" fmla="*/ 67055 h 630940"/>
                <a:gd name="connsiteX48" fmla="*/ 84021 w 582171"/>
                <a:gd name="connsiteY48" fmla="*/ 75842 h 630940"/>
                <a:gd name="connsiteX49" fmla="*/ 92420 w 582171"/>
                <a:gd name="connsiteY49" fmla="*/ 86489 h 630940"/>
                <a:gd name="connsiteX50" fmla="*/ 166371 w 582171"/>
                <a:gd name="connsiteY50" fmla="*/ 100547 h 630940"/>
                <a:gd name="connsiteX51" fmla="*/ 182802 w 582171"/>
                <a:gd name="connsiteY51" fmla="*/ 135295 h 630940"/>
                <a:gd name="connsiteX52" fmla="*/ 120181 w 582171"/>
                <a:gd name="connsiteY52" fmla="*/ 211428 h 630940"/>
                <a:gd name="connsiteX53" fmla="*/ 58356 w 582171"/>
                <a:gd name="connsiteY53" fmla="*/ 211428 h 630940"/>
                <a:gd name="connsiteX54" fmla="*/ 16787 w 582171"/>
                <a:gd name="connsiteY54" fmla="*/ 169858 h 630940"/>
                <a:gd name="connsiteX55" fmla="*/ 1552 w 582171"/>
                <a:gd name="connsiteY55" fmla="*/ 171462 h 630940"/>
                <a:gd name="connsiteX56" fmla="*/ 3051 w 582171"/>
                <a:gd name="connsiteY56" fmla="*/ 183975 h 630940"/>
                <a:gd name="connsiteX57" fmla="*/ 37989 w 582171"/>
                <a:gd name="connsiteY57" fmla="*/ 218913 h 630940"/>
                <a:gd name="connsiteX58" fmla="*/ 3235 w 582171"/>
                <a:gd name="connsiteY58" fmla="*/ 253667 h 630940"/>
                <a:gd name="connsiteX59" fmla="*/ 3235 w 582171"/>
                <a:gd name="connsiteY59" fmla="*/ 268323 h 630940"/>
                <a:gd name="connsiteX60" fmla="*/ 9846 w 582171"/>
                <a:gd name="connsiteY60" fmla="*/ 270874 h 630940"/>
                <a:gd name="connsiteX61" fmla="*/ 16806 w 582171"/>
                <a:gd name="connsiteY61" fmla="*/ 267988 h 630940"/>
                <a:gd name="connsiteX62" fmla="*/ 53663 w 582171"/>
                <a:gd name="connsiteY62" fmla="*/ 231138 h 630940"/>
                <a:gd name="connsiteX63" fmla="*/ 131426 w 582171"/>
                <a:gd name="connsiteY63" fmla="*/ 231138 h 630940"/>
                <a:gd name="connsiteX64" fmla="*/ 182821 w 582171"/>
                <a:gd name="connsiteY64" fmla="*/ 304997 h 630940"/>
                <a:gd name="connsiteX65" fmla="*/ 144512 w 582171"/>
                <a:gd name="connsiteY65" fmla="*/ 377646 h 630940"/>
                <a:gd name="connsiteX66" fmla="*/ 91007 w 582171"/>
                <a:gd name="connsiteY66" fmla="*/ 389325 h 630940"/>
                <a:gd name="connsiteX67" fmla="*/ 82917 w 582171"/>
                <a:gd name="connsiteY67" fmla="*/ 400176 h 630940"/>
                <a:gd name="connsiteX68" fmla="*/ 94799 w 582171"/>
                <a:gd name="connsiteY68" fmla="*/ 408654 h 630940"/>
                <a:gd name="connsiteX69" fmla="*/ 143335 w 582171"/>
                <a:gd name="connsiteY69" fmla="*/ 398060 h 630940"/>
                <a:gd name="connsiteX70" fmla="*/ 153930 w 582171"/>
                <a:gd name="connsiteY70" fmla="*/ 446596 h 630940"/>
                <a:gd name="connsiteX71" fmla="*/ 163545 w 582171"/>
                <a:gd name="connsiteY71" fmla="*/ 454344 h 630940"/>
                <a:gd name="connsiteX72" fmla="*/ 165655 w 582171"/>
                <a:gd name="connsiteY72" fmla="*/ 454114 h 630940"/>
                <a:gd name="connsiteX73" fmla="*/ 173173 w 582171"/>
                <a:gd name="connsiteY73" fmla="*/ 442396 h 630940"/>
                <a:gd name="connsiteX74" fmla="*/ 161291 w 582171"/>
                <a:gd name="connsiteY74" fmla="*/ 387958 h 630940"/>
                <a:gd name="connsiteX75" fmla="*/ 205325 w 582171"/>
                <a:gd name="connsiteY75" fmla="*/ 317983 h 630940"/>
                <a:gd name="connsiteX76" fmla="*/ 207513 w 582171"/>
                <a:gd name="connsiteY76" fmla="*/ 315631 h 630940"/>
                <a:gd name="connsiteX77" fmla="*/ 291171 w 582171"/>
                <a:gd name="connsiteY77" fmla="*/ 327566 h 630940"/>
                <a:gd name="connsiteX78" fmla="*/ 386778 w 582171"/>
                <a:gd name="connsiteY78" fmla="*/ 493167 h 630940"/>
                <a:gd name="connsiteX79" fmla="*/ 502903 w 582171"/>
                <a:gd name="connsiteY79" fmla="*/ 571705 h 630940"/>
                <a:gd name="connsiteX80" fmla="*/ 559260 w 582171"/>
                <a:gd name="connsiteY80" fmla="*/ 628062 h 630940"/>
                <a:gd name="connsiteX81" fmla="*/ 566233 w 582171"/>
                <a:gd name="connsiteY81" fmla="*/ 630941 h 630940"/>
                <a:gd name="connsiteX82" fmla="*/ 572845 w 582171"/>
                <a:gd name="connsiteY82" fmla="*/ 628391 h 630940"/>
                <a:gd name="connsiteX83" fmla="*/ 572812 w 582171"/>
                <a:gd name="connsiteY83" fmla="*/ 613741 h 630940"/>
                <a:gd name="connsiteX84" fmla="*/ 532426 w 582171"/>
                <a:gd name="connsiteY84" fmla="*/ 573355 h 630940"/>
                <a:gd name="connsiteX85" fmla="*/ 567403 w 582171"/>
                <a:gd name="connsiteY85" fmla="*/ 573355 h 630940"/>
                <a:gd name="connsiteX86" fmla="*/ 582164 w 582171"/>
                <a:gd name="connsiteY86" fmla="*/ 558127 h 630940"/>
                <a:gd name="connsiteX87" fmla="*/ 387258 w 582171"/>
                <a:gd name="connsiteY87" fmla="*/ 211434 h 630940"/>
                <a:gd name="connsiteX88" fmla="*/ 387113 w 582171"/>
                <a:gd name="connsiteY88" fmla="*/ 211434 h 630940"/>
                <a:gd name="connsiteX89" fmla="*/ 387258 w 582171"/>
                <a:gd name="connsiteY89" fmla="*/ 211434 h 630940"/>
                <a:gd name="connsiteX90" fmla="*/ 236247 w 582171"/>
                <a:gd name="connsiteY90" fmla="*/ 236593 h 630940"/>
                <a:gd name="connsiteX91" fmla="*/ 204661 w 582171"/>
                <a:gd name="connsiteY91" fmla="*/ 205006 h 630940"/>
                <a:gd name="connsiteX92" fmla="*/ 236247 w 582171"/>
                <a:gd name="connsiteY92" fmla="*/ 173420 h 630940"/>
                <a:gd name="connsiteX93" fmla="*/ 267833 w 582171"/>
                <a:gd name="connsiteY93" fmla="*/ 205006 h 630940"/>
                <a:gd name="connsiteX94" fmla="*/ 236247 w 582171"/>
                <a:gd name="connsiteY94" fmla="*/ 236593 h 63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82171" h="630940">
                  <a:moveTo>
                    <a:pt x="582164" y="558127"/>
                  </a:moveTo>
                  <a:cubicBezTo>
                    <a:pt x="581921" y="550043"/>
                    <a:pt x="574869" y="543812"/>
                    <a:pt x="566779" y="543812"/>
                  </a:cubicBezTo>
                  <a:lnTo>
                    <a:pt x="530349" y="543812"/>
                  </a:lnTo>
                  <a:lnTo>
                    <a:pt x="572799" y="501362"/>
                  </a:lnTo>
                  <a:cubicBezTo>
                    <a:pt x="576571" y="497590"/>
                    <a:pt x="577123" y="491392"/>
                    <a:pt x="573555" y="487429"/>
                  </a:cubicBezTo>
                  <a:cubicBezTo>
                    <a:pt x="569749" y="483203"/>
                    <a:pt x="563230" y="483072"/>
                    <a:pt x="559260" y="487041"/>
                  </a:cubicBezTo>
                  <a:lnTo>
                    <a:pt x="504263" y="542031"/>
                  </a:lnTo>
                  <a:cubicBezTo>
                    <a:pt x="466079" y="535656"/>
                    <a:pt x="432041" y="512476"/>
                    <a:pt x="412364" y="478392"/>
                  </a:cubicBezTo>
                  <a:lnTo>
                    <a:pt x="316409" y="312187"/>
                  </a:lnTo>
                  <a:cubicBezTo>
                    <a:pt x="304658" y="291826"/>
                    <a:pt x="306912" y="265813"/>
                    <a:pt x="323086" y="248751"/>
                  </a:cubicBezTo>
                  <a:cubicBezTo>
                    <a:pt x="330579" y="240845"/>
                    <a:pt x="340542" y="235153"/>
                    <a:pt x="352280" y="233136"/>
                  </a:cubicBezTo>
                  <a:cubicBezTo>
                    <a:pt x="360640" y="231696"/>
                    <a:pt x="385273" y="231177"/>
                    <a:pt x="387751" y="231131"/>
                  </a:cubicBezTo>
                  <a:lnTo>
                    <a:pt x="442806" y="286187"/>
                  </a:lnTo>
                  <a:cubicBezTo>
                    <a:pt x="444732" y="288106"/>
                    <a:pt x="447249" y="289072"/>
                    <a:pt x="449766" y="289072"/>
                  </a:cubicBezTo>
                  <a:cubicBezTo>
                    <a:pt x="452139" y="289072"/>
                    <a:pt x="454512" y="288224"/>
                    <a:pt x="456378" y="286522"/>
                  </a:cubicBezTo>
                  <a:cubicBezTo>
                    <a:pt x="460584" y="282704"/>
                    <a:pt x="460361" y="275895"/>
                    <a:pt x="456339" y="271879"/>
                  </a:cubicBezTo>
                  <a:lnTo>
                    <a:pt x="415591" y="231131"/>
                  </a:lnTo>
                  <a:lnTo>
                    <a:pt x="448781" y="231131"/>
                  </a:lnTo>
                  <a:cubicBezTo>
                    <a:pt x="453927" y="231131"/>
                    <a:pt x="458521" y="227372"/>
                    <a:pt x="459007" y="222252"/>
                  </a:cubicBezTo>
                  <a:cubicBezTo>
                    <a:pt x="459566" y="216376"/>
                    <a:pt x="454965" y="211434"/>
                    <a:pt x="449208" y="211434"/>
                  </a:cubicBezTo>
                  <a:lnTo>
                    <a:pt x="414408" y="211434"/>
                  </a:lnTo>
                  <a:lnTo>
                    <a:pt x="456332" y="169510"/>
                  </a:lnTo>
                  <a:cubicBezTo>
                    <a:pt x="460105" y="165737"/>
                    <a:pt x="460657" y="159540"/>
                    <a:pt x="457088" y="155577"/>
                  </a:cubicBezTo>
                  <a:cubicBezTo>
                    <a:pt x="453283" y="151351"/>
                    <a:pt x="446763" y="151219"/>
                    <a:pt x="442793" y="155189"/>
                  </a:cubicBezTo>
                  <a:lnTo>
                    <a:pt x="386548" y="211428"/>
                  </a:lnTo>
                  <a:cubicBezTo>
                    <a:pt x="386548" y="211428"/>
                    <a:pt x="360772" y="208641"/>
                    <a:pt x="352260" y="207142"/>
                  </a:cubicBezTo>
                  <a:cubicBezTo>
                    <a:pt x="321785" y="201773"/>
                    <a:pt x="301017" y="165961"/>
                    <a:pt x="310776" y="135295"/>
                  </a:cubicBezTo>
                  <a:cubicBezTo>
                    <a:pt x="315791" y="119554"/>
                    <a:pt x="340930" y="76486"/>
                    <a:pt x="340930" y="76486"/>
                  </a:cubicBezTo>
                  <a:lnTo>
                    <a:pt x="394329" y="64176"/>
                  </a:lnTo>
                  <a:cubicBezTo>
                    <a:pt x="399351" y="63020"/>
                    <a:pt x="402985" y="58320"/>
                    <a:pt x="402315" y="53214"/>
                  </a:cubicBezTo>
                  <a:cubicBezTo>
                    <a:pt x="401539" y="47364"/>
                    <a:pt x="395933" y="43599"/>
                    <a:pt x="390334" y="44887"/>
                  </a:cubicBezTo>
                  <a:lnTo>
                    <a:pt x="341922" y="56046"/>
                  </a:lnTo>
                  <a:lnTo>
                    <a:pt x="330763" y="7635"/>
                  </a:lnTo>
                  <a:cubicBezTo>
                    <a:pt x="329389" y="1668"/>
                    <a:pt x="322843" y="-1763"/>
                    <a:pt x="316968" y="931"/>
                  </a:cubicBezTo>
                  <a:cubicBezTo>
                    <a:pt x="312702" y="2890"/>
                    <a:pt x="310579" y="7760"/>
                    <a:pt x="311631" y="12334"/>
                  </a:cubicBezTo>
                  <a:lnTo>
                    <a:pt x="324066" y="66299"/>
                  </a:lnTo>
                  <a:cubicBezTo>
                    <a:pt x="324066" y="66299"/>
                    <a:pt x="302390" y="106028"/>
                    <a:pt x="288260" y="122308"/>
                  </a:cubicBezTo>
                  <a:cubicBezTo>
                    <a:pt x="266447" y="147440"/>
                    <a:pt x="225916" y="148433"/>
                    <a:pt x="205298" y="122308"/>
                  </a:cubicBezTo>
                  <a:cubicBezTo>
                    <a:pt x="199817" y="115361"/>
                    <a:pt x="184951" y="93357"/>
                    <a:pt x="184951" y="93357"/>
                  </a:cubicBezTo>
                  <a:lnTo>
                    <a:pt x="200284" y="12716"/>
                  </a:lnTo>
                  <a:cubicBezTo>
                    <a:pt x="201296" y="7372"/>
                    <a:pt x="197793" y="2220"/>
                    <a:pt x="192450" y="1201"/>
                  </a:cubicBezTo>
                  <a:cubicBezTo>
                    <a:pt x="187100" y="189"/>
                    <a:pt x="181947" y="3692"/>
                    <a:pt x="180935" y="9035"/>
                  </a:cubicBezTo>
                  <a:lnTo>
                    <a:pt x="169874" y="67232"/>
                  </a:lnTo>
                  <a:lnTo>
                    <a:pt x="142967" y="20629"/>
                  </a:lnTo>
                  <a:cubicBezTo>
                    <a:pt x="140161" y="15765"/>
                    <a:pt x="133838" y="14201"/>
                    <a:pt x="129067" y="17296"/>
                  </a:cubicBezTo>
                  <a:cubicBezTo>
                    <a:pt x="124591" y="20201"/>
                    <a:pt x="123520" y="26333"/>
                    <a:pt x="126188" y="30954"/>
                  </a:cubicBezTo>
                  <a:lnTo>
                    <a:pt x="153364" y="78024"/>
                  </a:lnTo>
                  <a:lnTo>
                    <a:pt x="95667" y="67055"/>
                  </a:lnTo>
                  <a:cubicBezTo>
                    <a:pt x="90028" y="65984"/>
                    <a:pt x="84566" y="69966"/>
                    <a:pt x="84021" y="75842"/>
                  </a:cubicBezTo>
                  <a:cubicBezTo>
                    <a:pt x="83541" y="80968"/>
                    <a:pt x="87366" y="85523"/>
                    <a:pt x="92420" y="86489"/>
                  </a:cubicBezTo>
                  <a:lnTo>
                    <a:pt x="166371" y="100547"/>
                  </a:lnTo>
                  <a:cubicBezTo>
                    <a:pt x="166371" y="100547"/>
                    <a:pt x="179213" y="126383"/>
                    <a:pt x="182802" y="135295"/>
                  </a:cubicBezTo>
                  <a:cubicBezTo>
                    <a:pt x="195611" y="167111"/>
                    <a:pt x="172424" y="211428"/>
                    <a:pt x="120181" y="211428"/>
                  </a:cubicBezTo>
                  <a:cubicBezTo>
                    <a:pt x="98552" y="211428"/>
                    <a:pt x="58356" y="211428"/>
                    <a:pt x="58356" y="211428"/>
                  </a:cubicBezTo>
                  <a:lnTo>
                    <a:pt x="16787" y="169858"/>
                  </a:lnTo>
                  <a:cubicBezTo>
                    <a:pt x="12462" y="165540"/>
                    <a:pt x="5121" y="166072"/>
                    <a:pt x="1552" y="171462"/>
                  </a:cubicBezTo>
                  <a:cubicBezTo>
                    <a:pt x="-1044" y="175379"/>
                    <a:pt x="-275" y="180656"/>
                    <a:pt x="3051" y="183975"/>
                  </a:cubicBezTo>
                  <a:lnTo>
                    <a:pt x="37989" y="218913"/>
                  </a:lnTo>
                  <a:lnTo>
                    <a:pt x="3235" y="253667"/>
                  </a:lnTo>
                  <a:cubicBezTo>
                    <a:pt x="-761" y="257703"/>
                    <a:pt x="-972" y="264505"/>
                    <a:pt x="3235" y="268323"/>
                  </a:cubicBezTo>
                  <a:cubicBezTo>
                    <a:pt x="5108" y="270019"/>
                    <a:pt x="7474" y="270874"/>
                    <a:pt x="9846" y="270874"/>
                  </a:cubicBezTo>
                  <a:cubicBezTo>
                    <a:pt x="12363" y="270874"/>
                    <a:pt x="14887" y="269914"/>
                    <a:pt x="16806" y="267988"/>
                  </a:cubicBezTo>
                  <a:lnTo>
                    <a:pt x="53663" y="231138"/>
                  </a:lnTo>
                  <a:cubicBezTo>
                    <a:pt x="53663" y="231138"/>
                    <a:pt x="109455" y="231138"/>
                    <a:pt x="131426" y="231138"/>
                  </a:cubicBezTo>
                  <a:cubicBezTo>
                    <a:pt x="168343" y="231138"/>
                    <a:pt x="193784" y="274403"/>
                    <a:pt x="182821" y="304997"/>
                  </a:cubicBezTo>
                  <a:cubicBezTo>
                    <a:pt x="175894" y="324326"/>
                    <a:pt x="144512" y="377646"/>
                    <a:pt x="144512" y="377646"/>
                  </a:cubicBezTo>
                  <a:lnTo>
                    <a:pt x="91007" y="389325"/>
                  </a:lnTo>
                  <a:cubicBezTo>
                    <a:pt x="85986" y="390423"/>
                    <a:pt x="82305" y="395076"/>
                    <a:pt x="82917" y="400176"/>
                  </a:cubicBezTo>
                  <a:cubicBezTo>
                    <a:pt x="83620" y="406032"/>
                    <a:pt x="89154" y="409883"/>
                    <a:pt x="94799" y="408654"/>
                  </a:cubicBezTo>
                  <a:lnTo>
                    <a:pt x="143335" y="398060"/>
                  </a:lnTo>
                  <a:lnTo>
                    <a:pt x="153930" y="446596"/>
                  </a:lnTo>
                  <a:cubicBezTo>
                    <a:pt x="154935" y="451203"/>
                    <a:pt x="159010" y="454344"/>
                    <a:pt x="163545" y="454344"/>
                  </a:cubicBezTo>
                  <a:cubicBezTo>
                    <a:pt x="164242" y="454344"/>
                    <a:pt x="164945" y="454272"/>
                    <a:pt x="165655" y="454114"/>
                  </a:cubicBezTo>
                  <a:cubicBezTo>
                    <a:pt x="170965" y="452958"/>
                    <a:pt x="174337" y="447707"/>
                    <a:pt x="173173" y="442396"/>
                  </a:cubicBezTo>
                  <a:lnTo>
                    <a:pt x="161291" y="387958"/>
                  </a:lnTo>
                  <a:cubicBezTo>
                    <a:pt x="161291" y="387958"/>
                    <a:pt x="191694" y="333527"/>
                    <a:pt x="205325" y="317983"/>
                  </a:cubicBezTo>
                  <a:cubicBezTo>
                    <a:pt x="206034" y="317175"/>
                    <a:pt x="206764" y="316386"/>
                    <a:pt x="207513" y="315631"/>
                  </a:cubicBezTo>
                  <a:cubicBezTo>
                    <a:pt x="231962" y="290820"/>
                    <a:pt x="273755" y="297399"/>
                    <a:pt x="291171" y="327566"/>
                  </a:cubicBezTo>
                  <a:lnTo>
                    <a:pt x="386778" y="493167"/>
                  </a:lnTo>
                  <a:cubicBezTo>
                    <a:pt x="411496" y="535978"/>
                    <a:pt x="454696" y="564739"/>
                    <a:pt x="502903" y="571705"/>
                  </a:cubicBezTo>
                  <a:lnTo>
                    <a:pt x="559260" y="628062"/>
                  </a:lnTo>
                  <a:cubicBezTo>
                    <a:pt x="561192" y="629981"/>
                    <a:pt x="563709" y="630941"/>
                    <a:pt x="566233" y="630941"/>
                  </a:cubicBezTo>
                  <a:cubicBezTo>
                    <a:pt x="568599" y="630941"/>
                    <a:pt x="570972" y="630093"/>
                    <a:pt x="572845" y="628391"/>
                  </a:cubicBezTo>
                  <a:cubicBezTo>
                    <a:pt x="577051" y="624572"/>
                    <a:pt x="576828" y="617757"/>
                    <a:pt x="572812" y="613741"/>
                  </a:cubicBezTo>
                  <a:lnTo>
                    <a:pt x="532426" y="573355"/>
                  </a:lnTo>
                  <a:lnTo>
                    <a:pt x="567403" y="573355"/>
                  </a:lnTo>
                  <a:cubicBezTo>
                    <a:pt x="575710" y="573355"/>
                    <a:pt x="582421" y="566493"/>
                    <a:pt x="582164" y="558127"/>
                  </a:cubicBezTo>
                  <a:close/>
                  <a:moveTo>
                    <a:pt x="387258" y="211434"/>
                  </a:moveTo>
                  <a:lnTo>
                    <a:pt x="387113" y="211434"/>
                  </a:lnTo>
                  <a:cubicBezTo>
                    <a:pt x="387258" y="211336"/>
                    <a:pt x="387317" y="211329"/>
                    <a:pt x="387258" y="211434"/>
                  </a:cubicBezTo>
                  <a:close/>
                  <a:moveTo>
                    <a:pt x="236247" y="236593"/>
                  </a:moveTo>
                  <a:cubicBezTo>
                    <a:pt x="218804" y="236593"/>
                    <a:pt x="204661" y="222449"/>
                    <a:pt x="204661" y="205006"/>
                  </a:cubicBezTo>
                  <a:cubicBezTo>
                    <a:pt x="204661" y="187564"/>
                    <a:pt x="218804" y="173420"/>
                    <a:pt x="236247" y="173420"/>
                  </a:cubicBezTo>
                  <a:cubicBezTo>
                    <a:pt x="253690" y="173420"/>
                    <a:pt x="267833" y="187564"/>
                    <a:pt x="267833" y="205006"/>
                  </a:cubicBezTo>
                  <a:cubicBezTo>
                    <a:pt x="267833" y="222449"/>
                    <a:pt x="253690" y="236593"/>
                    <a:pt x="236247" y="236593"/>
                  </a:cubicBezTo>
                  <a:close/>
                </a:path>
              </a:pathLst>
            </a:custGeom>
            <a:solidFill>
              <a:schemeClr val="bg1"/>
            </a:solidFill>
            <a:ln w="657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4" name="Group 13" descr=" 14">
            <a:extLst>
              <a:ext uri="{FF2B5EF4-FFF2-40B4-BE49-F238E27FC236}">
                <a16:creationId xmlns:a16="http://schemas.microsoft.com/office/drawing/2014/main" id="{4097665C-41F5-4C14-94DB-E76FBA668880}"/>
              </a:ext>
            </a:extLst>
          </p:cNvPr>
          <p:cNvGrpSpPr/>
          <p:nvPr/>
        </p:nvGrpSpPr>
        <p:grpSpPr>
          <a:xfrm>
            <a:off x="2661362" y="1539544"/>
            <a:ext cx="2664000" cy="3115874"/>
            <a:chOff x="2661362" y="1539544"/>
            <a:chExt cx="2664000" cy="3115874"/>
          </a:xfrm>
        </p:grpSpPr>
        <p:sp>
          <p:nvSpPr>
            <p:cNvPr id="221" name="TextBox 220">
              <a:extLst>
                <a:ext uri="{FF2B5EF4-FFF2-40B4-BE49-F238E27FC236}">
                  <a16:creationId xmlns:a16="http://schemas.microsoft.com/office/drawing/2014/main" id="{B10C346E-0511-480D-B4D4-103A266D9BEE}"/>
                </a:ext>
              </a:extLst>
            </p:cNvPr>
            <p:cNvSpPr txBox="1"/>
            <p:nvPr/>
          </p:nvSpPr>
          <p:spPr>
            <a:xfrm>
              <a:off x="2772962" y="1975677"/>
              <a:ext cx="24408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Overproduction of cytokines and antibodies</a:t>
              </a:r>
            </a:p>
          </p:txBody>
        </p:sp>
        <p:sp>
          <p:nvSpPr>
            <p:cNvPr id="224" name="Oval 223">
              <a:extLst>
                <a:ext uri="{FF2B5EF4-FFF2-40B4-BE49-F238E27FC236}">
                  <a16:creationId xmlns:a16="http://schemas.microsoft.com/office/drawing/2014/main" id="{0232EA59-7B21-42BF-8C50-1A5FAD6A6E30}"/>
                </a:ext>
              </a:extLst>
            </p:cNvPr>
            <p:cNvSpPr/>
            <p:nvPr/>
          </p:nvSpPr>
          <p:spPr>
            <a:xfrm>
              <a:off x="3682799" y="1539544"/>
              <a:ext cx="621127" cy="6211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8" name="TextBox 227">
              <a:extLst>
                <a:ext uri="{FF2B5EF4-FFF2-40B4-BE49-F238E27FC236}">
                  <a16:creationId xmlns:a16="http://schemas.microsoft.com/office/drawing/2014/main" id="{E6476B0C-9850-4126-9470-DBFADF7E461B}"/>
                </a:ext>
              </a:extLst>
            </p:cNvPr>
            <p:cNvSpPr txBox="1"/>
            <p:nvPr/>
          </p:nvSpPr>
          <p:spPr>
            <a:xfrm>
              <a:off x="2661362" y="336071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Uncontrolled immune and inflammatory responses contribute to demyelination and cell death</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1</a:t>
              </a:r>
            </a:p>
          </p:txBody>
        </p:sp>
        <p:sp>
          <p:nvSpPr>
            <p:cNvPr id="232" name="Arrow: Down 231">
              <a:extLst>
                <a:ext uri="{FF2B5EF4-FFF2-40B4-BE49-F238E27FC236}">
                  <a16:creationId xmlns:a16="http://schemas.microsoft.com/office/drawing/2014/main" id="{10C527D4-DF51-46A4-B10A-239E3EE8CCCA}"/>
                </a:ext>
              </a:extLst>
            </p:cNvPr>
            <p:cNvSpPr/>
            <p:nvPr/>
          </p:nvSpPr>
          <p:spPr>
            <a:xfrm>
              <a:off x="3777338" y="319548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8" name="Freeform 171">
              <a:extLst>
                <a:ext uri="{FF2B5EF4-FFF2-40B4-BE49-F238E27FC236}">
                  <a16:creationId xmlns:a16="http://schemas.microsoft.com/office/drawing/2014/main" id="{A5643817-9583-409F-BBBF-42F49369401D}"/>
                </a:ext>
              </a:extLst>
            </p:cNvPr>
            <p:cNvSpPr>
              <a:spLocks/>
            </p:cNvSpPr>
            <p:nvPr/>
          </p:nvSpPr>
          <p:spPr bwMode="auto">
            <a:xfrm>
              <a:off x="3806038" y="1607964"/>
              <a:ext cx="374649" cy="460376"/>
            </a:xfrm>
            <a:custGeom>
              <a:avLst/>
              <a:gdLst>
                <a:gd name="T0" fmla="*/ 139 w 195"/>
                <a:gd name="T1" fmla="*/ 5 h 239"/>
                <a:gd name="T2" fmla="*/ 45 w 195"/>
                <a:gd name="T3" fmla="*/ 25 h 239"/>
                <a:gd name="T4" fmla="*/ 25 w 195"/>
                <a:gd name="T5" fmla="*/ 87 h 239"/>
                <a:gd name="T6" fmla="*/ 10 w 195"/>
                <a:gd name="T7" fmla="*/ 129 h 239"/>
                <a:gd name="T8" fmla="*/ 13 w 195"/>
                <a:gd name="T9" fmla="*/ 141 h 239"/>
                <a:gd name="T10" fmla="*/ 15 w 195"/>
                <a:gd name="T11" fmla="*/ 153 h 239"/>
                <a:gd name="T12" fmla="*/ 18 w 195"/>
                <a:gd name="T13" fmla="*/ 169 h 239"/>
                <a:gd name="T14" fmla="*/ 55 w 195"/>
                <a:gd name="T15" fmla="*/ 188 h 239"/>
                <a:gd name="T16" fmla="*/ 124 w 195"/>
                <a:gd name="T17" fmla="*/ 234 h 239"/>
                <a:gd name="T18" fmla="*/ 132 w 195"/>
                <a:gd name="T19" fmla="*/ 145 h 239"/>
                <a:gd name="T20" fmla="*/ 131 w 195"/>
                <a:gd name="T21" fmla="*/ 129 h 239"/>
                <a:gd name="T22" fmla="*/ 128 w 195"/>
                <a:gd name="T23" fmla="*/ 128 h 239"/>
                <a:gd name="T24" fmla="*/ 122 w 195"/>
                <a:gd name="T25" fmla="*/ 116 h 239"/>
                <a:gd name="T26" fmla="*/ 119 w 195"/>
                <a:gd name="T27" fmla="*/ 111 h 239"/>
                <a:gd name="T28" fmla="*/ 118 w 195"/>
                <a:gd name="T29" fmla="*/ 109 h 239"/>
                <a:gd name="T30" fmla="*/ 112 w 195"/>
                <a:gd name="T31" fmla="*/ 100 h 239"/>
                <a:gd name="T32" fmla="*/ 108 w 195"/>
                <a:gd name="T33" fmla="*/ 97 h 239"/>
                <a:gd name="T34" fmla="*/ 99 w 195"/>
                <a:gd name="T35" fmla="*/ 99 h 239"/>
                <a:gd name="T36" fmla="*/ 96 w 195"/>
                <a:gd name="T37" fmla="*/ 99 h 239"/>
                <a:gd name="T38" fmla="*/ 93 w 195"/>
                <a:gd name="T39" fmla="*/ 99 h 239"/>
                <a:gd name="T40" fmla="*/ 85 w 195"/>
                <a:gd name="T41" fmla="*/ 98 h 239"/>
                <a:gd name="T42" fmla="*/ 76 w 195"/>
                <a:gd name="T43" fmla="*/ 90 h 239"/>
                <a:gd name="T44" fmla="*/ 75 w 195"/>
                <a:gd name="T45" fmla="*/ 86 h 239"/>
                <a:gd name="T46" fmla="*/ 75 w 195"/>
                <a:gd name="T47" fmla="*/ 83 h 239"/>
                <a:gd name="T48" fmla="*/ 74 w 195"/>
                <a:gd name="T49" fmla="*/ 82 h 239"/>
                <a:gd name="T50" fmla="*/ 66 w 195"/>
                <a:gd name="T51" fmla="*/ 83 h 239"/>
                <a:gd name="T52" fmla="*/ 44 w 195"/>
                <a:gd name="T53" fmla="*/ 79 h 239"/>
                <a:gd name="T54" fmla="*/ 37 w 195"/>
                <a:gd name="T55" fmla="*/ 57 h 239"/>
                <a:gd name="T56" fmla="*/ 37 w 195"/>
                <a:gd name="T57" fmla="*/ 56 h 239"/>
                <a:gd name="T58" fmla="*/ 44 w 195"/>
                <a:gd name="T59" fmla="*/ 38 h 239"/>
                <a:gd name="T60" fmla="*/ 46 w 195"/>
                <a:gd name="T61" fmla="*/ 37 h 239"/>
                <a:gd name="T62" fmla="*/ 47 w 195"/>
                <a:gd name="T63" fmla="*/ 35 h 239"/>
                <a:gd name="T64" fmla="*/ 57 w 195"/>
                <a:gd name="T65" fmla="*/ 27 h 239"/>
                <a:gd name="T66" fmla="*/ 65 w 195"/>
                <a:gd name="T67" fmla="*/ 23 h 239"/>
                <a:gd name="T68" fmla="*/ 71 w 195"/>
                <a:gd name="T69" fmla="*/ 18 h 239"/>
                <a:gd name="T70" fmla="*/ 79 w 195"/>
                <a:gd name="T71" fmla="*/ 15 h 239"/>
                <a:gd name="T72" fmla="*/ 86 w 195"/>
                <a:gd name="T73" fmla="*/ 11 h 239"/>
                <a:gd name="T74" fmla="*/ 97 w 195"/>
                <a:gd name="T75" fmla="*/ 9 h 239"/>
                <a:gd name="T76" fmla="*/ 101 w 195"/>
                <a:gd name="T77" fmla="*/ 8 h 239"/>
                <a:gd name="T78" fmla="*/ 103 w 195"/>
                <a:gd name="T79" fmla="*/ 9 h 239"/>
                <a:gd name="T80" fmla="*/ 107 w 195"/>
                <a:gd name="T81" fmla="*/ 7 h 239"/>
                <a:gd name="T82" fmla="*/ 113 w 195"/>
                <a:gd name="T83" fmla="*/ 7 h 239"/>
                <a:gd name="T84" fmla="*/ 139 w 195"/>
                <a:gd name="T85" fmla="*/ 12 h 239"/>
                <a:gd name="T86" fmla="*/ 146 w 195"/>
                <a:gd name="T87" fmla="*/ 15 h 239"/>
                <a:gd name="T88" fmla="*/ 161 w 195"/>
                <a:gd name="T89" fmla="*/ 24 h 239"/>
                <a:gd name="T90" fmla="*/ 167 w 195"/>
                <a:gd name="T91" fmla="*/ 30 h 239"/>
                <a:gd name="T92" fmla="*/ 170 w 195"/>
                <a:gd name="T93" fmla="*/ 36 h 239"/>
                <a:gd name="T94" fmla="*/ 173 w 195"/>
                <a:gd name="T95" fmla="*/ 43 h 239"/>
                <a:gd name="T96" fmla="*/ 175 w 195"/>
                <a:gd name="T97" fmla="*/ 46 h 239"/>
                <a:gd name="T98" fmla="*/ 178 w 195"/>
                <a:gd name="T99" fmla="*/ 52 h 239"/>
                <a:gd name="T100" fmla="*/ 179 w 195"/>
                <a:gd name="T101" fmla="*/ 57 h 239"/>
                <a:gd name="T102" fmla="*/ 179 w 195"/>
                <a:gd name="T103" fmla="*/ 76 h 239"/>
                <a:gd name="T104" fmla="*/ 172 w 195"/>
                <a:gd name="T105" fmla="*/ 89 h 239"/>
                <a:gd name="T106" fmla="*/ 151 w 195"/>
                <a:gd name="T107" fmla="*/ 113 h 239"/>
                <a:gd name="T108" fmla="*/ 138 w 195"/>
                <a:gd name="T109" fmla="*/ 116 h 239"/>
                <a:gd name="T110" fmla="*/ 137 w 195"/>
                <a:gd name="T111" fmla="*/ 129 h 239"/>
                <a:gd name="T112" fmla="*/ 138 w 195"/>
                <a:gd name="T113" fmla="*/ 145 h 239"/>
                <a:gd name="T114" fmla="*/ 130 w 195"/>
                <a:gd name="T115" fmla="*/ 233 h 239"/>
                <a:gd name="T116" fmla="*/ 184 w 195"/>
                <a:gd name="T117"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39">
                  <a:moveTo>
                    <a:pt x="191" y="65"/>
                  </a:moveTo>
                  <a:cubicBezTo>
                    <a:pt x="186" y="41"/>
                    <a:pt x="166" y="12"/>
                    <a:pt x="139" y="5"/>
                  </a:cubicBezTo>
                  <a:cubicBezTo>
                    <a:pt x="121" y="0"/>
                    <a:pt x="101" y="0"/>
                    <a:pt x="84" y="6"/>
                  </a:cubicBezTo>
                  <a:cubicBezTo>
                    <a:pt x="71" y="10"/>
                    <a:pt x="56" y="15"/>
                    <a:pt x="45" y="25"/>
                  </a:cubicBezTo>
                  <a:cubicBezTo>
                    <a:pt x="34" y="35"/>
                    <a:pt x="31" y="49"/>
                    <a:pt x="28" y="63"/>
                  </a:cubicBezTo>
                  <a:cubicBezTo>
                    <a:pt x="25" y="76"/>
                    <a:pt x="32" y="73"/>
                    <a:pt x="25" y="87"/>
                  </a:cubicBezTo>
                  <a:cubicBezTo>
                    <a:pt x="22" y="93"/>
                    <a:pt x="4" y="115"/>
                    <a:pt x="3" y="117"/>
                  </a:cubicBezTo>
                  <a:cubicBezTo>
                    <a:pt x="0" y="123"/>
                    <a:pt x="6" y="126"/>
                    <a:pt x="10" y="129"/>
                  </a:cubicBezTo>
                  <a:cubicBezTo>
                    <a:pt x="12" y="130"/>
                    <a:pt x="16" y="131"/>
                    <a:pt x="16" y="134"/>
                  </a:cubicBezTo>
                  <a:cubicBezTo>
                    <a:pt x="16" y="136"/>
                    <a:pt x="13" y="138"/>
                    <a:pt x="13" y="141"/>
                  </a:cubicBezTo>
                  <a:cubicBezTo>
                    <a:pt x="14" y="144"/>
                    <a:pt x="17" y="144"/>
                    <a:pt x="18" y="147"/>
                  </a:cubicBezTo>
                  <a:cubicBezTo>
                    <a:pt x="18" y="149"/>
                    <a:pt x="15" y="150"/>
                    <a:pt x="15" y="153"/>
                  </a:cubicBezTo>
                  <a:cubicBezTo>
                    <a:pt x="15" y="157"/>
                    <a:pt x="17" y="157"/>
                    <a:pt x="19" y="160"/>
                  </a:cubicBezTo>
                  <a:cubicBezTo>
                    <a:pt x="20" y="163"/>
                    <a:pt x="19" y="166"/>
                    <a:pt x="18" y="169"/>
                  </a:cubicBezTo>
                  <a:cubicBezTo>
                    <a:pt x="16" y="174"/>
                    <a:pt x="16" y="181"/>
                    <a:pt x="22" y="184"/>
                  </a:cubicBezTo>
                  <a:cubicBezTo>
                    <a:pt x="32" y="190"/>
                    <a:pt x="45" y="185"/>
                    <a:pt x="55" y="188"/>
                  </a:cubicBezTo>
                  <a:cubicBezTo>
                    <a:pt x="75" y="194"/>
                    <a:pt x="69" y="224"/>
                    <a:pt x="69" y="239"/>
                  </a:cubicBezTo>
                  <a:cubicBezTo>
                    <a:pt x="124" y="234"/>
                    <a:pt x="124" y="234"/>
                    <a:pt x="124" y="234"/>
                  </a:cubicBezTo>
                  <a:cubicBezTo>
                    <a:pt x="118" y="218"/>
                    <a:pt x="122" y="199"/>
                    <a:pt x="127" y="182"/>
                  </a:cubicBezTo>
                  <a:cubicBezTo>
                    <a:pt x="130" y="169"/>
                    <a:pt x="133" y="157"/>
                    <a:pt x="132" y="145"/>
                  </a:cubicBezTo>
                  <a:cubicBezTo>
                    <a:pt x="132" y="144"/>
                    <a:pt x="132" y="144"/>
                    <a:pt x="132" y="144"/>
                  </a:cubicBezTo>
                  <a:cubicBezTo>
                    <a:pt x="132" y="138"/>
                    <a:pt x="132" y="136"/>
                    <a:pt x="131" y="129"/>
                  </a:cubicBezTo>
                  <a:cubicBezTo>
                    <a:pt x="130" y="129"/>
                    <a:pt x="130" y="129"/>
                    <a:pt x="129" y="129"/>
                  </a:cubicBezTo>
                  <a:cubicBezTo>
                    <a:pt x="129" y="129"/>
                    <a:pt x="128" y="129"/>
                    <a:pt x="128" y="128"/>
                  </a:cubicBezTo>
                  <a:cubicBezTo>
                    <a:pt x="126" y="124"/>
                    <a:pt x="125" y="119"/>
                    <a:pt x="123" y="116"/>
                  </a:cubicBezTo>
                  <a:cubicBezTo>
                    <a:pt x="123" y="116"/>
                    <a:pt x="122" y="116"/>
                    <a:pt x="122" y="116"/>
                  </a:cubicBezTo>
                  <a:cubicBezTo>
                    <a:pt x="120" y="116"/>
                    <a:pt x="120" y="114"/>
                    <a:pt x="119" y="113"/>
                  </a:cubicBezTo>
                  <a:cubicBezTo>
                    <a:pt x="119" y="112"/>
                    <a:pt x="119" y="112"/>
                    <a:pt x="119" y="111"/>
                  </a:cubicBezTo>
                  <a:cubicBezTo>
                    <a:pt x="119" y="111"/>
                    <a:pt x="119" y="111"/>
                    <a:pt x="118" y="111"/>
                  </a:cubicBezTo>
                  <a:cubicBezTo>
                    <a:pt x="118" y="110"/>
                    <a:pt x="118" y="110"/>
                    <a:pt x="118" y="109"/>
                  </a:cubicBezTo>
                  <a:cubicBezTo>
                    <a:pt x="117" y="108"/>
                    <a:pt x="117" y="106"/>
                    <a:pt x="117" y="105"/>
                  </a:cubicBezTo>
                  <a:cubicBezTo>
                    <a:pt x="115" y="104"/>
                    <a:pt x="113" y="102"/>
                    <a:pt x="112" y="100"/>
                  </a:cubicBezTo>
                  <a:cubicBezTo>
                    <a:pt x="111" y="99"/>
                    <a:pt x="110" y="98"/>
                    <a:pt x="109" y="97"/>
                  </a:cubicBezTo>
                  <a:cubicBezTo>
                    <a:pt x="109" y="97"/>
                    <a:pt x="109" y="97"/>
                    <a:pt x="108" y="97"/>
                  </a:cubicBezTo>
                  <a:cubicBezTo>
                    <a:pt x="105" y="98"/>
                    <a:pt x="104" y="99"/>
                    <a:pt x="103" y="99"/>
                  </a:cubicBezTo>
                  <a:cubicBezTo>
                    <a:pt x="102" y="99"/>
                    <a:pt x="101" y="99"/>
                    <a:pt x="99" y="99"/>
                  </a:cubicBezTo>
                  <a:cubicBezTo>
                    <a:pt x="99" y="99"/>
                    <a:pt x="98" y="99"/>
                    <a:pt x="97" y="99"/>
                  </a:cubicBezTo>
                  <a:cubicBezTo>
                    <a:pt x="97" y="99"/>
                    <a:pt x="96" y="99"/>
                    <a:pt x="96" y="99"/>
                  </a:cubicBezTo>
                  <a:cubicBezTo>
                    <a:pt x="96" y="99"/>
                    <a:pt x="96" y="99"/>
                    <a:pt x="96" y="99"/>
                  </a:cubicBezTo>
                  <a:cubicBezTo>
                    <a:pt x="95" y="99"/>
                    <a:pt x="94" y="99"/>
                    <a:pt x="93" y="99"/>
                  </a:cubicBezTo>
                  <a:cubicBezTo>
                    <a:pt x="92" y="99"/>
                    <a:pt x="91" y="99"/>
                    <a:pt x="90" y="99"/>
                  </a:cubicBezTo>
                  <a:cubicBezTo>
                    <a:pt x="88" y="99"/>
                    <a:pt x="86" y="99"/>
                    <a:pt x="85" y="98"/>
                  </a:cubicBezTo>
                  <a:cubicBezTo>
                    <a:pt x="82" y="97"/>
                    <a:pt x="79" y="95"/>
                    <a:pt x="77" y="91"/>
                  </a:cubicBezTo>
                  <a:cubicBezTo>
                    <a:pt x="77" y="91"/>
                    <a:pt x="77" y="91"/>
                    <a:pt x="76" y="90"/>
                  </a:cubicBezTo>
                  <a:cubicBezTo>
                    <a:pt x="76" y="90"/>
                    <a:pt x="75" y="89"/>
                    <a:pt x="75" y="88"/>
                  </a:cubicBezTo>
                  <a:cubicBezTo>
                    <a:pt x="75" y="87"/>
                    <a:pt x="75" y="87"/>
                    <a:pt x="75" y="86"/>
                  </a:cubicBezTo>
                  <a:cubicBezTo>
                    <a:pt x="75" y="86"/>
                    <a:pt x="76" y="85"/>
                    <a:pt x="76" y="85"/>
                  </a:cubicBezTo>
                  <a:cubicBezTo>
                    <a:pt x="76" y="84"/>
                    <a:pt x="75" y="84"/>
                    <a:pt x="75" y="83"/>
                  </a:cubicBezTo>
                  <a:cubicBezTo>
                    <a:pt x="75" y="83"/>
                    <a:pt x="75" y="82"/>
                    <a:pt x="75" y="82"/>
                  </a:cubicBezTo>
                  <a:cubicBezTo>
                    <a:pt x="75" y="82"/>
                    <a:pt x="75" y="82"/>
                    <a:pt x="74" y="82"/>
                  </a:cubicBezTo>
                  <a:cubicBezTo>
                    <a:pt x="72" y="82"/>
                    <a:pt x="68" y="83"/>
                    <a:pt x="66" y="83"/>
                  </a:cubicBezTo>
                  <a:cubicBezTo>
                    <a:pt x="66" y="83"/>
                    <a:pt x="66" y="83"/>
                    <a:pt x="66" y="83"/>
                  </a:cubicBezTo>
                  <a:cubicBezTo>
                    <a:pt x="64" y="84"/>
                    <a:pt x="62" y="84"/>
                    <a:pt x="59" y="84"/>
                  </a:cubicBezTo>
                  <a:cubicBezTo>
                    <a:pt x="54" y="84"/>
                    <a:pt x="48" y="82"/>
                    <a:pt x="44" y="79"/>
                  </a:cubicBezTo>
                  <a:cubicBezTo>
                    <a:pt x="40" y="75"/>
                    <a:pt x="37" y="69"/>
                    <a:pt x="36" y="64"/>
                  </a:cubicBezTo>
                  <a:cubicBezTo>
                    <a:pt x="35" y="61"/>
                    <a:pt x="36" y="59"/>
                    <a:pt x="37" y="57"/>
                  </a:cubicBezTo>
                  <a:cubicBezTo>
                    <a:pt x="37" y="56"/>
                    <a:pt x="37" y="56"/>
                    <a:pt x="37" y="56"/>
                  </a:cubicBezTo>
                  <a:cubicBezTo>
                    <a:pt x="37" y="56"/>
                    <a:pt x="37" y="56"/>
                    <a:pt x="37" y="56"/>
                  </a:cubicBezTo>
                  <a:cubicBezTo>
                    <a:pt x="37" y="54"/>
                    <a:pt x="37" y="53"/>
                    <a:pt x="38" y="52"/>
                  </a:cubicBezTo>
                  <a:cubicBezTo>
                    <a:pt x="39" y="47"/>
                    <a:pt x="40" y="41"/>
                    <a:pt x="44" y="38"/>
                  </a:cubicBezTo>
                  <a:cubicBezTo>
                    <a:pt x="44" y="38"/>
                    <a:pt x="45" y="38"/>
                    <a:pt x="45" y="38"/>
                  </a:cubicBezTo>
                  <a:cubicBezTo>
                    <a:pt x="46" y="37"/>
                    <a:pt x="46" y="37"/>
                    <a:pt x="46" y="37"/>
                  </a:cubicBezTo>
                  <a:cubicBezTo>
                    <a:pt x="46" y="37"/>
                    <a:pt x="46" y="36"/>
                    <a:pt x="46" y="36"/>
                  </a:cubicBezTo>
                  <a:cubicBezTo>
                    <a:pt x="47" y="36"/>
                    <a:pt x="47" y="35"/>
                    <a:pt x="47" y="35"/>
                  </a:cubicBezTo>
                  <a:cubicBezTo>
                    <a:pt x="49" y="33"/>
                    <a:pt x="50" y="32"/>
                    <a:pt x="52" y="31"/>
                  </a:cubicBezTo>
                  <a:cubicBezTo>
                    <a:pt x="54" y="30"/>
                    <a:pt x="55" y="28"/>
                    <a:pt x="57" y="27"/>
                  </a:cubicBezTo>
                  <a:cubicBezTo>
                    <a:pt x="58" y="25"/>
                    <a:pt x="60" y="25"/>
                    <a:pt x="62" y="24"/>
                  </a:cubicBezTo>
                  <a:cubicBezTo>
                    <a:pt x="63" y="24"/>
                    <a:pt x="64" y="24"/>
                    <a:pt x="65" y="23"/>
                  </a:cubicBezTo>
                  <a:cubicBezTo>
                    <a:pt x="66" y="23"/>
                    <a:pt x="67" y="22"/>
                    <a:pt x="68" y="21"/>
                  </a:cubicBezTo>
                  <a:cubicBezTo>
                    <a:pt x="69" y="20"/>
                    <a:pt x="69" y="19"/>
                    <a:pt x="71" y="18"/>
                  </a:cubicBezTo>
                  <a:cubicBezTo>
                    <a:pt x="73" y="16"/>
                    <a:pt x="75" y="16"/>
                    <a:pt x="78" y="15"/>
                  </a:cubicBezTo>
                  <a:cubicBezTo>
                    <a:pt x="78" y="15"/>
                    <a:pt x="79" y="15"/>
                    <a:pt x="79" y="15"/>
                  </a:cubicBezTo>
                  <a:cubicBezTo>
                    <a:pt x="80" y="14"/>
                    <a:pt x="81" y="14"/>
                    <a:pt x="82" y="13"/>
                  </a:cubicBezTo>
                  <a:cubicBezTo>
                    <a:pt x="83" y="12"/>
                    <a:pt x="84" y="12"/>
                    <a:pt x="86" y="11"/>
                  </a:cubicBezTo>
                  <a:cubicBezTo>
                    <a:pt x="89" y="10"/>
                    <a:pt x="92" y="10"/>
                    <a:pt x="95" y="9"/>
                  </a:cubicBezTo>
                  <a:cubicBezTo>
                    <a:pt x="96" y="9"/>
                    <a:pt x="97" y="9"/>
                    <a:pt x="97" y="9"/>
                  </a:cubicBezTo>
                  <a:cubicBezTo>
                    <a:pt x="97" y="9"/>
                    <a:pt x="98" y="9"/>
                    <a:pt x="98" y="9"/>
                  </a:cubicBezTo>
                  <a:cubicBezTo>
                    <a:pt x="99" y="9"/>
                    <a:pt x="100" y="8"/>
                    <a:pt x="101" y="8"/>
                  </a:cubicBezTo>
                  <a:cubicBezTo>
                    <a:pt x="102" y="8"/>
                    <a:pt x="102" y="8"/>
                    <a:pt x="103" y="9"/>
                  </a:cubicBezTo>
                  <a:cubicBezTo>
                    <a:pt x="103" y="9"/>
                    <a:pt x="103" y="9"/>
                    <a:pt x="103" y="9"/>
                  </a:cubicBezTo>
                  <a:cubicBezTo>
                    <a:pt x="104" y="9"/>
                    <a:pt x="104" y="9"/>
                    <a:pt x="105" y="8"/>
                  </a:cubicBezTo>
                  <a:cubicBezTo>
                    <a:pt x="106" y="8"/>
                    <a:pt x="106" y="7"/>
                    <a:pt x="107" y="7"/>
                  </a:cubicBezTo>
                  <a:cubicBezTo>
                    <a:pt x="108" y="7"/>
                    <a:pt x="110" y="7"/>
                    <a:pt x="112" y="7"/>
                  </a:cubicBezTo>
                  <a:cubicBezTo>
                    <a:pt x="112" y="7"/>
                    <a:pt x="113" y="7"/>
                    <a:pt x="113" y="7"/>
                  </a:cubicBezTo>
                  <a:cubicBezTo>
                    <a:pt x="119" y="7"/>
                    <a:pt x="125" y="8"/>
                    <a:pt x="131" y="9"/>
                  </a:cubicBezTo>
                  <a:cubicBezTo>
                    <a:pt x="134" y="10"/>
                    <a:pt x="137" y="11"/>
                    <a:pt x="139" y="12"/>
                  </a:cubicBezTo>
                  <a:cubicBezTo>
                    <a:pt x="140" y="13"/>
                    <a:pt x="142" y="13"/>
                    <a:pt x="143" y="14"/>
                  </a:cubicBezTo>
                  <a:cubicBezTo>
                    <a:pt x="144" y="14"/>
                    <a:pt x="145" y="14"/>
                    <a:pt x="146" y="15"/>
                  </a:cubicBezTo>
                  <a:cubicBezTo>
                    <a:pt x="149" y="16"/>
                    <a:pt x="152" y="17"/>
                    <a:pt x="155" y="19"/>
                  </a:cubicBezTo>
                  <a:cubicBezTo>
                    <a:pt x="158" y="20"/>
                    <a:pt x="160" y="22"/>
                    <a:pt x="161" y="24"/>
                  </a:cubicBezTo>
                  <a:cubicBezTo>
                    <a:pt x="162" y="26"/>
                    <a:pt x="164" y="27"/>
                    <a:pt x="165" y="28"/>
                  </a:cubicBezTo>
                  <a:cubicBezTo>
                    <a:pt x="166" y="28"/>
                    <a:pt x="167" y="29"/>
                    <a:pt x="167" y="30"/>
                  </a:cubicBezTo>
                  <a:cubicBezTo>
                    <a:pt x="169" y="31"/>
                    <a:pt x="169" y="33"/>
                    <a:pt x="170" y="35"/>
                  </a:cubicBezTo>
                  <a:cubicBezTo>
                    <a:pt x="170" y="35"/>
                    <a:pt x="170" y="36"/>
                    <a:pt x="170" y="36"/>
                  </a:cubicBezTo>
                  <a:cubicBezTo>
                    <a:pt x="170" y="38"/>
                    <a:pt x="171" y="39"/>
                    <a:pt x="172" y="41"/>
                  </a:cubicBezTo>
                  <a:cubicBezTo>
                    <a:pt x="173" y="42"/>
                    <a:pt x="173" y="43"/>
                    <a:pt x="173" y="43"/>
                  </a:cubicBezTo>
                  <a:cubicBezTo>
                    <a:pt x="174" y="44"/>
                    <a:pt x="174" y="45"/>
                    <a:pt x="175" y="45"/>
                  </a:cubicBezTo>
                  <a:cubicBezTo>
                    <a:pt x="175" y="45"/>
                    <a:pt x="175" y="46"/>
                    <a:pt x="175" y="46"/>
                  </a:cubicBezTo>
                  <a:cubicBezTo>
                    <a:pt x="176" y="47"/>
                    <a:pt x="177" y="47"/>
                    <a:pt x="177" y="49"/>
                  </a:cubicBezTo>
                  <a:cubicBezTo>
                    <a:pt x="178" y="50"/>
                    <a:pt x="178" y="51"/>
                    <a:pt x="178" y="52"/>
                  </a:cubicBezTo>
                  <a:cubicBezTo>
                    <a:pt x="178" y="53"/>
                    <a:pt x="178" y="54"/>
                    <a:pt x="178" y="54"/>
                  </a:cubicBezTo>
                  <a:cubicBezTo>
                    <a:pt x="178" y="55"/>
                    <a:pt x="179" y="56"/>
                    <a:pt x="179" y="57"/>
                  </a:cubicBezTo>
                  <a:cubicBezTo>
                    <a:pt x="180" y="58"/>
                    <a:pt x="180" y="59"/>
                    <a:pt x="181" y="60"/>
                  </a:cubicBezTo>
                  <a:cubicBezTo>
                    <a:pt x="183" y="66"/>
                    <a:pt x="181" y="71"/>
                    <a:pt x="179" y="76"/>
                  </a:cubicBezTo>
                  <a:cubicBezTo>
                    <a:pt x="177" y="80"/>
                    <a:pt x="174" y="83"/>
                    <a:pt x="170" y="85"/>
                  </a:cubicBezTo>
                  <a:cubicBezTo>
                    <a:pt x="171" y="87"/>
                    <a:pt x="172" y="89"/>
                    <a:pt x="172" y="89"/>
                  </a:cubicBezTo>
                  <a:cubicBezTo>
                    <a:pt x="172" y="93"/>
                    <a:pt x="170" y="99"/>
                    <a:pt x="167" y="101"/>
                  </a:cubicBezTo>
                  <a:cubicBezTo>
                    <a:pt x="163" y="106"/>
                    <a:pt x="156" y="111"/>
                    <a:pt x="151" y="113"/>
                  </a:cubicBezTo>
                  <a:cubicBezTo>
                    <a:pt x="146" y="115"/>
                    <a:pt x="142" y="115"/>
                    <a:pt x="138" y="116"/>
                  </a:cubicBezTo>
                  <a:cubicBezTo>
                    <a:pt x="138" y="116"/>
                    <a:pt x="138" y="116"/>
                    <a:pt x="138" y="116"/>
                  </a:cubicBezTo>
                  <a:cubicBezTo>
                    <a:pt x="139" y="121"/>
                    <a:pt x="140" y="126"/>
                    <a:pt x="138" y="128"/>
                  </a:cubicBezTo>
                  <a:cubicBezTo>
                    <a:pt x="137" y="129"/>
                    <a:pt x="137" y="129"/>
                    <a:pt x="137" y="129"/>
                  </a:cubicBezTo>
                  <a:cubicBezTo>
                    <a:pt x="138" y="136"/>
                    <a:pt x="138" y="138"/>
                    <a:pt x="138" y="144"/>
                  </a:cubicBezTo>
                  <a:cubicBezTo>
                    <a:pt x="138" y="145"/>
                    <a:pt x="138" y="145"/>
                    <a:pt x="138" y="145"/>
                  </a:cubicBezTo>
                  <a:cubicBezTo>
                    <a:pt x="139" y="157"/>
                    <a:pt x="136" y="170"/>
                    <a:pt x="132" y="183"/>
                  </a:cubicBezTo>
                  <a:cubicBezTo>
                    <a:pt x="128" y="201"/>
                    <a:pt x="124" y="218"/>
                    <a:pt x="130" y="233"/>
                  </a:cubicBezTo>
                  <a:cubicBezTo>
                    <a:pt x="153" y="231"/>
                    <a:pt x="153" y="231"/>
                    <a:pt x="153" y="231"/>
                  </a:cubicBezTo>
                  <a:cubicBezTo>
                    <a:pt x="131" y="177"/>
                    <a:pt x="162" y="162"/>
                    <a:pt x="184" y="125"/>
                  </a:cubicBezTo>
                  <a:cubicBezTo>
                    <a:pt x="193" y="110"/>
                    <a:pt x="195" y="84"/>
                    <a:pt x="191" y="6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6" name="Group 15" descr=" 16">
            <a:extLst>
              <a:ext uri="{FF2B5EF4-FFF2-40B4-BE49-F238E27FC236}">
                <a16:creationId xmlns:a16="http://schemas.microsoft.com/office/drawing/2014/main" id="{FF2F8B65-0E60-4FA2-A9D5-F8883221B7E0}"/>
              </a:ext>
            </a:extLst>
          </p:cNvPr>
          <p:cNvGrpSpPr/>
          <p:nvPr/>
        </p:nvGrpSpPr>
        <p:grpSpPr>
          <a:xfrm>
            <a:off x="8702144" y="1539544"/>
            <a:ext cx="621127" cy="1880123"/>
            <a:chOff x="8702144" y="1539544"/>
            <a:chExt cx="621127" cy="1880123"/>
          </a:xfrm>
        </p:grpSpPr>
        <p:grpSp>
          <p:nvGrpSpPr>
            <p:cNvPr id="226" name="Group 225">
              <a:extLst>
                <a:ext uri="{FF2B5EF4-FFF2-40B4-BE49-F238E27FC236}">
                  <a16:creationId xmlns:a16="http://schemas.microsoft.com/office/drawing/2014/main" id="{B3DBB7CD-A775-4F97-99F1-0A90A353C423}"/>
                </a:ext>
              </a:extLst>
            </p:cNvPr>
            <p:cNvGrpSpPr/>
            <p:nvPr/>
          </p:nvGrpSpPr>
          <p:grpSpPr>
            <a:xfrm>
              <a:off x="8702144" y="1539544"/>
              <a:ext cx="621127" cy="621127"/>
              <a:chOff x="9662112" y="2931275"/>
              <a:chExt cx="621127" cy="621127"/>
            </a:xfrm>
          </p:grpSpPr>
          <p:sp>
            <p:nvSpPr>
              <p:cNvPr id="235" name="Oval 234">
                <a:extLst>
                  <a:ext uri="{FF2B5EF4-FFF2-40B4-BE49-F238E27FC236}">
                    <a16:creationId xmlns:a16="http://schemas.microsoft.com/office/drawing/2014/main" id="{701AB23C-438A-4925-9163-FE829E636D3F}"/>
                  </a:ext>
                </a:extLst>
              </p:cNvPr>
              <p:cNvSpPr/>
              <p:nvPr/>
            </p:nvSpPr>
            <p:spPr>
              <a:xfrm>
                <a:off x="9662112" y="2931275"/>
                <a:ext cx="621127" cy="6211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6" name="Freeform 42">
                <a:extLst>
                  <a:ext uri="{FF2B5EF4-FFF2-40B4-BE49-F238E27FC236}">
                    <a16:creationId xmlns:a16="http://schemas.microsoft.com/office/drawing/2014/main" id="{A3272487-0204-4BDC-866A-69A24D3A35C2}"/>
                  </a:ext>
                </a:extLst>
              </p:cNvPr>
              <p:cNvSpPr>
                <a:spLocks/>
              </p:cNvSpPr>
              <p:nvPr/>
            </p:nvSpPr>
            <p:spPr bwMode="auto">
              <a:xfrm>
                <a:off x="10058400" y="3110076"/>
                <a:ext cx="6350" cy="12700"/>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cubicBezTo>
                      <a:pt x="2" y="1"/>
                      <a:pt x="1" y="1"/>
                      <a:pt x="0" y="0"/>
                    </a:cubicBezTo>
                    <a:cubicBezTo>
                      <a:pt x="0" y="4"/>
                      <a:pt x="0" y="4"/>
                      <a:pt x="0" y="4"/>
                    </a:cubicBezTo>
                    <a:lnTo>
                      <a:pt x="2" y="2"/>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234" name="Arrow: Down 233">
              <a:extLst>
                <a:ext uri="{FF2B5EF4-FFF2-40B4-BE49-F238E27FC236}">
                  <a16:creationId xmlns:a16="http://schemas.microsoft.com/office/drawing/2014/main" id="{222E8DE8-093F-4A2D-80E5-0BC48C9FC7A2}"/>
                </a:ext>
              </a:extLst>
            </p:cNvPr>
            <p:cNvSpPr/>
            <p:nvPr/>
          </p:nvSpPr>
          <p:spPr>
            <a:xfrm>
              <a:off x="8796683" y="319548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70" name="Freeform 134">
              <a:extLst>
                <a:ext uri="{FF2B5EF4-FFF2-40B4-BE49-F238E27FC236}">
                  <a16:creationId xmlns:a16="http://schemas.microsoft.com/office/drawing/2014/main" id="{002DD47C-0F9A-46FA-8C42-D8F38BEA61DB}"/>
                </a:ext>
              </a:extLst>
            </p:cNvPr>
            <p:cNvSpPr>
              <a:spLocks noEditPoints="1"/>
            </p:cNvSpPr>
            <p:nvPr/>
          </p:nvSpPr>
          <p:spPr bwMode="auto">
            <a:xfrm>
              <a:off x="8796707" y="1636536"/>
              <a:ext cx="432000" cy="323689"/>
            </a:xfrm>
            <a:custGeom>
              <a:avLst/>
              <a:gdLst>
                <a:gd name="T0" fmla="*/ 45 w 108"/>
                <a:gd name="T1" fmla="*/ 81 h 81"/>
                <a:gd name="T2" fmla="*/ 28 w 108"/>
                <a:gd name="T3" fmla="*/ 68 h 81"/>
                <a:gd name="T4" fmla="*/ 0 w 108"/>
                <a:gd name="T5" fmla="*/ 36 h 81"/>
                <a:gd name="T6" fmla="*/ 50 w 108"/>
                <a:gd name="T7" fmla="*/ 0 h 81"/>
                <a:gd name="T8" fmla="*/ 108 w 108"/>
                <a:gd name="T9" fmla="*/ 45 h 81"/>
                <a:gd name="T10" fmla="*/ 64 w 108"/>
                <a:gd name="T11" fmla="*/ 81 h 81"/>
                <a:gd name="T12" fmla="*/ 45 w 108"/>
                <a:gd name="T13" fmla="*/ 81 h 81"/>
                <a:gd name="T14" fmla="*/ 45 w 108"/>
                <a:gd name="T15" fmla="*/ 54 h 81"/>
                <a:gd name="T16" fmla="*/ 36 w 108"/>
                <a:gd name="T17" fmla="*/ 63 h 81"/>
                <a:gd name="T18" fmla="*/ 45 w 108"/>
                <a:gd name="T19" fmla="*/ 72 h 81"/>
                <a:gd name="T20" fmla="*/ 63 w 108"/>
                <a:gd name="T21" fmla="*/ 72 h 81"/>
                <a:gd name="T22" fmla="*/ 99 w 108"/>
                <a:gd name="T23" fmla="*/ 45 h 81"/>
                <a:gd name="T24" fmla="*/ 50 w 108"/>
                <a:gd name="T25" fmla="*/ 9 h 81"/>
                <a:gd name="T26" fmla="*/ 9 w 108"/>
                <a:gd name="T27" fmla="*/ 36 h 81"/>
                <a:gd name="T28" fmla="*/ 28 w 108"/>
                <a:gd name="T29" fmla="*/ 58 h 81"/>
                <a:gd name="T30" fmla="*/ 45 w 108"/>
                <a:gd name="T31" fmla="*/ 45 h 81"/>
                <a:gd name="T32" fmla="*/ 63 w 108"/>
                <a:gd name="T33" fmla="*/ 45 h 81"/>
                <a:gd name="T34" fmla="*/ 72 w 108"/>
                <a:gd name="T35" fmla="*/ 41 h 81"/>
                <a:gd name="T36" fmla="*/ 77 w 108"/>
                <a:gd name="T37" fmla="*/ 36 h 81"/>
                <a:gd name="T38" fmla="*/ 81 w 108"/>
                <a:gd name="T39" fmla="*/ 41 h 81"/>
                <a:gd name="T40" fmla="*/ 63 w 108"/>
                <a:gd name="T41" fmla="*/ 54 h 81"/>
                <a:gd name="T42" fmla="*/ 45 w 108"/>
                <a:gd name="T43" fmla="*/ 5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81">
                  <a:moveTo>
                    <a:pt x="45" y="81"/>
                  </a:moveTo>
                  <a:cubicBezTo>
                    <a:pt x="37" y="81"/>
                    <a:pt x="30" y="75"/>
                    <a:pt x="28" y="68"/>
                  </a:cubicBezTo>
                  <a:cubicBezTo>
                    <a:pt x="14" y="66"/>
                    <a:pt x="0" y="57"/>
                    <a:pt x="0" y="36"/>
                  </a:cubicBezTo>
                  <a:cubicBezTo>
                    <a:pt x="0" y="15"/>
                    <a:pt x="26" y="0"/>
                    <a:pt x="50" y="0"/>
                  </a:cubicBezTo>
                  <a:cubicBezTo>
                    <a:pt x="86" y="0"/>
                    <a:pt x="108" y="23"/>
                    <a:pt x="108" y="45"/>
                  </a:cubicBezTo>
                  <a:cubicBezTo>
                    <a:pt x="108" y="66"/>
                    <a:pt x="92" y="79"/>
                    <a:pt x="64" y="81"/>
                  </a:cubicBezTo>
                  <a:lnTo>
                    <a:pt x="45" y="81"/>
                  </a:lnTo>
                  <a:close/>
                  <a:moveTo>
                    <a:pt x="45" y="54"/>
                  </a:moveTo>
                  <a:cubicBezTo>
                    <a:pt x="40" y="54"/>
                    <a:pt x="36" y="58"/>
                    <a:pt x="36" y="63"/>
                  </a:cubicBezTo>
                  <a:cubicBezTo>
                    <a:pt x="36" y="68"/>
                    <a:pt x="40" y="72"/>
                    <a:pt x="45" y="72"/>
                  </a:cubicBezTo>
                  <a:cubicBezTo>
                    <a:pt x="63" y="72"/>
                    <a:pt x="63" y="72"/>
                    <a:pt x="63" y="72"/>
                  </a:cubicBezTo>
                  <a:cubicBezTo>
                    <a:pt x="77" y="71"/>
                    <a:pt x="99" y="66"/>
                    <a:pt x="99" y="45"/>
                  </a:cubicBezTo>
                  <a:cubicBezTo>
                    <a:pt x="99" y="30"/>
                    <a:pt x="84" y="9"/>
                    <a:pt x="50" y="9"/>
                  </a:cubicBezTo>
                  <a:cubicBezTo>
                    <a:pt x="28" y="9"/>
                    <a:pt x="9" y="22"/>
                    <a:pt x="9" y="36"/>
                  </a:cubicBezTo>
                  <a:cubicBezTo>
                    <a:pt x="9" y="53"/>
                    <a:pt x="20" y="58"/>
                    <a:pt x="28" y="58"/>
                  </a:cubicBezTo>
                  <a:cubicBezTo>
                    <a:pt x="30" y="51"/>
                    <a:pt x="37" y="45"/>
                    <a:pt x="45" y="45"/>
                  </a:cubicBezTo>
                  <a:cubicBezTo>
                    <a:pt x="63" y="45"/>
                    <a:pt x="63" y="45"/>
                    <a:pt x="63" y="45"/>
                  </a:cubicBezTo>
                  <a:cubicBezTo>
                    <a:pt x="63" y="45"/>
                    <a:pt x="72" y="45"/>
                    <a:pt x="72" y="41"/>
                  </a:cubicBezTo>
                  <a:cubicBezTo>
                    <a:pt x="72" y="38"/>
                    <a:pt x="74" y="36"/>
                    <a:pt x="77" y="36"/>
                  </a:cubicBezTo>
                  <a:cubicBezTo>
                    <a:pt x="79" y="36"/>
                    <a:pt x="81" y="38"/>
                    <a:pt x="81" y="41"/>
                  </a:cubicBezTo>
                  <a:cubicBezTo>
                    <a:pt x="81" y="51"/>
                    <a:pt x="70" y="54"/>
                    <a:pt x="63" y="54"/>
                  </a:cubicBezTo>
                  <a:lnTo>
                    <a:pt x="45" y="5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1" name="Freeform 135">
              <a:extLst>
                <a:ext uri="{FF2B5EF4-FFF2-40B4-BE49-F238E27FC236}">
                  <a16:creationId xmlns:a16="http://schemas.microsoft.com/office/drawing/2014/main" id="{4129E8CF-C511-47B4-9BA4-FF488E12B0C7}"/>
                </a:ext>
              </a:extLst>
            </p:cNvPr>
            <p:cNvSpPr>
              <a:spLocks/>
            </p:cNvSpPr>
            <p:nvPr/>
          </p:nvSpPr>
          <p:spPr bwMode="auto">
            <a:xfrm>
              <a:off x="8948592" y="1936570"/>
              <a:ext cx="128231" cy="131966"/>
            </a:xfrm>
            <a:custGeom>
              <a:avLst/>
              <a:gdLst>
                <a:gd name="T0" fmla="*/ 19 w 32"/>
                <a:gd name="T1" fmla="*/ 33 h 33"/>
                <a:gd name="T2" fmla="*/ 9 w 32"/>
                <a:gd name="T3" fmla="*/ 26 h 33"/>
                <a:gd name="T4" fmla="*/ 0 w 32"/>
                <a:gd name="T5" fmla="*/ 3 h 33"/>
                <a:gd name="T6" fmla="*/ 8 w 32"/>
                <a:gd name="T7" fmla="*/ 0 h 33"/>
                <a:gd name="T8" fmla="*/ 17 w 32"/>
                <a:gd name="T9" fmla="*/ 23 h 33"/>
                <a:gd name="T10" fmla="*/ 20 w 32"/>
                <a:gd name="T11" fmla="*/ 24 h 33"/>
                <a:gd name="T12" fmla="*/ 22 w 32"/>
                <a:gd name="T13" fmla="*/ 21 h 33"/>
                <a:gd name="T14" fmla="*/ 15 w 32"/>
                <a:gd name="T15" fmla="*/ 3 h 33"/>
                <a:gd name="T16" fmla="*/ 23 w 32"/>
                <a:gd name="T17" fmla="*/ 0 h 33"/>
                <a:gd name="T18" fmla="*/ 30 w 32"/>
                <a:gd name="T19" fmla="*/ 18 h 33"/>
                <a:gd name="T20" fmla="*/ 24 w 32"/>
                <a:gd name="T21" fmla="*/ 32 h 33"/>
                <a:gd name="T22" fmla="*/ 19 w 32"/>
                <a:gd name="T23"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3">
                  <a:moveTo>
                    <a:pt x="19" y="33"/>
                  </a:moveTo>
                  <a:cubicBezTo>
                    <a:pt x="15" y="33"/>
                    <a:pt x="11" y="30"/>
                    <a:pt x="9" y="26"/>
                  </a:cubicBezTo>
                  <a:cubicBezTo>
                    <a:pt x="0" y="3"/>
                    <a:pt x="0" y="3"/>
                    <a:pt x="0" y="3"/>
                  </a:cubicBezTo>
                  <a:cubicBezTo>
                    <a:pt x="8" y="0"/>
                    <a:pt x="8" y="0"/>
                    <a:pt x="8" y="0"/>
                  </a:cubicBezTo>
                  <a:cubicBezTo>
                    <a:pt x="17" y="23"/>
                    <a:pt x="17" y="23"/>
                    <a:pt x="17" y="23"/>
                  </a:cubicBezTo>
                  <a:cubicBezTo>
                    <a:pt x="18" y="24"/>
                    <a:pt x="19" y="24"/>
                    <a:pt x="20" y="24"/>
                  </a:cubicBezTo>
                  <a:cubicBezTo>
                    <a:pt x="21" y="24"/>
                    <a:pt x="22" y="22"/>
                    <a:pt x="22" y="21"/>
                  </a:cubicBezTo>
                  <a:cubicBezTo>
                    <a:pt x="15" y="3"/>
                    <a:pt x="15" y="3"/>
                    <a:pt x="15" y="3"/>
                  </a:cubicBezTo>
                  <a:cubicBezTo>
                    <a:pt x="23" y="0"/>
                    <a:pt x="23" y="0"/>
                    <a:pt x="23" y="0"/>
                  </a:cubicBezTo>
                  <a:cubicBezTo>
                    <a:pt x="30" y="18"/>
                    <a:pt x="30" y="18"/>
                    <a:pt x="30" y="18"/>
                  </a:cubicBezTo>
                  <a:cubicBezTo>
                    <a:pt x="32" y="24"/>
                    <a:pt x="29" y="30"/>
                    <a:pt x="24" y="32"/>
                  </a:cubicBezTo>
                  <a:cubicBezTo>
                    <a:pt x="22" y="33"/>
                    <a:pt x="21" y="33"/>
                    <a:pt x="19" y="3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2" name="Freeform 136">
              <a:extLst>
                <a:ext uri="{FF2B5EF4-FFF2-40B4-BE49-F238E27FC236}">
                  <a16:creationId xmlns:a16="http://schemas.microsoft.com/office/drawing/2014/main" id="{DAC11896-2A22-4EE7-BCDC-B8DDC3B15FD5}"/>
                </a:ext>
              </a:extLst>
            </p:cNvPr>
            <p:cNvSpPr>
              <a:spLocks/>
            </p:cNvSpPr>
            <p:nvPr/>
          </p:nvSpPr>
          <p:spPr bwMode="auto">
            <a:xfrm>
              <a:off x="8954817" y="1907937"/>
              <a:ext cx="115781" cy="104576"/>
            </a:xfrm>
            <a:custGeom>
              <a:avLst/>
              <a:gdLst>
                <a:gd name="T0" fmla="*/ 1 w 29"/>
                <a:gd name="T1" fmla="*/ 26 h 26"/>
                <a:gd name="T2" fmla="*/ 0 w 29"/>
                <a:gd name="T3" fmla="*/ 17 h 26"/>
                <a:gd name="T4" fmla="*/ 16 w 29"/>
                <a:gd name="T5" fmla="*/ 11 h 26"/>
                <a:gd name="T6" fmla="*/ 20 w 29"/>
                <a:gd name="T7" fmla="*/ 0 h 26"/>
                <a:gd name="T8" fmla="*/ 29 w 29"/>
                <a:gd name="T9" fmla="*/ 0 h 26"/>
                <a:gd name="T10" fmla="*/ 22 w 29"/>
                <a:gd name="T11" fmla="*/ 18 h 26"/>
                <a:gd name="T12" fmla="*/ 1 w 29"/>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9" h="26">
                  <a:moveTo>
                    <a:pt x="1" y="26"/>
                  </a:moveTo>
                  <a:cubicBezTo>
                    <a:pt x="0" y="17"/>
                    <a:pt x="0" y="17"/>
                    <a:pt x="0" y="17"/>
                  </a:cubicBezTo>
                  <a:cubicBezTo>
                    <a:pt x="7" y="16"/>
                    <a:pt x="13" y="15"/>
                    <a:pt x="16" y="11"/>
                  </a:cubicBezTo>
                  <a:cubicBezTo>
                    <a:pt x="20" y="8"/>
                    <a:pt x="20" y="3"/>
                    <a:pt x="20" y="0"/>
                  </a:cubicBezTo>
                  <a:cubicBezTo>
                    <a:pt x="29" y="0"/>
                    <a:pt x="29" y="0"/>
                    <a:pt x="29" y="0"/>
                  </a:cubicBezTo>
                  <a:cubicBezTo>
                    <a:pt x="29" y="7"/>
                    <a:pt x="27" y="13"/>
                    <a:pt x="22" y="18"/>
                  </a:cubicBezTo>
                  <a:cubicBezTo>
                    <a:pt x="17" y="23"/>
                    <a:pt x="10" y="25"/>
                    <a:pt x="1" y="2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93" name="Freeform 137">
              <a:extLst>
                <a:ext uri="{FF2B5EF4-FFF2-40B4-BE49-F238E27FC236}">
                  <a16:creationId xmlns:a16="http://schemas.microsoft.com/office/drawing/2014/main" id="{D56BC9A9-6388-48B9-B3D1-FAB45ACEEDA5}"/>
                </a:ext>
              </a:extLst>
            </p:cNvPr>
            <p:cNvSpPr>
              <a:spLocks/>
            </p:cNvSpPr>
            <p:nvPr/>
          </p:nvSpPr>
          <p:spPr bwMode="auto">
            <a:xfrm>
              <a:off x="8952949" y="1772236"/>
              <a:ext cx="119516" cy="68472"/>
            </a:xfrm>
            <a:custGeom>
              <a:avLst/>
              <a:gdLst>
                <a:gd name="T0" fmla="*/ 22 w 30"/>
                <a:gd name="T1" fmla="*/ 17 h 17"/>
                <a:gd name="T2" fmla="*/ 5 w 30"/>
                <a:gd name="T3" fmla="*/ 12 h 17"/>
                <a:gd name="T4" fmla="*/ 0 w 30"/>
                <a:gd name="T5" fmla="*/ 2 h 17"/>
                <a:gd name="T6" fmla="*/ 2 w 30"/>
                <a:gd name="T7" fmla="*/ 0 h 17"/>
                <a:gd name="T8" fmla="*/ 5 w 30"/>
                <a:gd name="T9" fmla="*/ 2 h 17"/>
                <a:gd name="T10" fmla="*/ 8 w 30"/>
                <a:gd name="T11" fmla="*/ 9 h 17"/>
                <a:gd name="T12" fmla="*/ 27 w 30"/>
                <a:gd name="T13" fmla="*/ 12 h 17"/>
                <a:gd name="T14" fmla="*/ 30 w 30"/>
                <a:gd name="T15" fmla="*/ 14 h 17"/>
                <a:gd name="T16" fmla="*/ 28 w 30"/>
                <a:gd name="T17" fmla="*/ 16 h 17"/>
                <a:gd name="T18" fmla="*/ 22 w 30"/>
                <a:gd name="T1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7">
                  <a:moveTo>
                    <a:pt x="22" y="17"/>
                  </a:moveTo>
                  <a:cubicBezTo>
                    <a:pt x="15" y="17"/>
                    <a:pt x="9" y="15"/>
                    <a:pt x="5" y="12"/>
                  </a:cubicBezTo>
                  <a:cubicBezTo>
                    <a:pt x="0" y="8"/>
                    <a:pt x="0" y="3"/>
                    <a:pt x="0" y="2"/>
                  </a:cubicBezTo>
                  <a:cubicBezTo>
                    <a:pt x="0" y="1"/>
                    <a:pt x="1" y="0"/>
                    <a:pt x="2" y="0"/>
                  </a:cubicBezTo>
                  <a:cubicBezTo>
                    <a:pt x="3" y="0"/>
                    <a:pt x="5" y="1"/>
                    <a:pt x="5" y="2"/>
                  </a:cubicBezTo>
                  <a:cubicBezTo>
                    <a:pt x="5" y="2"/>
                    <a:pt x="5" y="6"/>
                    <a:pt x="8" y="9"/>
                  </a:cubicBezTo>
                  <a:cubicBezTo>
                    <a:pt x="12" y="12"/>
                    <a:pt x="19" y="13"/>
                    <a:pt x="27" y="12"/>
                  </a:cubicBezTo>
                  <a:cubicBezTo>
                    <a:pt x="28" y="12"/>
                    <a:pt x="30" y="13"/>
                    <a:pt x="30" y="14"/>
                  </a:cubicBezTo>
                  <a:cubicBezTo>
                    <a:pt x="30" y="15"/>
                    <a:pt x="29" y="16"/>
                    <a:pt x="28" y="16"/>
                  </a:cubicBezTo>
                  <a:cubicBezTo>
                    <a:pt x="26" y="17"/>
                    <a:pt x="24" y="17"/>
                    <a:pt x="22"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11" name="Freeform 138">
              <a:extLst>
                <a:ext uri="{FF2B5EF4-FFF2-40B4-BE49-F238E27FC236}">
                  <a16:creationId xmlns:a16="http://schemas.microsoft.com/office/drawing/2014/main" id="{61EE5B3C-F75B-4F43-ADED-40616D1460F8}"/>
                </a:ext>
              </a:extLst>
            </p:cNvPr>
            <p:cNvSpPr>
              <a:spLocks/>
            </p:cNvSpPr>
            <p:nvPr/>
          </p:nvSpPr>
          <p:spPr bwMode="auto">
            <a:xfrm>
              <a:off x="8904396" y="1665170"/>
              <a:ext cx="216622" cy="107066"/>
            </a:xfrm>
            <a:custGeom>
              <a:avLst/>
              <a:gdLst>
                <a:gd name="T0" fmla="*/ 2 w 54"/>
                <a:gd name="T1" fmla="*/ 27 h 27"/>
                <a:gd name="T2" fmla="*/ 0 w 54"/>
                <a:gd name="T3" fmla="*/ 25 h 27"/>
                <a:gd name="T4" fmla="*/ 2 w 54"/>
                <a:gd name="T5" fmla="*/ 22 h 27"/>
                <a:gd name="T6" fmla="*/ 14 w 54"/>
                <a:gd name="T7" fmla="*/ 19 h 27"/>
                <a:gd name="T8" fmla="*/ 31 w 54"/>
                <a:gd name="T9" fmla="*/ 19 h 27"/>
                <a:gd name="T10" fmla="*/ 38 w 54"/>
                <a:gd name="T11" fmla="*/ 21 h 27"/>
                <a:gd name="T12" fmla="*/ 41 w 54"/>
                <a:gd name="T13" fmla="*/ 16 h 27"/>
                <a:gd name="T14" fmla="*/ 52 w 54"/>
                <a:gd name="T15" fmla="*/ 0 h 27"/>
                <a:gd name="T16" fmla="*/ 54 w 54"/>
                <a:gd name="T17" fmla="*/ 2 h 27"/>
                <a:gd name="T18" fmla="*/ 52 w 54"/>
                <a:gd name="T19" fmla="*/ 5 h 27"/>
                <a:gd name="T20" fmla="*/ 45 w 54"/>
                <a:gd name="T21" fmla="*/ 16 h 27"/>
                <a:gd name="T22" fmla="*/ 40 w 54"/>
                <a:gd name="T23" fmla="*/ 25 h 27"/>
                <a:gd name="T24" fmla="*/ 28 w 54"/>
                <a:gd name="T25" fmla="*/ 22 h 27"/>
                <a:gd name="T26" fmla="*/ 17 w 54"/>
                <a:gd name="T27" fmla="*/ 22 h 27"/>
                <a:gd name="T28" fmla="*/ 2 w 54"/>
                <a:gd name="T2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27">
                  <a:moveTo>
                    <a:pt x="2" y="27"/>
                  </a:moveTo>
                  <a:cubicBezTo>
                    <a:pt x="1" y="27"/>
                    <a:pt x="0" y="26"/>
                    <a:pt x="0" y="25"/>
                  </a:cubicBezTo>
                  <a:cubicBezTo>
                    <a:pt x="0" y="23"/>
                    <a:pt x="1" y="22"/>
                    <a:pt x="2" y="22"/>
                  </a:cubicBezTo>
                  <a:cubicBezTo>
                    <a:pt x="2" y="22"/>
                    <a:pt x="10" y="22"/>
                    <a:pt x="14" y="19"/>
                  </a:cubicBezTo>
                  <a:cubicBezTo>
                    <a:pt x="20" y="13"/>
                    <a:pt x="26" y="13"/>
                    <a:pt x="31" y="19"/>
                  </a:cubicBezTo>
                  <a:cubicBezTo>
                    <a:pt x="33" y="21"/>
                    <a:pt x="36" y="21"/>
                    <a:pt x="38" y="21"/>
                  </a:cubicBezTo>
                  <a:cubicBezTo>
                    <a:pt x="40" y="20"/>
                    <a:pt x="41" y="18"/>
                    <a:pt x="41" y="16"/>
                  </a:cubicBezTo>
                  <a:cubicBezTo>
                    <a:pt x="41" y="5"/>
                    <a:pt x="46" y="0"/>
                    <a:pt x="52" y="0"/>
                  </a:cubicBezTo>
                  <a:cubicBezTo>
                    <a:pt x="53" y="0"/>
                    <a:pt x="54" y="1"/>
                    <a:pt x="54" y="2"/>
                  </a:cubicBezTo>
                  <a:cubicBezTo>
                    <a:pt x="54" y="3"/>
                    <a:pt x="53" y="5"/>
                    <a:pt x="52" y="5"/>
                  </a:cubicBezTo>
                  <a:cubicBezTo>
                    <a:pt x="48" y="5"/>
                    <a:pt x="45" y="8"/>
                    <a:pt x="45" y="16"/>
                  </a:cubicBezTo>
                  <a:cubicBezTo>
                    <a:pt x="45" y="20"/>
                    <a:pt x="43" y="23"/>
                    <a:pt x="40" y="25"/>
                  </a:cubicBezTo>
                  <a:cubicBezTo>
                    <a:pt x="36" y="26"/>
                    <a:pt x="31" y="25"/>
                    <a:pt x="28" y="22"/>
                  </a:cubicBezTo>
                  <a:cubicBezTo>
                    <a:pt x="24" y="18"/>
                    <a:pt x="21" y="18"/>
                    <a:pt x="17" y="22"/>
                  </a:cubicBezTo>
                  <a:cubicBezTo>
                    <a:pt x="12" y="27"/>
                    <a:pt x="3" y="27"/>
                    <a:pt x="2" y="2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12" name="Freeform 139">
              <a:extLst>
                <a:ext uri="{FF2B5EF4-FFF2-40B4-BE49-F238E27FC236}">
                  <a16:creationId xmlns:a16="http://schemas.microsoft.com/office/drawing/2014/main" id="{001CFA89-3D2F-47DC-A9A3-22513364C061}"/>
                </a:ext>
              </a:extLst>
            </p:cNvPr>
            <p:cNvSpPr>
              <a:spLocks/>
            </p:cNvSpPr>
            <p:nvPr/>
          </p:nvSpPr>
          <p:spPr bwMode="auto">
            <a:xfrm>
              <a:off x="8994655" y="1700028"/>
              <a:ext cx="36104" cy="52288"/>
            </a:xfrm>
            <a:custGeom>
              <a:avLst/>
              <a:gdLst>
                <a:gd name="T0" fmla="*/ 7 w 9"/>
                <a:gd name="T1" fmla="*/ 13 h 13"/>
                <a:gd name="T2" fmla="*/ 5 w 9"/>
                <a:gd name="T3" fmla="*/ 13 h 13"/>
                <a:gd name="T4" fmla="*/ 0 w 9"/>
                <a:gd name="T5" fmla="*/ 2 h 13"/>
                <a:gd name="T6" fmla="*/ 2 w 9"/>
                <a:gd name="T7" fmla="*/ 0 h 13"/>
                <a:gd name="T8" fmla="*/ 5 w 9"/>
                <a:gd name="T9" fmla="*/ 2 h 13"/>
                <a:gd name="T10" fmla="*/ 8 w 9"/>
                <a:gd name="T11" fmla="*/ 10 h 13"/>
                <a:gd name="T12" fmla="*/ 8 w 9"/>
                <a:gd name="T13" fmla="*/ 13 h 13"/>
                <a:gd name="T14" fmla="*/ 7 w 9"/>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3">
                  <a:moveTo>
                    <a:pt x="7" y="13"/>
                  </a:moveTo>
                  <a:cubicBezTo>
                    <a:pt x="6" y="13"/>
                    <a:pt x="6" y="13"/>
                    <a:pt x="5" y="13"/>
                  </a:cubicBezTo>
                  <a:cubicBezTo>
                    <a:pt x="5" y="12"/>
                    <a:pt x="0" y="8"/>
                    <a:pt x="0" y="2"/>
                  </a:cubicBezTo>
                  <a:cubicBezTo>
                    <a:pt x="0" y="1"/>
                    <a:pt x="1" y="0"/>
                    <a:pt x="2" y="0"/>
                  </a:cubicBezTo>
                  <a:cubicBezTo>
                    <a:pt x="4" y="0"/>
                    <a:pt x="5" y="1"/>
                    <a:pt x="5" y="2"/>
                  </a:cubicBezTo>
                  <a:cubicBezTo>
                    <a:pt x="5" y="5"/>
                    <a:pt x="7" y="9"/>
                    <a:pt x="8" y="10"/>
                  </a:cubicBezTo>
                  <a:cubicBezTo>
                    <a:pt x="9" y="11"/>
                    <a:pt x="9" y="12"/>
                    <a:pt x="8" y="13"/>
                  </a:cubicBezTo>
                  <a:cubicBezTo>
                    <a:pt x="8" y="13"/>
                    <a:pt x="7" y="13"/>
                    <a:pt x="7"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13" name="Freeform 140">
              <a:extLst>
                <a:ext uri="{FF2B5EF4-FFF2-40B4-BE49-F238E27FC236}">
                  <a16:creationId xmlns:a16="http://schemas.microsoft.com/office/drawing/2014/main" id="{1E653C1D-01BA-4249-A7E6-1D9692443EAA}"/>
                </a:ext>
              </a:extLst>
            </p:cNvPr>
            <p:cNvSpPr>
              <a:spLocks/>
            </p:cNvSpPr>
            <p:nvPr/>
          </p:nvSpPr>
          <p:spPr bwMode="auto">
            <a:xfrm>
              <a:off x="8990298" y="1788421"/>
              <a:ext cx="44818" cy="56023"/>
            </a:xfrm>
            <a:custGeom>
              <a:avLst/>
              <a:gdLst>
                <a:gd name="T0" fmla="*/ 2 w 11"/>
                <a:gd name="T1" fmla="*/ 14 h 14"/>
                <a:gd name="T2" fmla="*/ 0 w 11"/>
                <a:gd name="T3" fmla="*/ 12 h 14"/>
                <a:gd name="T4" fmla="*/ 2 w 11"/>
                <a:gd name="T5" fmla="*/ 9 h 14"/>
                <a:gd name="T6" fmla="*/ 6 w 11"/>
                <a:gd name="T7" fmla="*/ 8 h 14"/>
                <a:gd name="T8" fmla="*/ 5 w 11"/>
                <a:gd name="T9" fmla="*/ 4 h 14"/>
                <a:gd name="T10" fmla="*/ 6 w 11"/>
                <a:gd name="T11" fmla="*/ 1 h 14"/>
                <a:gd name="T12" fmla="*/ 9 w 11"/>
                <a:gd name="T13" fmla="*/ 2 h 14"/>
                <a:gd name="T14" fmla="*/ 9 w 11"/>
                <a:gd name="T15" fmla="*/ 11 h 14"/>
                <a:gd name="T16" fmla="*/ 2 w 11"/>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4">
                  <a:moveTo>
                    <a:pt x="2" y="14"/>
                  </a:moveTo>
                  <a:cubicBezTo>
                    <a:pt x="1" y="14"/>
                    <a:pt x="0" y="13"/>
                    <a:pt x="0" y="12"/>
                  </a:cubicBezTo>
                  <a:cubicBezTo>
                    <a:pt x="0" y="10"/>
                    <a:pt x="1" y="9"/>
                    <a:pt x="2" y="9"/>
                  </a:cubicBezTo>
                  <a:cubicBezTo>
                    <a:pt x="3" y="9"/>
                    <a:pt x="5" y="9"/>
                    <a:pt x="6" y="8"/>
                  </a:cubicBezTo>
                  <a:cubicBezTo>
                    <a:pt x="6" y="7"/>
                    <a:pt x="6" y="6"/>
                    <a:pt x="5" y="4"/>
                  </a:cubicBezTo>
                  <a:cubicBezTo>
                    <a:pt x="4" y="3"/>
                    <a:pt x="5" y="1"/>
                    <a:pt x="6" y="1"/>
                  </a:cubicBezTo>
                  <a:cubicBezTo>
                    <a:pt x="7" y="0"/>
                    <a:pt x="8" y="1"/>
                    <a:pt x="9" y="2"/>
                  </a:cubicBezTo>
                  <a:cubicBezTo>
                    <a:pt x="11" y="5"/>
                    <a:pt x="11" y="8"/>
                    <a:pt x="9" y="11"/>
                  </a:cubicBezTo>
                  <a:cubicBezTo>
                    <a:pt x="7" y="14"/>
                    <a:pt x="3" y="14"/>
                    <a:pt x="2"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14" name="Freeform 141">
              <a:extLst>
                <a:ext uri="{FF2B5EF4-FFF2-40B4-BE49-F238E27FC236}">
                  <a16:creationId xmlns:a16="http://schemas.microsoft.com/office/drawing/2014/main" id="{8EC61A04-3648-4506-BDEC-62D6A206E8FD}"/>
                </a:ext>
              </a:extLst>
            </p:cNvPr>
            <p:cNvSpPr>
              <a:spLocks/>
            </p:cNvSpPr>
            <p:nvPr/>
          </p:nvSpPr>
          <p:spPr bwMode="auto">
            <a:xfrm>
              <a:off x="8908753" y="1788421"/>
              <a:ext cx="207908" cy="119516"/>
            </a:xfrm>
            <a:custGeom>
              <a:avLst/>
              <a:gdLst>
                <a:gd name="T0" fmla="*/ 30 w 52"/>
                <a:gd name="T1" fmla="*/ 30 h 30"/>
                <a:gd name="T2" fmla="*/ 19 w 52"/>
                <a:gd name="T3" fmla="*/ 27 h 30"/>
                <a:gd name="T4" fmla="*/ 3 w 52"/>
                <a:gd name="T5" fmla="*/ 27 h 30"/>
                <a:gd name="T6" fmla="*/ 0 w 52"/>
                <a:gd name="T7" fmla="*/ 26 h 30"/>
                <a:gd name="T8" fmla="*/ 1 w 52"/>
                <a:gd name="T9" fmla="*/ 23 h 30"/>
                <a:gd name="T10" fmla="*/ 21 w 52"/>
                <a:gd name="T11" fmla="*/ 23 h 30"/>
                <a:gd name="T12" fmla="*/ 40 w 52"/>
                <a:gd name="T13" fmla="*/ 22 h 30"/>
                <a:gd name="T14" fmla="*/ 45 w 52"/>
                <a:gd name="T15" fmla="*/ 3 h 30"/>
                <a:gd name="T16" fmla="*/ 47 w 52"/>
                <a:gd name="T17" fmla="*/ 1 h 30"/>
                <a:gd name="T18" fmla="*/ 49 w 52"/>
                <a:gd name="T19" fmla="*/ 2 h 30"/>
                <a:gd name="T20" fmla="*/ 43 w 52"/>
                <a:gd name="T21" fmla="*/ 25 h 30"/>
                <a:gd name="T22" fmla="*/ 30 w 52"/>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30">
                  <a:moveTo>
                    <a:pt x="30" y="30"/>
                  </a:moveTo>
                  <a:cubicBezTo>
                    <a:pt x="26" y="30"/>
                    <a:pt x="23" y="29"/>
                    <a:pt x="19" y="27"/>
                  </a:cubicBezTo>
                  <a:cubicBezTo>
                    <a:pt x="11" y="23"/>
                    <a:pt x="3" y="27"/>
                    <a:pt x="3" y="27"/>
                  </a:cubicBezTo>
                  <a:cubicBezTo>
                    <a:pt x="2" y="28"/>
                    <a:pt x="1" y="27"/>
                    <a:pt x="0" y="26"/>
                  </a:cubicBezTo>
                  <a:cubicBezTo>
                    <a:pt x="0" y="25"/>
                    <a:pt x="0" y="24"/>
                    <a:pt x="1" y="23"/>
                  </a:cubicBezTo>
                  <a:cubicBezTo>
                    <a:pt x="2" y="23"/>
                    <a:pt x="11" y="18"/>
                    <a:pt x="21" y="23"/>
                  </a:cubicBezTo>
                  <a:cubicBezTo>
                    <a:pt x="31" y="28"/>
                    <a:pt x="37" y="24"/>
                    <a:pt x="40" y="22"/>
                  </a:cubicBezTo>
                  <a:cubicBezTo>
                    <a:pt x="45" y="17"/>
                    <a:pt x="47" y="10"/>
                    <a:pt x="45" y="3"/>
                  </a:cubicBezTo>
                  <a:cubicBezTo>
                    <a:pt x="45" y="2"/>
                    <a:pt x="45" y="1"/>
                    <a:pt x="47" y="1"/>
                  </a:cubicBezTo>
                  <a:cubicBezTo>
                    <a:pt x="48" y="0"/>
                    <a:pt x="49" y="1"/>
                    <a:pt x="49" y="2"/>
                  </a:cubicBezTo>
                  <a:cubicBezTo>
                    <a:pt x="52" y="10"/>
                    <a:pt x="49" y="19"/>
                    <a:pt x="43" y="25"/>
                  </a:cubicBezTo>
                  <a:cubicBezTo>
                    <a:pt x="39" y="28"/>
                    <a:pt x="35" y="30"/>
                    <a:pt x="30"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15" name="Freeform 142">
              <a:extLst>
                <a:ext uri="{FF2B5EF4-FFF2-40B4-BE49-F238E27FC236}">
                  <a16:creationId xmlns:a16="http://schemas.microsoft.com/office/drawing/2014/main" id="{E47FC163-925C-4AD0-8183-52DC955317DE}"/>
                </a:ext>
              </a:extLst>
            </p:cNvPr>
            <p:cNvSpPr>
              <a:spLocks/>
            </p:cNvSpPr>
            <p:nvPr/>
          </p:nvSpPr>
          <p:spPr bwMode="auto">
            <a:xfrm>
              <a:off x="8968511" y="1700028"/>
              <a:ext cx="88392" cy="72208"/>
            </a:xfrm>
            <a:custGeom>
              <a:avLst/>
              <a:gdLst>
                <a:gd name="T0" fmla="*/ 15 w 22"/>
                <a:gd name="T1" fmla="*/ 18 h 18"/>
                <a:gd name="T2" fmla="*/ 15 w 22"/>
                <a:gd name="T3" fmla="*/ 18 h 18"/>
                <a:gd name="T4" fmla="*/ 13 w 22"/>
                <a:gd name="T5" fmla="*/ 16 h 18"/>
                <a:gd name="T6" fmla="*/ 3 w 22"/>
                <a:gd name="T7" fmla="*/ 7 h 18"/>
                <a:gd name="T8" fmla="*/ 0 w 22"/>
                <a:gd name="T9" fmla="*/ 6 h 18"/>
                <a:gd name="T10" fmla="*/ 1 w 22"/>
                <a:gd name="T11" fmla="*/ 3 h 18"/>
                <a:gd name="T12" fmla="*/ 16 w 22"/>
                <a:gd name="T13" fmla="*/ 12 h 18"/>
                <a:gd name="T14" fmla="*/ 18 w 22"/>
                <a:gd name="T15" fmla="*/ 10 h 18"/>
                <a:gd name="T16" fmla="*/ 21 w 22"/>
                <a:gd name="T17" fmla="*/ 10 h 18"/>
                <a:gd name="T18" fmla="*/ 21 w 22"/>
                <a:gd name="T19" fmla="*/ 13 h 18"/>
                <a:gd name="T20" fmla="*/ 17 w 22"/>
                <a:gd name="T21" fmla="*/ 17 h 18"/>
                <a:gd name="T22" fmla="*/ 15 w 22"/>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8">
                  <a:moveTo>
                    <a:pt x="15" y="18"/>
                  </a:moveTo>
                  <a:cubicBezTo>
                    <a:pt x="15" y="18"/>
                    <a:pt x="15" y="18"/>
                    <a:pt x="15" y="18"/>
                  </a:cubicBezTo>
                  <a:cubicBezTo>
                    <a:pt x="14" y="18"/>
                    <a:pt x="13" y="17"/>
                    <a:pt x="13" y="16"/>
                  </a:cubicBezTo>
                  <a:cubicBezTo>
                    <a:pt x="10" y="6"/>
                    <a:pt x="3" y="7"/>
                    <a:pt x="3" y="7"/>
                  </a:cubicBezTo>
                  <a:cubicBezTo>
                    <a:pt x="2" y="8"/>
                    <a:pt x="0" y="7"/>
                    <a:pt x="0" y="6"/>
                  </a:cubicBezTo>
                  <a:cubicBezTo>
                    <a:pt x="0" y="5"/>
                    <a:pt x="0" y="3"/>
                    <a:pt x="1" y="3"/>
                  </a:cubicBezTo>
                  <a:cubicBezTo>
                    <a:pt x="1" y="3"/>
                    <a:pt x="11" y="0"/>
                    <a:pt x="16" y="12"/>
                  </a:cubicBezTo>
                  <a:cubicBezTo>
                    <a:pt x="18" y="10"/>
                    <a:pt x="18" y="10"/>
                    <a:pt x="18" y="10"/>
                  </a:cubicBezTo>
                  <a:cubicBezTo>
                    <a:pt x="19" y="9"/>
                    <a:pt x="20" y="9"/>
                    <a:pt x="21" y="10"/>
                  </a:cubicBezTo>
                  <a:cubicBezTo>
                    <a:pt x="22" y="11"/>
                    <a:pt x="22" y="12"/>
                    <a:pt x="21" y="13"/>
                  </a:cubicBezTo>
                  <a:cubicBezTo>
                    <a:pt x="17" y="17"/>
                    <a:pt x="17" y="17"/>
                    <a:pt x="17" y="17"/>
                  </a:cubicBezTo>
                  <a:cubicBezTo>
                    <a:pt x="16" y="18"/>
                    <a:pt x="16" y="18"/>
                    <a:pt x="15" y="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16" name="Freeform 143">
              <a:extLst>
                <a:ext uri="{FF2B5EF4-FFF2-40B4-BE49-F238E27FC236}">
                  <a16:creationId xmlns:a16="http://schemas.microsoft.com/office/drawing/2014/main" id="{BEF0A5BB-E69C-40C1-B81B-D60CC69AFA67}"/>
                </a:ext>
              </a:extLst>
            </p:cNvPr>
            <p:cNvSpPr>
              <a:spLocks/>
            </p:cNvSpPr>
            <p:nvPr/>
          </p:nvSpPr>
          <p:spPr bwMode="auto">
            <a:xfrm>
              <a:off x="8994655" y="1860628"/>
              <a:ext cx="36104" cy="36103"/>
            </a:xfrm>
            <a:custGeom>
              <a:avLst/>
              <a:gdLst>
                <a:gd name="T0" fmla="*/ 6 w 9"/>
                <a:gd name="T1" fmla="*/ 9 h 9"/>
                <a:gd name="T2" fmla="*/ 4 w 9"/>
                <a:gd name="T3" fmla="*/ 7 h 9"/>
                <a:gd name="T4" fmla="*/ 2 w 9"/>
                <a:gd name="T5" fmla="*/ 5 h 9"/>
                <a:gd name="T6" fmla="*/ 0 w 9"/>
                <a:gd name="T7" fmla="*/ 3 h 9"/>
                <a:gd name="T8" fmla="*/ 2 w 9"/>
                <a:gd name="T9" fmla="*/ 0 h 9"/>
                <a:gd name="T10" fmla="*/ 9 w 9"/>
                <a:gd name="T11" fmla="*/ 7 h 9"/>
                <a:gd name="T12" fmla="*/ 6 w 9"/>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6" y="9"/>
                  </a:moveTo>
                  <a:cubicBezTo>
                    <a:pt x="5" y="9"/>
                    <a:pt x="4" y="8"/>
                    <a:pt x="4" y="7"/>
                  </a:cubicBezTo>
                  <a:cubicBezTo>
                    <a:pt x="4" y="6"/>
                    <a:pt x="4" y="5"/>
                    <a:pt x="2" y="5"/>
                  </a:cubicBezTo>
                  <a:cubicBezTo>
                    <a:pt x="1" y="5"/>
                    <a:pt x="0" y="4"/>
                    <a:pt x="0" y="3"/>
                  </a:cubicBezTo>
                  <a:cubicBezTo>
                    <a:pt x="0" y="1"/>
                    <a:pt x="1" y="0"/>
                    <a:pt x="2" y="0"/>
                  </a:cubicBezTo>
                  <a:cubicBezTo>
                    <a:pt x="7" y="0"/>
                    <a:pt x="9" y="4"/>
                    <a:pt x="9" y="7"/>
                  </a:cubicBezTo>
                  <a:cubicBezTo>
                    <a:pt x="9" y="8"/>
                    <a:pt x="8" y="9"/>
                    <a:pt x="6"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17" name="Freeform 144">
              <a:extLst>
                <a:ext uri="{FF2B5EF4-FFF2-40B4-BE49-F238E27FC236}">
                  <a16:creationId xmlns:a16="http://schemas.microsoft.com/office/drawing/2014/main" id="{3C2D501C-59F0-4E62-8AFD-456D84376538}"/>
                </a:ext>
              </a:extLst>
            </p:cNvPr>
            <p:cNvSpPr>
              <a:spLocks/>
            </p:cNvSpPr>
            <p:nvPr/>
          </p:nvSpPr>
          <p:spPr bwMode="auto">
            <a:xfrm>
              <a:off x="8994655" y="1871833"/>
              <a:ext cx="36104" cy="44818"/>
            </a:xfrm>
            <a:custGeom>
              <a:avLst/>
              <a:gdLst>
                <a:gd name="T0" fmla="*/ 2 w 9"/>
                <a:gd name="T1" fmla="*/ 11 h 11"/>
                <a:gd name="T2" fmla="*/ 0 w 9"/>
                <a:gd name="T3" fmla="*/ 9 h 11"/>
                <a:gd name="T4" fmla="*/ 6 w 9"/>
                <a:gd name="T5" fmla="*/ 1 h 11"/>
                <a:gd name="T6" fmla="*/ 9 w 9"/>
                <a:gd name="T7" fmla="*/ 2 h 11"/>
                <a:gd name="T8" fmla="*/ 8 w 9"/>
                <a:gd name="T9" fmla="*/ 5 h 11"/>
                <a:gd name="T10" fmla="*/ 5 w 9"/>
                <a:gd name="T11" fmla="*/ 9 h 11"/>
                <a:gd name="T12" fmla="*/ 2 w 9"/>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2" y="11"/>
                  </a:moveTo>
                  <a:cubicBezTo>
                    <a:pt x="1" y="11"/>
                    <a:pt x="0" y="10"/>
                    <a:pt x="0" y="9"/>
                  </a:cubicBezTo>
                  <a:cubicBezTo>
                    <a:pt x="0" y="4"/>
                    <a:pt x="4" y="1"/>
                    <a:pt x="6" y="1"/>
                  </a:cubicBezTo>
                  <a:cubicBezTo>
                    <a:pt x="7" y="0"/>
                    <a:pt x="9" y="1"/>
                    <a:pt x="9" y="2"/>
                  </a:cubicBezTo>
                  <a:cubicBezTo>
                    <a:pt x="9" y="3"/>
                    <a:pt x="9" y="4"/>
                    <a:pt x="8" y="5"/>
                  </a:cubicBezTo>
                  <a:cubicBezTo>
                    <a:pt x="7" y="5"/>
                    <a:pt x="5" y="6"/>
                    <a:pt x="5" y="9"/>
                  </a:cubicBezTo>
                  <a:cubicBezTo>
                    <a:pt x="5" y="10"/>
                    <a:pt x="4" y="11"/>
                    <a:pt x="2"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3" name="Group 12" descr=" 13">
            <a:extLst>
              <a:ext uri="{FF2B5EF4-FFF2-40B4-BE49-F238E27FC236}">
                <a16:creationId xmlns:a16="http://schemas.microsoft.com/office/drawing/2014/main" id="{B5BBCEC9-F4C4-40F3-9721-DDEB15BFFB98}"/>
              </a:ext>
            </a:extLst>
          </p:cNvPr>
          <p:cNvGrpSpPr/>
          <p:nvPr/>
        </p:nvGrpSpPr>
        <p:grpSpPr>
          <a:xfrm>
            <a:off x="151689" y="1539544"/>
            <a:ext cx="2664000" cy="3115874"/>
            <a:chOff x="151689" y="1539544"/>
            <a:chExt cx="2664000" cy="3115874"/>
          </a:xfrm>
        </p:grpSpPr>
        <p:sp>
          <p:nvSpPr>
            <p:cNvPr id="220" name="TextBox 219">
              <a:extLst>
                <a:ext uri="{FF2B5EF4-FFF2-40B4-BE49-F238E27FC236}">
                  <a16:creationId xmlns:a16="http://schemas.microsoft.com/office/drawing/2014/main" id="{E162C3E3-7C43-4602-9C05-FDD454FB5629}"/>
                </a:ext>
              </a:extLst>
            </p:cNvPr>
            <p:cNvSpPr txBox="1"/>
            <p:nvPr/>
          </p:nvSpPr>
          <p:spPr>
            <a:xfrm>
              <a:off x="263289" y="1989808"/>
              <a:ext cx="24408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Central inflammation occurs</a:t>
              </a:r>
            </a:p>
          </p:txBody>
        </p:sp>
        <p:sp>
          <p:nvSpPr>
            <p:cNvPr id="223" name="Oval 222">
              <a:extLst>
                <a:ext uri="{FF2B5EF4-FFF2-40B4-BE49-F238E27FC236}">
                  <a16:creationId xmlns:a16="http://schemas.microsoft.com/office/drawing/2014/main" id="{0EA2436A-7F4E-4F00-B86E-07F082636CC9}"/>
                </a:ext>
              </a:extLst>
            </p:cNvPr>
            <p:cNvSpPr/>
            <p:nvPr/>
          </p:nvSpPr>
          <p:spPr>
            <a:xfrm>
              <a:off x="1173126" y="1539544"/>
              <a:ext cx="621127" cy="6211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7" name="TextBox 226">
              <a:extLst>
                <a:ext uri="{FF2B5EF4-FFF2-40B4-BE49-F238E27FC236}">
                  <a16:creationId xmlns:a16="http://schemas.microsoft.com/office/drawing/2014/main" id="{5000E3C0-C5E9-46FD-B12C-B042ED3EB57A}"/>
                </a:ext>
              </a:extLst>
            </p:cNvPr>
            <p:cNvSpPr txBox="1"/>
            <p:nvPr/>
          </p:nvSpPr>
          <p:spPr>
            <a:xfrm>
              <a:off x="151689" y="336071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Immune cells penetrate the blood-brain barrier and attack nerve cells,</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1 </a:t>
              </a: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stimulating an inflammatory response</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1</a:t>
              </a:r>
            </a:p>
          </p:txBody>
        </p:sp>
        <p:sp>
          <p:nvSpPr>
            <p:cNvPr id="231" name="Arrow: Down 230">
              <a:extLst>
                <a:ext uri="{FF2B5EF4-FFF2-40B4-BE49-F238E27FC236}">
                  <a16:creationId xmlns:a16="http://schemas.microsoft.com/office/drawing/2014/main" id="{2D33C320-BA4C-4D14-989C-98FF9FBAC2EB}"/>
                </a:ext>
              </a:extLst>
            </p:cNvPr>
            <p:cNvSpPr/>
            <p:nvPr/>
          </p:nvSpPr>
          <p:spPr>
            <a:xfrm>
              <a:off x="1267665" y="319548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5" name="Freeform 171">
              <a:extLst>
                <a:ext uri="{FF2B5EF4-FFF2-40B4-BE49-F238E27FC236}">
                  <a16:creationId xmlns:a16="http://schemas.microsoft.com/office/drawing/2014/main" id="{E5CB06C4-A823-4ED6-B70C-2E5E50C0D530}"/>
                </a:ext>
              </a:extLst>
            </p:cNvPr>
            <p:cNvSpPr>
              <a:spLocks/>
            </p:cNvSpPr>
            <p:nvPr/>
          </p:nvSpPr>
          <p:spPr bwMode="auto">
            <a:xfrm>
              <a:off x="1296365" y="1623136"/>
              <a:ext cx="374649" cy="460376"/>
            </a:xfrm>
            <a:custGeom>
              <a:avLst/>
              <a:gdLst>
                <a:gd name="T0" fmla="*/ 139 w 195"/>
                <a:gd name="T1" fmla="*/ 5 h 239"/>
                <a:gd name="T2" fmla="*/ 45 w 195"/>
                <a:gd name="T3" fmla="*/ 25 h 239"/>
                <a:gd name="T4" fmla="*/ 25 w 195"/>
                <a:gd name="T5" fmla="*/ 87 h 239"/>
                <a:gd name="T6" fmla="*/ 10 w 195"/>
                <a:gd name="T7" fmla="*/ 129 h 239"/>
                <a:gd name="T8" fmla="*/ 13 w 195"/>
                <a:gd name="T9" fmla="*/ 141 h 239"/>
                <a:gd name="T10" fmla="*/ 15 w 195"/>
                <a:gd name="T11" fmla="*/ 153 h 239"/>
                <a:gd name="T12" fmla="*/ 18 w 195"/>
                <a:gd name="T13" fmla="*/ 169 h 239"/>
                <a:gd name="T14" fmla="*/ 55 w 195"/>
                <a:gd name="T15" fmla="*/ 188 h 239"/>
                <a:gd name="T16" fmla="*/ 124 w 195"/>
                <a:gd name="T17" fmla="*/ 234 h 239"/>
                <a:gd name="T18" fmla="*/ 132 w 195"/>
                <a:gd name="T19" fmla="*/ 145 h 239"/>
                <a:gd name="T20" fmla="*/ 131 w 195"/>
                <a:gd name="T21" fmla="*/ 129 h 239"/>
                <a:gd name="T22" fmla="*/ 128 w 195"/>
                <a:gd name="T23" fmla="*/ 128 h 239"/>
                <a:gd name="T24" fmla="*/ 122 w 195"/>
                <a:gd name="T25" fmla="*/ 116 h 239"/>
                <a:gd name="T26" fmla="*/ 119 w 195"/>
                <a:gd name="T27" fmla="*/ 111 h 239"/>
                <a:gd name="T28" fmla="*/ 118 w 195"/>
                <a:gd name="T29" fmla="*/ 109 h 239"/>
                <a:gd name="T30" fmla="*/ 112 w 195"/>
                <a:gd name="T31" fmla="*/ 100 h 239"/>
                <a:gd name="T32" fmla="*/ 108 w 195"/>
                <a:gd name="T33" fmla="*/ 97 h 239"/>
                <a:gd name="T34" fmla="*/ 99 w 195"/>
                <a:gd name="T35" fmla="*/ 99 h 239"/>
                <a:gd name="T36" fmla="*/ 96 w 195"/>
                <a:gd name="T37" fmla="*/ 99 h 239"/>
                <a:gd name="T38" fmla="*/ 93 w 195"/>
                <a:gd name="T39" fmla="*/ 99 h 239"/>
                <a:gd name="T40" fmla="*/ 85 w 195"/>
                <a:gd name="T41" fmla="*/ 98 h 239"/>
                <a:gd name="T42" fmla="*/ 76 w 195"/>
                <a:gd name="T43" fmla="*/ 90 h 239"/>
                <a:gd name="T44" fmla="*/ 75 w 195"/>
                <a:gd name="T45" fmla="*/ 86 h 239"/>
                <a:gd name="T46" fmla="*/ 75 w 195"/>
                <a:gd name="T47" fmla="*/ 83 h 239"/>
                <a:gd name="T48" fmla="*/ 74 w 195"/>
                <a:gd name="T49" fmla="*/ 82 h 239"/>
                <a:gd name="T50" fmla="*/ 66 w 195"/>
                <a:gd name="T51" fmla="*/ 83 h 239"/>
                <a:gd name="T52" fmla="*/ 44 w 195"/>
                <a:gd name="T53" fmla="*/ 79 h 239"/>
                <a:gd name="T54" fmla="*/ 37 w 195"/>
                <a:gd name="T55" fmla="*/ 57 h 239"/>
                <a:gd name="T56" fmla="*/ 37 w 195"/>
                <a:gd name="T57" fmla="*/ 56 h 239"/>
                <a:gd name="T58" fmla="*/ 44 w 195"/>
                <a:gd name="T59" fmla="*/ 38 h 239"/>
                <a:gd name="T60" fmla="*/ 46 w 195"/>
                <a:gd name="T61" fmla="*/ 37 h 239"/>
                <a:gd name="T62" fmla="*/ 47 w 195"/>
                <a:gd name="T63" fmla="*/ 35 h 239"/>
                <a:gd name="T64" fmla="*/ 57 w 195"/>
                <a:gd name="T65" fmla="*/ 27 h 239"/>
                <a:gd name="T66" fmla="*/ 65 w 195"/>
                <a:gd name="T67" fmla="*/ 23 h 239"/>
                <a:gd name="T68" fmla="*/ 71 w 195"/>
                <a:gd name="T69" fmla="*/ 18 h 239"/>
                <a:gd name="T70" fmla="*/ 79 w 195"/>
                <a:gd name="T71" fmla="*/ 15 h 239"/>
                <a:gd name="T72" fmla="*/ 86 w 195"/>
                <a:gd name="T73" fmla="*/ 11 h 239"/>
                <a:gd name="T74" fmla="*/ 97 w 195"/>
                <a:gd name="T75" fmla="*/ 9 h 239"/>
                <a:gd name="T76" fmla="*/ 101 w 195"/>
                <a:gd name="T77" fmla="*/ 8 h 239"/>
                <a:gd name="T78" fmla="*/ 103 w 195"/>
                <a:gd name="T79" fmla="*/ 9 h 239"/>
                <a:gd name="T80" fmla="*/ 107 w 195"/>
                <a:gd name="T81" fmla="*/ 7 h 239"/>
                <a:gd name="T82" fmla="*/ 113 w 195"/>
                <a:gd name="T83" fmla="*/ 7 h 239"/>
                <a:gd name="T84" fmla="*/ 139 w 195"/>
                <a:gd name="T85" fmla="*/ 12 h 239"/>
                <a:gd name="T86" fmla="*/ 146 w 195"/>
                <a:gd name="T87" fmla="*/ 15 h 239"/>
                <a:gd name="T88" fmla="*/ 161 w 195"/>
                <a:gd name="T89" fmla="*/ 24 h 239"/>
                <a:gd name="T90" fmla="*/ 167 w 195"/>
                <a:gd name="T91" fmla="*/ 30 h 239"/>
                <a:gd name="T92" fmla="*/ 170 w 195"/>
                <a:gd name="T93" fmla="*/ 36 h 239"/>
                <a:gd name="T94" fmla="*/ 173 w 195"/>
                <a:gd name="T95" fmla="*/ 43 h 239"/>
                <a:gd name="T96" fmla="*/ 175 w 195"/>
                <a:gd name="T97" fmla="*/ 46 h 239"/>
                <a:gd name="T98" fmla="*/ 178 w 195"/>
                <a:gd name="T99" fmla="*/ 52 h 239"/>
                <a:gd name="T100" fmla="*/ 179 w 195"/>
                <a:gd name="T101" fmla="*/ 57 h 239"/>
                <a:gd name="T102" fmla="*/ 179 w 195"/>
                <a:gd name="T103" fmla="*/ 76 h 239"/>
                <a:gd name="T104" fmla="*/ 172 w 195"/>
                <a:gd name="T105" fmla="*/ 89 h 239"/>
                <a:gd name="T106" fmla="*/ 151 w 195"/>
                <a:gd name="T107" fmla="*/ 113 h 239"/>
                <a:gd name="T108" fmla="*/ 138 w 195"/>
                <a:gd name="T109" fmla="*/ 116 h 239"/>
                <a:gd name="T110" fmla="*/ 137 w 195"/>
                <a:gd name="T111" fmla="*/ 129 h 239"/>
                <a:gd name="T112" fmla="*/ 138 w 195"/>
                <a:gd name="T113" fmla="*/ 145 h 239"/>
                <a:gd name="T114" fmla="*/ 130 w 195"/>
                <a:gd name="T115" fmla="*/ 233 h 239"/>
                <a:gd name="T116" fmla="*/ 184 w 195"/>
                <a:gd name="T117" fmla="*/ 12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5" h="239">
                  <a:moveTo>
                    <a:pt x="191" y="65"/>
                  </a:moveTo>
                  <a:cubicBezTo>
                    <a:pt x="186" y="41"/>
                    <a:pt x="166" y="12"/>
                    <a:pt x="139" y="5"/>
                  </a:cubicBezTo>
                  <a:cubicBezTo>
                    <a:pt x="121" y="0"/>
                    <a:pt x="101" y="0"/>
                    <a:pt x="84" y="6"/>
                  </a:cubicBezTo>
                  <a:cubicBezTo>
                    <a:pt x="71" y="10"/>
                    <a:pt x="56" y="15"/>
                    <a:pt x="45" y="25"/>
                  </a:cubicBezTo>
                  <a:cubicBezTo>
                    <a:pt x="34" y="35"/>
                    <a:pt x="31" y="49"/>
                    <a:pt x="28" y="63"/>
                  </a:cubicBezTo>
                  <a:cubicBezTo>
                    <a:pt x="25" y="76"/>
                    <a:pt x="32" y="73"/>
                    <a:pt x="25" y="87"/>
                  </a:cubicBezTo>
                  <a:cubicBezTo>
                    <a:pt x="22" y="93"/>
                    <a:pt x="4" y="115"/>
                    <a:pt x="3" y="117"/>
                  </a:cubicBezTo>
                  <a:cubicBezTo>
                    <a:pt x="0" y="123"/>
                    <a:pt x="6" y="126"/>
                    <a:pt x="10" y="129"/>
                  </a:cubicBezTo>
                  <a:cubicBezTo>
                    <a:pt x="12" y="130"/>
                    <a:pt x="16" y="131"/>
                    <a:pt x="16" y="134"/>
                  </a:cubicBezTo>
                  <a:cubicBezTo>
                    <a:pt x="16" y="136"/>
                    <a:pt x="13" y="138"/>
                    <a:pt x="13" y="141"/>
                  </a:cubicBezTo>
                  <a:cubicBezTo>
                    <a:pt x="14" y="144"/>
                    <a:pt x="17" y="144"/>
                    <a:pt x="18" y="147"/>
                  </a:cubicBezTo>
                  <a:cubicBezTo>
                    <a:pt x="18" y="149"/>
                    <a:pt x="15" y="150"/>
                    <a:pt x="15" y="153"/>
                  </a:cubicBezTo>
                  <a:cubicBezTo>
                    <a:pt x="15" y="157"/>
                    <a:pt x="17" y="157"/>
                    <a:pt x="19" y="160"/>
                  </a:cubicBezTo>
                  <a:cubicBezTo>
                    <a:pt x="20" y="163"/>
                    <a:pt x="19" y="166"/>
                    <a:pt x="18" y="169"/>
                  </a:cubicBezTo>
                  <a:cubicBezTo>
                    <a:pt x="16" y="174"/>
                    <a:pt x="16" y="181"/>
                    <a:pt x="22" y="184"/>
                  </a:cubicBezTo>
                  <a:cubicBezTo>
                    <a:pt x="32" y="190"/>
                    <a:pt x="45" y="185"/>
                    <a:pt x="55" y="188"/>
                  </a:cubicBezTo>
                  <a:cubicBezTo>
                    <a:pt x="75" y="194"/>
                    <a:pt x="69" y="224"/>
                    <a:pt x="69" y="239"/>
                  </a:cubicBezTo>
                  <a:cubicBezTo>
                    <a:pt x="124" y="234"/>
                    <a:pt x="124" y="234"/>
                    <a:pt x="124" y="234"/>
                  </a:cubicBezTo>
                  <a:cubicBezTo>
                    <a:pt x="118" y="218"/>
                    <a:pt x="122" y="199"/>
                    <a:pt x="127" y="182"/>
                  </a:cubicBezTo>
                  <a:cubicBezTo>
                    <a:pt x="130" y="169"/>
                    <a:pt x="133" y="157"/>
                    <a:pt x="132" y="145"/>
                  </a:cubicBezTo>
                  <a:cubicBezTo>
                    <a:pt x="132" y="144"/>
                    <a:pt x="132" y="144"/>
                    <a:pt x="132" y="144"/>
                  </a:cubicBezTo>
                  <a:cubicBezTo>
                    <a:pt x="132" y="138"/>
                    <a:pt x="132" y="136"/>
                    <a:pt x="131" y="129"/>
                  </a:cubicBezTo>
                  <a:cubicBezTo>
                    <a:pt x="130" y="129"/>
                    <a:pt x="130" y="129"/>
                    <a:pt x="129" y="129"/>
                  </a:cubicBezTo>
                  <a:cubicBezTo>
                    <a:pt x="129" y="129"/>
                    <a:pt x="128" y="129"/>
                    <a:pt x="128" y="128"/>
                  </a:cubicBezTo>
                  <a:cubicBezTo>
                    <a:pt x="126" y="124"/>
                    <a:pt x="125" y="119"/>
                    <a:pt x="123" y="116"/>
                  </a:cubicBezTo>
                  <a:cubicBezTo>
                    <a:pt x="123" y="116"/>
                    <a:pt x="122" y="116"/>
                    <a:pt x="122" y="116"/>
                  </a:cubicBezTo>
                  <a:cubicBezTo>
                    <a:pt x="120" y="116"/>
                    <a:pt x="120" y="114"/>
                    <a:pt x="119" y="113"/>
                  </a:cubicBezTo>
                  <a:cubicBezTo>
                    <a:pt x="119" y="112"/>
                    <a:pt x="119" y="112"/>
                    <a:pt x="119" y="111"/>
                  </a:cubicBezTo>
                  <a:cubicBezTo>
                    <a:pt x="119" y="111"/>
                    <a:pt x="119" y="111"/>
                    <a:pt x="118" y="111"/>
                  </a:cubicBezTo>
                  <a:cubicBezTo>
                    <a:pt x="118" y="110"/>
                    <a:pt x="118" y="110"/>
                    <a:pt x="118" y="109"/>
                  </a:cubicBezTo>
                  <a:cubicBezTo>
                    <a:pt x="117" y="108"/>
                    <a:pt x="117" y="106"/>
                    <a:pt x="117" y="105"/>
                  </a:cubicBezTo>
                  <a:cubicBezTo>
                    <a:pt x="115" y="104"/>
                    <a:pt x="113" y="102"/>
                    <a:pt x="112" y="100"/>
                  </a:cubicBezTo>
                  <a:cubicBezTo>
                    <a:pt x="111" y="99"/>
                    <a:pt x="110" y="98"/>
                    <a:pt x="109" y="97"/>
                  </a:cubicBezTo>
                  <a:cubicBezTo>
                    <a:pt x="109" y="97"/>
                    <a:pt x="109" y="97"/>
                    <a:pt x="108" y="97"/>
                  </a:cubicBezTo>
                  <a:cubicBezTo>
                    <a:pt x="105" y="98"/>
                    <a:pt x="104" y="99"/>
                    <a:pt x="103" y="99"/>
                  </a:cubicBezTo>
                  <a:cubicBezTo>
                    <a:pt x="102" y="99"/>
                    <a:pt x="101" y="99"/>
                    <a:pt x="99" y="99"/>
                  </a:cubicBezTo>
                  <a:cubicBezTo>
                    <a:pt x="99" y="99"/>
                    <a:pt x="98" y="99"/>
                    <a:pt x="97" y="99"/>
                  </a:cubicBezTo>
                  <a:cubicBezTo>
                    <a:pt x="97" y="99"/>
                    <a:pt x="96" y="99"/>
                    <a:pt x="96" y="99"/>
                  </a:cubicBezTo>
                  <a:cubicBezTo>
                    <a:pt x="96" y="99"/>
                    <a:pt x="96" y="99"/>
                    <a:pt x="96" y="99"/>
                  </a:cubicBezTo>
                  <a:cubicBezTo>
                    <a:pt x="95" y="99"/>
                    <a:pt x="94" y="99"/>
                    <a:pt x="93" y="99"/>
                  </a:cubicBezTo>
                  <a:cubicBezTo>
                    <a:pt x="92" y="99"/>
                    <a:pt x="91" y="99"/>
                    <a:pt x="90" y="99"/>
                  </a:cubicBezTo>
                  <a:cubicBezTo>
                    <a:pt x="88" y="99"/>
                    <a:pt x="86" y="99"/>
                    <a:pt x="85" y="98"/>
                  </a:cubicBezTo>
                  <a:cubicBezTo>
                    <a:pt x="82" y="97"/>
                    <a:pt x="79" y="95"/>
                    <a:pt x="77" y="91"/>
                  </a:cubicBezTo>
                  <a:cubicBezTo>
                    <a:pt x="77" y="91"/>
                    <a:pt x="77" y="91"/>
                    <a:pt x="76" y="90"/>
                  </a:cubicBezTo>
                  <a:cubicBezTo>
                    <a:pt x="76" y="90"/>
                    <a:pt x="75" y="89"/>
                    <a:pt x="75" y="88"/>
                  </a:cubicBezTo>
                  <a:cubicBezTo>
                    <a:pt x="75" y="87"/>
                    <a:pt x="75" y="87"/>
                    <a:pt x="75" y="86"/>
                  </a:cubicBezTo>
                  <a:cubicBezTo>
                    <a:pt x="75" y="86"/>
                    <a:pt x="76" y="85"/>
                    <a:pt x="76" y="85"/>
                  </a:cubicBezTo>
                  <a:cubicBezTo>
                    <a:pt x="76" y="84"/>
                    <a:pt x="75" y="84"/>
                    <a:pt x="75" y="83"/>
                  </a:cubicBezTo>
                  <a:cubicBezTo>
                    <a:pt x="75" y="83"/>
                    <a:pt x="75" y="82"/>
                    <a:pt x="75" y="82"/>
                  </a:cubicBezTo>
                  <a:cubicBezTo>
                    <a:pt x="75" y="82"/>
                    <a:pt x="75" y="82"/>
                    <a:pt x="74" y="82"/>
                  </a:cubicBezTo>
                  <a:cubicBezTo>
                    <a:pt x="72" y="82"/>
                    <a:pt x="68" y="83"/>
                    <a:pt x="66" y="83"/>
                  </a:cubicBezTo>
                  <a:cubicBezTo>
                    <a:pt x="66" y="83"/>
                    <a:pt x="66" y="83"/>
                    <a:pt x="66" y="83"/>
                  </a:cubicBezTo>
                  <a:cubicBezTo>
                    <a:pt x="64" y="84"/>
                    <a:pt x="62" y="84"/>
                    <a:pt x="59" y="84"/>
                  </a:cubicBezTo>
                  <a:cubicBezTo>
                    <a:pt x="54" y="84"/>
                    <a:pt x="48" y="82"/>
                    <a:pt x="44" y="79"/>
                  </a:cubicBezTo>
                  <a:cubicBezTo>
                    <a:pt x="40" y="75"/>
                    <a:pt x="37" y="69"/>
                    <a:pt x="36" y="64"/>
                  </a:cubicBezTo>
                  <a:cubicBezTo>
                    <a:pt x="35" y="61"/>
                    <a:pt x="36" y="59"/>
                    <a:pt x="37" y="57"/>
                  </a:cubicBezTo>
                  <a:cubicBezTo>
                    <a:pt x="37" y="56"/>
                    <a:pt x="37" y="56"/>
                    <a:pt x="37" y="56"/>
                  </a:cubicBezTo>
                  <a:cubicBezTo>
                    <a:pt x="37" y="56"/>
                    <a:pt x="37" y="56"/>
                    <a:pt x="37" y="56"/>
                  </a:cubicBezTo>
                  <a:cubicBezTo>
                    <a:pt x="37" y="54"/>
                    <a:pt x="37" y="53"/>
                    <a:pt x="38" y="52"/>
                  </a:cubicBezTo>
                  <a:cubicBezTo>
                    <a:pt x="39" y="47"/>
                    <a:pt x="40" y="41"/>
                    <a:pt x="44" y="38"/>
                  </a:cubicBezTo>
                  <a:cubicBezTo>
                    <a:pt x="44" y="38"/>
                    <a:pt x="45" y="38"/>
                    <a:pt x="45" y="38"/>
                  </a:cubicBezTo>
                  <a:cubicBezTo>
                    <a:pt x="46" y="37"/>
                    <a:pt x="46" y="37"/>
                    <a:pt x="46" y="37"/>
                  </a:cubicBezTo>
                  <a:cubicBezTo>
                    <a:pt x="46" y="37"/>
                    <a:pt x="46" y="36"/>
                    <a:pt x="46" y="36"/>
                  </a:cubicBezTo>
                  <a:cubicBezTo>
                    <a:pt x="47" y="36"/>
                    <a:pt x="47" y="35"/>
                    <a:pt x="47" y="35"/>
                  </a:cubicBezTo>
                  <a:cubicBezTo>
                    <a:pt x="49" y="33"/>
                    <a:pt x="50" y="32"/>
                    <a:pt x="52" y="31"/>
                  </a:cubicBezTo>
                  <a:cubicBezTo>
                    <a:pt x="54" y="30"/>
                    <a:pt x="55" y="28"/>
                    <a:pt x="57" y="27"/>
                  </a:cubicBezTo>
                  <a:cubicBezTo>
                    <a:pt x="58" y="25"/>
                    <a:pt x="60" y="25"/>
                    <a:pt x="62" y="24"/>
                  </a:cubicBezTo>
                  <a:cubicBezTo>
                    <a:pt x="63" y="24"/>
                    <a:pt x="64" y="24"/>
                    <a:pt x="65" y="23"/>
                  </a:cubicBezTo>
                  <a:cubicBezTo>
                    <a:pt x="66" y="23"/>
                    <a:pt x="67" y="22"/>
                    <a:pt x="68" y="21"/>
                  </a:cubicBezTo>
                  <a:cubicBezTo>
                    <a:pt x="69" y="20"/>
                    <a:pt x="69" y="19"/>
                    <a:pt x="71" y="18"/>
                  </a:cubicBezTo>
                  <a:cubicBezTo>
                    <a:pt x="73" y="16"/>
                    <a:pt x="75" y="16"/>
                    <a:pt x="78" y="15"/>
                  </a:cubicBezTo>
                  <a:cubicBezTo>
                    <a:pt x="78" y="15"/>
                    <a:pt x="79" y="15"/>
                    <a:pt x="79" y="15"/>
                  </a:cubicBezTo>
                  <a:cubicBezTo>
                    <a:pt x="80" y="14"/>
                    <a:pt x="81" y="14"/>
                    <a:pt x="82" y="13"/>
                  </a:cubicBezTo>
                  <a:cubicBezTo>
                    <a:pt x="83" y="12"/>
                    <a:pt x="84" y="12"/>
                    <a:pt x="86" y="11"/>
                  </a:cubicBezTo>
                  <a:cubicBezTo>
                    <a:pt x="89" y="10"/>
                    <a:pt x="92" y="10"/>
                    <a:pt x="95" y="9"/>
                  </a:cubicBezTo>
                  <a:cubicBezTo>
                    <a:pt x="96" y="9"/>
                    <a:pt x="97" y="9"/>
                    <a:pt x="97" y="9"/>
                  </a:cubicBezTo>
                  <a:cubicBezTo>
                    <a:pt x="97" y="9"/>
                    <a:pt x="98" y="9"/>
                    <a:pt x="98" y="9"/>
                  </a:cubicBezTo>
                  <a:cubicBezTo>
                    <a:pt x="99" y="9"/>
                    <a:pt x="100" y="8"/>
                    <a:pt x="101" y="8"/>
                  </a:cubicBezTo>
                  <a:cubicBezTo>
                    <a:pt x="102" y="8"/>
                    <a:pt x="102" y="8"/>
                    <a:pt x="103" y="9"/>
                  </a:cubicBezTo>
                  <a:cubicBezTo>
                    <a:pt x="103" y="9"/>
                    <a:pt x="103" y="9"/>
                    <a:pt x="103" y="9"/>
                  </a:cubicBezTo>
                  <a:cubicBezTo>
                    <a:pt x="104" y="9"/>
                    <a:pt x="104" y="9"/>
                    <a:pt x="105" y="8"/>
                  </a:cubicBezTo>
                  <a:cubicBezTo>
                    <a:pt x="106" y="8"/>
                    <a:pt x="106" y="7"/>
                    <a:pt x="107" y="7"/>
                  </a:cubicBezTo>
                  <a:cubicBezTo>
                    <a:pt x="108" y="7"/>
                    <a:pt x="110" y="7"/>
                    <a:pt x="112" y="7"/>
                  </a:cubicBezTo>
                  <a:cubicBezTo>
                    <a:pt x="112" y="7"/>
                    <a:pt x="113" y="7"/>
                    <a:pt x="113" y="7"/>
                  </a:cubicBezTo>
                  <a:cubicBezTo>
                    <a:pt x="119" y="7"/>
                    <a:pt x="125" y="8"/>
                    <a:pt x="131" y="9"/>
                  </a:cubicBezTo>
                  <a:cubicBezTo>
                    <a:pt x="134" y="10"/>
                    <a:pt x="137" y="11"/>
                    <a:pt x="139" y="12"/>
                  </a:cubicBezTo>
                  <a:cubicBezTo>
                    <a:pt x="140" y="13"/>
                    <a:pt x="142" y="13"/>
                    <a:pt x="143" y="14"/>
                  </a:cubicBezTo>
                  <a:cubicBezTo>
                    <a:pt x="144" y="14"/>
                    <a:pt x="145" y="14"/>
                    <a:pt x="146" y="15"/>
                  </a:cubicBezTo>
                  <a:cubicBezTo>
                    <a:pt x="149" y="16"/>
                    <a:pt x="152" y="17"/>
                    <a:pt x="155" y="19"/>
                  </a:cubicBezTo>
                  <a:cubicBezTo>
                    <a:pt x="158" y="20"/>
                    <a:pt x="160" y="22"/>
                    <a:pt x="161" y="24"/>
                  </a:cubicBezTo>
                  <a:cubicBezTo>
                    <a:pt x="162" y="26"/>
                    <a:pt x="164" y="27"/>
                    <a:pt x="165" y="28"/>
                  </a:cubicBezTo>
                  <a:cubicBezTo>
                    <a:pt x="166" y="28"/>
                    <a:pt x="167" y="29"/>
                    <a:pt x="167" y="30"/>
                  </a:cubicBezTo>
                  <a:cubicBezTo>
                    <a:pt x="169" y="31"/>
                    <a:pt x="169" y="33"/>
                    <a:pt x="170" y="35"/>
                  </a:cubicBezTo>
                  <a:cubicBezTo>
                    <a:pt x="170" y="35"/>
                    <a:pt x="170" y="36"/>
                    <a:pt x="170" y="36"/>
                  </a:cubicBezTo>
                  <a:cubicBezTo>
                    <a:pt x="170" y="38"/>
                    <a:pt x="171" y="39"/>
                    <a:pt x="172" y="41"/>
                  </a:cubicBezTo>
                  <a:cubicBezTo>
                    <a:pt x="173" y="42"/>
                    <a:pt x="173" y="43"/>
                    <a:pt x="173" y="43"/>
                  </a:cubicBezTo>
                  <a:cubicBezTo>
                    <a:pt x="174" y="44"/>
                    <a:pt x="174" y="45"/>
                    <a:pt x="175" y="45"/>
                  </a:cubicBezTo>
                  <a:cubicBezTo>
                    <a:pt x="175" y="45"/>
                    <a:pt x="175" y="46"/>
                    <a:pt x="175" y="46"/>
                  </a:cubicBezTo>
                  <a:cubicBezTo>
                    <a:pt x="176" y="47"/>
                    <a:pt x="177" y="47"/>
                    <a:pt x="177" y="49"/>
                  </a:cubicBezTo>
                  <a:cubicBezTo>
                    <a:pt x="178" y="50"/>
                    <a:pt x="178" y="51"/>
                    <a:pt x="178" y="52"/>
                  </a:cubicBezTo>
                  <a:cubicBezTo>
                    <a:pt x="178" y="53"/>
                    <a:pt x="178" y="54"/>
                    <a:pt x="178" y="54"/>
                  </a:cubicBezTo>
                  <a:cubicBezTo>
                    <a:pt x="178" y="55"/>
                    <a:pt x="179" y="56"/>
                    <a:pt x="179" y="57"/>
                  </a:cubicBezTo>
                  <a:cubicBezTo>
                    <a:pt x="180" y="58"/>
                    <a:pt x="180" y="59"/>
                    <a:pt x="181" y="60"/>
                  </a:cubicBezTo>
                  <a:cubicBezTo>
                    <a:pt x="183" y="66"/>
                    <a:pt x="181" y="71"/>
                    <a:pt x="179" y="76"/>
                  </a:cubicBezTo>
                  <a:cubicBezTo>
                    <a:pt x="177" y="80"/>
                    <a:pt x="174" y="83"/>
                    <a:pt x="170" y="85"/>
                  </a:cubicBezTo>
                  <a:cubicBezTo>
                    <a:pt x="171" y="87"/>
                    <a:pt x="172" y="89"/>
                    <a:pt x="172" y="89"/>
                  </a:cubicBezTo>
                  <a:cubicBezTo>
                    <a:pt x="172" y="93"/>
                    <a:pt x="170" y="99"/>
                    <a:pt x="167" y="101"/>
                  </a:cubicBezTo>
                  <a:cubicBezTo>
                    <a:pt x="163" y="106"/>
                    <a:pt x="156" y="111"/>
                    <a:pt x="151" y="113"/>
                  </a:cubicBezTo>
                  <a:cubicBezTo>
                    <a:pt x="146" y="115"/>
                    <a:pt x="142" y="115"/>
                    <a:pt x="138" y="116"/>
                  </a:cubicBezTo>
                  <a:cubicBezTo>
                    <a:pt x="138" y="116"/>
                    <a:pt x="138" y="116"/>
                    <a:pt x="138" y="116"/>
                  </a:cubicBezTo>
                  <a:cubicBezTo>
                    <a:pt x="139" y="121"/>
                    <a:pt x="140" y="126"/>
                    <a:pt x="138" y="128"/>
                  </a:cubicBezTo>
                  <a:cubicBezTo>
                    <a:pt x="137" y="129"/>
                    <a:pt x="137" y="129"/>
                    <a:pt x="137" y="129"/>
                  </a:cubicBezTo>
                  <a:cubicBezTo>
                    <a:pt x="138" y="136"/>
                    <a:pt x="138" y="138"/>
                    <a:pt x="138" y="144"/>
                  </a:cubicBezTo>
                  <a:cubicBezTo>
                    <a:pt x="138" y="145"/>
                    <a:pt x="138" y="145"/>
                    <a:pt x="138" y="145"/>
                  </a:cubicBezTo>
                  <a:cubicBezTo>
                    <a:pt x="139" y="157"/>
                    <a:pt x="136" y="170"/>
                    <a:pt x="132" y="183"/>
                  </a:cubicBezTo>
                  <a:cubicBezTo>
                    <a:pt x="128" y="201"/>
                    <a:pt x="124" y="218"/>
                    <a:pt x="130" y="233"/>
                  </a:cubicBezTo>
                  <a:cubicBezTo>
                    <a:pt x="153" y="231"/>
                    <a:pt x="153" y="231"/>
                    <a:pt x="153" y="231"/>
                  </a:cubicBezTo>
                  <a:cubicBezTo>
                    <a:pt x="131" y="177"/>
                    <a:pt x="162" y="162"/>
                    <a:pt x="184" y="125"/>
                  </a:cubicBezTo>
                  <a:cubicBezTo>
                    <a:pt x="193" y="110"/>
                    <a:pt x="195" y="84"/>
                    <a:pt x="191" y="6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50" name="Rectangle 149">
            <a:extLst>
              <a:ext uri="{FF2B5EF4-FFF2-40B4-BE49-F238E27FC236}">
                <a16:creationId xmlns:a16="http://schemas.microsoft.com/office/drawing/2014/main" id="{52495EE2-2D09-4441-8998-6D3AB7FB8027}"/>
              </a:ext>
            </a:extLst>
          </p:cNvPr>
          <p:cNvSpPr/>
          <p:nvPr/>
        </p:nvSpPr>
        <p:spPr>
          <a:xfrm>
            <a:off x="294640" y="243536"/>
            <a:ext cx="10963910" cy="492443"/>
          </a:xfrm>
          <a:prstGeom prst="rect">
            <a:avLst/>
          </a:prstGeom>
        </p:spPr>
        <p:txBody>
          <a:bodyPr wrap="square">
            <a:spAutoFit/>
          </a:bodyPr>
          <a:lstStyle/>
          <a:p>
            <a:pPr lvl="0"/>
            <a:r>
              <a:rPr lang="en-GB" sz="2600" b="1" dirty="0">
                <a:solidFill>
                  <a:schemeClr val="accent1"/>
                </a:solidFill>
              </a:rPr>
              <a:t>As MS evolves, </a:t>
            </a:r>
            <a:r>
              <a:rPr lang="en-GB" sz="2600" b="1" dirty="0" err="1">
                <a:solidFill>
                  <a:schemeClr val="accent1"/>
                </a:solidFill>
              </a:rPr>
              <a:t>gray</a:t>
            </a:r>
            <a:r>
              <a:rPr lang="en-GB" sz="2600" b="1" dirty="0">
                <a:solidFill>
                  <a:schemeClr val="accent1"/>
                </a:solidFill>
              </a:rPr>
              <a:t> and white matter are irreversibly damaged</a:t>
            </a:r>
            <a:r>
              <a:rPr lang="en-GB" sz="2600" b="1" baseline="30000" dirty="0">
                <a:solidFill>
                  <a:schemeClr val="accent1"/>
                </a:solidFill>
              </a:rPr>
              <a:t>1</a:t>
            </a:r>
            <a:endParaRPr kumimoji="0" lang="en-GB" sz="2600" b="1" i="0" u="none" strike="noStrike" kern="1200" cap="none" spc="0" normalizeH="0" baseline="30000" noProof="0" dirty="0">
              <a:ln>
                <a:noFill/>
              </a:ln>
              <a:solidFill>
                <a:schemeClr val="accent1"/>
              </a:solidFill>
              <a:effectLst/>
              <a:uLnTx/>
              <a:uFillTx/>
              <a:latin typeface="Arial" panose="020B0604020202020204"/>
            </a:endParaRPr>
          </a:p>
        </p:txBody>
      </p:sp>
      <p:grpSp>
        <p:nvGrpSpPr>
          <p:cNvPr id="151" name="Group 150" descr=" 16">
            <a:extLst>
              <a:ext uri="{FF2B5EF4-FFF2-40B4-BE49-F238E27FC236}">
                <a16:creationId xmlns:a16="http://schemas.microsoft.com/office/drawing/2014/main" id="{CC686BA3-FAAD-4C91-8EAE-A152098C9D15}"/>
              </a:ext>
            </a:extLst>
          </p:cNvPr>
          <p:cNvGrpSpPr/>
          <p:nvPr/>
        </p:nvGrpSpPr>
        <p:grpSpPr>
          <a:xfrm>
            <a:off x="7717608" y="1539544"/>
            <a:ext cx="2590199" cy="1880123"/>
            <a:chOff x="7717608" y="1539544"/>
            <a:chExt cx="2590199" cy="1880123"/>
          </a:xfrm>
        </p:grpSpPr>
        <p:sp>
          <p:nvSpPr>
            <p:cNvPr id="152" name="TextBox 151">
              <a:extLst>
                <a:ext uri="{FF2B5EF4-FFF2-40B4-BE49-F238E27FC236}">
                  <a16:creationId xmlns:a16="http://schemas.microsoft.com/office/drawing/2014/main" id="{1FF624EF-7829-4FAB-98E6-92569D883B01}"/>
                </a:ext>
              </a:extLst>
            </p:cNvPr>
            <p:cNvSpPr txBox="1"/>
            <p:nvPr/>
          </p:nvSpPr>
          <p:spPr>
            <a:xfrm>
              <a:off x="7717608" y="1989808"/>
              <a:ext cx="2590199"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Progressive </a:t>
              </a:r>
              <a:b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b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decline over time</a:t>
              </a:r>
            </a:p>
          </p:txBody>
        </p:sp>
        <p:grpSp>
          <p:nvGrpSpPr>
            <p:cNvPr id="153" name="Group 152">
              <a:extLst>
                <a:ext uri="{FF2B5EF4-FFF2-40B4-BE49-F238E27FC236}">
                  <a16:creationId xmlns:a16="http://schemas.microsoft.com/office/drawing/2014/main" id="{33C7748A-F546-4429-B655-166B21D9792D}"/>
                </a:ext>
              </a:extLst>
            </p:cNvPr>
            <p:cNvGrpSpPr/>
            <p:nvPr/>
          </p:nvGrpSpPr>
          <p:grpSpPr>
            <a:xfrm>
              <a:off x="8702144" y="1539544"/>
              <a:ext cx="621127" cy="621127"/>
              <a:chOff x="9662112" y="2931275"/>
              <a:chExt cx="621127" cy="621127"/>
            </a:xfrm>
          </p:grpSpPr>
          <p:sp>
            <p:nvSpPr>
              <p:cNvPr id="197" name="Oval 196">
                <a:extLst>
                  <a:ext uri="{FF2B5EF4-FFF2-40B4-BE49-F238E27FC236}">
                    <a16:creationId xmlns:a16="http://schemas.microsoft.com/office/drawing/2014/main" id="{CB7A33F7-A575-4F48-B8E8-977B732FEAA2}"/>
                  </a:ext>
                </a:extLst>
              </p:cNvPr>
              <p:cNvSpPr/>
              <p:nvPr/>
            </p:nvSpPr>
            <p:spPr>
              <a:xfrm>
                <a:off x="9662112" y="2931275"/>
                <a:ext cx="621127" cy="6211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8" name="Freeform 42">
                <a:extLst>
                  <a:ext uri="{FF2B5EF4-FFF2-40B4-BE49-F238E27FC236}">
                    <a16:creationId xmlns:a16="http://schemas.microsoft.com/office/drawing/2014/main" id="{B9F09F13-CB41-456E-A249-23EBA0839857}"/>
                  </a:ext>
                </a:extLst>
              </p:cNvPr>
              <p:cNvSpPr>
                <a:spLocks/>
              </p:cNvSpPr>
              <p:nvPr/>
            </p:nvSpPr>
            <p:spPr bwMode="auto">
              <a:xfrm>
                <a:off x="10058400" y="3110076"/>
                <a:ext cx="6350" cy="12700"/>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cubicBezTo>
                      <a:pt x="2" y="1"/>
                      <a:pt x="1" y="1"/>
                      <a:pt x="0" y="0"/>
                    </a:cubicBezTo>
                    <a:cubicBezTo>
                      <a:pt x="0" y="4"/>
                      <a:pt x="0" y="4"/>
                      <a:pt x="0" y="4"/>
                    </a:cubicBezTo>
                    <a:lnTo>
                      <a:pt x="2" y="2"/>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54" name="Arrow: Down 153">
              <a:extLst>
                <a:ext uri="{FF2B5EF4-FFF2-40B4-BE49-F238E27FC236}">
                  <a16:creationId xmlns:a16="http://schemas.microsoft.com/office/drawing/2014/main" id="{0954712D-954E-46E5-A2D8-67203EE73BD5}"/>
                </a:ext>
              </a:extLst>
            </p:cNvPr>
            <p:cNvSpPr/>
            <p:nvPr/>
          </p:nvSpPr>
          <p:spPr>
            <a:xfrm>
              <a:off x="8796683" y="319548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55" name="Freeform 134">
              <a:extLst>
                <a:ext uri="{FF2B5EF4-FFF2-40B4-BE49-F238E27FC236}">
                  <a16:creationId xmlns:a16="http://schemas.microsoft.com/office/drawing/2014/main" id="{D6485100-5206-40E8-AA5C-D6E51C3DDD43}"/>
                </a:ext>
              </a:extLst>
            </p:cNvPr>
            <p:cNvSpPr>
              <a:spLocks noEditPoints="1"/>
            </p:cNvSpPr>
            <p:nvPr/>
          </p:nvSpPr>
          <p:spPr bwMode="auto">
            <a:xfrm>
              <a:off x="8796707" y="1636536"/>
              <a:ext cx="432000" cy="323689"/>
            </a:xfrm>
            <a:custGeom>
              <a:avLst/>
              <a:gdLst>
                <a:gd name="T0" fmla="*/ 45 w 108"/>
                <a:gd name="T1" fmla="*/ 81 h 81"/>
                <a:gd name="T2" fmla="*/ 28 w 108"/>
                <a:gd name="T3" fmla="*/ 68 h 81"/>
                <a:gd name="T4" fmla="*/ 0 w 108"/>
                <a:gd name="T5" fmla="*/ 36 h 81"/>
                <a:gd name="T6" fmla="*/ 50 w 108"/>
                <a:gd name="T7" fmla="*/ 0 h 81"/>
                <a:gd name="T8" fmla="*/ 108 w 108"/>
                <a:gd name="T9" fmla="*/ 45 h 81"/>
                <a:gd name="T10" fmla="*/ 64 w 108"/>
                <a:gd name="T11" fmla="*/ 81 h 81"/>
                <a:gd name="T12" fmla="*/ 45 w 108"/>
                <a:gd name="T13" fmla="*/ 81 h 81"/>
                <a:gd name="T14" fmla="*/ 45 w 108"/>
                <a:gd name="T15" fmla="*/ 54 h 81"/>
                <a:gd name="T16" fmla="*/ 36 w 108"/>
                <a:gd name="T17" fmla="*/ 63 h 81"/>
                <a:gd name="T18" fmla="*/ 45 w 108"/>
                <a:gd name="T19" fmla="*/ 72 h 81"/>
                <a:gd name="T20" fmla="*/ 63 w 108"/>
                <a:gd name="T21" fmla="*/ 72 h 81"/>
                <a:gd name="T22" fmla="*/ 99 w 108"/>
                <a:gd name="T23" fmla="*/ 45 h 81"/>
                <a:gd name="T24" fmla="*/ 50 w 108"/>
                <a:gd name="T25" fmla="*/ 9 h 81"/>
                <a:gd name="T26" fmla="*/ 9 w 108"/>
                <a:gd name="T27" fmla="*/ 36 h 81"/>
                <a:gd name="T28" fmla="*/ 28 w 108"/>
                <a:gd name="T29" fmla="*/ 58 h 81"/>
                <a:gd name="T30" fmla="*/ 45 w 108"/>
                <a:gd name="T31" fmla="*/ 45 h 81"/>
                <a:gd name="T32" fmla="*/ 63 w 108"/>
                <a:gd name="T33" fmla="*/ 45 h 81"/>
                <a:gd name="T34" fmla="*/ 72 w 108"/>
                <a:gd name="T35" fmla="*/ 41 h 81"/>
                <a:gd name="T36" fmla="*/ 77 w 108"/>
                <a:gd name="T37" fmla="*/ 36 h 81"/>
                <a:gd name="T38" fmla="*/ 81 w 108"/>
                <a:gd name="T39" fmla="*/ 41 h 81"/>
                <a:gd name="T40" fmla="*/ 63 w 108"/>
                <a:gd name="T41" fmla="*/ 54 h 81"/>
                <a:gd name="T42" fmla="*/ 45 w 108"/>
                <a:gd name="T43" fmla="*/ 5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81">
                  <a:moveTo>
                    <a:pt x="45" y="81"/>
                  </a:moveTo>
                  <a:cubicBezTo>
                    <a:pt x="37" y="81"/>
                    <a:pt x="30" y="75"/>
                    <a:pt x="28" y="68"/>
                  </a:cubicBezTo>
                  <a:cubicBezTo>
                    <a:pt x="14" y="66"/>
                    <a:pt x="0" y="57"/>
                    <a:pt x="0" y="36"/>
                  </a:cubicBezTo>
                  <a:cubicBezTo>
                    <a:pt x="0" y="15"/>
                    <a:pt x="26" y="0"/>
                    <a:pt x="50" y="0"/>
                  </a:cubicBezTo>
                  <a:cubicBezTo>
                    <a:pt x="86" y="0"/>
                    <a:pt x="108" y="23"/>
                    <a:pt x="108" y="45"/>
                  </a:cubicBezTo>
                  <a:cubicBezTo>
                    <a:pt x="108" y="66"/>
                    <a:pt x="92" y="79"/>
                    <a:pt x="64" y="81"/>
                  </a:cubicBezTo>
                  <a:lnTo>
                    <a:pt x="45" y="81"/>
                  </a:lnTo>
                  <a:close/>
                  <a:moveTo>
                    <a:pt x="45" y="54"/>
                  </a:moveTo>
                  <a:cubicBezTo>
                    <a:pt x="40" y="54"/>
                    <a:pt x="36" y="58"/>
                    <a:pt x="36" y="63"/>
                  </a:cubicBezTo>
                  <a:cubicBezTo>
                    <a:pt x="36" y="68"/>
                    <a:pt x="40" y="72"/>
                    <a:pt x="45" y="72"/>
                  </a:cubicBezTo>
                  <a:cubicBezTo>
                    <a:pt x="63" y="72"/>
                    <a:pt x="63" y="72"/>
                    <a:pt x="63" y="72"/>
                  </a:cubicBezTo>
                  <a:cubicBezTo>
                    <a:pt x="77" y="71"/>
                    <a:pt x="99" y="66"/>
                    <a:pt x="99" y="45"/>
                  </a:cubicBezTo>
                  <a:cubicBezTo>
                    <a:pt x="99" y="30"/>
                    <a:pt x="84" y="9"/>
                    <a:pt x="50" y="9"/>
                  </a:cubicBezTo>
                  <a:cubicBezTo>
                    <a:pt x="28" y="9"/>
                    <a:pt x="9" y="22"/>
                    <a:pt x="9" y="36"/>
                  </a:cubicBezTo>
                  <a:cubicBezTo>
                    <a:pt x="9" y="53"/>
                    <a:pt x="20" y="58"/>
                    <a:pt x="28" y="58"/>
                  </a:cubicBezTo>
                  <a:cubicBezTo>
                    <a:pt x="30" y="51"/>
                    <a:pt x="37" y="45"/>
                    <a:pt x="45" y="45"/>
                  </a:cubicBezTo>
                  <a:cubicBezTo>
                    <a:pt x="63" y="45"/>
                    <a:pt x="63" y="45"/>
                    <a:pt x="63" y="45"/>
                  </a:cubicBezTo>
                  <a:cubicBezTo>
                    <a:pt x="63" y="45"/>
                    <a:pt x="72" y="45"/>
                    <a:pt x="72" y="41"/>
                  </a:cubicBezTo>
                  <a:cubicBezTo>
                    <a:pt x="72" y="38"/>
                    <a:pt x="74" y="36"/>
                    <a:pt x="77" y="36"/>
                  </a:cubicBezTo>
                  <a:cubicBezTo>
                    <a:pt x="79" y="36"/>
                    <a:pt x="81" y="38"/>
                    <a:pt x="81" y="41"/>
                  </a:cubicBezTo>
                  <a:cubicBezTo>
                    <a:pt x="81" y="51"/>
                    <a:pt x="70" y="54"/>
                    <a:pt x="63" y="54"/>
                  </a:cubicBezTo>
                  <a:lnTo>
                    <a:pt x="45" y="5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6" name="Freeform 135">
              <a:extLst>
                <a:ext uri="{FF2B5EF4-FFF2-40B4-BE49-F238E27FC236}">
                  <a16:creationId xmlns:a16="http://schemas.microsoft.com/office/drawing/2014/main" id="{58A555F3-0B1D-4B46-986F-DB0E6C3C9FA7}"/>
                </a:ext>
              </a:extLst>
            </p:cNvPr>
            <p:cNvSpPr>
              <a:spLocks/>
            </p:cNvSpPr>
            <p:nvPr/>
          </p:nvSpPr>
          <p:spPr bwMode="auto">
            <a:xfrm>
              <a:off x="8948592" y="1936570"/>
              <a:ext cx="128231" cy="131966"/>
            </a:xfrm>
            <a:custGeom>
              <a:avLst/>
              <a:gdLst>
                <a:gd name="T0" fmla="*/ 19 w 32"/>
                <a:gd name="T1" fmla="*/ 33 h 33"/>
                <a:gd name="T2" fmla="*/ 9 w 32"/>
                <a:gd name="T3" fmla="*/ 26 h 33"/>
                <a:gd name="T4" fmla="*/ 0 w 32"/>
                <a:gd name="T5" fmla="*/ 3 h 33"/>
                <a:gd name="T6" fmla="*/ 8 w 32"/>
                <a:gd name="T7" fmla="*/ 0 h 33"/>
                <a:gd name="T8" fmla="*/ 17 w 32"/>
                <a:gd name="T9" fmla="*/ 23 h 33"/>
                <a:gd name="T10" fmla="*/ 20 w 32"/>
                <a:gd name="T11" fmla="*/ 24 h 33"/>
                <a:gd name="T12" fmla="*/ 22 w 32"/>
                <a:gd name="T13" fmla="*/ 21 h 33"/>
                <a:gd name="T14" fmla="*/ 15 w 32"/>
                <a:gd name="T15" fmla="*/ 3 h 33"/>
                <a:gd name="T16" fmla="*/ 23 w 32"/>
                <a:gd name="T17" fmla="*/ 0 h 33"/>
                <a:gd name="T18" fmla="*/ 30 w 32"/>
                <a:gd name="T19" fmla="*/ 18 h 33"/>
                <a:gd name="T20" fmla="*/ 24 w 32"/>
                <a:gd name="T21" fmla="*/ 32 h 33"/>
                <a:gd name="T22" fmla="*/ 19 w 32"/>
                <a:gd name="T23"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3">
                  <a:moveTo>
                    <a:pt x="19" y="33"/>
                  </a:moveTo>
                  <a:cubicBezTo>
                    <a:pt x="15" y="33"/>
                    <a:pt x="11" y="30"/>
                    <a:pt x="9" y="26"/>
                  </a:cubicBezTo>
                  <a:cubicBezTo>
                    <a:pt x="0" y="3"/>
                    <a:pt x="0" y="3"/>
                    <a:pt x="0" y="3"/>
                  </a:cubicBezTo>
                  <a:cubicBezTo>
                    <a:pt x="8" y="0"/>
                    <a:pt x="8" y="0"/>
                    <a:pt x="8" y="0"/>
                  </a:cubicBezTo>
                  <a:cubicBezTo>
                    <a:pt x="17" y="23"/>
                    <a:pt x="17" y="23"/>
                    <a:pt x="17" y="23"/>
                  </a:cubicBezTo>
                  <a:cubicBezTo>
                    <a:pt x="18" y="24"/>
                    <a:pt x="19" y="24"/>
                    <a:pt x="20" y="24"/>
                  </a:cubicBezTo>
                  <a:cubicBezTo>
                    <a:pt x="21" y="24"/>
                    <a:pt x="22" y="22"/>
                    <a:pt x="22" y="21"/>
                  </a:cubicBezTo>
                  <a:cubicBezTo>
                    <a:pt x="15" y="3"/>
                    <a:pt x="15" y="3"/>
                    <a:pt x="15" y="3"/>
                  </a:cubicBezTo>
                  <a:cubicBezTo>
                    <a:pt x="23" y="0"/>
                    <a:pt x="23" y="0"/>
                    <a:pt x="23" y="0"/>
                  </a:cubicBezTo>
                  <a:cubicBezTo>
                    <a:pt x="30" y="18"/>
                    <a:pt x="30" y="18"/>
                    <a:pt x="30" y="18"/>
                  </a:cubicBezTo>
                  <a:cubicBezTo>
                    <a:pt x="32" y="24"/>
                    <a:pt x="29" y="30"/>
                    <a:pt x="24" y="32"/>
                  </a:cubicBezTo>
                  <a:cubicBezTo>
                    <a:pt x="22" y="33"/>
                    <a:pt x="21" y="33"/>
                    <a:pt x="19" y="3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3" name="Freeform 136">
              <a:extLst>
                <a:ext uri="{FF2B5EF4-FFF2-40B4-BE49-F238E27FC236}">
                  <a16:creationId xmlns:a16="http://schemas.microsoft.com/office/drawing/2014/main" id="{3CCFAA53-D167-4C94-B949-7AAF5294B1F1}"/>
                </a:ext>
              </a:extLst>
            </p:cNvPr>
            <p:cNvSpPr>
              <a:spLocks/>
            </p:cNvSpPr>
            <p:nvPr/>
          </p:nvSpPr>
          <p:spPr bwMode="auto">
            <a:xfrm>
              <a:off x="8954817" y="1907937"/>
              <a:ext cx="115781" cy="104576"/>
            </a:xfrm>
            <a:custGeom>
              <a:avLst/>
              <a:gdLst>
                <a:gd name="T0" fmla="*/ 1 w 29"/>
                <a:gd name="T1" fmla="*/ 26 h 26"/>
                <a:gd name="T2" fmla="*/ 0 w 29"/>
                <a:gd name="T3" fmla="*/ 17 h 26"/>
                <a:gd name="T4" fmla="*/ 16 w 29"/>
                <a:gd name="T5" fmla="*/ 11 h 26"/>
                <a:gd name="T6" fmla="*/ 20 w 29"/>
                <a:gd name="T7" fmla="*/ 0 h 26"/>
                <a:gd name="T8" fmla="*/ 29 w 29"/>
                <a:gd name="T9" fmla="*/ 0 h 26"/>
                <a:gd name="T10" fmla="*/ 22 w 29"/>
                <a:gd name="T11" fmla="*/ 18 h 26"/>
                <a:gd name="T12" fmla="*/ 1 w 29"/>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29" h="26">
                  <a:moveTo>
                    <a:pt x="1" y="26"/>
                  </a:moveTo>
                  <a:cubicBezTo>
                    <a:pt x="0" y="17"/>
                    <a:pt x="0" y="17"/>
                    <a:pt x="0" y="17"/>
                  </a:cubicBezTo>
                  <a:cubicBezTo>
                    <a:pt x="7" y="16"/>
                    <a:pt x="13" y="15"/>
                    <a:pt x="16" y="11"/>
                  </a:cubicBezTo>
                  <a:cubicBezTo>
                    <a:pt x="20" y="8"/>
                    <a:pt x="20" y="3"/>
                    <a:pt x="20" y="0"/>
                  </a:cubicBezTo>
                  <a:cubicBezTo>
                    <a:pt x="29" y="0"/>
                    <a:pt x="29" y="0"/>
                    <a:pt x="29" y="0"/>
                  </a:cubicBezTo>
                  <a:cubicBezTo>
                    <a:pt x="29" y="7"/>
                    <a:pt x="27" y="13"/>
                    <a:pt x="22" y="18"/>
                  </a:cubicBezTo>
                  <a:cubicBezTo>
                    <a:pt x="17" y="23"/>
                    <a:pt x="10" y="25"/>
                    <a:pt x="1" y="2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4" name="Freeform 137">
              <a:extLst>
                <a:ext uri="{FF2B5EF4-FFF2-40B4-BE49-F238E27FC236}">
                  <a16:creationId xmlns:a16="http://schemas.microsoft.com/office/drawing/2014/main" id="{8FEF7381-E77D-472F-AF06-B299FF4FE757}"/>
                </a:ext>
              </a:extLst>
            </p:cNvPr>
            <p:cNvSpPr>
              <a:spLocks/>
            </p:cNvSpPr>
            <p:nvPr/>
          </p:nvSpPr>
          <p:spPr bwMode="auto">
            <a:xfrm>
              <a:off x="8952949" y="1772236"/>
              <a:ext cx="119516" cy="68472"/>
            </a:xfrm>
            <a:custGeom>
              <a:avLst/>
              <a:gdLst>
                <a:gd name="T0" fmla="*/ 22 w 30"/>
                <a:gd name="T1" fmla="*/ 17 h 17"/>
                <a:gd name="T2" fmla="*/ 5 w 30"/>
                <a:gd name="T3" fmla="*/ 12 h 17"/>
                <a:gd name="T4" fmla="*/ 0 w 30"/>
                <a:gd name="T5" fmla="*/ 2 h 17"/>
                <a:gd name="T6" fmla="*/ 2 w 30"/>
                <a:gd name="T7" fmla="*/ 0 h 17"/>
                <a:gd name="T8" fmla="*/ 5 w 30"/>
                <a:gd name="T9" fmla="*/ 2 h 17"/>
                <a:gd name="T10" fmla="*/ 8 w 30"/>
                <a:gd name="T11" fmla="*/ 9 h 17"/>
                <a:gd name="T12" fmla="*/ 27 w 30"/>
                <a:gd name="T13" fmla="*/ 12 h 17"/>
                <a:gd name="T14" fmla="*/ 30 w 30"/>
                <a:gd name="T15" fmla="*/ 14 h 17"/>
                <a:gd name="T16" fmla="*/ 28 w 30"/>
                <a:gd name="T17" fmla="*/ 16 h 17"/>
                <a:gd name="T18" fmla="*/ 22 w 30"/>
                <a:gd name="T1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7">
                  <a:moveTo>
                    <a:pt x="22" y="17"/>
                  </a:moveTo>
                  <a:cubicBezTo>
                    <a:pt x="15" y="17"/>
                    <a:pt x="9" y="15"/>
                    <a:pt x="5" y="12"/>
                  </a:cubicBezTo>
                  <a:cubicBezTo>
                    <a:pt x="0" y="8"/>
                    <a:pt x="0" y="3"/>
                    <a:pt x="0" y="2"/>
                  </a:cubicBezTo>
                  <a:cubicBezTo>
                    <a:pt x="0" y="1"/>
                    <a:pt x="1" y="0"/>
                    <a:pt x="2" y="0"/>
                  </a:cubicBezTo>
                  <a:cubicBezTo>
                    <a:pt x="3" y="0"/>
                    <a:pt x="5" y="1"/>
                    <a:pt x="5" y="2"/>
                  </a:cubicBezTo>
                  <a:cubicBezTo>
                    <a:pt x="5" y="2"/>
                    <a:pt x="5" y="6"/>
                    <a:pt x="8" y="9"/>
                  </a:cubicBezTo>
                  <a:cubicBezTo>
                    <a:pt x="12" y="12"/>
                    <a:pt x="19" y="13"/>
                    <a:pt x="27" y="12"/>
                  </a:cubicBezTo>
                  <a:cubicBezTo>
                    <a:pt x="28" y="12"/>
                    <a:pt x="30" y="13"/>
                    <a:pt x="30" y="14"/>
                  </a:cubicBezTo>
                  <a:cubicBezTo>
                    <a:pt x="30" y="15"/>
                    <a:pt x="29" y="16"/>
                    <a:pt x="28" y="16"/>
                  </a:cubicBezTo>
                  <a:cubicBezTo>
                    <a:pt x="26" y="17"/>
                    <a:pt x="24" y="17"/>
                    <a:pt x="22" y="1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6" name="Freeform 138">
              <a:extLst>
                <a:ext uri="{FF2B5EF4-FFF2-40B4-BE49-F238E27FC236}">
                  <a16:creationId xmlns:a16="http://schemas.microsoft.com/office/drawing/2014/main" id="{C03C632B-51A6-4894-9288-65CE78E6DBA4}"/>
                </a:ext>
              </a:extLst>
            </p:cNvPr>
            <p:cNvSpPr>
              <a:spLocks/>
            </p:cNvSpPr>
            <p:nvPr/>
          </p:nvSpPr>
          <p:spPr bwMode="auto">
            <a:xfrm>
              <a:off x="8904396" y="1665170"/>
              <a:ext cx="216622" cy="107066"/>
            </a:xfrm>
            <a:custGeom>
              <a:avLst/>
              <a:gdLst>
                <a:gd name="T0" fmla="*/ 2 w 54"/>
                <a:gd name="T1" fmla="*/ 27 h 27"/>
                <a:gd name="T2" fmla="*/ 0 w 54"/>
                <a:gd name="T3" fmla="*/ 25 h 27"/>
                <a:gd name="T4" fmla="*/ 2 w 54"/>
                <a:gd name="T5" fmla="*/ 22 h 27"/>
                <a:gd name="T6" fmla="*/ 14 w 54"/>
                <a:gd name="T7" fmla="*/ 19 h 27"/>
                <a:gd name="T8" fmla="*/ 31 w 54"/>
                <a:gd name="T9" fmla="*/ 19 h 27"/>
                <a:gd name="T10" fmla="*/ 38 w 54"/>
                <a:gd name="T11" fmla="*/ 21 h 27"/>
                <a:gd name="T12" fmla="*/ 41 w 54"/>
                <a:gd name="T13" fmla="*/ 16 h 27"/>
                <a:gd name="T14" fmla="*/ 52 w 54"/>
                <a:gd name="T15" fmla="*/ 0 h 27"/>
                <a:gd name="T16" fmla="*/ 54 w 54"/>
                <a:gd name="T17" fmla="*/ 2 h 27"/>
                <a:gd name="T18" fmla="*/ 52 w 54"/>
                <a:gd name="T19" fmla="*/ 5 h 27"/>
                <a:gd name="T20" fmla="*/ 45 w 54"/>
                <a:gd name="T21" fmla="*/ 16 h 27"/>
                <a:gd name="T22" fmla="*/ 40 w 54"/>
                <a:gd name="T23" fmla="*/ 25 h 27"/>
                <a:gd name="T24" fmla="*/ 28 w 54"/>
                <a:gd name="T25" fmla="*/ 22 h 27"/>
                <a:gd name="T26" fmla="*/ 17 w 54"/>
                <a:gd name="T27" fmla="*/ 22 h 27"/>
                <a:gd name="T28" fmla="*/ 2 w 54"/>
                <a:gd name="T2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27">
                  <a:moveTo>
                    <a:pt x="2" y="27"/>
                  </a:moveTo>
                  <a:cubicBezTo>
                    <a:pt x="1" y="27"/>
                    <a:pt x="0" y="26"/>
                    <a:pt x="0" y="25"/>
                  </a:cubicBezTo>
                  <a:cubicBezTo>
                    <a:pt x="0" y="23"/>
                    <a:pt x="1" y="22"/>
                    <a:pt x="2" y="22"/>
                  </a:cubicBezTo>
                  <a:cubicBezTo>
                    <a:pt x="2" y="22"/>
                    <a:pt x="10" y="22"/>
                    <a:pt x="14" y="19"/>
                  </a:cubicBezTo>
                  <a:cubicBezTo>
                    <a:pt x="20" y="13"/>
                    <a:pt x="26" y="13"/>
                    <a:pt x="31" y="19"/>
                  </a:cubicBezTo>
                  <a:cubicBezTo>
                    <a:pt x="33" y="21"/>
                    <a:pt x="36" y="21"/>
                    <a:pt x="38" y="21"/>
                  </a:cubicBezTo>
                  <a:cubicBezTo>
                    <a:pt x="40" y="20"/>
                    <a:pt x="41" y="18"/>
                    <a:pt x="41" y="16"/>
                  </a:cubicBezTo>
                  <a:cubicBezTo>
                    <a:pt x="41" y="5"/>
                    <a:pt x="46" y="0"/>
                    <a:pt x="52" y="0"/>
                  </a:cubicBezTo>
                  <a:cubicBezTo>
                    <a:pt x="53" y="0"/>
                    <a:pt x="54" y="1"/>
                    <a:pt x="54" y="2"/>
                  </a:cubicBezTo>
                  <a:cubicBezTo>
                    <a:pt x="54" y="3"/>
                    <a:pt x="53" y="5"/>
                    <a:pt x="52" y="5"/>
                  </a:cubicBezTo>
                  <a:cubicBezTo>
                    <a:pt x="48" y="5"/>
                    <a:pt x="45" y="8"/>
                    <a:pt x="45" y="16"/>
                  </a:cubicBezTo>
                  <a:cubicBezTo>
                    <a:pt x="45" y="20"/>
                    <a:pt x="43" y="23"/>
                    <a:pt x="40" y="25"/>
                  </a:cubicBezTo>
                  <a:cubicBezTo>
                    <a:pt x="36" y="26"/>
                    <a:pt x="31" y="25"/>
                    <a:pt x="28" y="22"/>
                  </a:cubicBezTo>
                  <a:cubicBezTo>
                    <a:pt x="24" y="18"/>
                    <a:pt x="21" y="18"/>
                    <a:pt x="17" y="22"/>
                  </a:cubicBezTo>
                  <a:cubicBezTo>
                    <a:pt x="12" y="27"/>
                    <a:pt x="3" y="27"/>
                    <a:pt x="2" y="2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9" name="Freeform 139">
              <a:extLst>
                <a:ext uri="{FF2B5EF4-FFF2-40B4-BE49-F238E27FC236}">
                  <a16:creationId xmlns:a16="http://schemas.microsoft.com/office/drawing/2014/main" id="{5A555570-98E1-42C6-9970-C963F4E34098}"/>
                </a:ext>
              </a:extLst>
            </p:cNvPr>
            <p:cNvSpPr>
              <a:spLocks/>
            </p:cNvSpPr>
            <p:nvPr/>
          </p:nvSpPr>
          <p:spPr bwMode="auto">
            <a:xfrm>
              <a:off x="8994655" y="1700028"/>
              <a:ext cx="36104" cy="52288"/>
            </a:xfrm>
            <a:custGeom>
              <a:avLst/>
              <a:gdLst>
                <a:gd name="T0" fmla="*/ 7 w 9"/>
                <a:gd name="T1" fmla="*/ 13 h 13"/>
                <a:gd name="T2" fmla="*/ 5 w 9"/>
                <a:gd name="T3" fmla="*/ 13 h 13"/>
                <a:gd name="T4" fmla="*/ 0 w 9"/>
                <a:gd name="T5" fmla="*/ 2 h 13"/>
                <a:gd name="T6" fmla="*/ 2 w 9"/>
                <a:gd name="T7" fmla="*/ 0 h 13"/>
                <a:gd name="T8" fmla="*/ 5 w 9"/>
                <a:gd name="T9" fmla="*/ 2 h 13"/>
                <a:gd name="T10" fmla="*/ 8 w 9"/>
                <a:gd name="T11" fmla="*/ 10 h 13"/>
                <a:gd name="T12" fmla="*/ 8 w 9"/>
                <a:gd name="T13" fmla="*/ 13 h 13"/>
                <a:gd name="T14" fmla="*/ 7 w 9"/>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3">
                  <a:moveTo>
                    <a:pt x="7" y="13"/>
                  </a:moveTo>
                  <a:cubicBezTo>
                    <a:pt x="6" y="13"/>
                    <a:pt x="6" y="13"/>
                    <a:pt x="5" y="13"/>
                  </a:cubicBezTo>
                  <a:cubicBezTo>
                    <a:pt x="5" y="12"/>
                    <a:pt x="0" y="8"/>
                    <a:pt x="0" y="2"/>
                  </a:cubicBezTo>
                  <a:cubicBezTo>
                    <a:pt x="0" y="1"/>
                    <a:pt x="1" y="0"/>
                    <a:pt x="2" y="0"/>
                  </a:cubicBezTo>
                  <a:cubicBezTo>
                    <a:pt x="4" y="0"/>
                    <a:pt x="5" y="1"/>
                    <a:pt x="5" y="2"/>
                  </a:cubicBezTo>
                  <a:cubicBezTo>
                    <a:pt x="5" y="5"/>
                    <a:pt x="7" y="9"/>
                    <a:pt x="8" y="10"/>
                  </a:cubicBezTo>
                  <a:cubicBezTo>
                    <a:pt x="9" y="11"/>
                    <a:pt x="9" y="12"/>
                    <a:pt x="8" y="13"/>
                  </a:cubicBezTo>
                  <a:cubicBezTo>
                    <a:pt x="8" y="13"/>
                    <a:pt x="7" y="13"/>
                    <a:pt x="7"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90" name="Freeform 140">
              <a:extLst>
                <a:ext uri="{FF2B5EF4-FFF2-40B4-BE49-F238E27FC236}">
                  <a16:creationId xmlns:a16="http://schemas.microsoft.com/office/drawing/2014/main" id="{44197084-DDF3-4B5E-9AE9-48278B0C7413}"/>
                </a:ext>
              </a:extLst>
            </p:cNvPr>
            <p:cNvSpPr>
              <a:spLocks/>
            </p:cNvSpPr>
            <p:nvPr/>
          </p:nvSpPr>
          <p:spPr bwMode="auto">
            <a:xfrm>
              <a:off x="8990298" y="1788421"/>
              <a:ext cx="44818" cy="56023"/>
            </a:xfrm>
            <a:custGeom>
              <a:avLst/>
              <a:gdLst>
                <a:gd name="T0" fmla="*/ 2 w 11"/>
                <a:gd name="T1" fmla="*/ 14 h 14"/>
                <a:gd name="T2" fmla="*/ 0 w 11"/>
                <a:gd name="T3" fmla="*/ 12 h 14"/>
                <a:gd name="T4" fmla="*/ 2 w 11"/>
                <a:gd name="T5" fmla="*/ 9 h 14"/>
                <a:gd name="T6" fmla="*/ 6 w 11"/>
                <a:gd name="T7" fmla="*/ 8 h 14"/>
                <a:gd name="T8" fmla="*/ 5 w 11"/>
                <a:gd name="T9" fmla="*/ 4 h 14"/>
                <a:gd name="T10" fmla="*/ 6 w 11"/>
                <a:gd name="T11" fmla="*/ 1 h 14"/>
                <a:gd name="T12" fmla="*/ 9 w 11"/>
                <a:gd name="T13" fmla="*/ 2 h 14"/>
                <a:gd name="T14" fmla="*/ 9 w 11"/>
                <a:gd name="T15" fmla="*/ 11 h 14"/>
                <a:gd name="T16" fmla="*/ 2 w 11"/>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4">
                  <a:moveTo>
                    <a:pt x="2" y="14"/>
                  </a:moveTo>
                  <a:cubicBezTo>
                    <a:pt x="1" y="14"/>
                    <a:pt x="0" y="13"/>
                    <a:pt x="0" y="12"/>
                  </a:cubicBezTo>
                  <a:cubicBezTo>
                    <a:pt x="0" y="10"/>
                    <a:pt x="1" y="9"/>
                    <a:pt x="2" y="9"/>
                  </a:cubicBezTo>
                  <a:cubicBezTo>
                    <a:pt x="3" y="9"/>
                    <a:pt x="5" y="9"/>
                    <a:pt x="6" y="8"/>
                  </a:cubicBezTo>
                  <a:cubicBezTo>
                    <a:pt x="6" y="7"/>
                    <a:pt x="6" y="6"/>
                    <a:pt x="5" y="4"/>
                  </a:cubicBezTo>
                  <a:cubicBezTo>
                    <a:pt x="4" y="3"/>
                    <a:pt x="5" y="1"/>
                    <a:pt x="6" y="1"/>
                  </a:cubicBezTo>
                  <a:cubicBezTo>
                    <a:pt x="7" y="0"/>
                    <a:pt x="8" y="1"/>
                    <a:pt x="9" y="2"/>
                  </a:cubicBezTo>
                  <a:cubicBezTo>
                    <a:pt x="11" y="5"/>
                    <a:pt x="11" y="8"/>
                    <a:pt x="9" y="11"/>
                  </a:cubicBezTo>
                  <a:cubicBezTo>
                    <a:pt x="7" y="14"/>
                    <a:pt x="3" y="14"/>
                    <a:pt x="2"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91" name="Freeform 141">
              <a:extLst>
                <a:ext uri="{FF2B5EF4-FFF2-40B4-BE49-F238E27FC236}">
                  <a16:creationId xmlns:a16="http://schemas.microsoft.com/office/drawing/2014/main" id="{F7056298-BF9C-4C2E-8C13-EF1275ADF99C}"/>
                </a:ext>
              </a:extLst>
            </p:cNvPr>
            <p:cNvSpPr>
              <a:spLocks/>
            </p:cNvSpPr>
            <p:nvPr/>
          </p:nvSpPr>
          <p:spPr bwMode="auto">
            <a:xfrm>
              <a:off x="8908753" y="1788421"/>
              <a:ext cx="207908" cy="119516"/>
            </a:xfrm>
            <a:custGeom>
              <a:avLst/>
              <a:gdLst>
                <a:gd name="T0" fmla="*/ 30 w 52"/>
                <a:gd name="T1" fmla="*/ 30 h 30"/>
                <a:gd name="T2" fmla="*/ 19 w 52"/>
                <a:gd name="T3" fmla="*/ 27 h 30"/>
                <a:gd name="T4" fmla="*/ 3 w 52"/>
                <a:gd name="T5" fmla="*/ 27 h 30"/>
                <a:gd name="T6" fmla="*/ 0 w 52"/>
                <a:gd name="T7" fmla="*/ 26 h 30"/>
                <a:gd name="T8" fmla="*/ 1 w 52"/>
                <a:gd name="T9" fmla="*/ 23 h 30"/>
                <a:gd name="T10" fmla="*/ 21 w 52"/>
                <a:gd name="T11" fmla="*/ 23 h 30"/>
                <a:gd name="T12" fmla="*/ 40 w 52"/>
                <a:gd name="T13" fmla="*/ 22 h 30"/>
                <a:gd name="T14" fmla="*/ 45 w 52"/>
                <a:gd name="T15" fmla="*/ 3 h 30"/>
                <a:gd name="T16" fmla="*/ 47 w 52"/>
                <a:gd name="T17" fmla="*/ 1 h 30"/>
                <a:gd name="T18" fmla="*/ 49 w 52"/>
                <a:gd name="T19" fmla="*/ 2 h 30"/>
                <a:gd name="T20" fmla="*/ 43 w 52"/>
                <a:gd name="T21" fmla="*/ 25 h 30"/>
                <a:gd name="T22" fmla="*/ 30 w 52"/>
                <a:gd name="T2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30">
                  <a:moveTo>
                    <a:pt x="30" y="30"/>
                  </a:moveTo>
                  <a:cubicBezTo>
                    <a:pt x="26" y="30"/>
                    <a:pt x="23" y="29"/>
                    <a:pt x="19" y="27"/>
                  </a:cubicBezTo>
                  <a:cubicBezTo>
                    <a:pt x="11" y="23"/>
                    <a:pt x="3" y="27"/>
                    <a:pt x="3" y="27"/>
                  </a:cubicBezTo>
                  <a:cubicBezTo>
                    <a:pt x="2" y="28"/>
                    <a:pt x="1" y="27"/>
                    <a:pt x="0" y="26"/>
                  </a:cubicBezTo>
                  <a:cubicBezTo>
                    <a:pt x="0" y="25"/>
                    <a:pt x="0" y="24"/>
                    <a:pt x="1" y="23"/>
                  </a:cubicBezTo>
                  <a:cubicBezTo>
                    <a:pt x="2" y="23"/>
                    <a:pt x="11" y="18"/>
                    <a:pt x="21" y="23"/>
                  </a:cubicBezTo>
                  <a:cubicBezTo>
                    <a:pt x="31" y="28"/>
                    <a:pt x="37" y="24"/>
                    <a:pt x="40" y="22"/>
                  </a:cubicBezTo>
                  <a:cubicBezTo>
                    <a:pt x="45" y="17"/>
                    <a:pt x="47" y="10"/>
                    <a:pt x="45" y="3"/>
                  </a:cubicBezTo>
                  <a:cubicBezTo>
                    <a:pt x="45" y="2"/>
                    <a:pt x="45" y="1"/>
                    <a:pt x="47" y="1"/>
                  </a:cubicBezTo>
                  <a:cubicBezTo>
                    <a:pt x="48" y="0"/>
                    <a:pt x="49" y="1"/>
                    <a:pt x="49" y="2"/>
                  </a:cubicBezTo>
                  <a:cubicBezTo>
                    <a:pt x="52" y="10"/>
                    <a:pt x="49" y="19"/>
                    <a:pt x="43" y="25"/>
                  </a:cubicBezTo>
                  <a:cubicBezTo>
                    <a:pt x="39" y="28"/>
                    <a:pt x="35" y="30"/>
                    <a:pt x="30" y="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94" name="Freeform 142">
              <a:extLst>
                <a:ext uri="{FF2B5EF4-FFF2-40B4-BE49-F238E27FC236}">
                  <a16:creationId xmlns:a16="http://schemas.microsoft.com/office/drawing/2014/main" id="{26A9474D-157B-4873-B4B1-1415BB081722}"/>
                </a:ext>
              </a:extLst>
            </p:cNvPr>
            <p:cNvSpPr>
              <a:spLocks/>
            </p:cNvSpPr>
            <p:nvPr/>
          </p:nvSpPr>
          <p:spPr bwMode="auto">
            <a:xfrm>
              <a:off x="8968511" y="1700028"/>
              <a:ext cx="88392" cy="72208"/>
            </a:xfrm>
            <a:custGeom>
              <a:avLst/>
              <a:gdLst>
                <a:gd name="T0" fmla="*/ 15 w 22"/>
                <a:gd name="T1" fmla="*/ 18 h 18"/>
                <a:gd name="T2" fmla="*/ 15 w 22"/>
                <a:gd name="T3" fmla="*/ 18 h 18"/>
                <a:gd name="T4" fmla="*/ 13 w 22"/>
                <a:gd name="T5" fmla="*/ 16 h 18"/>
                <a:gd name="T6" fmla="*/ 3 w 22"/>
                <a:gd name="T7" fmla="*/ 7 h 18"/>
                <a:gd name="T8" fmla="*/ 0 w 22"/>
                <a:gd name="T9" fmla="*/ 6 h 18"/>
                <a:gd name="T10" fmla="*/ 1 w 22"/>
                <a:gd name="T11" fmla="*/ 3 h 18"/>
                <a:gd name="T12" fmla="*/ 16 w 22"/>
                <a:gd name="T13" fmla="*/ 12 h 18"/>
                <a:gd name="T14" fmla="*/ 18 w 22"/>
                <a:gd name="T15" fmla="*/ 10 h 18"/>
                <a:gd name="T16" fmla="*/ 21 w 22"/>
                <a:gd name="T17" fmla="*/ 10 h 18"/>
                <a:gd name="T18" fmla="*/ 21 w 22"/>
                <a:gd name="T19" fmla="*/ 13 h 18"/>
                <a:gd name="T20" fmla="*/ 17 w 22"/>
                <a:gd name="T21" fmla="*/ 17 h 18"/>
                <a:gd name="T22" fmla="*/ 15 w 22"/>
                <a:gd name="T2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8">
                  <a:moveTo>
                    <a:pt x="15" y="18"/>
                  </a:moveTo>
                  <a:cubicBezTo>
                    <a:pt x="15" y="18"/>
                    <a:pt x="15" y="18"/>
                    <a:pt x="15" y="18"/>
                  </a:cubicBezTo>
                  <a:cubicBezTo>
                    <a:pt x="14" y="18"/>
                    <a:pt x="13" y="17"/>
                    <a:pt x="13" y="16"/>
                  </a:cubicBezTo>
                  <a:cubicBezTo>
                    <a:pt x="10" y="6"/>
                    <a:pt x="3" y="7"/>
                    <a:pt x="3" y="7"/>
                  </a:cubicBezTo>
                  <a:cubicBezTo>
                    <a:pt x="2" y="8"/>
                    <a:pt x="0" y="7"/>
                    <a:pt x="0" y="6"/>
                  </a:cubicBezTo>
                  <a:cubicBezTo>
                    <a:pt x="0" y="5"/>
                    <a:pt x="0" y="3"/>
                    <a:pt x="1" y="3"/>
                  </a:cubicBezTo>
                  <a:cubicBezTo>
                    <a:pt x="1" y="3"/>
                    <a:pt x="11" y="0"/>
                    <a:pt x="16" y="12"/>
                  </a:cubicBezTo>
                  <a:cubicBezTo>
                    <a:pt x="18" y="10"/>
                    <a:pt x="18" y="10"/>
                    <a:pt x="18" y="10"/>
                  </a:cubicBezTo>
                  <a:cubicBezTo>
                    <a:pt x="19" y="9"/>
                    <a:pt x="20" y="9"/>
                    <a:pt x="21" y="10"/>
                  </a:cubicBezTo>
                  <a:cubicBezTo>
                    <a:pt x="22" y="11"/>
                    <a:pt x="22" y="12"/>
                    <a:pt x="21" y="13"/>
                  </a:cubicBezTo>
                  <a:cubicBezTo>
                    <a:pt x="17" y="17"/>
                    <a:pt x="17" y="17"/>
                    <a:pt x="17" y="17"/>
                  </a:cubicBezTo>
                  <a:cubicBezTo>
                    <a:pt x="16" y="18"/>
                    <a:pt x="16" y="18"/>
                    <a:pt x="15" y="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95" name="Freeform 143">
              <a:extLst>
                <a:ext uri="{FF2B5EF4-FFF2-40B4-BE49-F238E27FC236}">
                  <a16:creationId xmlns:a16="http://schemas.microsoft.com/office/drawing/2014/main" id="{EAEB91A3-14AB-4478-ACA3-42FE1CE2330B}"/>
                </a:ext>
              </a:extLst>
            </p:cNvPr>
            <p:cNvSpPr>
              <a:spLocks/>
            </p:cNvSpPr>
            <p:nvPr/>
          </p:nvSpPr>
          <p:spPr bwMode="auto">
            <a:xfrm>
              <a:off x="8994655" y="1860628"/>
              <a:ext cx="36104" cy="36103"/>
            </a:xfrm>
            <a:custGeom>
              <a:avLst/>
              <a:gdLst>
                <a:gd name="T0" fmla="*/ 6 w 9"/>
                <a:gd name="T1" fmla="*/ 9 h 9"/>
                <a:gd name="T2" fmla="*/ 4 w 9"/>
                <a:gd name="T3" fmla="*/ 7 h 9"/>
                <a:gd name="T4" fmla="*/ 2 w 9"/>
                <a:gd name="T5" fmla="*/ 5 h 9"/>
                <a:gd name="T6" fmla="*/ 0 w 9"/>
                <a:gd name="T7" fmla="*/ 3 h 9"/>
                <a:gd name="T8" fmla="*/ 2 w 9"/>
                <a:gd name="T9" fmla="*/ 0 h 9"/>
                <a:gd name="T10" fmla="*/ 9 w 9"/>
                <a:gd name="T11" fmla="*/ 7 h 9"/>
                <a:gd name="T12" fmla="*/ 6 w 9"/>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6" y="9"/>
                  </a:moveTo>
                  <a:cubicBezTo>
                    <a:pt x="5" y="9"/>
                    <a:pt x="4" y="8"/>
                    <a:pt x="4" y="7"/>
                  </a:cubicBezTo>
                  <a:cubicBezTo>
                    <a:pt x="4" y="6"/>
                    <a:pt x="4" y="5"/>
                    <a:pt x="2" y="5"/>
                  </a:cubicBezTo>
                  <a:cubicBezTo>
                    <a:pt x="1" y="5"/>
                    <a:pt x="0" y="4"/>
                    <a:pt x="0" y="3"/>
                  </a:cubicBezTo>
                  <a:cubicBezTo>
                    <a:pt x="0" y="1"/>
                    <a:pt x="1" y="0"/>
                    <a:pt x="2" y="0"/>
                  </a:cubicBezTo>
                  <a:cubicBezTo>
                    <a:pt x="7" y="0"/>
                    <a:pt x="9" y="4"/>
                    <a:pt x="9" y="7"/>
                  </a:cubicBezTo>
                  <a:cubicBezTo>
                    <a:pt x="9" y="8"/>
                    <a:pt x="8" y="9"/>
                    <a:pt x="6"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96" name="Freeform 144">
              <a:extLst>
                <a:ext uri="{FF2B5EF4-FFF2-40B4-BE49-F238E27FC236}">
                  <a16:creationId xmlns:a16="http://schemas.microsoft.com/office/drawing/2014/main" id="{BEFD272C-962C-4088-B0A1-D5FBCF634781}"/>
                </a:ext>
              </a:extLst>
            </p:cNvPr>
            <p:cNvSpPr>
              <a:spLocks/>
            </p:cNvSpPr>
            <p:nvPr/>
          </p:nvSpPr>
          <p:spPr bwMode="auto">
            <a:xfrm>
              <a:off x="8994655" y="1871833"/>
              <a:ext cx="36104" cy="44818"/>
            </a:xfrm>
            <a:custGeom>
              <a:avLst/>
              <a:gdLst>
                <a:gd name="T0" fmla="*/ 2 w 9"/>
                <a:gd name="T1" fmla="*/ 11 h 11"/>
                <a:gd name="T2" fmla="*/ 0 w 9"/>
                <a:gd name="T3" fmla="*/ 9 h 11"/>
                <a:gd name="T4" fmla="*/ 6 w 9"/>
                <a:gd name="T5" fmla="*/ 1 h 11"/>
                <a:gd name="T6" fmla="*/ 9 w 9"/>
                <a:gd name="T7" fmla="*/ 2 h 11"/>
                <a:gd name="T8" fmla="*/ 8 w 9"/>
                <a:gd name="T9" fmla="*/ 5 h 11"/>
                <a:gd name="T10" fmla="*/ 5 w 9"/>
                <a:gd name="T11" fmla="*/ 9 h 11"/>
                <a:gd name="T12" fmla="*/ 2 w 9"/>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2" y="11"/>
                  </a:moveTo>
                  <a:cubicBezTo>
                    <a:pt x="1" y="11"/>
                    <a:pt x="0" y="10"/>
                    <a:pt x="0" y="9"/>
                  </a:cubicBezTo>
                  <a:cubicBezTo>
                    <a:pt x="0" y="4"/>
                    <a:pt x="4" y="1"/>
                    <a:pt x="6" y="1"/>
                  </a:cubicBezTo>
                  <a:cubicBezTo>
                    <a:pt x="7" y="0"/>
                    <a:pt x="9" y="1"/>
                    <a:pt x="9" y="2"/>
                  </a:cubicBezTo>
                  <a:cubicBezTo>
                    <a:pt x="9" y="3"/>
                    <a:pt x="9" y="4"/>
                    <a:pt x="8" y="5"/>
                  </a:cubicBezTo>
                  <a:cubicBezTo>
                    <a:pt x="7" y="5"/>
                    <a:pt x="5" y="6"/>
                    <a:pt x="5" y="9"/>
                  </a:cubicBezTo>
                  <a:cubicBezTo>
                    <a:pt x="5" y="10"/>
                    <a:pt x="4" y="11"/>
                    <a:pt x="2" y="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200" name="TextBox 199">
            <a:extLst>
              <a:ext uri="{FF2B5EF4-FFF2-40B4-BE49-F238E27FC236}">
                <a16:creationId xmlns:a16="http://schemas.microsoft.com/office/drawing/2014/main" id="{479FECA9-BCAE-4428-A751-EF7A3DF5C789}"/>
              </a:ext>
            </a:extLst>
          </p:cNvPr>
          <p:cNvSpPr txBox="1"/>
          <p:nvPr/>
        </p:nvSpPr>
        <p:spPr>
          <a:xfrm>
            <a:off x="5171035" y="336071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err="1">
                <a:ln>
                  <a:noFill/>
                </a:ln>
                <a:solidFill>
                  <a:srgbClr val="000000"/>
                </a:solidFill>
                <a:effectLst/>
                <a:uLnTx/>
                <a:uFillTx/>
                <a:latin typeface="Arial" panose="020B0604020202020204"/>
                <a:ea typeface="+mn-ea"/>
                <a:cs typeface="+mn-cs"/>
              </a:rPr>
              <a:t>Gray</a:t>
            </a: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 and white </a:t>
            </a:r>
            <a:b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matter are </a:t>
            </a:r>
            <a:b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irreversibly damaged</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1</a:t>
            </a:r>
          </a:p>
        </p:txBody>
      </p:sp>
      <p:grpSp>
        <p:nvGrpSpPr>
          <p:cNvPr id="158" name="Group 157" descr=" 158">
            <a:extLst>
              <a:ext uri="{FF2B5EF4-FFF2-40B4-BE49-F238E27FC236}">
                <a16:creationId xmlns:a16="http://schemas.microsoft.com/office/drawing/2014/main" id="{E21F3DA0-3BA3-4426-A2B8-38B001C967FD}"/>
              </a:ext>
            </a:extLst>
          </p:cNvPr>
          <p:cNvGrpSpPr/>
          <p:nvPr/>
        </p:nvGrpSpPr>
        <p:grpSpPr>
          <a:xfrm>
            <a:off x="195252" y="3546448"/>
            <a:ext cx="5900747" cy="3143241"/>
            <a:chOff x="146439" y="2659836"/>
            <a:chExt cx="4425560" cy="2357431"/>
          </a:xfrm>
        </p:grpSpPr>
        <p:sp>
          <p:nvSpPr>
            <p:cNvPr id="159" name="Rectangle: Rounded Corners 158">
              <a:extLst>
                <a:ext uri="{FF2B5EF4-FFF2-40B4-BE49-F238E27FC236}">
                  <a16:creationId xmlns:a16="http://schemas.microsoft.com/office/drawing/2014/main" id="{D12B8B5C-A9C1-4202-AD82-BDAC99A1C47D}"/>
                </a:ext>
              </a:extLst>
            </p:cNvPr>
            <p:cNvSpPr/>
            <p:nvPr/>
          </p:nvSpPr>
          <p:spPr>
            <a:xfrm>
              <a:off x="146439" y="2659836"/>
              <a:ext cx="4425560"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en-GB" sz="14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p>
            <a:p>
              <a:pPr marL="304792" indent="-304792">
                <a:spcBef>
                  <a:spcPts val="400"/>
                </a:spcBef>
                <a:spcAft>
                  <a:spcPts val="400"/>
                </a:spcAft>
                <a:buFontTx/>
                <a:buAutoNum type="arabicPeriod"/>
                <a:defRPr/>
              </a:pPr>
              <a:r>
                <a:rPr lang="en-GB" sz="1400" dirty="0" err="1">
                  <a:solidFill>
                    <a:srgbClr val="023761"/>
                  </a:solidFill>
                </a:rPr>
                <a:t>Kutzelnigg</a:t>
              </a:r>
              <a:r>
                <a:rPr lang="en-GB" sz="1400" dirty="0">
                  <a:solidFill>
                    <a:srgbClr val="023761"/>
                  </a:solidFill>
                </a:rPr>
                <a:t> A, et al. Brain 2005; 128:2705–2712 </a:t>
              </a:r>
            </a:p>
            <a:p>
              <a:pPr marL="304792" marR="0" lvl="0" indent="-304792" algn="l" defTabSz="1219170" rtl="0" eaLnBrk="1" fontAlgn="auto" latinLnBrk="0" hangingPunct="1">
                <a:lnSpc>
                  <a:spcPct val="100000"/>
                </a:lnSpc>
                <a:spcBef>
                  <a:spcPts val="400"/>
                </a:spcBef>
                <a:spcAft>
                  <a:spcPts val="400"/>
                </a:spcAft>
                <a:buClrTx/>
                <a:buSzTx/>
                <a:buFontTx/>
                <a:buAutoNum type="arabicPeriod"/>
                <a:tabLst/>
                <a:defRPr/>
              </a:pPr>
              <a:r>
                <a:rPr kumimoji="0" lang="en-GB" sz="1400" b="0" i="0" u="none" strike="noStrike" kern="1200" cap="none" spc="0" normalizeH="0" baseline="0" noProof="0" dirty="0" err="1">
                  <a:ln>
                    <a:noFill/>
                  </a:ln>
                  <a:solidFill>
                    <a:srgbClr val="023761"/>
                  </a:solidFill>
                  <a:effectLst/>
                  <a:uLnTx/>
                  <a:uFillTx/>
                  <a:latin typeface="Arial" panose="020B0604020202020204"/>
                  <a:ea typeface="+mn-ea"/>
                  <a:cs typeface="+mn-cs"/>
                </a:rPr>
                <a:t>Luzzio</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 C. Multiple Sclerosis. Medscape 2019. Available at </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hlinkClick r:id="rId12"/>
                </a:rPr>
                <a:t>https://emedicine.medscape.com/article/1146199-overview</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 Accessed August 2020. </a:t>
              </a:r>
            </a:p>
            <a:p>
              <a:pPr marL="304792" marR="0" lvl="0" indent="-304792" algn="l" defTabSz="1219170" rtl="0" eaLnBrk="1" fontAlgn="auto" latinLnBrk="0" hangingPunct="1">
                <a:lnSpc>
                  <a:spcPct val="100000"/>
                </a:lnSpc>
                <a:spcBef>
                  <a:spcPts val="400"/>
                </a:spcBef>
                <a:spcAft>
                  <a:spcPts val="400"/>
                </a:spcAft>
                <a:buClrTx/>
                <a:buSzTx/>
                <a:buFontTx/>
                <a:buAutoNum type="arabicPeriod"/>
                <a:tabLst/>
                <a:defRPr/>
              </a:pP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Mahad DH, et al. Lancet </a:t>
              </a:r>
              <a:r>
                <a:rPr kumimoji="0" lang="en-GB" sz="1400" b="0" i="0" u="none" strike="noStrike" kern="1200" cap="none" spc="0" normalizeH="0" baseline="0" noProof="0" dirty="0" err="1">
                  <a:ln>
                    <a:noFill/>
                  </a:ln>
                  <a:solidFill>
                    <a:srgbClr val="023761"/>
                  </a:solidFill>
                  <a:effectLst/>
                  <a:uLnTx/>
                  <a:uFillTx/>
                  <a:latin typeface="Arial" panose="020B0604020202020204"/>
                  <a:ea typeface="+mn-ea"/>
                  <a:cs typeface="+mn-cs"/>
                </a:rPr>
                <a:t>neurol</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 2015; 14:183-93</a:t>
              </a:r>
            </a:p>
            <a:p>
              <a:pPr marL="304792" marR="0" lvl="0" indent="-304792" algn="l" defTabSz="1219170" rtl="0" eaLnBrk="1" fontAlgn="auto" latinLnBrk="0" hangingPunct="1">
                <a:lnSpc>
                  <a:spcPct val="100000"/>
                </a:lnSpc>
                <a:spcBef>
                  <a:spcPts val="400"/>
                </a:spcBef>
                <a:spcAft>
                  <a:spcPts val="400"/>
                </a:spcAft>
                <a:buClrTx/>
                <a:buSzTx/>
                <a:buFontTx/>
                <a:buAutoNum type="arabicPeriod"/>
                <a:tabLst/>
                <a:defRPr/>
              </a:pP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Gross HJ, and Watson C. </a:t>
              </a:r>
              <a:r>
                <a:rPr kumimoji="0" lang="en-GB" sz="1400" b="0" i="0" u="none" strike="noStrike" kern="1200" cap="none" spc="0" normalizeH="0" baseline="0" noProof="0" dirty="0" err="1">
                  <a:ln>
                    <a:noFill/>
                  </a:ln>
                  <a:solidFill>
                    <a:srgbClr val="023761"/>
                  </a:solidFill>
                  <a:effectLst/>
                  <a:uLnTx/>
                  <a:uFillTx/>
                  <a:latin typeface="Arial" panose="020B0604020202020204"/>
                  <a:ea typeface="+mn-ea"/>
                  <a:cs typeface="+mn-cs"/>
                </a:rPr>
                <a:t>Neuropsy</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 Dis Treat 2017; 13:1349-1357</a:t>
              </a:r>
            </a:p>
          </p:txBody>
        </p:sp>
        <p:sp>
          <p:nvSpPr>
            <p:cNvPr id="161" name="Rectangle: Rounded Corners 160">
              <a:extLst>
                <a:ext uri="{FF2B5EF4-FFF2-40B4-BE49-F238E27FC236}">
                  <a16:creationId xmlns:a16="http://schemas.microsoft.com/office/drawing/2014/main" id="{4ECB399F-51D0-4997-80BB-C167B0A5618B}"/>
                </a:ext>
              </a:extLst>
            </p:cNvPr>
            <p:cNvSpPr/>
            <p:nvPr/>
          </p:nvSpPr>
          <p:spPr>
            <a:xfrm>
              <a:off x="1357693" y="4729267"/>
              <a:ext cx="982800" cy="288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62" name="Rectangle: Rounded Corners 161">
              <a:extLst>
                <a:ext uri="{FF2B5EF4-FFF2-40B4-BE49-F238E27FC236}">
                  <a16:creationId xmlns:a16="http://schemas.microsoft.com/office/drawing/2014/main" id="{22F95A39-B9EC-42DB-80E0-DD0BCDADC974}"/>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400"/>
                </a:spcBef>
                <a:spcAft>
                  <a:spcPts val="400"/>
                </a:spcAft>
                <a:buClrTx/>
                <a:buSzTx/>
                <a:buFontTx/>
                <a:buNone/>
                <a:tabLst/>
                <a:defRPr/>
              </a:pPr>
              <a:r>
                <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sym typeface="Wingdings" panose="05000000000000000000" pitchFamily="2" charset="2"/>
                </a:rPr>
                <a:t></a:t>
              </a:r>
              <a:endPar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sp>
        <p:nvSpPr>
          <p:cNvPr id="192" name="TextBox 191">
            <a:extLst>
              <a:ext uri="{FF2B5EF4-FFF2-40B4-BE49-F238E27FC236}">
                <a16:creationId xmlns:a16="http://schemas.microsoft.com/office/drawing/2014/main" id="{FF503635-E2E7-4213-A0AC-615461937C6B}"/>
              </a:ext>
            </a:extLst>
          </p:cNvPr>
          <p:cNvSpPr txBox="1"/>
          <p:nvPr/>
        </p:nvSpPr>
        <p:spPr>
          <a:xfrm>
            <a:off x="4932030" y="1915142"/>
            <a:ext cx="2971486"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Neuro-</a:t>
            </a:r>
            <a:b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b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degeneration becomes prominent</a:t>
            </a:r>
          </a:p>
        </p:txBody>
      </p:sp>
      <p:sp>
        <p:nvSpPr>
          <p:cNvPr id="202" name="TextBox 201">
            <a:extLst>
              <a:ext uri="{FF2B5EF4-FFF2-40B4-BE49-F238E27FC236}">
                <a16:creationId xmlns:a16="http://schemas.microsoft.com/office/drawing/2014/main" id="{532A7D1D-C63B-4DD4-A55F-33219A4409B2}"/>
              </a:ext>
            </a:extLst>
          </p:cNvPr>
          <p:cNvSpPr txBox="1"/>
          <p:nvPr/>
        </p:nvSpPr>
        <p:spPr>
          <a:xfrm>
            <a:off x="7596817" y="3360713"/>
            <a:ext cx="3096732"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Progressive loss of neurons leads to cumulative disability, worsening symptoms and disease progression</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3,4 </a:t>
            </a:r>
          </a:p>
        </p:txBody>
      </p:sp>
    </p:spTree>
    <p:extLst>
      <p:ext uri="{BB962C8B-B14F-4D97-AF65-F5344CB8AC3E}">
        <p14:creationId xmlns:p14="http://schemas.microsoft.com/office/powerpoint/2010/main" val="1811371397"/>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72309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9"/>
            <a:ext cx="576000" cy="576000"/>
            <a:chOff x="3950297" y="2115051"/>
            <a:chExt cx="432000" cy="432000"/>
          </a:xfrm>
          <a:solidFill>
            <a:schemeClr val="accent4"/>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893351"/>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Future areas </a:t>
            </a:r>
            <a:b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b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of focus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3"/>
          <a:stretch>
            <a:fillRect/>
          </a:stretch>
        </p:blipFill>
        <p:spPr>
          <a:xfrm>
            <a:off x="9763410" y="6187335"/>
            <a:ext cx="1847316" cy="337291"/>
          </a:xfrm>
          <a:prstGeom prst="rect">
            <a:avLst/>
          </a:prstGeom>
        </p:spPr>
      </p:pic>
      <p:sp>
        <p:nvSpPr>
          <p:cNvPr id="173" name="Freeform: Shape 172" descr=" 173">
            <a:extLst>
              <a:ext uri="{FF2B5EF4-FFF2-40B4-BE49-F238E27FC236}">
                <a16:creationId xmlns:a16="http://schemas.microsoft.com/office/drawing/2014/main" id="{3A9CF0D6-308E-4059-9A7A-42C845596958}"/>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4" name="Freeform: Shape 173" descr=" 174">
            <a:extLst>
              <a:ext uri="{FF2B5EF4-FFF2-40B4-BE49-F238E27FC236}">
                <a16:creationId xmlns:a16="http://schemas.microsoft.com/office/drawing/2014/main" id="{244D10F2-6585-47AF-B6AF-8A890CF5E81B}"/>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5" name="Freeform: Shape 174" descr=" 175">
            <a:extLst>
              <a:ext uri="{FF2B5EF4-FFF2-40B4-BE49-F238E27FC236}">
                <a16:creationId xmlns:a16="http://schemas.microsoft.com/office/drawing/2014/main" id="{85C78B2D-41D0-43BD-85DD-631000CDDCA2}"/>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6" name="Freeform: Shape 175" descr=" 176">
            <a:extLst>
              <a:ext uri="{FF2B5EF4-FFF2-40B4-BE49-F238E27FC236}">
                <a16:creationId xmlns:a16="http://schemas.microsoft.com/office/drawing/2014/main" id="{1D6DC9BE-700C-4D01-921E-5A1EC56D7BB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7" name="Freeform: Shape 176" descr=" 177">
            <a:extLst>
              <a:ext uri="{FF2B5EF4-FFF2-40B4-BE49-F238E27FC236}">
                <a16:creationId xmlns:a16="http://schemas.microsoft.com/office/drawing/2014/main" id="{4B165EC0-00D4-481C-8958-2327367C089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8" name="Freeform: Shape 177" descr=" 178">
            <a:extLst>
              <a:ext uri="{FF2B5EF4-FFF2-40B4-BE49-F238E27FC236}">
                <a16:creationId xmlns:a16="http://schemas.microsoft.com/office/drawing/2014/main" id="{CA58C506-BB2D-43C6-B6EB-E38214428F4F}"/>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9" name="ABBREVIATIONS" descr=" 179">
            <a:hlinkClick r:id="" action="ppaction://noaction" highlightClick="1"/>
            <a:extLst>
              <a:ext uri="{FF2B5EF4-FFF2-40B4-BE49-F238E27FC236}">
                <a16:creationId xmlns:a16="http://schemas.microsoft.com/office/drawing/2014/main" id="{CDE7DECC-8111-4416-8636-B61814F89BB0}"/>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sp>
        <p:nvSpPr>
          <p:cNvPr id="180" name="Oval 179" descr=" 180">
            <a:hlinkClick r:id="" action="ppaction://hlinkshowjump?jump=nextslide" highlightClick="1"/>
            <a:extLst>
              <a:ext uri="{FF2B5EF4-FFF2-40B4-BE49-F238E27FC236}">
                <a16:creationId xmlns:a16="http://schemas.microsoft.com/office/drawing/2014/main" id="{BA863416-550F-4432-856F-D9640D70121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1" name="Oval 180" descr=" 181">
            <a:hlinkClick r:id="rId4" action="ppaction://hlinksldjump" highlightClick="1"/>
            <a:extLst>
              <a:ext uri="{FF2B5EF4-FFF2-40B4-BE49-F238E27FC236}">
                <a16:creationId xmlns:a16="http://schemas.microsoft.com/office/drawing/2014/main" id="{6A5FD429-A4B9-4677-A422-DF522C0900C2}"/>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82" name="Oval 181" descr=" 182">
            <a:hlinkClick r:id="rId5" action="ppaction://hlinksldjump" highlightClick="1"/>
            <a:extLst>
              <a:ext uri="{FF2B5EF4-FFF2-40B4-BE49-F238E27FC236}">
                <a16:creationId xmlns:a16="http://schemas.microsoft.com/office/drawing/2014/main" id="{CFA0CBD8-ADA6-435C-8EFD-5826A250CF9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3" name="Freeform: Shape 182" descr=" 183">
            <a:hlinkClick r:id="rId6" action="ppaction://hlinksldjump" highlightClick="1"/>
            <a:extLst>
              <a:ext uri="{FF2B5EF4-FFF2-40B4-BE49-F238E27FC236}">
                <a16:creationId xmlns:a16="http://schemas.microsoft.com/office/drawing/2014/main" id="{6BCC4A1C-65DE-48C8-9F96-E8C6DE8AFA79}"/>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Freeform: Shape 183" descr=" 184">
            <a:hlinkClick r:id="rId7" action="ppaction://hlinksldjump" highlightClick="1"/>
            <a:extLst>
              <a:ext uri="{FF2B5EF4-FFF2-40B4-BE49-F238E27FC236}">
                <a16:creationId xmlns:a16="http://schemas.microsoft.com/office/drawing/2014/main" id="{37F57C4F-5604-40DF-A93B-49C0ED960AE9}"/>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5" name="Freeform: Shape 184" descr=" 185">
            <a:hlinkClick r:id="rId8" action="ppaction://hlinksldjump" highlightClick="1"/>
            <a:extLst>
              <a:ext uri="{FF2B5EF4-FFF2-40B4-BE49-F238E27FC236}">
                <a16:creationId xmlns:a16="http://schemas.microsoft.com/office/drawing/2014/main" id="{1A10792D-03EB-4052-9D13-E7E9BB24BB0F}"/>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Freeform: Shape 185" descr=" 186">
            <a:hlinkClick r:id="rId4" action="ppaction://hlinksldjump" highlightClick="1"/>
            <a:extLst>
              <a:ext uri="{FF2B5EF4-FFF2-40B4-BE49-F238E27FC236}">
                <a16:creationId xmlns:a16="http://schemas.microsoft.com/office/drawing/2014/main" id="{FC5BFC82-C380-4252-A75C-04B4331ADFDF}"/>
              </a:ext>
            </a:extLst>
          </p:cNvPr>
          <p:cNvSpPr/>
          <p:nvPr/>
        </p:nvSpPr>
        <p:spPr>
          <a:xfrm>
            <a:off x="10307358" y="2723094"/>
            <a:ext cx="1884641"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Freeform: Shape 186" descr=" 187">
            <a:hlinkClick r:id="rId9" action="ppaction://hlinksldjump" highlightClick="1"/>
            <a:extLst>
              <a:ext uri="{FF2B5EF4-FFF2-40B4-BE49-F238E27FC236}">
                <a16:creationId xmlns:a16="http://schemas.microsoft.com/office/drawing/2014/main" id="{F2EA8CE0-5A57-4D08-AB74-C0A755F09CC1}"/>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Freeform: Shape 187" descr=" 188">
            <a:hlinkClick r:id="rId10" action="ppaction://hlinksldjump" highlightClick="1"/>
            <a:extLst>
              <a:ext uri="{FF2B5EF4-FFF2-40B4-BE49-F238E27FC236}">
                <a16:creationId xmlns:a16="http://schemas.microsoft.com/office/drawing/2014/main" id="{FD5AFAB3-A6F7-4ABE-9E6F-5249C5FB471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9" name="Freeform: Shape 188" descr=" 189">
            <a:hlinkClick r:id="rId11" action="ppaction://hlinksldjump" highlightClick="1"/>
            <a:extLst>
              <a:ext uri="{FF2B5EF4-FFF2-40B4-BE49-F238E27FC236}">
                <a16:creationId xmlns:a16="http://schemas.microsoft.com/office/drawing/2014/main" id="{367FC18E-D1E0-40C5-B397-E9248EBFA2D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1" name="Rectangle 190" descr=" 191">
            <a:extLst>
              <a:ext uri="{FF2B5EF4-FFF2-40B4-BE49-F238E27FC236}">
                <a16:creationId xmlns:a16="http://schemas.microsoft.com/office/drawing/2014/main" id="{5203EF51-C963-4C63-A96B-0AD30B9437A3}"/>
              </a:ext>
            </a:extLst>
          </p:cNvPr>
          <p:cNvSpPr/>
          <p:nvPr/>
        </p:nvSpPr>
        <p:spPr>
          <a:xfrm>
            <a:off x="294640" y="243536"/>
            <a:ext cx="10963910" cy="892552"/>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The neurodegenerative impact of MS can be life-changing for people living with MS</a:t>
            </a:r>
            <a:r>
              <a:rPr kumimoji="0" lang="en-GB" sz="2600" b="1" i="0" u="none" strike="noStrike" kern="1200" cap="none" spc="0" normalizeH="0" baseline="30000" noProof="0" dirty="0">
                <a:ln>
                  <a:noFill/>
                </a:ln>
                <a:solidFill>
                  <a:srgbClr val="023761"/>
                </a:solidFill>
                <a:effectLst/>
                <a:uLnTx/>
                <a:uFillTx/>
                <a:latin typeface="Arial" panose="020B0604020202020204"/>
                <a:ea typeface="+mn-ea"/>
                <a:cs typeface="+mn-cs"/>
              </a:rPr>
              <a:t>1,2</a:t>
            </a:r>
          </a:p>
        </p:txBody>
      </p:sp>
      <p:sp>
        <p:nvSpPr>
          <p:cNvPr id="192" name="Rectangle 191" descr=" 192">
            <a:extLst>
              <a:ext uri="{FF2B5EF4-FFF2-40B4-BE49-F238E27FC236}">
                <a16:creationId xmlns:a16="http://schemas.microsoft.com/office/drawing/2014/main" id="{F3B19A77-A961-47C3-BF82-2D776DA4A64A}"/>
              </a:ext>
            </a:extLst>
          </p:cNvPr>
          <p:cNvSpPr/>
          <p:nvPr/>
        </p:nvSpPr>
        <p:spPr>
          <a:xfrm>
            <a:off x="294640" y="5876836"/>
            <a:ext cx="9954260" cy="276999"/>
          </a:xfrm>
          <a:prstGeom prst="rect">
            <a:avLst/>
          </a:prstGeom>
        </p:spPr>
        <p:txBody>
          <a:bodyPr wrap="square" anchor="b" anchorCtr="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30000" noProof="0" dirty="0" err="1">
                <a:ln>
                  <a:noFill/>
                </a:ln>
                <a:solidFill>
                  <a:srgbClr val="023761"/>
                </a:solidFill>
                <a:effectLst/>
                <a:uLnTx/>
                <a:uFillTx/>
                <a:latin typeface="Arial" panose="020B0604020202020204"/>
                <a:ea typeface="+mn-ea"/>
                <a:cs typeface="+mn-cs"/>
              </a:rPr>
              <a:t>a</a:t>
            </a:r>
            <a:r>
              <a:rPr kumimoji="0" lang="en-GB" sz="1200" b="0" i="0" u="none" strike="noStrike" kern="1200" cap="none" spc="0" normalizeH="0" baseline="0" noProof="0" dirty="0" err="1">
                <a:ln>
                  <a:noFill/>
                </a:ln>
                <a:solidFill>
                  <a:srgbClr val="023761"/>
                </a:solidFill>
                <a:effectLst/>
                <a:uLnTx/>
                <a:uFillTx/>
                <a:latin typeface="Arial" panose="020B0604020202020204"/>
                <a:ea typeface="+mn-ea"/>
                <a:cs typeface="+mn-cs"/>
              </a:rPr>
              <a:t>At</a:t>
            </a:r>
            <a:r>
              <a:rPr kumimoji="0" lang="en-GB" sz="1200" b="0" i="0" u="none" strike="noStrike" kern="1200" cap="none" spc="0" normalizeH="0" baseline="0" noProof="0" dirty="0">
                <a:ln>
                  <a:noFill/>
                </a:ln>
                <a:solidFill>
                  <a:srgbClr val="023761"/>
                </a:solidFill>
                <a:effectLst/>
                <a:uLnTx/>
                <a:uFillTx/>
                <a:latin typeface="Arial" panose="020B0604020202020204"/>
                <a:ea typeface="+mn-ea"/>
                <a:cs typeface="+mn-cs"/>
              </a:rPr>
              <a:t> the 10-year follow up point of the study </a:t>
            </a:r>
          </a:p>
        </p:txBody>
      </p:sp>
      <p:sp>
        <p:nvSpPr>
          <p:cNvPr id="157" name="REFERENCES" descr=" 157">
            <a:hlinkClick r:id="" action="ppaction://noaction" highlightClick="1"/>
            <a:extLst>
              <a:ext uri="{FF2B5EF4-FFF2-40B4-BE49-F238E27FC236}">
                <a16:creationId xmlns:a16="http://schemas.microsoft.com/office/drawing/2014/main" id="{AFFEB211-4170-48F2-A7B7-0249C47FBC8B}"/>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grpSp>
        <p:nvGrpSpPr>
          <p:cNvPr id="2" name="Group 1" descr=" 2">
            <a:extLst>
              <a:ext uri="{FF2B5EF4-FFF2-40B4-BE49-F238E27FC236}">
                <a16:creationId xmlns:a16="http://schemas.microsoft.com/office/drawing/2014/main" id="{91B61AB0-CBFD-4586-B12D-81F4CF6E5854}"/>
              </a:ext>
            </a:extLst>
          </p:cNvPr>
          <p:cNvGrpSpPr/>
          <p:nvPr/>
        </p:nvGrpSpPr>
        <p:grpSpPr>
          <a:xfrm>
            <a:off x="666750" y="1570047"/>
            <a:ext cx="3815302" cy="3818400"/>
            <a:chOff x="463550" y="2064085"/>
            <a:chExt cx="3294165" cy="3296840"/>
          </a:xfrm>
        </p:grpSpPr>
        <p:pic>
          <p:nvPicPr>
            <p:cNvPr id="150" name="Picture 149" descr="A person standing in a kitchen&#10;&#10;Description automatically generated">
              <a:extLst>
                <a:ext uri="{FF2B5EF4-FFF2-40B4-BE49-F238E27FC236}">
                  <a16:creationId xmlns:a16="http://schemas.microsoft.com/office/drawing/2014/main" id="{BA8F0169-B95D-44CA-AC53-6B2AEB7525E4}"/>
                </a:ext>
              </a:extLst>
            </p:cNvPr>
            <p:cNvPicPr>
              <a:picLocks noChangeAspect="1"/>
            </p:cNvPicPr>
            <p:nvPr/>
          </p:nvPicPr>
          <p:blipFill rotWithShape="1">
            <a:blip r:embed="rId12"/>
            <a:srcRect l="43250" r="8000"/>
            <a:stretch/>
          </p:blipFill>
          <p:spPr>
            <a:xfrm>
              <a:off x="463550" y="2066925"/>
              <a:ext cx="3294000" cy="3294000"/>
            </a:xfrm>
            <a:prstGeom prst="ellipse">
              <a:avLst/>
            </a:prstGeom>
          </p:spPr>
        </p:pic>
        <p:sp>
          <p:nvSpPr>
            <p:cNvPr id="152" name="Oval 151">
              <a:extLst>
                <a:ext uri="{FF2B5EF4-FFF2-40B4-BE49-F238E27FC236}">
                  <a16:creationId xmlns:a16="http://schemas.microsoft.com/office/drawing/2014/main" id="{683DEF92-A39A-49C5-8C15-8D0A10201916}"/>
                </a:ext>
              </a:extLst>
            </p:cNvPr>
            <p:cNvSpPr/>
            <p:nvPr/>
          </p:nvSpPr>
          <p:spPr>
            <a:xfrm>
              <a:off x="465169" y="2064085"/>
              <a:ext cx="3292546" cy="3292546"/>
            </a:xfrm>
            <a:prstGeom prst="ellipse">
              <a:avLst/>
            </a:prstGeom>
            <a:solidFill>
              <a:srgbClr val="9ABFDC">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64" name="Content Placeholder 4" descr=" 164">
            <a:extLst>
              <a:ext uri="{FF2B5EF4-FFF2-40B4-BE49-F238E27FC236}">
                <a16:creationId xmlns:a16="http://schemas.microsoft.com/office/drawing/2014/main" id="{007BB5F6-7086-4970-956F-52EDC45CCB19}"/>
              </a:ext>
            </a:extLst>
          </p:cNvPr>
          <p:cNvSpPr txBox="1">
            <a:spLocks/>
          </p:cNvSpPr>
          <p:nvPr/>
        </p:nvSpPr>
        <p:spPr>
          <a:xfrm>
            <a:off x="4927600" y="1895873"/>
            <a:ext cx="5067300" cy="3329359"/>
          </a:xfrm>
          <a:prstGeom prst="rect">
            <a:avLst/>
          </a:prstGeom>
        </p:spPr>
        <p:txBody>
          <a:bodyPr vert="horz" lIns="0" tIns="0" rIns="0" bIns="0" spcCol="182880" rtlCol="0">
            <a:noAutofit/>
          </a:bodyPr>
          <a:lstStyle>
            <a:lvl1pPr marL="304792" indent="-304792" algn="l" defTabSz="1219170" rtl="0" eaLnBrk="1" latinLnBrk="0" hangingPunct="1">
              <a:spcBef>
                <a:spcPts val="1200"/>
              </a:spcBef>
              <a:buClr>
                <a:schemeClr val="accent2"/>
              </a:buClr>
              <a:buSzPct val="100000"/>
              <a:buFont typeface="Wingdings" charset="2"/>
              <a:buChar char="§"/>
              <a:tabLst>
                <a:tab pos="5331751" algn="r"/>
                <a:tab pos="10972526" algn="r"/>
              </a:tabLst>
              <a:defRPr sz="2400" b="0" i="0" kern="1200" spc="0" baseline="0">
                <a:solidFill>
                  <a:schemeClr val="tx1"/>
                </a:solidFill>
                <a:latin typeface="+mn-lt"/>
                <a:ea typeface="+mn-ea"/>
                <a:cs typeface="+mn-cs"/>
              </a:defRPr>
            </a:lvl1pPr>
            <a:lvl2pPr marL="609585" indent="-304792" algn="l" defTabSz="1219170" rtl="0" eaLnBrk="1" latinLnBrk="0" hangingPunct="1">
              <a:spcBef>
                <a:spcPts val="400"/>
              </a:spcBef>
              <a:buClr>
                <a:schemeClr val="accent2"/>
              </a:buClr>
              <a:buSzPct val="100000"/>
              <a:buFont typeface="Arial" pitchFamily="34" charset="0"/>
              <a:buChar char="–"/>
              <a:defRPr sz="2200" b="0" i="0" kern="1200" spc="0" baseline="0">
                <a:solidFill>
                  <a:schemeClr val="tx1"/>
                </a:solidFill>
                <a:latin typeface="+mn-lt"/>
                <a:ea typeface="+mn-ea"/>
                <a:cs typeface="+mn-cs"/>
              </a:defRPr>
            </a:lvl2pPr>
            <a:lvl3pPr marL="914377" indent="-304792" algn="l" defTabSz="1219170" rtl="0" eaLnBrk="1" latinLnBrk="0" hangingPunct="1">
              <a:spcBef>
                <a:spcPts val="400"/>
              </a:spcBef>
              <a:buClr>
                <a:schemeClr val="accent2"/>
              </a:buClr>
              <a:buSzPct val="100000"/>
              <a:buFont typeface="Arial" pitchFamily="34" charset="0"/>
              <a:buChar char="–"/>
              <a:defRPr sz="2000" b="0" i="0" kern="1200" spc="0" baseline="0">
                <a:solidFill>
                  <a:schemeClr val="tx1"/>
                </a:solidFill>
                <a:latin typeface="+mn-lt"/>
                <a:ea typeface="+mn-ea"/>
                <a:cs typeface="+mn-cs"/>
              </a:defRPr>
            </a:lvl3pPr>
            <a:lvl4pPr marL="1219170" indent="-304792" algn="l" defTabSz="1219170" rtl="0" eaLnBrk="1" latinLnBrk="0" hangingPunct="1">
              <a:spcBef>
                <a:spcPts val="400"/>
              </a:spcBef>
              <a:buClr>
                <a:schemeClr val="accent2"/>
              </a:buClr>
              <a:buSzPct val="100000"/>
              <a:buFont typeface="Arial" pitchFamily="34" charset="0"/>
              <a:buChar char="–"/>
              <a:defRPr sz="1800" b="0" i="0" kern="1200" spc="0" baseline="0">
                <a:solidFill>
                  <a:schemeClr val="tx1"/>
                </a:solidFill>
                <a:latin typeface="+mn-lt"/>
                <a:ea typeface="+mn-ea"/>
                <a:cs typeface="+mn-cs"/>
              </a:defRPr>
            </a:lvl4pPr>
            <a:lvl5pPr marL="1523962" indent="-304792" algn="l" defTabSz="1219170" rtl="0" eaLnBrk="1" latinLnBrk="0" hangingPunct="1">
              <a:spcBef>
                <a:spcPts val="400"/>
              </a:spcBef>
              <a:buClr>
                <a:schemeClr val="accent2"/>
              </a:buClr>
              <a:buSzPct val="100000"/>
              <a:buFont typeface="Arial" pitchFamily="34" charset="0"/>
              <a:buChar char="–"/>
              <a:defRPr sz="1600" b="0" i="0" kern="1200" spc="0" baseline="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304792" marR="0" lvl="0" indent="-304792" algn="l" defTabSz="1219170" rtl="0" eaLnBrk="1" fontAlgn="auto" latinLnBrk="0" hangingPunct="1">
              <a:lnSpc>
                <a:spcPct val="100000"/>
              </a:lnSpc>
              <a:spcBef>
                <a:spcPts val="1200"/>
              </a:spcBef>
              <a:spcAft>
                <a:spcPts val="1200"/>
              </a:spcAft>
              <a:buClr>
                <a:srgbClr val="0460A9"/>
              </a:buClr>
              <a:buSzPct val="100000"/>
              <a:buFont typeface="Arial" panose="020B0604020202020204" pitchFamily="34" charset="0"/>
              <a:buChar char="•"/>
              <a:tabLst>
                <a:tab pos="5331751" algn="r"/>
                <a:tab pos="10972526" algn="r"/>
              </a:tabLst>
              <a:defRPr/>
            </a:pPr>
            <a:r>
              <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Age of onset</a:t>
            </a:r>
            <a:r>
              <a:rPr kumimoji="0" lang="en-GB" sz="1800" b="1" i="0" u="none" strike="noStrike" kern="1200" cap="none" spc="0" normalizeH="0" baseline="0" noProof="0" dirty="0">
                <a:ln>
                  <a:noFill/>
                </a:ln>
                <a:solidFill>
                  <a:srgbClr val="0460A9"/>
                </a:solidFill>
                <a:effectLst/>
                <a:uLnTx/>
                <a:uFillTx/>
                <a:latin typeface="Arial" panose="020B0604020202020204" pitchFamily="34" charset="0"/>
                <a:ea typeface="+mn-ea"/>
                <a:cs typeface="+mn-cs"/>
              </a:rPr>
              <a:t>: 20–50 years; </a:t>
            </a:r>
            <a:r>
              <a:rPr kumimoji="0" lang="en-GB" sz="1800" i="0" u="none" strike="noStrike" kern="1200" cap="none" spc="0" normalizeH="0" baseline="0" noProof="0" dirty="0">
                <a:ln>
                  <a:noFill/>
                </a:ln>
                <a:effectLst/>
                <a:uLnTx/>
                <a:uFillTx/>
                <a:latin typeface="Arial" panose="020B0604020202020204" pitchFamily="34" charset="0"/>
                <a:ea typeface="+mn-ea"/>
                <a:cs typeface="+mn-cs"/>
              </a:rPr>
              <a:t>average age of onset approximately</a:t>
            </a:r>
            <a:r>
              <a:rPr kumimoji="0" lang="en-GB" sz="1800" b="1" i="0" u="none" strike="noStrike" kern="1200" cap="none" spc="0" normalizeH="0" baseline="0" noProof="0" dirty="0">
                <a:ln>
                  <a:noFill/>
                </a:ln>
                <a:effectLst/>
                <a:uLnTx/>
                <a:uFillTx/>
                <a:latin typeface="Arial" panose="020B0604020202020204" pitchFamily="34" charset="0"/>
                <a:ea typeface="+mn-ea"/>
                <a:cs typeface="+mn-cs"/>
              </a:rPr>
              <a:t> </a:t>
            </a:r>
            <a:r>
              <a:rPr kumimoji="0" lang="en-GB" sz="1800" b="1" i="0" u="none" strike="noStrike" kern="1200" cap="none" spc="0" normalizeH="0" baseline="0" noProof="0" dirty="0">
                <a:ln>
                  <a:noFill/>
                </a:ln>
                <a:solidFill>
                  <a:srgbClr val="0460A9"/>
                </a:solidFill>
                <a:effectLst/>
                <a:uLnTx/>
                <a:uFillTx/>
                <a:latin typeface="Arial" panose="020B0604020202020204" pitchFamily="34" charset="0"/>
                <a:ea typeface="+mn-ea"/>
                <a:cs typeface="+mn-cs"/>
              </a:rPr>
              <a:t>34 years</a:t>
            </a:r>
            <a:r>
              <a:rPr kumimoji="0" lang="en-GB" sz="18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p>
          <a:p>
            <a:pPr marL="304792" marR="0" lvl="0" indent="-304792" algn="l" defTabSz="1219170" rtl="0" eaLnBrk="1" fontAlgn="auto" latinLnBrk="0" hangingPunct="1">
              <a:lnSpc>
                <a:spcPct val="100000"/>
              </a:lnSpc>
              <a:spcBef>
                <a:spcPts val="1200"/>
              </a:spcBef>
              <a:spcAft>
                <a:spcPts val="1200"/>
              </a:spcAft>
              <a:buClr>
                <a:srgbClr val="0460A9"/>
              </a:buClr>
              <a:buSzPct val="100000"/>
              <a:buFont typeface="Arial" panose="020B0604020202020204" pitchFamily="34" charset="0"/>
              <a:buChar char="•"/>
              <a:tabLst>
                <a:tab pos="5331751" algn="r"/>
                <a:tab pos="10972526" algn="r"/>
              </a:tabLst>
              <a:defRPr/>
            </a:pPr>
            <a:r>
              <a:rPr kumimoji="0" lang="en-GB" sz="1800" b="1" i="0" u="none" strike="noStrike" kern="1200" cap="none" spc="0" normalizeH="0" baseline="0" noProof="0" dirty="0">
                <a:ln>
                  <a:noFill/>
                </a:ln>
                <a:solidFill>
                  <a:srgbClr val="0460A9"/>
                </a:solidFill>
                <a:effectLst/>
                <a:uLnTx/>
                <a:uFillTx/>
                <a:latin typeface="Arial" panose="020B0604020202020204" pitchFamily="34" charset="0"/>
                <a:ea typeface="+mn-ea"/>
                <a:cs typeface="+mn-cs"/>
              </a:rPr>
              <a:t>Symptoms</a:t>
            </a:r>
            <a:r>
              <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cumulative disability, cognitive decline, loss of independence, visual changes, weakness, pain, hearing loss, tingling or numbness, constipation, vertigo, fatigue</a:t>
            </a:r>
            <a:r>
              <a:rPr kumimoji="0" lang="en-GB" sz="18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1,2</a:t>
            </a:r>
          </a:p>
          <a:p>
            <a:pPr marL="304792" marR="0" lvl="0" indent="-304792" algn="l" defTabSz="1219170" rtl="0" eaLnBrk="1" fontAlgn="auto" latinLnBrk="0" hangingPunct="1">
              <a:lnSpc>
                <a:spcPct val="100000"/>
              </a:lnSpc>
              <a:spcBef>
                <a:spcPts val="1200"/>
              </a:spcBef>
              <a:spcAft>
                <a:spcPts val="1200"/>
              </a:spcAft>
              <a:buClr>
                <a:srgbClr val="0460A9"/>
              </a:buClr>
              <a:buSzPct val="100000"/>
              <a:buFont typeface="Arial" panose="020B0604020202020204" pitchFamily="34" charset="0"/>
              <a:buChar char="•"/>
              <a:tabLst>
                <a:tab pos="5331751" algn="r"/>
                <a:tab pos="10972526" algn="r"/>
              </a:tabLst>
              <a:defRPr/>
            </a:pPr>
            <a:r>
              <a:rPr kumimoji="0" lang="en-GB" sz="1800" b="1" i="0" u="none" strike="noStrike" kern="1200" cap="none" spc="0" normalizeH="0" baseline="0" noProof="0" dirty="0">
                <a:ln>
                  <a:noFill/>
                </a:ln>
                <a:solidFill>
                  <a:srgbClr val="0460A9"/>
                </a:solidFill>
                <a:effectLst/>
                <a:uLnTx/>
                <a:uFillTx/>
                <a:latin typeface="Arial" panose="020B0604020202020204" pitchFamily="34" charset="0"/>
                <a:ea typeface="+mn-ea"/>
                <a:cs typeface="+mn-cs"/>
              </a:rPr>
              <a:t>Over 30% of patients will have significant disability </a:t>
            </a:r>
            <a:r>
              <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after 20 to 25 years</a:t>
            </a:r>
            <a:r>
              <a:rPr kumimoji="0" lang="en-GB" sz="18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p>
          <a:p>
            <a:pPr marL="304792" marR="0" lvl="0" indent="-304792" algn="l" defTabSz="1219170" rtl="0" eaLnBrk="1" fontAlgn="auto" latinLnBrk="0" hangingPunct="1">
              <a:lnSpc>
                <a:spcPct val="100000"/>
              </a:lnSpc>
              <a:spcBef>
                <a:spcPts val="1200"/>
              </a:spcBef>
              <a:spcAft>
                <a:spcPts val="1200"/>
              </a:spcAft>
              <a:buClr>
                <a:srgbClr val="0460A9"/>
              </a:buClr>
              <a:buSzPct val="100000"/>
              <a:buFont typeface="Arial" panose="020B0604020202020204" pitchFamily="34" charset="0"/>
              <a:buChar char="•"/>
              <a:tabLst>
                <a:tab pos="5331751" algn="r"/>
                <a:tab pos="10972526" algn="r"/>
              </a:tabLst>
              <a:defRPr/>
            </a:pPr>
            <a:r>
              <a:rPr kumimoji="0" lang="en-GB" sz="1800" b="1" i="0" u="none" strike="noStrike" kern="1200" cap="none" spc="0" normalizeH="0" baseline="0" noProof="0" dirty="0">
                <a:ln>
                  <a:noFill/>
                </a:ln>
                <a:solidFill>
                  <a:srgbClr val="0460A9"/>
                </a:solidFill>
                <a:effectLst/>
                <a:uLnTx/>
                <a:uFillTx/>
                <a:latin typeface="Arial" panose="020B0604020202020204" pitchFamily="34" charset="0"/>
                <a:ea typeface="+mn-ea"/>
                <a:cs typeface="+mn-cs"/>
              </a:rPr>
              <a:t>54% of patients with moderate/severe MS </a:t>
            </a:r>
            <a:br>
              <a:rPr kumimoji="0" lang="en-GB" sz="1800" b="1" i="0" u="none" strike="noStrike" kern="1200" cap="none" spc="0" normalizeH="0" baseline="0" noProof="0" dirty="0">
                <a:ln>
                  <a:noFill/>
                </a:ln>
                <a:solidFill>
                  <a:srgbClr val="0460A9"/>
                </a:solidFill>
                <a:effectLst/>
                <a:uLnTx/>
                <a:uFillTx/>
                <a:latin typeface="Arial" panose="020B0604020202020204" pitchFamily="34" charset="0"/>
                <a:ea typeface="+mn-ea"/>
                <a:cs typeface="+mn-cs"/>
              </a:rPr>
            </a:br>
            <a:r>
              <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in a study reported relying on a wheelchair</a:t>
            </a:r>
            <a:r>
              <a:rPr kumimoji="0" lang="en-GB" sz="18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a,2</a:t>
            </a:r>
            <a:endPar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3557574752"/>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sp>
        <p:nvSpPr>
          <p:cNvPr id="167" name="Content Placeholder 4" descr=" 164">
            <a:extLst>
              <a:ext uri="{FF2B5EF4-FFF2-40B4-BE49-F238E27FC236}">
                <a16:creationId xmlns:a16="http://schemas.microsoft.com/office/drawing/2014/main" id="{0EEA9004-2EDF-4F35-98DB-9155BA8CB0B3}"/>
              </a:ext>
            </a:extLst>
          </p:cNvPr>
          <p:cNvSpPr txBox="1">
            <a:spLocks/>
          </p:cNvSpPr>
          <p:nvPr/>
        </p:nvSpPr>
        <p:spPr>
          <a:xfrm>
            <a:off x="4927600" y="1895873"/>
            <a:ext cx="5067300" cy="3329359"/>
          </a:xfrm>
          <a:prstGeom prst="rect">
            <a:avLst/>
          </a:prstGeom>
        </p:spPr>
        <p:txBody>
          <a:bodyPr vert="horz" lIns="0" tIns="0" rIns="0" bIns="0" spcCol="182880" rtlCol="0">
            <a:noAutofit/>
          </a:bodyPr>
          <a:lstStyle>
            <a:lvl1pPr marL="304792" indent="-304792" algn="l" defTabSz="1219170" rtl="0" eaLnBrk="1" latinLnBrk="0" hangingPunct="1">
              <a:spcBef>
                <a:spcPts val="1200"/>
              </a:spcBef>
              <a:buClr>
                <a:schemeClr val="accent2"/>
              </a:buClr>
              <a:buSzPct val="100000"/>
              <a:buFont typeface="Wingdings" charset="2"/>
              <a:buChar char="§"/>
              <a:tabLst>
                <a:tab pos="5331751" algn="r"/>
                <a:tab pos="10972526" algn="r"/>
              </a:tabLst>
              <a:defRPr sz="2400" b="0" i="0" kern="1200" spc="0" baseline="0">
                <a:solidFill>
                  <a:schemeClr val="tx1"/>
                </a:solidFill>
                <a:latin typeface="+mn-lt"/>
                <a:ea typeface="+mn-ea"/>
                <a:cs typeface="+mn-cs"/>
              </a:defRPr>
            </a:lvl1pPr>
            <a:lvl2pPr marL="609585" indent="-304792" algn="l" defTabSz="1219170" rtl="0" eaLnBrk="1" latinLnBrk="0" hangingPunct="1">
              <a:spcBef>
                <a:spcPts val="400"/>
              </a:spcBef>
              <a:buClr>
                <a:schemeClr val="accent2"/>
              </a:buClr>
              <a:buSzPct val="100000"/>
              <a:buFont typeface="Arial" pitchFamily="34" charset="0"/>
              <a:buChar char="–"/>
              <a:defRPr sz="2200" b="0" i="0" kern="1200" spc="0" baseline="0">
                <a:solidFill>
                  <a:schemeClr val="tx1"/>
                </a:solidFill>
                <a:latin typeface="+mn-lt"/>
                <a:ea typeface="+mn-ea"/>
                <a:cs typeface="+mn-cs"/>
              </a:defRPr>
            </a:lvl2pPr>
            <a:lvl3pPr marL="914377" indent="-304792" algn="l" defTabSz="1219170" rtl="0" eaLnBrk="1" latinLnBrk="0" hangingPunct="1">
              <a:spcBef>
                <a:spcPts val="400"/>
              </a:spcBef>
              <a:buClr>
                <a:schemeClr val="accent2"/>
              </a:buClr>
              <a:buSzPct val="100000"/>
              <a:buFont typeface="Arial" pitchFamily="34" charset="0"/>
              <a:buChar char="–"/>
              <a:defRPr sz="2000" b="0" i="0" kern="1200" spc="0" baseline="0">
                <a:solidFill>
                  <a:schemeClr val="tx1"/>
                </a:solidFill>
                <a:latin typeface="+mn-lt"/>
                <a:ea typeface="+mn-ea"/>
                <a:cs typeface="+mn-cs"/>
              </a:defRPr>
            </a:lvl3pPr>
            <a:lvl4pPr marL="1219170" indent="-304792" algn="l" defTabSz="1219170" rtl="0" eaLnBrk="1" latinLnBrk="0" hangingPunct="1">
              <a:spcBef>
                <a:spcPts val="400"/>
              </a:spcBef>
              <a:buClr>
                <a:schemeClr val="accent2"/>
              </a:buClr>
              <a:buSzPct val="100000"/>
              <a:buFont typeface="Arial" pitchFamily="34" charset="0"/>
              <a:buChar char="–"/>
              <a:defRPr sz="1800" b="0" i="0" kern="1200" spc="0" baseline="0">
                <a:solidFill>
                  <a:schemeClr val="tx1"/>
                </a:solidFill>
                <a:latin typeface="+mn-lt"/>
                <a:ea typeface="+mn-ea"/>
                <a:cs typeface="+mn-cs"/>
              </a:defRPr>
            </a:lvl4pPr>
            <a:lvl5pPr marL="1523962" indent="-304792" algn="l" defTabSz="1219170" rtl="0" eaLnBrk="1" latinLnBrk="0" hangingPunct="1">
              <a:spcBef>
                <a:spcPts val="400"/>
              </a:spcBef>
              <a:buClr>
                <a:schemeClr val="accent2"/>
              </a:buClr>
              <a:buSzPct val="100000"/>
              <a:buFont typeface="Arial" pitchFamily="34" charset="0"/>
              <a:buChar char="–"/>
              <a:defRPr sz="1600" b="0" i="0" kern="1200" spc="0" baseline="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304792" marR="0" lvl="0" indent="-304792" algn="l" defTabSz="1219170" rtl="0" eaLnBrk="1" fontAlgn="auto" latinLnBrk="0" hangingPunct="1">
              <a:lnSpc>
                <a:spcPct val="100000"/>
              </a:lnSpc>
              <a:spcBef>
                <a:spcPts val="1200"/>
              </a:spcBef>
              <a:spcAft>
                <a:spcPts val="1200"/>
              </a:spcAft>
              <a:buClr>
                <a:srgbClr val="0460A9"/>
              </a:buClr>
              <a:buSzPct val="100000"/>
              <a:buFont typeface="Arial" panose="020B0604020202020204" pitchFamily="34" charset="0"/>
              <a:buChar char="•"/>
              <a:tabLst>
                <a:tab pos="5331751" algn="r"/>
                <a:tab pos="10972526" algn="r"/>
              </a:tabLst>
              <a:defRPr/>
            </a:pPr>
            <a:r>
              <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Age of onset</a:t>
            </a:r>
            <a:r>
              <a:rPr kumimoji="0" lang="en-GB" sz="1800" b="1" i="0" u="none" strike="noStrike" kern="1200" cap="none" spc="0" normalizeH="0" baseline="0" noProof="0" dirty="0">
                <a:ln>
                  <a:noFill/>
                </a:ln>
                <a:solidFill>
                  <a:srgbClr val="0460A9"/>
                </a:solidFill>
                <a:effectLst/>
                <a:uLnTx/>
                <a:uFillTx/>
                <a:latin typeface="Arial" panose="020B0604020202020204" pitchFamily="34" charset="0"/>
                <a:ea typeface="+mn-ea"/>
                <a:cs typeface="+mn-cs"/>
              </a:rPr>
              <a:t>: 20–50 years; </a:t>
            </a:r>
            <a:r>
              <a:rPr kumimoji="0" lang="en-GB" sz="1800" i="0" u="none" strike="noStrike" kern="1200" cap="none" spc="0" normalizeH="0" baseline="0" noProof="0" dirty="0">
                <a:ln>
                  <a:noFill/>
                </a:ln>
                <a:effectLst/>
                <a:uLnTx/>
                <a:uFillTx/>
                <a:latin typeface="Arial" panose="020B0604020202020204" pitchFamily="34" charset="0"/>
                <a:ea typeface="+mn-ea"/>
                <a:cs typeface="+mn-cs"/>
              </a:rPr>
              <a:t>average age of onset approximately</a:t>
            </a:r>
            <a:r>
              <a:rPr kumimoji="0" lang="en-GB" sz="1800" b="1" i="0" u="none" strike="noStrike" kern="1200" cap="none" spc="0" normalizeH="0" baseline="0" noProof="0" dirty="0">
                <a:ln>
                  <a:noFill/>
                </a:ln>
                <a:effectLst/>
                <a:uLnTx/>
                <a:uFillTx/>
                <a:latin typeface="Arial" panose="020B0604020202020204" pitchFamily="34" charset="0"/>
                <a:ea typeface="+mn-ea"/>
                <a:cs typeface="+mn-cs"/>
              </a:rPr>
              <a:t> </a:t>
            </a:r>
            <a:r>
              <a:rPr kumimoji="0" lang="en-GB" sz="1800" b="1" i="0" u="none" strike="noStrike" kern="1200" cap="none" spc="0" normalizeH="0" baseline="0" noProof="0" dirty="0">
                <a:ln>
                  <a:noFill/>
                </a:ln>
                <a:solidFill>
                  <a:srgbClr val="0460A9"/>
                </a:solidFill>
                <a:effectLst/>
                <a:uLnTx/>
                <a:uFillTx/>
                <a:latin typeface="Arial" panose="020B0604020202020204" pitchFamily="34" charset="0"/>
                <a:ea typeface="+mn-ea"/>
                <a:cs typeface="+mn-cs"/>
              </a:rPr>
              <a:t>34 years</a:t>
            </a:r>
            <a:r>
              <a:rPr kumimoji="0" lang="en-GB" sz="18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p>
          <a:p>
            <a:pPr marL="304792" marR="0" lvl="0" indent="-304792" algn="l" defTabSz="1219170" rtl="0" eaLnBrk="1" fontAlgn="auto" latinLnBrk="0" hangingPunct="1">
              <a:lnSpc>
                <a:spcPct val="100000"/>
              </a:lnSpc>
              <a:spcBef>
                <a:spcPts val="1200"/>
              </a:spcBef>
              <a:spcAft>
                <a:spcPts val="1200"/>
              </a:spcAft>
              <a:buClr>
                <a:srgbClr val="0460A9"/>
              </a:buClr>
              <a:buSzPct val="100000"/>
              <a:buFont typeface="Arial" panose="020B0604020202020204" pitchFamily="34" charset="0"/>
              <a:buChar char="•"/>
              <a:tabLst>
                <a:tab pos="5331751" algn="r"/>
                <a:tab pos="10972526" algn="r"/>
              </a:tabLst>
              <a:defRPr/>
            </a:pPr>
            <a:r>
              <a:rPr kumimoji="0" lang="en-GB" sz="1800" b="1" i="0" u="none" strike="noStrike" kern="1200" cap="none" spc="0" normalizeH="0" baseline="0" noProof="0" dirty="0">
                <a:ln>
                  <a:noFill/>
                </a:ln>
                <a:solidFill>
                  <a:srgbClr val="0460A9"/>
                </a:solidFill>
                <a:effectLst/>
                <a:uLnTx/>
                <a:uFillTx/>
                <a:latin typeface="Arial" panose="020B0604020202020204" pitchFamily="34" charset="0"/>
                <a:ea typeface="+mn-ea"/>
                <a:cs typeface="+mn-cs"/>
              </a:rPr>
              <a:t>Symptoms</a:t>
            </a:r>
            <a:r>
              <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cumulative disability, cognitive decline, loss of independence, visual changes, weakness, pain, hearing loss, tingling or numbness, constipation, vertigo, fatigue</a:t>
            </a:r>
            <a:r>
              <a:rPr kumimoji="0" lang="en-GB" sz="18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1,2</a:t>
            </a:r>
          </a:p>
          <a:p>
            <a:pPr marL="304792" marR="0" lvl="0" indent="-304792" algn="l" defTabSz="1219170" rtl="0" eaLnBrk="1" fontAlgn="auto" latinLnBrk="0" hangingPunct="1">
              <a:lnSpc>
                <a:spcPct val="100000"/>
              </a:lnSpc>
              <a:spcBef>
                <a:spcPts val="1200"/>
              </a:spcBef>
              <a:spcAft>
                <a:spcPts val="1200"/>
              </a:spcAft>
              <a:buClr>
                <a:srgbClr val="0460A9"/>
              </a:buClr>
              <a:buSzPct val="100000"/>
              <a:buFont typeface="Arial" panose="020B0604020202020204" pitchFamily="34" charset="0"/>
              <a:buChar char="•"/>
              <a:tabLst>
                <a:tab pos="5331751" algn="r"/>
                <a:tab pos="10972526" algn="r"/>
              </a:tabLst>
              <a:defRPr/>
            </a:pPr>
            <a:r>
              <a:rPr kumimoji="0" lang="en-GB" sz="1800" b="1" i="0" u="none" strike="noStrike" kern="1200" cap="none" spc="0" normalizeH="0" baseline="0" noProof="0" dirty="0">
                <a:ln>
                  <a:noFill/>
                </a:ln>
                <a:solidFill>
                  <a:srgbClr val="0460A9"/>
                </a:solidFill>
                <a:effectLst/>
                <a:uLnTx/>
                <a:uFillTx/>
                <a:latin typeface="Arial" panose="020B0604020202020204" pitchFamily="34" charset="0"/>
                <a:ea typeface="+mn-ea"/>
                <a:cs typeface="+mn-cs"/>
              </a:rPr>
              <a:t>Over 30% of patients will have significant disability </a:t>
            </a:r>
            <a:r>
              <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after 20 to 25 years</a:t>
            </a:r>
            <a:r>
              <a:rPr kumimoji="0" lang="en-GB" sz="18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p>
          <a:p>
            <a:pPr marL="304792" marR="0" lvl="0" indent="-304792" algn="l" defTabSz="1219170" rtl="0" eaLnBrk="1" fontAlgn="auto" latinLnBrk="0" hangingPunct="1">
              <a:lnSpc>
                <a:spcPct val="100000"/>
              </a:lnSpc>
              <a:spcBef>
                <a:spcPts val="1200"/>
              </a:spcBef>
              <a:spcAft>
                <a:spcPts val="1200"/>
              </a:spcAft>
              <a:buClr>
                <a:srgbClr val="0460A9"/>
              </a:buClr>
              <a:buSzPct val="100000"/>
              <a:buFont typeface="Arial" panose="020B0604020202020204" pitchFamily="34" charset="0"/>
              <a:buChar char="•"/>
              <a:tabLst>
                <a:tab pos="5331751" algn="r"/>
                <a:tab pos="10972526" algn="r"/>
              </a:tabLst>
              <a:defRPr/>
            </a:pPr>
            <a:r>
              <a:rPr kumimoji="0" lang="en-GB" sz="1800" b="1" i="0" u="none" strike="noStrike" kern="1200" cap="none" spc="0" normalizeH="0" baseline="0" noProof="0" dirty="0">
                <a:ln>
                  <a:noFill/>
                </a:ln>
                <a:solidFill>
                  <a:srgbClr val="0460A9"/>
                </a:solidFill>
                <a:effectLst/>
                <a:uLnTx/>
                <a:uFillTx/>
                <a:latin typeface="Arial" panose="020B0604020202020204" pitchFamily="34" charset="0"/>
                <a:ea typeface="+mn-ea"/>
                <a:cs typeface="+mn-cs"/>
              </a:rPr>
              <a:t>54% of patients with moderate/severe MS </a:t>
            </a:r>
            <a:br>
              <a:rPr kumimoji="0" lang="en-GB" sz="1800" b="1" i="0" u="none" strike="noStrike" kern="1200" cap="none" spc="0" normalizeH="0" baseline="0" noProof="0" dirty="0">
                <a:ln>
                  <a:noFill/>
                </a:ln>
                <a:solidFill>
                  <a:srgbClr val="0460A9"/>
                </a:solidFill>
                <a:effectLst/>
                <a:uLnTx/>
                <a:uFillTx/>
                <a:latin typeface="Arial" panose="020B0604020202020204" pitchFamily="34" charset="0"/>
                <a:ea typeface="+mn-ea"/>
                <a:cs typeface="+mn-cs"/>
              </a:rPr>
            </a:br>
            <a:r>
              <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in a study reported relying on a wheelchair</a:t>
            </a:r>
            <a:r>
              <a:rPr kumimoji="0" lang="en-GB" sz="18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a,2</a:t>
            </a:r>
            <a:endPar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endParaRPr>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72309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65" name="Rectangle 164" descr=" 192">
            <a:extLst>
              <a:ext uri="{FF2B5EF4-FFF2-40B4-BE49-F238E27FC236}">
                <a16:creationId xmlns:a16="http://schemas.microsoft.com/office/drawing/2014/main" id="{806A97A1-113B-41CA-9B0E-B1AF5035F3E4}"/>
              </a:ext>
            </a:extLst>
          </p:cNvPr>
          <p:cNvSpPr/>
          <p:nvPr/>
        </p:nvSpPr>
        <p:spPr>
          <a:xfrm>
            <a:off x="294640" y="5876836"/>
            <a:ext cx="9954260" cy="276999"/>
          </a:xfrm>
          <a:prstGeom prst="rect">
            <a:avLst/>
          </a:prstGeom>
        </p:spPr>
        <p:txBody>
          <a:bodyPr wrap="square" anchor="b" anchorCtr="0">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30000" noProof="0" dirty="0" err="1">
                <a:ln>
                  <a:noFill/>
                </a:ln>
                <a:solidFill>
                  <a:srgbClr val="023761"/>
                </a:solidFill>
                <a:effectLst/>
                <a:uLnTx/>
                <a:uFillTx/>
                <a:latin typeface="Arial" panose="020B0604020202020204"/>
                <a:ea typeface="+mn-ea"/>
                <a:cs typeface="+mn-cs"/>
              </a:rPr>
              <a:t>a</a:t>
            </a:r>
            <a:r>
              <a:rPr kumimoji="0" lang="en-GB" sz="1200" b="0" i="0" u="none" strike="noStrike" kern="1200" cap="none" spc="0" normalizeH="0" baseline="0" noProof="0" dirty="0" err="1">
                <a:ln>
                  <a:noFill/>
                </a:ln>
                <a:solidFill>
                  <a:srgbClr val="023761"/>
                </a:solidFill>
                <a:effectLst/>
                <a:uLnTx/>
                <a:uFillTx/>
                <a:latin typeface="Arial" panose="020B0604020202020204"/>
                <a:ea typeface="+mn-ea"/>
                <a:cs typeface="+mn-cs"/>
              </a:rPr>
              <a:t>At</a:t>
            </a:r>
            <a:r>
              <a:rPr kumimoji="0" lang="en-GB" sz="1200" b="0" i="0" u="none" strike="noStrike" kern="1200" cap="none" spc="0" normalizeH="0" baseline="0" noProof="0" dirty="0">
                <a:ln>
                  <a:noFill/>
                </a:ln>
                <a:solidFill>
                  <a:srgbClr val="023761"/>
                </a:solidFill>
                <a:effectLst/>
                <a:uLnTx/>
                <a:uFillTx/>
                <a:latin typeface="Arial" panose="020B0604020202020204"/>
                <a:ea typeface="+mn-ea"/>
                <a:cs typeface="+mn-cs"/>
              </a:rPr>
              <a:t> the 10-year follow up point of the study </a:t>
            </a:r>
          </a:p>
        </p:txBody>
      </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9"/>
            <a:ext cx="576000" cy="576000"/>
            <a:chOff x="3950297" y="2115051"/>
            <a:chExt cx="432000" cy="432000"/>
          </a:xfrm>
          <a:solidFill>
            <a:schemeClr val="accent4"/>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893351"/>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Future areas </a:t>
            </a:r>
            <a:b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b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of focus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3"/>
          <a:stretch>
            <a:fillRect/>
          </a:stretch>
        </p:blipFill>
        <p:spPr>
          <a:xfrm>
            <a:off x="9763410" y="6187335"/>
            <a:ext cx="1847316" cy="337291"/>
          </a:xfrm>
          <a:prstGeom prst="rect">
            <a:avLst/>
          </a:prstGeom>
        </p:spPr>
      </p:pic>
      <p:sp>
        <p:nvSpPr>
          <p:cNvPr id="173" name="Freeform: Shape 172" descr=" 173">
            <a:extLst>
              <a:ext uri="{FF2B5EF4-FFF2-40B4-BE49-F238E27FC236}">
                <a16:creationId xmlns:a16="http://schemas.microsoft.com/office/drawing/2014/main" id="{3A9CF0D6-308E-4059-9A7A-42C845596958}"/>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4" name="Freeform: Shape 173" descr=" 174">
            <a:extLst>
              <a:ext uri="{FF2B5EF4-FFF2-40B4-BE49-F238E27FC236}">
                <a16:creationId xmlns:a16="http://schemas.microsoft.com/office/drawing/2014/main" id="{244D10F2-6585-47AF-B6AF-8A890CF5E81B}"/>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5" name="Freeform: Shape 174" descr=" 175">
            <a:extLst>
              <a:ext uri="{FF2B5EF4-FFF2-40B4-BE49-F238E27FC236}">
                <a16:creationId xmlns:a16="http://schemas.microsoft.com/office/drawing/2014/main" id="{85C78B2D-41D0-43BD-85DD-631000CDDCA2}"/>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6" name="Freeform: Shape 175" descr=" 176">
            <a:extLst>
              <a:ext uri="{FF2B5EF4-FFF2-40B4-BE49-F238E27FC236}">
                <a16:creationId xmlns:a16="http://schemas.microsoft.com/office/drawing/2014/main" id="{1D6DC9BE-700C-4D01-921E-5A1EC56D7BB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7" name="Freeform: Shape 176" descr=" 177">
            <a:extLst>
              <a:ext uri="{FF2B5EF4-FFF2-40B4-BE49-F238E27FC236}">
                <a16:creationId xmlns:a16="http://schemas.microsoft.com/office/drawing/2014/main" id="{4B165EC0-00D4-481C-8958-2327367C089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8" name="Freeform: Shape 177" descr=" 178">
            <a:extLst>
              <a:ext uri="{FF2B5EF4-FFF2-40B4-BE49-F238E27FC236}">
                <a16:creationId xmlns:a16="http://schemas.microsoft.com/office/drawing/2014/main" id="{CA58C506-BB2D-43C6-B6EB-E38214428F4F}"/>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9" name="ABBREVIATIONS" descr=" 179">
            <a:hlinkClick r:id="" action="ppaction://noaction" highlightClick="1"/>
            <a:extLst>
              <a:ext uri="{FF2B5EF4-FFF2-40B4-BE49-F238E27FC236}">
                <a16:creationId xmlns:a16="http://schemas.microsoft.com/office/drawing/2014/main" id="{CDE7DECC-8111-4416-8636-B61814F89BB0}"/>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sp>
        <p:nvSpPr>
          <p:cNvPr id="180" name="Oval 179" descr=" 180">
            <a:hlinkClick r:id="" action="ppaction://hlinkshowjump?jump=nextslide" highlightClick="1"/>
            <a:extLst>
              <a:ext uri="{FF2B5EF4-FFF2-40B4-BE49-F238E27FC236}">
                <a16:creationId xmlns:a16="http://schemas.microsoft.com/office/drawing/2014/main" id="{BA863416-550F-4432-856F-D9640D70121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1" name="Oval 180" descr=" 181">
            <a:hlinkClick r:id="rId4" action="ppaction://hlinksldjump" highlightClick="1"/>
            <a:extLst>
              <a:ext uri="{FF2B5EF4-FFF2-40B4-BE49-F238E27FC236}">
                <a16:creationId xmlns:a16="http://schemas.microsoft.com/office/drawing/2014/main" id="{6A5FD429-A4B9-4677-A422-DF522C0900C2}"/>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82" name="Oval 181" descr=" 182">
            <a:hlinkClick r:id="rId5" action="ppaction://hlinksldjump" highlightClick="1"/>
            <a:extLst>
              <a:ext uri="{FF2B5EF4-FFF2-40B4-BE49-F238E27FC236}">
                <a16:creationId xmlns:a16="http://schemas.microsoft.com/office/drawing/2014/main" id="{CFA0CBD8-ADA6-435C-8EFD-5826A250CF9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3" name="Freeform: Shape 182" descr=" 183">
            <a:hlinkClick r:id="rId6" action="ppaction://hlinksldjump" highlightClick="1"/>
            <a:extLst>
              <a:ext uri="{FF2B5EF4-FFF2-40B4-BE49-F238E27FC236}">
                <a16:creationId xmlns:a16="http://schemas.microsoft.com/office/drawing/2014/main" id="{6BCC4A1C-65DE-48C8-9F96-E8C6DE8AFA79}"/>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Freeform: Shape 183" descr=" 184">
            <a:hlinkClick r:id="rId7" action="ppaction://hlinksldjump" highlightClick="1"/>
            <a:extLst>
              <a:ext uri="{FF2B5EF4-FFF2-40B4-BE49-F238E27FC236}">
                <a16:creationId xmlns:a16="http://schemas.microsoft.com/office/drawing/2014/main" id="{37F57C4F-5604-40DF-A93B-49C0ED960AE9}"/>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5" name="Freeform: Shape 184" descr=" 185">
            <a:hlinkClick r:id="rId8" action="ppaction://hlinksldjump" highlightClick="1"/>
            <a:extLst>
              <a:ext uri="{FF2B5EF4-FFF2-40B4-BE49-F238E27FC236}">
                <a16:creationId xmlns:a16="http://schemas.microsoft.com/office/drawing/2014/main" id="{1A10792D-03EB-4052-9D13-E7E9BB24BB0F}"/>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Freeform: Shape 185" descr=" 186">
            <a:hlinkClick r:id="rId4" action="ppaction://hlinksldjump" highlightClick="1"/>
            <a:extLst>
              <a:ext uri="{FF2B5EF4-FFF2-40B4-BE49-F238E27FC236}">
                <a16:creationId xmlns:a16="http://schemas.microsoft.com/office/drawing/2014/main" id="{FC5BFC82-C380-4252-A75C-04B4331ADFDF}"/>
              </a:ext>
            </a:extLst>
          </p:cNvPr>
          <p:cNvSpPr/>
          <p:nvPr/>
        </p:nvSpPr>
        <p:spPr>
          <a:xfrm>
            <a:off x="10307359" y="2723094"/>
            <a:ext cx="1884641"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Freeform: Shape 186" descr=" 187">
            <a:hlinkClick r:id="rId9" action="ppaction://hlinksldjump" highlightClick="1"/>
            <a:extLst>
              <a:ext uri="{FF2B5EF4-FFF2-40B4-BE49-F238E27FC236}">
                <a16:creationId xmlns:a16="http://schemas.microsoft.com/office/drawing/2014/main" id="{F2EA8CE0-5A57-4D08-AB74-C0A755F09CC1}"/>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Freeform: Shape 187" descr=" 188">
            <a:hlinkClick r:id="rId10" action="ppaction://hlinksldjump" highlightClick="1"/>
            <a:extLst>
              <a:ext uri="{FF2B5EF4-FFF2-40B4-BE49-F238E27FC236}">
                <a16:creationId xmlns:a16="http://schemas.microsoft.com/office/drawing/2014/main" id="{FD5AFAB3-A6F7-4ABE-9E6F-5249C5FB471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9" name="Freeform: Shape 188" descr=" 189">
            <a:hlinkClick r:id="rId11" action="ppaction://hlinksldjump" highlightClick="1"/>
            <a:extLst>
              <a:ext uri="{FF2B5EF4-FFF2-40B4-BE49-F238E27FC236}">
                <a16:creationId xmlns:a16="http://schemas.microsoft.com/office/drawing/2014/main" id="{367FC18E-D1E0-40C5-B397-E9248EBFA2D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nvGrpSpPr>
          <p:cNvPr id="2" name="Group 1" descr=" 2">
            <a:extLst>
              <a:ext uri="{FF2B5EF4-FFF2-40B4-BE49-F238E27FC236}">
                <a16:creationId xmlns:a16="http://schemas.microsoft.com/office/drawing/2014/main" id="{91B61AB0-CBFD-4586-B12D-81F4CF6E5854}"/>
              </a:ext>
            </a:extLst>
          </p:cNvPr>
          <p:cNvGrpSpPr/>
          <p:nvPr/>
        </p:nvGrpSpPr>
        <p:grpSpPr>
          <a:xfrm>
            <a:off x="666750" y="1570047"/>
            <a:ext cx="3942340" cy="3818400"/>
            <a:chOff x="463550" y="2064085"/>
            <a:chExt cx="3403851" cy="3296840"/>
          </a:xfrm>
        </p:grpSpPr>
        <p:pic>
          <p:nvPicPr>
            <p:cNvPr id="150" name="Picture 149" descr="A person standing in a kitchen&#10;&#10;Description automatically generated">
              <a:extLst>
                <a:ext uri="{FF2B5EF4-FFF2-40B4-BE49-F238E27FC236}">
                  <a16:creationId xmlns:a16="http://schemas.microsoft.com/office/drawing/2014/main" id="{BA8F0169-B95D-44CA-AC53-6B2AEB7525E4}"/>
                </a:ext>
              </a:extLst>
            </p:cNvPr>
            <p:cNvPicPr>
              <a:picLocks noChangeAspect="1"/>
            </p:cNvPicPr>
            <p:nvPr/>
          </p:nvPicPr>
          <p:blipFill rotWithShape="1">
            <a:blip r:embed="rId12"/>
            <a:srcRect l="43250" r="8000"/>
            <a:stretch/>
          </p:blipFill>
          <p:spPr>
            <a:xfrm>
              <a:off x="463550" y="2066925"/>
              <a:ext cx="3294000" cy="3294000"/>
            </a:xfrm>
            <a:prstGeom prst="ellipse">
              <a:avLst/>
            </a:prstGeom>
          </p:spPr>
        </p:pic>
        <p:grpSp>
          <p:nvGrpSpPr>
            <p:cNvPr id="151" name="Group 150">
              <a:extLst>
                <a:ext uri="{FF2B5EF4-FFF2-40B4-BE49-F238E27FC236}">
                  <a16:creationId xmlns:a16="http://schemas.microsoft.com/office/drawing/2014/main" id="{05EE480F-998C-4625-9DCD-55A63254DEBB}"/>
                </a:ext>
              </a:extLst>
            </p:cNvPr>
            <p:cNvGrpSpPr/>
            <p:nvPr/>
          </p:nvGrpSpPr>
          <p:grpSpPr>
            <a:xfrm>
              <a:off x="465169" y="2064085"/>
              <a:ext cx="3402232" cy="3292546"/>
              <a:chOff x="1914525" y="2457700"/>
              <a:chExt cx="3402232" cy="3292546"/>
            </a:xfrm>
          </p:grpSpPr>
          <p:sp>
            <p:nvSpPr>
              <p:cNvPr id="152" name="Oval 151">
                <a:extLst>
                  <a:ext uri="{FF2B5EF4-FFF2-40B4-BE49-F238E27FC236}">
                    <a16:creationId xmlns:a16="http://schemas.microsoft.com/office/drawing/2014/main" id="{683DEF92-A39A-49C5-8C15-8D0A10201916}"/>
                  </a:ext>
                </a:extLst>
              </p:cNvPr>
              <p:cNvSpPr/>
              <p:nvPr/>
            </p:nvSpPr>
            <p:spPr>
              <a:xfrm>
                <a:off x="1914525" y="2457700"/>
                <a:ext cx="3292546" cy="3292546"/>
              </a:xfrm>
              <a:prstGeom prst="ellipse">
                <a:avLst/>
              </a:prstGeom>
              <a:solidFill>
                <a:srgbClr val="9ABFDC">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53" name="Group 152">
                <a:extLst>
                  <a:ext uri="{FF2B5EF4-FFF2-40B4-BE49-F238E27FC236}">
                    <a16:creationId xmlns:a16="http://schemas.microsoft.com/office/drawing/2014/main" id="{AB9DB138-E3FD-4D2C-91E9-E4A38880E4AC}"/>
                  </a:ext>
                </a:extLst>
              </p:cNvPr>
              <p:cNvGrpSpPr/>
              <p:nvPr/>
            </p:nvGrpSpPr>
            <p:grpSpPr>
              <a:xfrm>
                <a:off x="4187789" y="5213337"/>
                <a:ext cx="1128968" cy="505475"/>
                <a:chOff x="4187789" y="5191115"/>
                <a:chExt cx="1128968" cy="505475"/>
              </a:xfrm>
            </p:grpSpPr>
            <p:sp>
              <p:nvSpPr>
                <p:cNvPr id="155" name="Rectangle 154">
                  <a:extLst>
                    <a:ext uri="{FF2B5EF4-FFF2-40B4-BE49-F238E27FC236}">
                      <a16:creationId xmlns:a16="http://schemas.microsoft.com/office/drawing/2014/main" id="{CC8D27C4-214C-4595-B9DE-256838704846}"/>
                    </a:ext>
                  </a:extLst>
                </p:cNvPr>
                <p:cNvSpPr/>
                <p:nvPr/>
              </p:nvSpPr>
              <p:spPr>
                <a:xfrm>
                  <a:off x="4751236" y="5377706"/>
                  <a:ext cx="565521" cy="318884"/>
                </a:xfrm>
                <a:prstGeom prst="rect">
                  <a:avLst/>
                </a:prstGeom>
              </p:spPr>
              <p:txBody>
                <a:bodyPr wrap="non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023761"/>
                      </a:solidFill>
                      <a:effectLst/>
                      <a:uLnTx/>
                      <a:uFillTx/>
                      <a:latin typeface="Arial" panose="020B0604020202020204"/>
                      <a:ea typeface="+mn-ea"/>
                      <a:cs typeface="+mn-cs"/>
                    </a:rPr>
                    <a:t>Tim</a:t>
                  </a:r>
                  <a:r>
                    <a:rPr kumimoji="0" lang="en-GB" sz="1800" b="1" i="0" u="none" strike="noStrike" kern="1200" cap="none" spc="0" normalizeH="0" baseline="0" noProof="0" dirty="0">
                      <a:ln>
                        <a:noFill/>
                      </a:ln>
                      <a:solidFill>
                        <a:srgbClr val="FFFFFF"/>
                      </a:solidFill>
                      <a:effectLst/>
                      <a:uLnTx/>
                      <a:uFillTx/>
                      <a:latin typeface="Arial" panose="020B0604020202020204"/>
                      <a:ea typeface="+mn-ea"/>
                      <a:cs typeface="+mn-cs"/>
                    </a:rPr>
                    <a:t> </a:t>
                  </a:r>
                </a:p>
              </p:txBody>
            </p:sp>
            <p:sp>
              <p:nvSpPr>
                <p:cNvPr id="156" name="Freeform: Shape 155">
                  <a:extLst>
                    <a:ext uri="{FF2B5EF4-FFF2-40B4-BE49-F238E27FC236}">
                      <a16:creationId xmlns:a16="http://schemas.microsoft.com/office/drawing/2014/main" id="{27E9A672-E29A-457C-8B37-BB0CB9FF0007}"/>
                    </a:ext>
                  </a:extLst>
                </p:cNvPr>
                <p:cNvSpPr/>
                <p:nvPr/>
              </p:nvSpPr>
              <p:spPr>
                <a:xfrm rot="10800000" flipH="1">
                  <a:off x="4187789" y="5191115"/>
                  <a:ext cx="591502" cy="394335"/>
                </a:xfrm>
                <a:custGeom>
                  <a:avLst/>
                  <a:gdLst>
                    <a:gd name="connsiteX0" fmla="*/ 130788 w 591502"/>
                    <a:gd name="connsiteY0" fmla="*/ 131445 h 394335"/>
                    <a:gd name="connsiteX1" fmla="*/ 0 w 591502"/>
                    <a:gd name="connsiteY1" fmla="*/ 262890 h 394335"/>
                    <a:gd name="connsiteX2" fmla="*/ 131445 w 591502"/>
                    <a:gd name="connsiteY2" fmla="*/ 394335 h 394335"/>
                    <a:gd name="connsiteX3" fmla="*/ 262890 w 591502"/>
                    <a:gd name="connsiteY3" fmla="*/ 262890 h 394335"/>
                    <a:gd name="connsiteX4" fmla="*/ 0 w 591502"/>
                    <a:gd name="connsiteY4" fmla="*/ 0 h 394335"/>
                    <a:gd name="connsiteX5" fmla="*/ 130788 w 591502"/>
                    <a:gd name="connsiteY5" fmla="*/ 131445 h 394335"/>
                    <a:gd name="connsiteX6" fmla="*/ 328613 w 591502"/>
                    <a:gd name="connsiteY6" fmla="*/ 262890 h 394335"/>
                    <a:gd name="connsiteX7" fmla="*/ 460058 w 591502"/>
                    <a:gd name="connsiteY7" fmla="*/ 394335 h 394335"/>
                    <a:gd name="connsiteX8" fmla="*/ 591503 w 591502"/>
                    <a:gd name="connsiteY8" fmla="*/ 262890 h 394335"/>
                    <a:gd name="connsiteX9" fmla="*/ 591503 w 591502"/>
                    <a:gd name="connsiteY9" fmla="*/ 262890 h 394335"/>
                    <a:gd name="connsiteX10" fmla="*/ 328613 w 591502"/>
                    <a:gd name="connsiteY10" fmla="*/ 0 h 394335"/>
                    <a:gd name="connsiteX11" fmla="*/ 459400 w 591502"/>
                    <a:gd name="connsiteY11" fmla="*/ 131445 h 394335"/>
                    <a:gd name="connsiteX12" fmla="*/ 328613 w 591502"/>
                    <a:gd name="connsiteY12" fmla="*/ 262890 h 39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1502" h="394335">
                      <a:moveTo>
                        <a:pt x="130788" y="131445"/>
                      </a:moveTo>
                      <a:cubicBezTo>
                        <a:pt x="58493" y="131445"/>
                        <a:pt x="0" y="190595"/>
                        <a:pt x="0" y="262890"/>
                      </a:cubicBezTo>
                      <a:cubicBezTo>
                        <a:pt x="0" y="335185"/>
                        <a:pt x="59150" y="394335"/>
                        <a:pt x="131445" y="394335"/>
                      </a:cubicBezTo>
                      <a:cubicBezTo>
                        <a:pt x="203740" y="394335"/>
                        <a:pt x="262890" y="335185"/>
                        <a:pt x="262890" y="262890"/>
                      </a:cubicBezTo>
                      <a:cubicBezTo>
                        <a:pt x="262890" y="117643"/>
                        <a:pt x="145247" y="0"/>
                        <a:pt x="0" y="0"/>
                      </a:cubicBezTo>
                      <a:cubicBezTo>
                        <a:pt x="0" y="0"/>
                        <a:pt x="86096" y="32204"/>
                        <a:pt x="130788" y="131445"/>
                      </a:cubicBezTo>
                      <a:close/>
                      <a:moveTo>
                        <a:pt x="328613" y="262890"/>
                      </a:moveTo>
                      <a:cubicBezTo>
                        <a:pt x="328613" y="335185"/>
                        <a:pt x="387763" y="394335"/>
                        <a:pt x="460058" y="394335"/>
                      </a:cubicBezTo>
                      <a:cubicBezTo>
                        <a:pt x="532352" y="394335"/>
                        <a:pt x="591503" y="335185"/>
                        <a:pt x="591503" y="262890"/>
                      </a:cubicBezTo>
                      <a:lnTo>
                        <a:pt x="591503" y="262890"/>
                      </a:lnTo>
                      <a:cubicBezTo>
                        <a:pt x="591503" y="117643"/>
                        <a:pt x="473859" y="0"/>
                        <a:pt x="328613" y="0"/>
                      </a:cubicBezTo>
                      <a:cubicBezTo>
                        <a:pt x="328613" y="0"/>
                        <a:pt x="414709" y="32204"/>
                        <a:pt x="459400" y="131445"/>
                      </a:cubicBezTo>
                      <a:cubicBezTo>
                        <a:pt x="387106" y="131445"/>
                        <a:pt x="328613" y="190595"/>
                        <a:pt x="328613" y="262890"/>
                      </a:cubicBezTo>
                      <a:close/>
                    </a:path>
                  </a:pathLst>
                </a:custGeom>
                <a:solidFill>
                  <a:schemeClr val="accent3"/>
                </a:solidFill>
                <a:ln w="657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grpSp>
      <p:sp>
        <p:nvSpPr>
          <p:cNvPr id="157" name="REFERENCES" descr=" 157">
            <a:hlinkClick r:id="" action="ppaction://noaction" highlightClick="1"/>
            <a:extLst>
              <a:ext uri="{FF2B5EF4-FFF2-40B4-BE49-F238E27FC236}">
                <a16:creationId xmlns:a16="http://schemas.microsoft.com/office/drawing/2014/main" id="{AFFEB211-4170-48F2-A7B7-0249C47FBC8B}"/>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grpSp>
        <p:nvGrpSpPr>
          <p:cNvPr id="158" name="Group 157" descr=" 158">
            <a:extLst>
              <a:ext uri="{FF2B5EF4-FFF2-40B4-BE49-F238E27FC236}">
                <a16:creationId xmlns:a16="http://schemas.microsoft.com/office/drawing/2014/main" id="{E21F3DA0-3BA3-4426-A2B8-38B001C967FD}"/>
              </a:ext>
            </a:extLst>
          </p:cNvPr>
          <p:cNvGrpSpPr/>
          <p:nvPr/>
        </p:nvGrpSpPr>
        <p:grpSpPr>
          <a:xfrm>
            <a:off x="195253" y="3546448"/>
            <a:ext cx="5770784" cy="3143241"/>
            <a:chOff x="146440" y="2659836"/>
            <a:chExt cx="4328088" cy="2357431"/>
          </a:xfrm>
        </p:grpSpPr>
        <p:sp>
          <p:nvSpPr>
            <p:cNvPr id="159" name="Rectangle: Rounded Corners 158">
              <a:extLst>
                <a:ext uri="{FF2B5EF4-FFF2-40B4-BE49-F238E27FC236}">
                  <a16:creationId xmlns:a16="http://schemas.microsoft.com/office/drawing/2014/main" id="{D12B8B5C-A9C1-4202-AD82-BDAC99A1C47D}"/>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en-GB" sz="14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p>
            <a:p>
              <a:pPr marL="304792" marR="0" lvl="0" indent="-304792" algn="l" defTabSz="1219170" rtl="0" eaLnBrk="1" fontAlgn="auto" latinLnBrk="0" hangingPunct="1">
                <a:lnSpc>
                  <a:spcPct val="100000"/>
                </a:lnSpc>
                <a:spcBef>
                  <a:spcPts val="400"/>
                </a:spcBef>
                <a:spcAft>
                  <a:spcPts val="400"/>
                </a:spcAft>
                <a:buClrTx/>
                <a:buSzTx/>
                <a:buFontTx/>
                <a:buAutoNum type="arabicPeriod"/>
                <a:tabLst/>
                <a:defRPr/>
              </a:pPr>
              <a:r>
                <a:rPr kumimoji="0" lang="en-GB" sz="1400" b="0" i="0" u="none" strike="noStrike" kern="1200" cap="none" spc="0" normalizeH="0" baseline="0" noProof="0" dirty="0" err="1">
                  <a:ln>
                    <a:noFill/>
                  </a:ln>
                  <a:solidFill>
                    <a:srgbClr val="023761"/>
                  </a:solidFill>
                  <a:effectLst/>
                  <a:uLnTx/>
                  <a:uFillTx/>
                  <a:latin typeface="Arial" panose="020B0604020202020204"/>
                  <a:ea typeface="+mn-ea"/>
                  <a:cs typeface="+mn-cs"/>
                </a:rPr>
                <a:t>Stöppler</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 Multiple Sclerosis. Medscape 2019. Available at </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hlinkClick r:id="rId13"/>
                </a:rPr>
                <a:t>https://www.emedicinehealth.com/multiple_sclerosis/article_em.htm</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 Accessed August 2020. </a:t>
              </a:r>
            </a:p>
            <a:p>
              <a:pPr marL="304792" marR="0" lvl="0" indent="-304792" algn="l" defTabSz="1219170" rtl="0" eaLnBrk="1" fontAlgn="auto" latinLnBrk="0" hangingPunct="1">
                <a:lnSpc>
                  <a:spcPct val="100000"/>
                </a:lnSpc>
                <a:spcBef>
                  <a:spcPts val="400"/>
                </a:spcBef>
                <a:spcAft>
                  <a:spcPts val="400"/>
                </a:spcAft>
                <a:buClrTx/>
                <a:buSzTx/>
                <a:buFontTx/>
                <a:buAutoNum type="arabicPeriod"/>
                <a:tabLst/>
                <a:defRPr/>
              </a:pPr>
              <a:r>
                <a:rPr kumimoji="0" lang="en-GB" sz="1400" b="0" i="0" u="none" strike="noStrike" kern="1200" cap="none" spc="0" normalizeH="0" baseline="0" noProof="0" dirty="0" err="1">
                  <a:ln>
                    <a:noFill/>
                  </a:ln>
                  <a:solidFill>
                    <a:srgbClr val="023761"/>
                  </a:solidFill>
                  <a:effectLst/>
                  <a:uLnTx/>
                  <a:uFillTx/>
                  <a:latin typeface="Arial" panose="020B0604020202020204"/>
                  <a:ea typeface="+mn-ea"/>
                  <a:cs typeface="+mn-cs"/>
                </a:rPr>
                <a:t>Conradsson</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 D, et al. J </a:t>
              </a:r>
              <a:r>
                <a:rPr kumimoji="0" lang="en-GB" sz="1400" b="0" i="0" u="none" strike="noStrike" kern="1200" cap="none" spc="0" normalizeH="0" baseline="0" noProof="0" dirty="0" err="1">
                  <a:ln>
                    <a:noFill/>
                  </a:ln>
                  <a:solidFill>
                    <a:srgbClr val="023761"/>
                  </a:solidFill>
                  <a:effectLst/>
                  <a:uLnTx/>
                  <a:uFillTx/>
                  <a:latin typeface="Arial" panose="020B0604020202020204"/>
                  <a:ea typeface="+mn-ea"/>
                  <a:cs typeface="+mn-cs"/>
                </a:rPr>
                <a:t>Neurol</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 2018; 265:119–126.</a:t>
              </a:r>
            </a:p>
          </p:txBody>
        </p:sp>
        <p:sp>
          <p:nvSpPr>
            <p:cNvPr id="161" name="Rectangle: Rounded Corners 160">
              <a:extLst>
                <a:ext uri="{FF2B5EF4-FFF2-40B4-BE49-F238E27FC236}">
                  <a16:creationId xmlns:a16="http://schemas.microsoft.com/office/drawing/2014/main" id="{4ECB399F-51D0-4997-80BB-C167B0A5618B}"/>
                </a:ext>
              </a:extLst>
            </p:cNvPr>
            <p:cNvSpPr/>
            <p:nvPr/>
          </p:nvSpPr>
          <p:spPr>
            <a:xfrm>
              <a:off x="1357693" y="4729267"/>
              <a:ext cx="982800" cy="288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62" name="Rectangle: Rounded Corners 161">
              <a:extLst>
                <a:ext uri="{FF2B5EF4-FFF2-40B4-BE49-F238E27FC236}">
                  <a16:creationId xmlns:a16="http://schemas.microsoft.com/office/drawing/2014/main" id="{22F95A39-B9EC-42DB-80E0-DD0BCDADC974}"/>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400"/>
                </a:spcBef>
                <a:spcAft>
                  <a:spcPts val="400"/>
                </a:spcAft>
                <a:buClrTx/>
                <a:buSzTx/>
                <a:buFontTx/>
                <a:buNone/>
                <a:tabLst/>
                <a:defRPr/>
              </a:pPr>
              <a:r>
                <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sym typeface="Wingdings" panose="05000000000000000000" pitchFamily="2" charset="2"/>
                </a:rPr>
                <a:t></a:t>
              </a:r>
              <a:endPar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sp>
        <p:nvSpPr>
          <p:cNvPr id="166" name="Rectangle 165" descr=" 191">
            <a:extLst>
              <a:ext uri="{FF2B5EF4-FFF2-40B4-BE49-F238E27FC236}">
                <a16:creationId xmlns:a16="http://schemas.microsoft.com/office/drawing/2014/main" id="{66D97236-2E6E-4327-A5BC-7780A6AA18B5}"/>
              </a:ext>
            </a:extLst>
          </p:cNvPr>
          <p:cNvSpPr/>
          <p:nvPr/>
        </p:nvSpPr>
        <p:spPr>
          <a:xfrm>
            <a:off x="294640" y="243536"/>
            <a:ext cx="10963910" cy="892552"/>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The neurodegenerative impact of MS can be life-changing for people living with MS</a:t>
            </a:r>
          </a:p>
        </p:txBody>
      </p:sp>
    </p:spTree>
    <p:extLst>
      <p:ext uri="{BB962C8B-B14F-4D97-AF65-F5344CB8AC3E}">
        <p14:creationId xmlns:p14="http://schemas.microsoft.com/office/powerpoint/2010/main" val="801034840"/>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72309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9"/>
            <a:ext cx="576000" cy="576000"/>
            <a:chOff x="3950297" y="2115051"/>
            <a:chExt cx="432000" cy="432000"/>
          </a:xfrm>
          <a:solidFill>
            <a:schemeClr val="accent4"/>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893351"/>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Future areas </a:t>
            </a:r>
            <a:b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b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of focus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3"/>
          <a:stretch>
            <a:fillRect/>
          </a:stretch>
        </p:blipFill>
        <p:spPr>
          <a:xfrm>
            <a:off x="9763410" y="6187335"/>
            <a:ext cx="1847316" cy="337291"/>
          </a:xfrm>
          <a:prstGeom prst="rect">
            <a:avLst/>
          </a:prstGeom>
        </p:spPr>
      </p:pic>
      <p:sp>
        <p:nvSpPr>
          <p:cNvPr id="173" name="Freeform: Shape 172" descr=" 173">
            <a:extLst>
              <a:ext uri="{FF2B5EF4-FFF2-40B4-BE49-F238E27FC236}">
                <a16:creationId xmlns:a16="http://schemas.microsoft.com/office/drawing/2014/main" id="{3A9CF0D6-308E-4059-9A7A-42C845596958}"/>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4" name="Freeform: Shape 173" descr=" 174">
            <a:extLst>
              <a:ext uri="{FF2B5EF4-FFF2-40B4-BE49-F238E27FC236}">
                <a16:creationId xmlns:a16="http://schemas.microsoft.com/office/drawing/2014/main" id="{244D10F2-6585-47AF-B6AF-8A890CF5E81B}"/>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5" name="Freeform: Shape 174" descr=" 175">
            <a:extLst>
              <a:ext uri="{FF2B5EF4-FFF2-40B4-BE49-F238E27FC236}">
                <a16:creationId xmlns:a16="http://schemas.microsoft.com/office/drawing/2014/main" id="{85C78B2D-41D0-43BD-85DD-631000CDDCA2}"/>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6" name="Freeform: Shape 175" descr=" 176">
            <a:extLst>
              <a:ext uri="{FF2B5EF4-FFF2-40B4-BE49-F238E27FC236}">
                <a16:creationId xmlns:a16="http://schemas.microsoft.com/office/drawing/2014/main" id="{1D6DC9BE-700C-4D01-921E-5A1EC56D7BB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7" name="Freeform: Shape 176" descr=" 177">
            <a:extLst>
              <a:ext uri="{FF2B5EF4-FFF2-40B4-BE49-F238E27FC236}">
                <a16:creationId xmlns:a16="http://schemas.microsoft.com/office/drawing/2014/main" id="{4B165EC0-00D4-481C-8958-2327367C089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8" name="Freeform: Shape 177" descr=" 178">
            <a:extLst>
              <a:ext uri="{FF2B5EF4-FFF2-40B4-BE49-F238E27FC236}">
                <a16:creationId xmlns:a16="http://schemas.microsoft.com/office/drawing/2014/main" id="{CA58C506-BB2D-43C6-B6EB-E38214428F4F}"/>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9" name="ABBREVIATIONS" descr=" 179">
            <a:hlinkClick r:id="" action="ppaction://noaction" highlightClick="1"/>
            <a:extLst>
              <a:ext uri="{FF2B5EF4-FFF2-40B4-BE49-F238E27FC236}">
                <a16:creationId xmlns:a16="http://schemas.microsoft.com/office/drawing/2014/main" id="{CDE7DECC-8111-4416-8636-B61814F89BB0}"/>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sp>
        <p:nvSpPr>
          <p:cNvPr id="180" name="Oval 179" descr=" 180">
            <a:hlinkClick r:id="" action="ppaction://hlinkshowjump?jump=nextslide" highlightClick="1"/>
            <a:extLst>
              <a:ext uri="{FF2B5EF4-FFF2-40B4-BE49-F238E27FC236}">
                <a16:creationId xmlns:a16="http://schemas.microsoft.com/office/drawing/2014/main" id="{BA863416-550F-4432-856F-D9640D70121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1" name="Oval 180" descr=" 181">
            <a:hlinkClick r:id="rId4" action="ppaction://hlinksldjump" highlightClick="1"/>
            <a:extLst>
              <a:ext uri="{FF2B5EF4-FFF2-40B4-BE49-F238E27FC236}">
                <a16:creationId xmlns:a16="http://schemas.microsoft.com/office/drawing/2014/main" id="{6A5FD429-A4B9-4677-A422-DF522C0900C2}"/>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82" name="Oval 181" descr=" 182">
            <a:hlinkClick r:id="rId5" action="ppaction://hlinksldjump" highlightClick="1"/>
            <a:extLst>
              <a:ext uri="{FF2B5EF4-FFF2-40B4-BE49-F238E27FC236}">
                <a16:creationId xmlns:a16="http://schemas.microsoft.com/office/drawing/2014/main" id="{CFA0CBD8-ADA6-435C-8EFD-5826A250CF9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3" name="Freeform: Shape 182" descr=" 183">
            <a:hlinkClick r:id="rId6" action="ppaction://hlinksldjump" highlightClick="1"/>
            <a:extLst>
              <a:ext uri="{FF2B5EF4-FFF2-40B4-BE49-F238E27FC236}">
                <a16:creationId xmlns:a16="http://schemas.microsoft.com/office/drawing/2014/main" id="{6BCC4A1C-65DE-48C8-9F96-E8C6DE8AFA79}"/>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Freeform: Shape 183" descr=" 184">
            <a:hlinkClick r:id="rId7" action="ppaction://hlinksldjump" highlightClick="1"/>
            <a:extLst>
              <a:ext uri="{FF2B5EF4-FFF2-40B4-BE49-F238E27FC236}">
                <a16:creationId xmlns:a16="http://schemas.microsoft.com/office/drawing/2014/main" id="{37F57C4F-5604-40DF-A93B-49C0ED960AE9}"/>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5" name="Freeform: Shape 184" descr=" 185">
            <a:hlinkClick r:id="rId8" action="ppaction://hlinksldjump" highlightClick="1"/>
            <a:extLst>
              <a:ext uri="{FF2B5EF4-FFF2-40B4-BE49-F238E27FC236}">
                <a16:creationId xmlns:a16="http://schemas.microsoft.com/office/drawing/2014/main" id="{1A10792D-03EB-4052-9D13-E7E9BB24BB0F}"/>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Freeform: Shape 185" descr=" 186">
            <a:hlinkClick r:id="rId4" action="ppaction://hlinksldjump" highlightClick="1"/>
            <a:extLst>
              <a:ext uri="{FF2B5EF4-FFF2-40B4-BE49-F238E27FC236}">
                <a16:creationId xmlns:a16="http://schemas.microsoft.com/office/drawing/2014/main" id="{FC5BFC82-C380-4252-A75C-04B4331ADFDF}"/>
              </a:ext>
            </a:extLst>
          </p:cNvPr>
          <p:cNvSpPr/>
          <p:nvPr/>
        </p:nvSpPr>
        <p:spPr>
          <a:xfrm>
            <a:off x="10307360" y="2723094"/>
            <a:ext cx="188464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Freeform: Shape 186" descr=" 187">
            <a:hlinkClick r:id="rId9" action="ppaction://hlinksldjump" highlightClick="1"/>
            <a:extLst>
              <a:ext uri="{FF2B5EF4-FFF2-40B4-BE49-F238E27FC236}">
                <a16:creationId xmlns:a16="http://schemas.microsoft.com/office/drawing/2014/main" id="{F2EA8CE0-5A57-4D08-AB74-C0A755F09CC1}"/>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Freeform: Shape 187" descr=" 188">
            <a:hlinkClick r:id="rId10" action="ppaction://hlinksldjump" highlightClick="1"/>
            <a:extLst>
              <a:ext uri="{FF2B5EF4-FFF2-40B4-BE49-F238E27FC236}">
                <a16:creationId xmlns:a16="http://schemas.microsoft.com/office/drawing/2014/main" id="{FD5AFAB3-A6F7-4ABE-9E6F-5249C5FB471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9" name="Freeform: Shape 188" descr=" 189">
            <a:hlinkClick r:id="rId11" action="ppaction://hlinksldjump" highlightClick="1"/>
            <a:extLst>
              <a:ext uri="{FF2B5EF4-FFF2-40B4-BE49-F238E27FC236}">
                <a16:creationId xmlns:a16="http://schemas.microsoft.com/office/drawing/2014/main" id="{367FC18E-D1E0-40C5-B397-E9248EBFA2D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1" name="Rectangle 190" descr=" 191">
            <a:extLst>
              <a:ext uri="{FF2B5EF4-FFF2-40B4-BE49-F238E27FC236}">
                <a16:creationId xmlns:a16="http://schemas.microsoft.com/office/drawing/2014/main" id="{5203EF51-C963-4C63-A96B-0AD30B9437A3}"/>
              </a:ext>
            </a:extLst>
          </p:cNvPr>
          <p:cNvSpPr/>
          <p:nvPr/>
        </p:nvSpPr>
        <p:spPr>
          <a:xfrm>
            <a:off x="294640" y="243536"/>
            <a:ext cx="10963910" cy="892552"/>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In SMA, deficiency of SMN protein leads to loss of motor neurons </a:t>
            </a:r>
            <a:b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b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and paralysis</a:t>
            </a:r>
            <a:r>
              <a:rPr kumimoji="0" lang="en-GB" sz="2600" b="1" i="0" u="none" strike="noStrike" kern="1200" cap="none" spc="0" normalizeH="0" baseline="30000" noProof="0" dirty="0">
                <a:ln>
                  <a:noFill/>
                </a:ln>
                <a:solidFill>
                  <a:srgbClr val="023761"/>
                </a:solidFill>
                <a:effectLst/>
                <a:uLnTx/>
                <a:uFillTx/>
                <a:latin typeface="Arial" panose="020B0604020202020204"/>
                <a:ea typeface="+mn-ea"/>
                <a:cs typeface="+mn-cs"/>
              </a:rPr>
              <a:t>1,2</a:t>
            </a: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 </a:t>
            </a:r>
          </a:p>
        </p:txBody>
      </p:sp>
      <p:sp>
        <p:nvSpPr>
          <p:cNvPr id="157" name="REFERENCES" descr=" 157">
            <a:hlinkClick r:id="" action="ppaction://noaction" highlightClick="1"/>
            <a:extLst>
              <a:ext uri="{FF2B5EF4-FFF2-40B4-BE49-F238E27FC236}">
                <a16:creationId xmlns:a16="http://schemas.microsoft.com/office/drawing/2014/main" id="{AFFEB211-4170-48F2-A7B7-0249C47FBC8B}"/>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50" name="ABBREVIATIONS" descr=" 150">
            <a:hlinkClick r:id="" action="ppaction://noaction" highlightClick="1"/>
            <a:extLst>
              <a:ext uri="{FF2B5EF4-FFF2-40B4-BE49-F238E27FC236}">
                <a16:creationId xmlns:a16="http://schemas.microsoft.com/office/drawing/2014/main" id="{012DCD09-1C04-490A-ABFA-51E607446F31}"/>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ABBREVIATIONS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cxnSp>
        <p:nvCxnSpPr>
          <p:cNvPr id="163" name="Straight Connector 162" descr=" 163">
            <a:extLst>
              <a:ext uri="{FF2B5EF4-FFF2-40B4-BE49-F238E27FC236}">
                <a16:creationId xmlns:a16="http://schemas.microsoft.com/office/drawing/2014/main" id="{92F93E0C-69E0-44D0-8E47-83D82E9BCA0B}"/>
              </a:ext>
            </a:extLst>
          </p:cNvPr>
          <p:cNvCxnSpPr>
            <a:cxnSpLocks/>
          </p:cNvCxnSpPr>
          <p:nvPr/>
        </p:nvCxnSpPr>
        <p:spPr>
          <a:xfrm>
            <a:off x="1574800" y="1850107"/>
            <a:ext cx="8547100" cy="0"/>
          </a:xfrm>
          <a:prstGeom prst="line">
            <a:avLst/>
          </a:prstGeom>
          <a:ln w="57150">
            <a:solidFill>
              <a:schemeClr val="accent2"/>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6" name="Group 5" descr=" 6">
            <a:extLst>
              <a:ext uri="{FF2B5EF4-FFF2-40B4-BE49-F238E27FC236}">
                <a16:creationId xmlns:a16="http://schemas.microsoft.com/office/drawing/2014/main" id="{23C5297B-F289-42B0-A03F-2BACAF6813EF}"/>
              </a:ext>
            </a:extLst>
          </p:cNvPr>
          <p:cNvGrpSpPr/>
          <p:nvPr/>
        </p:nvGrpSpPr>
        <p:grpSpPr>
          <a:xfrm>
            <a:off x="151688" y="1539544"/>
            <a:ext cx="2972511" cy="3115874"/>
            <a:chOff x="151688" y="1539544"/>
            <a:chExt cx="2972511" cy="3115874"/>
          </a:xfrm>
        </p:grpSpPr>
        <p:sp>
          <p:nvSpPr>
            <p:cNvPr id="203" name="TextBox 202">
              <a:extLst>
                <a:ext uri="{FF2B5EF4-FFF2-40B4-BE49-F238E27FC236}">
                  <a16:creationId xmlns:a16="http://schemas.microsoft.com/office/drawing/2014/main" id="{6D75CC14-2F28-4B14-B91B-5F4CCC53E5FF}"/>
                </a:ext>
              </a:extLst>
            </p:cNvPr>
            <p:cNvSpPr txBox="1"/>
            <p:nvPr/>
          </p:nvSpPr>
          <p:spPr>
            <a:xfrm>
              <a:off x="276212" y="1989808"/>
              <a:ext cx="2723463"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Disruption of the </a:t>
              </a:r>
              <a:r>
                <a:rPr kumimoji="0" lang="en-GB" sz="1800" b="0" i="1" u="none" strike="noStrike" kern="1200" cap="none" spc="0" normalizeH="0" baseline="0" noProof="0" dirty="0">
                  <a:ln>
                    <a:noFill/>
                  </a:ln>
                  <a:solidFill>
                    <a:srgbClr val="0460A9"/>
                  </a:solidFill>
                  <a:effectLst/>
                  <a:uLnTx/>
                  <a:uFillTx/>
                  <a:latin typeface="Arial Black" panose="020B0A04020102020204"/>
                  <a:ea typeface="+mn-ea"/>
                  <a:cs typeface="+mn-cs"/>
                </a:rPr>
                <a:t>SMN1</a:t>
              </a: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 gene is the root cause of SMA</a:t>
              </a:r>
            </a:p>
          </p:txBody>
        </p:sp>
        <p:sp>
          <p:nvSpPr>
            <p:cNvPr id="204" name="Oval 203">
              <a:extLst>
                <a:ext uri="{FF2B5EF4-FFF2-40B4-BE49-F238E27FC236}">
                  <a16:creationId xmlns:a16="http://schemas.microsoft.com/office/drawing/2014/main" id="{568218F4-A312-41B8-86D8-AA070CF8207C}"/>
                </a:ext>
              </a:extLst>
            </p:cNvPr>
            <p:cNvSpPr/>
            <p:nvPr/>
          </p:nvSpPr>
          <p:spPr>
            <a:xfrm>
              <a:off x="1327380" y="1539544"/>
              <a:ext cx="621127" cy="6211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5" name="TextBox 204">
              <a:extLst>
                <a:ext uri="{FF2B5EF4-FFF2-40B4-BE49-F238E27FC236}">
                  <a16:creationId xmlns:a16="http://schemas.microsoft.com/office/drawing/2014/main" id="{7F211617-7FDC-4DC7-9244-AAF89C21D43C}"/>
                </a:ext>
              </a:extLst>
            </p:cNvPr>
            <p:cNvSpPr txBox="1"/>
            <p:nvPr/>
          </p:nvSpPr>
          <p:spPr>
            <a:xfrm>
              <a:off x="151688" y="3360713"/>
              <a:ext cx="2972511"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The mutated </a:t>
              </a:r>
              <a:r>
                <a:rPr kumimoji="0" lang="en-GB" sz="1800" b="0" i="1" u="none" strike="noStrike" kern="1200" cap="none" spc="0" normalizeH="0" baseline="0" noProof="0" dirty="0">
                  <a:ln>
                    <a:noFill/>
                  </a:ln>
                  <a:solidFill>
                    <a:srgbClr val="000000"/>
                  </a:solidFill>
                  <a:effectLst/>
                  <a:uLnTx/>
                  <a:uFillTx/>
                  <a:latin typeface="Arial" panose="020B0604020202020204"/>
                  <a:ea typeface="+mn-ea"/>
                  <a:cs typeface="+mn-cs"/>
                </a:rPr>
                <a:t>SMN1</a:t>
              </a: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 gene is unable to produce enough SMN protein</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1 </a:t>
              </a: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and the </a:t>
              </a:r>
              <a:b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800" b="0" i="1" u="none" strike="noStrike" kern="1200" cap="none" spc="0" normalizeH="0" baseline="0" noProof="0" dirty="0">
                  <a:ln>
                    <a:noFill/>
                  </a:ln>
                  <a:solidFill>
                    <a:srgbClr val="000000"/>
                  </a:solidFill>
                  <a:effectLst/>
                  <a:uLnTx/>
                  <a:uFillTx/>
                  <a:latin typeface="Arial" panose="020B0604020202020204"/>
                  <a:ea typeface="+mn-ea"/>
                  <a:cs typeface="+mn-cs"/>
                </a:rPr>
                <a:t>SMN2</a:t>
              </a: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 gene cannot compensate</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2</a:t>
              </a:r>
            </a:p>
          </p:txBody>
        </p:sp>
        <p:sp>
          <p:nvSpPr>
            <p:cNvPr id="206" name="Arrow: Down 205">
              <a:extLst>
                <a:ext uri="{FF2B5EF4-FFF2-40B4-BE49-F238E27FC236}">
                  <a16:creationId xmlns:a16="http://schemas.microsoft.com/office/drawing/2014/main" id="{B25E8675-68A3-4644-B07A-EF7273A6CC7F}"/>
                </a:ext>
              </a:extLst>
            </p:cNvPr>
            <p:cNvSpPr/>
            <p:nvPr/>
          </p:nvSpPr>
          <p:spPr>
            <a:xfrm>
              <a:off x="1421919" y="319548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0" name="Freeform 22">
              <a:extLst>
                <a:ext uri="{FF2B5EF4-FFF2-40B4-BE49-F238E27FC236}">
                  <a16:creationId xmlns:a16="http://schemas.microsoft.com/office/drawing/2014/main" id="{7FD20C08-35E9-454D-9849-E56EC0B71D5C}"/>
                </a:ext>
              </a:extLst>
            </p:cNvPr>
            <p:cNvSpPr>
              <a:spLocks noEditPoints="1"/>
            </p:cNvSpPr>
            <p:nvPr/>
          </p:nvSpPr>
          <p:spPr bwMode="auto">
            <a:xfrm>
              <a:off x="1394166" y="1605657"/>
              <a:ext cx="487554" cy="488900"/>
            </a:xfrm>
            <a:custGeom>
              <a:avLst/>
              <a:gdLst>
                <a:gd name="T0" fmla="*/ 91 w 239"/>
                <a:gd name="T1" fmla="*/ 226 h 239"/>
                <a:gd name="T2" fmla="*/ 80 w 239"/>
                <a:gd name="T3" fmla="*/ 216 h 239"/>
                <a:gd name="T4" fmla="*/ 93 w 239"/>
                <a:gd name="T5" fmla="*/ 178 h 239"/>
                <a:gd name="T6" fmla="*/ 212 w 239"/>
                <a:gd name="T7" fmla="*/ 66 h 239"/>
                <a:gd name="T8" fmla="*/ 220 w 239"/>
                <a:gd name="T9" fmla="*/ 58 h 239"/>
                <a:gd name="T10" fmla="*/ 172 w 239"/>
                <a:gd name="T11" fmla="*/ 19 h 239"/>
                <a:gd name="T12" fmla="*/ 164 w 239"/>
                <a:gd name="T13" fmla="*/ 31 h 239"/>
                <a:gd name="T14" fmla="*/ 207 w 239"/>
                <a:gd name="T15" fmla="*/ 66 h 239"/>
                <a:gd name="T16" fmla="*/ 200 w 239"/>
                <a:gd name="T17" fmla="*/ 74 h 239"/>
                <a:gd name="T18" fmla="*/ 195 w 239"/>
                <a:gd name="T19" fmla="*/ 74 h 239"/>
                <a:gd name="T20" fmla="*/ 187 w 239"/>
                <a:gd name="T21" fmla="*/ 82 h 239"/>
                <a:gd name="T22" fmla="*/ 157 w 239"/>
                <a:gd name="T23" fmla="*/ 44 h 239"/>
                <a:gd name="T24" fmla="*/ 19 w 239"/>
                <a:gd name="T25" fmla="*/ 172 h 239"/>
                <a:gd name="T26" fmla="*/ 59 w 239"/>
                <a:gd name="T27" fmla="*/ 219 h 239"/>
                <a:gd name="T28" fmla="*/ 67 w 239"/>
                <a:gd name="T29" fmla="*/ 211 h 239"/>
                <a:gd name="T30" fmla="*/ 31 w 239"/>
                <a:gd name="T31" fmla="*/ 164 h 239"/>
                <a:gd name="T32" fmla="*/ 67 w 239"/>
                <a:gd name="T33" fmla="*/ 207 h 239"/>
                <a:gd name="T34" fmla="*/ 75 w 239"/>
                <a:gd name="T35" fmla="*/ 199 h 239"/>
                <a:gd name="T36" fmla="*/ 74 w 239"/>
                <a:gd name="T37" fmla="*/ 194 h 239"/>
                <a:gd name="T38" fmla="*/ 82 w 239"/>
                <a:gd name="T39" fmla="*/ 186 h 239"/>
                <a:gd name="T40" fmla="*/ 44 w 239"/>
                <a:gd name="T41" fmla="*/ 157 h 239"/>
                <a:gd name="T42" fmla="*/ 151 w 239"/>
                <a:gd name="T43" fmla="*/ 118 h 239"/>
                <a:gd name="T44" fmla="*/ 159 w 239"/>
                <a:gd name="T45" fmla="*/ 110 h 239"/>
                <a:gd name="T46" fmla="*/ 121 w 239"/>
                <a:gd name="T47" fmla="*/ 80 h 239"/>
                <a:gd name="T48" fmla="*/ 151 w 239"/>
                <a:gd name="T49" fmla="*/ 123 h 239"/>
                <a:gd name="T50" fmla="*/ 143 w 239"/>
                <a:gd name="T51" fmla="*/ 131 h 239"/>
                <a:gd name="T52" fmla="*/ 108 w 239"/>
                <a:gd name="T53" fmla="*/ 87 h 239"/>
                <a:gd name="T54" fmla="*/ 118 w 239"/>
                <a:gd name="T55" fmla="*/ 150 h 239"/>
                <a:gd name="T56" fmla="*/ 110 w 239"/>
                <a:gd name="T57" fmla="*/ 158 h 239"/>
                <a:gd name="T58" fmla="*/ 80 w 239"/>
                <a:gd name="T59" fmla="*/ 120 h 239"/>
                <a:gd name="T60" fmla="*/ 88 w 239"/>
                <a:gd name="T61" fmla="*/ 108 h 239"/>
                <a:gd name="T62" fmla="*/ 131 w 239"/>
                <a:gd name="T63" fmla="*/ 143 h 239"/>
                <a:gd name="T64" fmla="*/ 123 w 239"/>
                <a:gd name="T65" fmla="*/ 151 h 239"/>
                <a:gd name="T66" fmla="*/ 116 w 239"/>
                <a:gd name="T67" fmla="*/ 178 h 239"/>
                <a:gd name="T68" fmla="*/ 154 w 239"/>
                <a:gd name="T69" fmla="*/ 164 h 239"/>
                <a:gd name="T70" fmla="*/ 166 w 239"/>
                <a:gd name="T71" fmla="*/ 151 h 239"/>
                <a:gd name="T72" fmla="*/ 149 w 239"/>
                <a:gd name="T73" fmla="*/ 49 h 239"/>
                <a:gd name="T74" fmla="*/ 161 w 239"/>
                <a:gd name="T75" fmla="*/ 0 h 239"/>
                <a:gd name="T76" fmla="*/ 151 w 239"/>
                <a:gd name="T77" fmla="*/ 88 h 239"/>
                <a:gd name="T78" fmla="*/ 143 w 239"/>
                <a:gd name="T79" fmla="*/ 153 h 239"/>
                <a:gd name="T80" fmla="*/ 50 w 239"/>
                <a:gd name="T81" fmla="*/ 134 h 239"/>
                <a:gd name="T82" fmla="*/ 11 w 239"/>
                <a:gd name="T83" fmla="*/ 171 h 239"/>
                <a:gd name="T84" fmla="*/ 78 w 239"/>
                <a:gd name="T85" fmla="*/ 161 h 239"/>
                <a:gd name="T86" fmla="*/ 143 w 239"/>
                <a:gd name="T87" fmla="*/ 143 h 239"/>
                <a:gd name="T88" fmla="*/ 96 w 239"/>
                <a:gd name="T89" fmla="*/ 103 h 239"/>
                <a:gd name="T90" fmla="*/ 104 w 239"/>
                <a:gd name="T91" fmla="*/ 95 h 239"/>
                <a:gd name="T92" fmla="*/ 73 w 239"/>
                <a:gd name="T93" fmla="*/ 87 h 239"/>
                <a:gd name="T94" fmla="*/ 86 w 239"/>
                <a:gd name="T95" fmla="*/ 75 h 239"/>
                <a:gd name="T96" fmla="*/ 123 w 239"/>
                <a:gd name="T97" fmla="*/ 60 h 239"/>
                <a:gd name="T98" fmla="*/ 137 w 239"/>
                <a:gd name="T99" fmla="*/ 79 h 239"/>
                <a:gd name="T100" fmla="*/ 86 w 239"/>
                <a:gd name="T101" fmla="*/ 96 h 239"/>
                <a:gd name="T102" fmla="*/ 73 w 239"/>
                <a:gd name="T103" fmla="*/ 134 h 239"/>
                <a:gd name="T104" fmla="*/ 190 w 239"/>
                <a:gd name="T105" fmla="*/ 90 h 239"/>
                <a:gd name="T106" fmla="*/ 239 w 239"/>
                <a:gd name="T107" fmla="*/ 78 h 239"/>
                <a:gd name="T108" fmla="*/ 182 w 239"/>
                <a:gd name="T109" fmla="*/ 10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9" h="239">
                  <a:moveTo>
                    <a:pt x="105" y="182"/>
                  </a:moveTo>
                  <a:cubicBezTo>
                    <a:pt x="105" y="184"/>
                    <a:pt x="105" y="186"/>
                    <a:pt x="105" y="189"/>
                  </a:cubicBezTo>
                  <a:cubicBezTo>
                    <a:pt x="106" y="202"/>
                    <a:pt x="101" y="216"/>
                    <a:pt x="91" y="226"/>
                  </a:cubicBezTo>
                  <a:cubicBezTo>
                    <a:pt x="78" y="239"/>
                    <a:pt x="78" y="239"/>
                    <a:pt x="78" y="239"/>
                  </a:cubicBezTo>
                  <a:cubicBezTo>
                    <a:pt x="68" y="228"/>
                    <a:pt x="68" y="228"/>
                    <a:pt x="68" y="228"/>
                  </a:cubicBezTo>
                  <a:cubicBezTo>
                    <a:pt x="80" y="216"/>
                    <a:pt x="80" y="216"/>
                    <a:pt x="80" y="216"/>
                  </a:cubicBezTo>
                  <a:cubicBezTo>
                    <a:pt x="87" y="209"/>
                    <a:pt x="91" y="199"/>
                    <a:pt x="90" y="189"/>
                  </a:cubicBezTo>
                  <a:cubicBezTo>
                    <a:pt x="90" y="184"/>
                    <a:pt x="89" y="179"/>
                    <a:pt x="87" y="175"/>
                  </a:cubicBezTo>
                  <a:cubicBezTo>
                    <a:pt x="89" y="176"/>
                    <a:pt x="91" y="177"/>
                    <a:pt x="93" y="178"/>
                  </a:cubicBezTo>
                  <a:cubicBezTo>
                    <a:pt x="97" y="179"/>
                    <a:pt x="101" y="181"/>
                    <a:pt x="105" y="182"/>
                  </a:cubicBezTo>
                  <a:close/>
                  <a:moveTo>
                    <a:pt x="172" y="27"/>
                  </a:moveTo>
                  <a:cubicBezTo>
                    <a:pt x="212" y="66"/>
                    <a:pt x="212" y="66"/>
                    <a:pt x="212" y="66"/>
                  </a:cubicBezTo>
                  <a:cubicBezTo>
                    <a:pt x="214" y="69"/>
                    <a:pt x="217" y="69"/>
                    <a:pt x="220" y="66"/>
                  </a:cubicBezTo>
                  <a:cubicBezTo>
                    <a:pt x="220" y="66"/>
                    <a:pt x="220" y="66"/>
                    <a:pt x="220" y="66"/>
                  </a:cubicBezTo>
                  <a:cubicBezTo>
                    <a:pt x="222" y="64"/>
                    <a:pt x="222" y="61"/>
                    <a:pt x="220" y="58"/>
                  </a:cubicBezTo>
                  <a:cubicBezTo>
                    <a:pt x="180" y="19"/>
                    <a:pt x="180" y="19"/>
                    <a:pt x="180" y="19"/>
                  </a:cubicBezTo>
                  <a:cubicBezTo>
                    <a:pt x="178" y="17"/>
                    <a:pt x="174" y="17"/>
                    <a:pt x="172" y="19"/>
                  </a:cubicBezTo>
                  <a:cubicBezTo>
                    <a:pt x="172" y="19"/>
                    <a:pt x="172" y="19"/>
                    <a:pt x="172" y="19"/>
                  </a:cubicBezTo>
                  <a:cubicBezTo>
                    <a:pt x="170" y="21"/>
                    <a:pt x="170" y="25"/>
                    <a:pt x="172" y="27"/>
                  </a:cubicBezTo>
                  <a:close/>
                  <a:moveTo>
                    <a:pt x="164" y="39"/>
                  </a:moveTo>
                  <a:cubicBezTo>
                    <a:pt x="162" y="37"/>
                    <a:pt x="162" y="33"/>
                    <a:pt x="164" y="31"/>
                  </a:cubicBezTo>
                  <a:cubicBezTo>
                    <a:pt x="164" y="31"/>
                    <a:pt x="164" y="31"/>
                    <a:pt x="164" y="31"/>
                  </a:cubicBezTo>
                  <a:cubicBezTo>
                    <a:pt x="166" y="29"/>
                    <a:pt x="170" y="29"/>
                    <a:pt x="172" y="31"/>
                  </a:cubicBezTo>
                  <a:cubicBezTo>
                    <a:pt x="207" y="66"/>
                    <a:pt x="207" y="66"/>
                    <a:pt x="207" y="66"/>
                  </a:cubicBezTo>
                  <a:cubicBezTo>
                    <a:pt x="210" y="69"/>
                    <a:pt x="210" y="72"/>
                    <a:pt x="207" y="74"/>
                  </a:cubicBezTo>
                  <a:cubicBezTo>
                    <a:pt x="207" y="74"/>
                    <a:pt x="207" y="74"/>
                    <a:pt x="207" y="74"/>
                  </a:cubicBezTo>
                  <a:cubicBezTo>
                    <a:pt x="205" y="77"/>
                    <a:pt x="202" y="77"/>
                    <a:pt x="200" y="74"/>
                  </a:cubicBezTo>
                  <a:cubicBezTo>
                    <a:pt x="164" y="39"/>
                    <a:pt x="164" y="39"/>
                    <a:pt x="164" y="39"/>
                  </a:cubicBezTo>
                  <a:close/>
                  <a:moveTo>
                    <a:pt x="165" y="44"/>
                  </a:moveTo>
                  <a:cubicBezTo>
                    <a:pt x="195" y="74"/>
                    <a:pt x="195" y="74"/>
                    <a:pt x="195" y="74"/>
                  </a:cubicBezTo>
                  <a:cubicBezTo>
                    <a:pt x="197" y="76"/>
                    <a:pt x="197" y="80"/>
                    <a:pt x="195" y="82"/>
                  </a:cubicBezTo>
                  <a:cubicBezTo>
                    <a:pt x="195" y="82"/>
                    <a:pt x="195" y="82"/>
                    <a:pt x="195" y="82"/>
                  </a:cubicBezTo>
                  <a:cubicBezTo>
                    <a:pt x="192" y="84"/>
                    <a:pt x="189" y="84"/>
                    <a:pt x="187" y="82"/>
                  </a:cubicBezTo>
                  <a:cubicBezTo>
                    <a:pt x="157" y="52"/>
                    <a:pt x="157" y="52"/>
                    <a:pt x="157" y="52"/>
                  </a:cubicBezTo>
                  <a:cubicBezTo>
                    <a:pt x="155" y="50"/>
                    <a:pt x="155" y="46"/>
                    <a:pt x="157" y="44"/>
                  </a:cubicBezTo>
                  <a:cubicBezTo>
                    <a:pt x="157" y="44"/>
                    <a:pt x="157" y="44"/>
                    <a:pt x="157" y="44"/>
                  </a:cubicBezTo>
                  <a:cubicBezTo>
                    <a:pt x="159" y="42"/>
                    <a:pt x="163" y="42"/>
                    <a:pt x="165" y="44"/>
                  </a:cubicBezTo>
                  <a:close/>
                  <a:moveTo>
                    <a:pt x="27" y="172"/>
                  </a:moveTo>
                  <a:cubicBezTo>
                    <a:pt x="25" y="170"/>
                    <a:pt x="22" y="170"/>
                    <a:pt x="19" y="172"/>
                  </a:cubicBezTo>
                  <a:cubicBezTo>
                    <a:pt x="19" y="172"/>
                    <a:pt x="19" y="172"/>
                    <a:pt x="19" y="172"/>
                  </a:cubicBezTo>
                  <a:cubicBezTo>
                    <a:pt x="17" y="174"/>
                    <a:pt x="17" y="178"/>
                    <a:pt x="19" y="180"/>
                  </a:cubicBezTo>
                  <a:cubicBezTo>
                    <a:pt x="59" y="219"/>
                    <a:pt x="59" y="219"/>
                    <a:pt x="59" y="219"/>
                  </a:cubicBezTo>
                  <a:cubicBezTo>
                    <a:pt x="61" y="221"/>
                    <a:pt x="65" y="221"/>
                    <a:pt x="67" y="219"/>
                  </a:cubicBezTo>
                  <a:cubicBezTo>
                    <a:pt x="67" y="219"/>
                    <a:pt x="67" y="219"/>
                    <a:pt x="67" y="219"/>
                  </a:cubicBezTo>
                  <a:cubicBezTo>
                    <a:pt x="69" y="217"/>
                    <a:pt x="69" y="214"/>
                    <a:pt x="67" y="211"/>
                  </a:cubicBezTo>
                  <a:cubicBezTo>
                    <a:pt x="27" y="172"/>
                    <a:pt x="27" y="172"/>
                    <a:pt x="27" y="172"/>
                  </a:cubicBezTo>
                  <a:close/>
                  <a:moveTo>
                    <a:pt x="39" y="164"/>
                  </a:moveTo>
                  <a:cubicBezTo>
                    <a:pt x="37" y="162"/>
                    <a:pt x="34" y="162"/>
                    <a:pt x="31" y="164"/>
                  </a:cubicBezTo>
                  <a:cubicBezTo>
                    <a:pt x="31" y="164"/>
                    <a:pt x="31" y="164"/>
                    <a:pt x="31" y="164"/>
                  </a:cubicBezTo>
                  <a:cubicBezTo>
                    <a:pt x="29" y="166"/>
                    <a:pt x="29" y="170"/>
                    <a:pt x="31" y="172"/>
                  </a:cubicBezTo>
                  <a:cubicBezTo>
                    <a:pt x="67" y="207"/>
                    <a:pt x="67" y="207"/>
                    <a:pt x="67" y="207"/>
                  </a:cubicBezTo>
                  <a:cubicBezTo>
                    <a:pt x="69" y="209"/>
                    <a:pt x="73" y="209"/>
                    <a:pt x="75" y="207"/>
                  </a:cubicBezTo>
                  <a:cubicBezTo>
                    <a:pt x="75" y="207"/>
                    <a:pt x="75" y="207"/>
                    <a:pt x="75" y="207"/>
                  </a:cubicBezTo>
                  <a:cubicBezTo>
                    <a:pt x="77" y="205"/>
                    <a:pt x="77" y="201"/>
                    <a:pt x="75" y="199"/>
                  </a:cubicBezTo>
                  <a:cubicBezTo>
                    <a:pt x="39" y="164"/>
                    <a:pt x="39" y="164"/>
                    <a:pt x="39" y="164"/>
                  </a:cubicBezTo>
                  <a:close/>
                  <a:moveTo>
                    <a:pt x="44" y="164"/>
                  </a:moveTo>
                  <a:cubicBezTo>
                    <a:pt x="74" y="194"/>
                    <a:pt x="74" y="194"/>
                    <a:pt x="74" y="194"/>
                  </a:cubicBezTo>
                  <a:cubicBezTo>
                    <a:pt x="76" y="196"/>
                    <a:pt x="80" y="196"/>
                    <a:pt x="82" y="194"/>
                  </a:cubicBezTo>
                  <a:cubicBezTo>
                    <a:pt x="82" y="194"/>
                    <a:pt x="82" y="194"/>
                    <a:pt x="82" y="194"/>
                  </a:cubicBezTo>
                  <a:cubicBezTo>
                    <a:pt x="84" y="192"/>
                    <a:pt x="84" y="188"/>
                    <a:pt x="82" y="186"/>
                  </a:cubicBezTo>
                  <a:cubicBezTo>
                    <a:pt x="52" y="157"/>
                    <a:pt x="52" y="157"/>
                    <a:pt x="52" y="157"/>
                  </a:cubicBezTo>
                  <a:cubicBezTo>
                    <a:pt x="50" y="154"/>
                    <a:pt x="47" y="154"/>
                    <a:pt x="44" y="157"/>
                  </a:cubicBezTo>
                  <a:cubicBezTo>
                    <a:pt x="44" y="157"/>
                    <a:pt x="44" y="157"/>
                    <a:pt x="44" y="157"/>
                  </a:cubicBezTo>
                  <a:cubicBezTo>
                    <a:pt x="42" y="159"/>
                    <a:pt x="42" y="162"/>
                    <a:pt x="44" y="164"/>
                  </a:cubicBezTo>
                  <a:close/>
                  <a:moveTo>
                    <a:pt x="121" y="88"/>
                  </a:moveTo>
                  <a:cubicBezTo>
                    <a:pt x="151" y="118"/>
                    <a:pt x="151" y="118"/>
                    <a:pt x="151" y="118"/>
                  </a:cubicBezTo>
                  <a:cubicBezTo>
                    <a:pt x="153" y="120"/>
                    <a:pt x="156" y="120"/>
                    <a:pt x="159" y="118"/>
                  </a:cubicBezTo>
                  <a:cubicBezTo>
                    <a:pt x="159" y="118"/>
                    <a:pt x="159" y="118"/>
                    <a:pt x="159" y="118"/>
                  </a:cubicBezTo>
                  <a:cubicBezTo>
                    <a:pt x="161" y="116"/>
                    <a:pt x="161" y="112"/>
                    <a:pt x="159" y="110"/>
                  </a:cubicBezTo>
                  <a:cubicBezTo>
                    <a:pt x="129" y="80"/>
                    <a:pt x="129" y="80"/>
                    <a:pt x="129" y="80"/>
                  </a:cubicBezTo>
                  <a:cubicBezTo>
                    <a:pt x="127" y="78"/>
                    <a:pt x="123" y="78"/>
                    <a:pt x="121" y="80"/>
                  </a:cubicBezTo>
                  <a:cubicBezTo>
                    <a:pt x="121" y="80"/>
                    <a:pt x="121" y="80"/>
                    <a:pt x="121" y="80"/>
                  </a:cubicBezTo>
                  <a:cubicBezTo>
                    <a:pt x="119" y="82"/>
                    <a:pt x="119" y="86"/>
                    <a:pt x="121" y="88"/>
                  </a:cubicBezTo>
                  <a:close/>
                  <a:moveTo>
                    <a:pt x="116" y="87"/>
                  </a:moveTo>
                  <a:cubicBezTo>
                    <a:pt x="151" y="123"/>
                    <a:pt x="151" y="123"/>
                    <a:pt x="151" y="123"/>
                  </a:cubicBezTo>
                  <a:cubicBezTo>
                    <a:pt x="153" y="125"/>
                    <a:pt x="153" y="128"/>
                    <a:pt x="151" y="131"/>
                  </a:cubicBezTo>
                  <a:cubicBezTo>
                    <a:pt x="151" y="131"/>
                    <a:pt x="151" y="131"/>
                    <a:pt x="151" y="131"/>
                  </a:cubicBezTo>
                  <a:cubicBezTo>
                    <a:pt x="149" y="133"/>
                    <a:pt x="145" y="133"/>
                    <a:pt x="143" y="131"/>
                  </a:cubicBezTo>
                  <a:cubicBezTo>
                    <a:pt x="108" y="95"/>
                    <a:pt x="108" y="95"/>
                    <a:pt x="108" y="95"/>
                  </a:cubicBezTo>
                  <a:cubicBezTo>
                    <a:pt x="106" y="93"/>
                    <a:pt x="106" y="90"/>
                    <a:pt x="108" y="87"/>
                  </a:cubicBezTo>
                  <a:cubicBezTo>
                    <a:pt x="108" y="87"/>
                    <a:pt x="108" y="87"/>
                    <a:pt x="108" y="87"/>
                  </a:cubicBezTo>
                  <a:cubicBezTo>
                    <a:pt x="110" y="85"/>
                    <a:pt x="114" y="85"/>
                    <a:pt x="116" y="87"/>
                  </a:cubicBezTo>
                  <a:close/>
                  <a:moveTo>
                    <a:pt x="88" y="120"/>
                  </a:moveTo>
                  <a:cubicBezTo>
                    <a:pt x="118" y="150"/>
                    <a:pt x="118" y="150"/>
                    <a:pt x="118" y="150"/>
                  </a:cubicBezTo>
                  <a:cubicBezTo>
                    <a:pt x="120" y="152"/>
                    <a:pt x="120" y="156"/>
                    <a:pt x="118" y="158"/>
                  </a:cubicBezTo>
                  <a:cubicBezTo>
                    <a:pt x="118" y="158"/>
                    <a:pt x="118" y="158"/>
                    <a:pt x="118" y="158"/>
                  </a:cubicBezTo>
                  <a:cubicBezTo>
                    <a:pt x="116" y="160"/>
                    <a:pt x="112" y="160"/>
                    <a:pt x="110" y="158"/>
                  </a:cubicBezTo>
                  <a:cubicBezTo>
                    <a:pt x="80" y="128"/>
                    <a:pt x="80" y="128"/>
                    <a:pt x="80" y="128"/>
                  </a:cubicBezTo>
                  <a:cubicBezTo>
                    <a:pt x="78" y="126"/>
                    <a:pt x="78" y="123"/>
                    <a:pt x="80" y="120"/>
                  </a:cubicBezTo>
                  <a:cubicBezTo>
                    <a:pt x="80" y="120"/>
                    <a:pt x="80" y="120"/>
                    <a:pt x="80" y="120"/>
                  </a:cubicBezTo>
                  <a:cubicBezTo>
                    <a:pt x="83" y="118"/>
                    <a:pt x="86" y="118"/>
                    <a:pt x="88" y="120"/>
                  </a:cubicBezTo>
                  <a:close/>
                  <a:moveTo>
                    <a:pt x="88" y="115"/>
                  </a:moveTo>
                  <a:cubicBezTo>
                    <a:pt x="86" y="113"/>
                    <a:pt x="86" y="110"/>
                    <a:pt x="88" y="108"/>
                  </a:cubicBezTo>
                  <a:cubicBezTo>
                    <a:pt x="88" y="108"/>
                    <a:pt x="88" y="108"/>
                    <a:pt x="88" y="108"/>
                  </a:cubicBezTo>
                  <a:cubicBezTo>
                    <a:pt x="90" y="105"/>
                    <a:pt x="94" y="105"/>
                    <a:pt x="96" y="108"/>
                  </a:cubicBezTo>
                  <a:cubicBezTo>
                    <a:pt x="131" y="143"/>
                    <a:pt x="131" y="143"/>
                    <a:pt x="131" y="143"/>
                  </a:cubicBezTo>
                  <a:cubicBezTo>
                    <a:pt x="133" y="145"/>
                    <a:pt x="133" y="149"/>
                    <a:pt x="131" y="151"/>
                  </a:cubicBezTo>
                  <a:cubicBezTo>
                    <a:pt x="131" y="151"/>
                    <a:pt x="131" y="151"/>
                    <a:pt x="131" y="151"/>
                  </a:cubicBezTo>
                  <a:cubicBezTo>
                    <a:pt x="129" y="153"/>
                    <a:pt x="125" y="153"/>
                    <a:pt x="123" y="151"/>
                  </a:cubicBezTo>
                  <a:cubicBezTo>
                    <a:pt x="88" y="115"/>
                    <a:pt x="88" y="115"/>
                    <a:pt x="88" y="115"/>
                  </a:cubicBezTo>
                  <a:close/>
                  <a:moveTo>
                    <a:pt x="78" y="161"/>
                  </a:moveTo>
                  <a:cubicBezTo>
                    <a:pt x="88" y="172"/>
                    <a:pt x="102" y="178"/>
                    <a:pt x="116" y="178"/>
                  </a:cubicBezTo>
                  <a:cubicBezTo>
                    <a:pt x="129" y="179"/>
                    <a:pt x="142" y="174"/>
                    <a:pt x="152" y="166"/>
                  </a:cubicBezTo>
                  <a:cubicBezTo>
                    <a:pt x="152" y="166"/>
                    <a:pt x="152" y="166"/>
                    <a:pt x="152" y="166"/>
                  </a:cubicBezTo>
                  <a:cubicBezTo>
                    <a:pt x="154" y="164"/>
                    <a:pt x="154" y="164"/>
                    <a:pt x="154" y="164"/>
                  </a:cubicBezTo>
                  <a:cubicBezTo>
                    <a:pt x="164" y="153"/>
                    <a:pt x="164" y="153"/>
                    <a:pt x="164" y="153"/>
                  </a:cubicBezTo>
                  <a:cubicBezTo>
                    <a:pt x="166" y="151"/>
                    <a:pt x="166" y="151"/>
                    <a:pt x="166" y="151"/>
                  </a:cubicBezTo>
                  <a:cubicBezTo>
                    <a:pt x="166" y="151"/>
                    <a:pt x="166" y="151"/>
                    <a:pt x="166" y="151"/>
                  </a:cubicBezTo>
                  <a:cubicBezTo>
                    <a:pt x="175" y="141"/>
                    <a:pt x="179" y="128"/>
                    <a:pt x="178" y="115"/>
                  </a:cubicBezTo>
                  <a:cubicBezTo>
                    <a:pt x="178" y="102"/>
                    <a:pt x="172" y="88"/>
                    <a:pt x="162" y="77"/>
                  </a:cubicBezTo>
                  <a:cubicBezTo>
                    <a:pt x="154" y="69"/>
                    <a:pt x="149" y="59"/>
                    <a:pt x="149" y="49"/>
                  </a:cubicBezTo>
                  <a:cubicBezTo>
                    <a:pt x="149" y="39"/>
                    <a:pt x="152" y="30"/>
                    <a:pt x="159" y="23"/>
                  </a:cubicBezTo>
                  <a:cubicBezTo>
                    <a:pt x="171" y="10"/>
                    <a:pt x="171" y="10"/>
                    <a:pt x="171" y="10"/>
                  </a:cubicBezTo>
                  <a:cubicBezTo>
                    <a:pt x="161" y="0"/>
                    <a:pt x="161" y="0"/>
                    <a:pt x="161" y="0"/>
                  </a:cubicBezTo>
                  <a:cubicBezTo>
                    <a:pt x="148" y="12"/>
                    <a:pt x="148" y="12"/>
                    <a:pt x="148" y="12"/>
                  </a:cubicBezTo>
                  <a:cubicBezTo>
                    <a:pt x="138" y="22"/>
                    <a:pt x="133" y="36"/>
                    <a:pt x="134" y="50"/>
                  </a:cubicBezTo>
                  <a:cubicBezTo>
                    <a:pt x="134" y="63"/>
                    <a:pt x="140" y="77"/>
                    <a:pt x="151" y="88"/>
                  </a:cubicBezTo>
                  <a:cubicBezTo>
                    <a:pt x="159" y="96"/>
                    <a:pt x="163" y="106"/>
                    <a:pt x="163" y="116"/>
                  </a:cubicBezTo>
                  <a:cubicBezTo>
                    <a:pt x="164" y="126"/>
                    <a:pt x="160" y="135"/>
                    <a:pt x="153" y="142"/>
                  </a:cubicBezTo>
                  <a:cubicBezTo>
                    <a:pt x="143" y="153"/>
                    <a:pt x="143" y="153"/>
                    <a:pt x="143" y="153"/>
                  </a:cubicBezTo>
                  <a:cubicBezTo>
                    <a:pt x="136" y="160"/>
                    <a:pt x="126" y="163"/>
                    <a:pt x="116" y="163"/>
                  </a:cubicBezTo>
                  <a:cubicBezTo>
                    <a:pt x="106" y="163"/>
                    <a:pt x="96" y="158"/>
                    <a:pt x="88" y="150"/>
                  </a:cubicBezTo>
                  <a:cubicBezTo>
                    <a:pt x="78" y="140"/>
                    <a:pt x="64" y="134"/>
                    <a:pt x="50" y="134"/>
                  </a:cubicBezTo>
                  <a:cubicBezTo>
                    <a:pt x="36" y="133"/>
                    <a:pt x="23" y="138"/>
                    <a:pt x="12" y="148"/>
                  </a:cubicBezTo>
                  <a:cubicBezTo>
                    <a:pt x="0" y="160"/>
                    <a:pt x="0" y="160"/>
                    <a:pt x="0" y="160"/>
                  </a:cubicBezTo>
                  <a:cubicBezTo>
                    <a:pt x="11" y="171"/>
                    <a:pt x="11" y="171"/>
                    <a:pt x="11" y="171"/>
                  </a:cubicBezTo>
                  <a:cubicBezTo>
                    <a:pt x="23" y="159"/>
                    <a:pt x="23" y="159"/>
                    <a:pt x="23" y="159"/>
                  </a:cubicBezTo>
                  <a:cubicBezTo>
                    <a:pt x="30" y="152"/>
                    <a:pt x="40" y="148"/>
                    <a:pt x="50" y="149"/>
                  </a:cubicBezTo>
                  <a:cubicBezTo>
                    <a:pt x="59" y="149"/>
                    <a:pt x="70" y="153"/>
                    <a:pt x="78" y="161"/>
                  </a:cubicBezTo>
                  <a:close/>
                  <a:moveTo>
                    <a:pt x="104" y="95"/>
                  </a:moveTo>
                  <a:cubicBezTo>
                    <a:pt x="143" y="135"/>
                    <a:pt x="143" y="135"/>
                    <a:pt x="143" y="135"/>
                  </a:cubicBezTo>
                  <a:cubicBezTo>
                    <a:pt x="145" y="137"/>
                    <a:pt x="145" y="141"/>
                    <a:pt x="143" y="143"/>
                  </a:cubicBezTo>
                  <a:cubicBezTo>
                    <a:pt x="143" y="143"/>
                    <a:pt x="143" y="143"/>
                    <a:pt x="143" y="143"/>
                  </a:cubicBezTo>
                  <a:cubicBezTo>
                    <a:pt x="141" y="145"/>
                    <a:pt x="137" y="145"/>
                    <a:pt x="135" y="143"/>
                  </a:cubicBezTo>
                  <a:cubicBezTo>
                    <a:pt x="96" y="103"/>
                    <a:pt x="96" y="103"/>
                    <a:pt x="96" y="103"/>
                  </a:cubicBezTo>
                  <a:cubicBezTo>
                    <a:pt x="94" y="101"/>
                    <a:pt x="94" y="98"/>
                    <a:pt x="96" y="95"/>
                  </a:cubicBezTo>
                  <a:cubicBezTo>
                    <a:pt x="96" y="95"/>
                    <a:pt x="96" y="95"/>
                    <a:pt x="96" y="95"/>
                  </a:cubicBezTo>
                  <a:cubicBezTo>
                    <a:pt x="98" y="93"/>
                    <a:pt x="102" y="93"/>
                    <a:pt x="104" y="95"/>
                  </a:cubicBezTo>
                  <a:close/>
                  <a:moveTo>
                    <a:pt x="61" y="130"/>
                  </a:moveTo>
                  <a:cubicBezTo>
                    <a:pt x="61" y="128"/>
                    <a:pt x="61" y="125"/>
                    <a:pt x="61" y="123"/>
                  </a:cubicBezTo>
                  <a:cubicBezTo>
                    <a:pt x="60" y="110"/>
                    <a:pt x="64" y="97"/>
                    <a:pt x="73" y="87"/>
                  </a:cubicBezTo>
                  <a:cubicBezTo>
                    <a:pt x="73" y="87"/>
                    <a:pt x="73" y="87"/>
                    <a:pt x="73" y="87"/>
                  </a:cubicBezTo>
                  <a:cubicBezTo>
                    <a:pt x="75" y="85"/>
                    <a:pt x="75" y="85"/>
                    <a:pt x="75" y="85"/>
                  </a:cubicBezTo>
                  <a:cubicBezTo>
                    <a:pt x="86" y="75"/>
                    <a:pt x="86" y="75"/>
                    <a:pt x="86" y="75"/>
                  </a:cubicBezTo>
                  <a:cubicBezTo>
                    <a:pt x="88" y="73"/>
                    <a:pt x="88" y="73"/>
                    <a:pt x="88" y="73"/>
                  </a:cubicBezTo>
                  <a:cubicBezTo>
                    <a:pt x="88" y="73"/>
                    <a:pt x="88" y="73"/>
                    <a:pt x="88" y="73"/>
                  </a:cubicBezTo>
                  <a:cubicBezTo>
                    <a:pt x="98" y="64"/>
                    <a:pt x="110" y="60"/>
                    <a:pt x="123" y="60"/>
                  </a:cubicBezTo>
                  <a:cubicBezTo>
                    <a:pt x="126" y="60"/>
                    <a:pt x="128" y="61"/>
                    <a:pt x="130" y="61"/>
                  </a:cubicBezTo>
                  <a:cubicBezTo>
                    <a:pt x="131" y="65"/>
                    <a:pt x="132" y="69"/>
                    <a:pt x="134" y="72"/>
                  </a:cubicBezTo>
                  <a:cubicBezTo>
                    <a:pt x="135" y="75"/>
                    <a:pt x="136" y="77"/>
                    <a:pt x="137" y="79"/>
                  </a:cubicBezTo>
                  <a:cubicBezTo>
                    <a:pt x="133" y="77"/>
                    <a:pt x="128" y="76"/>
                    <a:pt x="123" y="75"/>
                  </a:cubicBezTo>
                  <a:cubicBezTo>
                    <a:pt x="113" y="75"/>
                    <a:pt x="103" y="78"/>
                    <a:pt x="96" y="85"/>
                  </a:cubicBezTo>
                  <a:cubicBezTo>
                    <a:pt x="86" y="96"/>
                    <a:pt x="86" y="96"/>
                    <a:pt x="86" y="96"/>
                  </a:cubicBezTo>
                  <a:cubicBezTo>
                    <a:pt x="79" y="103"/>
                    <a:pt x="75" y="113"/>
                    <a:pt x="76" y="122"/>
                  </a:cubicBezTo>
                  <a:cubicBezTo>
                    <a:pt x="76" y="127"/>
                    <a:pt x="77" y="132"/>
                    <a:pt x="79" y="137"/>
                  </a:cubicBezTo>
                  <a:cubicBezTo>
                    <a:pt x="77" y="136"/>
                    <a:pt x="75" y="135"/>
                    <a:pt x="73" y="134"/>
                  </a:cubicBezTo>
                  <a:cubicBezTo>
                    <a:pt x="69" y="132"/>
                    <a:pt x="65" y="131"/>
                    <a:pt x="61" y="130"/>
                  </a:cubicBezTo>
                  <a:close/>
                  <a:moveTo>
                    <a:pt x="175" y="86"/>
                  </a:moveTo>
                  <a:cubicBezTo>
                    <a:pt x="180" y="88"/>
                    <a:pt x="185" y="90"/>
                    <a:pt x="190" y="90"/>
                  </a:cubicBezTo>
                  <a:cubicBezTo>
                    <a:pt x="199" y="90"/>
                    <a:pt x="209" y="87"/>
                    <a:pt x="216" y="80"/>
                  </a:cubicBezTo>
                  <a:cubicBezTo>
                    <a:pt x="228" y="67"/>
                    <a:pt x="228" y="67"/>
                    <a:pt x="228" y="67"/>
                  </a:cubicBezTo>
                  <a:cubicBezTo>
                    <a:pt x="239" y="78"/>
                    <a:pt x="239" y="78"/>
                    <a:pt x="239" y="78"/>
                  </a:cubicBezTo>
                  <a:cubicBezTo>
                    <a:pt x="227" y="91"/>
                    <a:pt x="227" y="91"/>
                    <a:pt x="227" y="91"/>
                  </a:cubicBezTo>
                  <a:cubicBezTo>
                    <a:pt x="217" y="101"/>
                    <a:pt x="203" y="105"/>
                    <a:pt x="189" y="105"/>
                  </a:cubicBezTo>
                  <a:cubicBezTo>
                    <a:pt x="187" y="105"/>
                    <a:pt x="184" y="105"/>
                    <a:pt x="182" y="104"/>
                  </a:cubicBezTo>
                  <a:cubicBezTo>
                    <a:pt x="181" y="100"/>
                    <a:pt x="180" y="96"/>
                    <a:pt x="178" y="93"/>
                  </a:cubicBezTo>
                  <a:cubicBezTo>
                    <a:pt x="177" y="91"/>
                    <a:pt x="176" y="88"/>
                    <a:pt x="175"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3" name="Group 2" descr=" 3">
            <a:extLst>
              <a:ext uri="{FF2B5EF4-FFF2-40B4-BE49-F238E27FC236}">
                <a16:creationId xmlns:a16="http://schemas.microsoft.com/office/drawing/2014/main" id="{2FEE2D93-AD36-4076-9905-ED8EAD86D288}"/>
              </a:ext>
            </a:extLst>
          </p:cNvPr>
          <p:cNvGrpSpPr/>
          <p:nvPr/>
        </p:nvGrpSpPr>
        <p:grpSpPr>
          <a:xfrm>
            <a:off x="7368135" y="1539544"/>
            <a:ext cx="2664000" cy="3115874"/>
            <a:chOff x="7368135" y="1539544"/>
            <a:chExt cx="2664000" cy="3115874"/>
          </a:xfrm>
        </p:grpSpPr>
        <p:sp>
          <p:nvSpPr>
            <p:cNvPr id="166" name="TextBox 165">
              <a:extLst>
                <a:ext uri="{FF2B5EF4-FFF2-40B4-BE49-F238E27FC236}">
                  <a16:creationId xmlns:a16="http://schemas.microsoft.com/office/drawing/2014/main" id="{7A8AABE2-F57F-4262-AFA4-41CEFE3FD17E}"/>
                </a:ext>
              </a:extLst>
            </p:cNvPr>
            <p:cNvSpPr txBox="1"/>
            <p:nvPr/>
          </p:nvSpPr>
          <p:spPr>
            <a:xfrm>
              <a:off x="7479735" y="1989808"/>
              <a:ext cx="24408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There are different forms of SMA</a:t>
              </a:r>
            </a:p>
          </p:txBody>
        </p:sp>
        <p:sp>
          <p:nvSpPr>
            <p:cNvPr id="169" name="Oval 168">
              <a:extLst>
                <a:ext uri="{FF2B5EF4-FFF2-40B4-BE49-F238E27FC236}">
                  <a16:creationId xmlns:a16="http://schemas.microsoft.com/office/drawing/2014/main" id="{1605B255-5ECA-4CED-A948-595797C0A5B1}"/>
                </a:ext>
              </a:extLst>
            </p:cNvPr>
            <p:cNvSpPr/>
            <p:nvPr/>
          </p:nvSpPr>
          <p:spPr>
            <a:xfrm>
              <a:off x="8389572" y="1539544"/>
              <a:ext cx="621127" cy="6211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0" name="TextBox 189">
              <a:extLst>
                <a:ext uri="{FF2B5EF4-FFF2-40B4-BE49-F238E27FC236}">
                  <a16:creationId xmlns:a16="http://schemas.microsoft.com/office/drawing/2014/main" id="{5ED73F14-0834-40AA-B426-11ED77944FF9}"/>
                </a:ext>
              </a:extLst>
            </p:cNvPr>
            <p:cNvSpPr txBox="1"/>
            <p:nvPr/>
          </p:nvSpPr>
          <p:spPr>
            <a:xfrm>
              <a:off x="7368135" y="336071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Subtypes of SMA are categorized by age at onset and milestone achievement; SMA type I is the most severe form</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2</a:t>
              </a:r>
            </a:p>
          </p:txBody>
        </p:sp>
        <p:sp>
          <p:nvSpPr>
            <p:cNvPr id="194" name="Arrow: Down 193">
              <a:extLst>
                <a:ext uri="{FF2B5EF4-FFF2-40B4-BE49-F238E27FC236}">
                  <a16:creationId xmlns:a16="http://schemas.microsoft.com/office/drawing/2014/main" id="{33FCD961-E9C3-48C9-9577-46B8A0AE6354}"/>
                </a:ext>
              </a:extLst>
            </p:cNvPr>
            <p:cNvSpPr/>
            <p:nvPr/>
          </p:nvSpPr>
          <p:spPr>
            <a:xfrm>
              <a:off x="8484111" y="319548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41" name="Group 240">
              <a:extLst>
                <a:ext uri="{FF2B5EF4-FFF2-40B4-BE49-F238E27FC236}">
                  <a16:creationId xmlns:a16="http://schemas.microsoft.com/office/drawing/2014/main" id="{982E6F67-8F21-4975-B200-950ABAD383BB}"/>
                </a:ext>
              </a:extLst>
            </p:cNvPr>
            <p:cNvGrpSpPr/>
            <p:nvPr/>
          </p:nvGrpSpPr>
          <p:grpSpPr>
            <a:xfrm>
              <a:off x="8538117" y="1609024"/>
              <a:ext cx="324036" cy="482166"/>
              <a:chOff x="4743450" y="3262313"/>
              <a:chExt cx="506412" cy="819150"/>
            </a:xfrm>
            <a:solidFill>
              <a:schemeClr val="bg1"/>
            </a:solidFill>
          </p:grpSpPr>
          <p:sp>
            <p:nvSpPr>
              <p:cNvPr id="242" name="Freeform 25">
                <a:extLst>
                  <a:ext uri="{FF2B5EF4-FFF2-40B4-BE49-F238E27FC236}">
                    <a16:creationId xmlns:a16="http://schemas.microsoft.com/office/drawing/2014/main" id="{76734B96-ABCE-4DFD-8F2D-5D36F8FBB90E}"/>
                  </a:ext>
                </a:extLst>
              </p:cNvPr>
              <p:cNvSpPr>
                <a:spLocks/>
              </p:cNvSpPr>
              <p:nvPr/>
            </p:nvSpPr>
            <p:spPr bwMode="auto">
              <a:xfrm>
                <a:off x="4976813" y="3529013"/>
                <a:ext cx="26987" cy="69850"/>
              </a:xfrm>
              <a:custGeom>
                <a:avLst/>
                <a:gdLst>
                  <a:gd name="T0" fmla="*/ 0 w 17"/>
                  <a:gd name="T1" fmla="*/ 41 h 44"/>
                  <a:gd name="T2" fmla="*/ 7 w 17"/>
                  <a:gd name="T3" fmla="*/ 44 h 44"/>
                  <a:gd name="T4" fmla="*/ 17 w 17"/>
                  <a:gd name="T5" fmla="*/ 7 h 44"/>
                  <a:gd name="T6" fmla="*/ 17 w 17"/>
                  <a:gd name="T7" fmla="*/ 0 h 44"/>
                  <a:gd name="T8" fmla="*/ 12 w 17"/>
                  <a:gd name="T9" fmla="*/ 0 h 44"/>
                  <a:gd name="T10" fmla="*/ 0 w 17"/>
                  <a:gd name="T11" fmla="*/ 41 h 44"/>
                </a:gdLst>
                <a:ahLst/>
                <a:cxnLst>
                  <a:cxn ang="0">
                    <a:pos x="T0" y="T1"/>
                  </a:cxn>
                  <a:cxn ang="0">
                    <a:pos x="T2" y="T3"/>
                  </a:cxn>
                  <a:cxn ang="0">
                    <a:pos x="T4" y="T5"/>
                  </a:cxn>
                  <a:cxn ang="0">
                    <a:pos x="T6" y="T7"/>
                  </a:cxn>
                  <a:cxn ang="0">
                    <a:pos x="T8" y="T9"/>
                  </a:cxn>
                  <a:cxn ang="0">
                    <a:pos x="T10" y="T11"/>
                  </a:cxn>
                </a:cxnLst>
                <a:rect l="0" t="0" r="r" b="b"/>
                <a:pathLst>
                  <a:path w="17" h="44">
                    <a:moveTo>
                      <a:pt x="0" y="41"/>
                    </a:moveTo>
                    <a:lnTo>
                      <a:pt x="7" y="44"/>
                    </a:lnTo>
                    <a:lnTo>
                      <a:pt x="17" y="7"/>
                    </a:lnTo>
                    <a:lnTo>
                      <a:pt x="17" y="0"/>
                    </a:lnTo>
                    <a:lnTo>
                      <a:pt x="12" y="0"/>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43" name="Freeform 26">
                <a:extLst>
                  <a:ext uri="{FF2B5EF4-FFF2-40B4-BE49-F238E27FC236}">
                    <a16:creationId xmlns:a16="http://schemas.microsoft.com/office/drawing/2014/main" id="{488B5A8A-3BFA-4931-BA3B-DFB130A6FF6B}"/>
                  </a:ext>
                </a:extLst>
              </p:cNvPr>
              <p:cNvSpPr>
                <a:spLocks noEditPoints="1"/>
              </p:cNvSpPr>
              <p:nvPr/>
            </p:nvSpPr>
            <p:spPr bwMode="auto">
              <a:xfrm>
                <a:off x="5021262" y="3525838"/>
                <a:ext cx="165100" cy="149225"/>
              </a:xfrm>
              <a:custGeom>
                <a:avLst/>
                <a:gdLst>
                  <a:gd name="T0" fmla="*/ 70 w 220"/>
                  <a:gd name="T1" fmla="*/ 200 h 200"/>
                  <a:gd name="T2" fmla="*/ 118 w 220"/>
                  <a:gd name="T3" fmla="*/ 178 h 200"/>
                  <a:gd name="T4" fmla="*/ 112 w 220"/>
                  <a:gd name="T5" fmla="*/ 162 h 200"/>
                  <a:gd name="T6" fmla="*/ 159 w 220"/>
                  <a:gd name="T7" fmla="*/ 125 h 200"/>
                  <a:gd name="T8" fmla="*/ 178 w 220"/>
                  <a:gd name="T9" fmla="*/ 127 h 200"/>
                  <a:gd name="T10" fmla="*/ 203 w 220"/>
                  <a:gd name="T11" fmla="*/ 29 h 200"/>
                  <a:gd name="T12" fmla="*/ 58 w 220"/>
                  <a:gd name="T13" fmla="*/ 57 h 200"/>
                  <a:gd name="T14" fmla="*/ 0 w 220"/>
                  <a:gd name="T15" fmla="*/ 124 h 200"/>
                  <a:gd name="T16" fmla="*/ 63 w 220"/>
                  <a:gd name="T17" fmla="*/ 159 h 200"/>
                  <a:gd name="T18" fmla="*/ 70 w 220"/>
                  <a:gd name="T19" fmla="*/ 200 h 200"/>
                  <a:gd name="T20" fmla="*/ 121 w 220"/>
                  <a:gd name="T21" fmla="*/ 37 h 200"/>
                  <a:gd name="T22" fmla="*/ 183 w 220"/>
                  <a:gd name="T23" fmla="*/ 45 h 200"/>
                  <a:gd name="T24" fmla="*/ 175 w 220"/>
                  <a:gd name="T25" fmla="*/ 106 h 200"/>
                  <a:gd name="T26" fmla="*/ 114 w 220"/>
                  <a:gd name="T27" fmla="*/ 99 h 200"/>
                  <a:gd name="T28" fmla="*/ 121 w 220"/>
                  <a:gd name="T29" fmla="*/ 37 h 200"/>
                  <a:gd name="T30" fmla="*/ 73 w 220"/>
                  <a:gd name="T31" fmla="*/ 76 h 200"/>
                  <a:gd name="T32" fmla="*/ 81 w 220"/>
                  <a:gd name="T33" fmla="*/ 70 h 200"/>
                  <a:gd name="T34" fmla="*/ 95 w 220"/>
                  <a:gd name="T35" fmla="*/ 113 h 200"/>
                  <a:gd name="T36" fmla="*/ 104 w 220"/>
                  <a:gd name="T37" fmla="*/ 123 h 200"/>
                  <a:gd name="T38" fmla="*/ 89 w 220"/>
                  <a:gd name="T39" fmla="*/ 151 h 200"/>
                  <a:gd name="T40" fmla="*/ 75 w 220"/>
                  <a:gd name="T41" fmla="*/ 138 h 200"/>
                  <a:gd name="T42" fmla="*/ 33 w 220"/>
                  <a:gd name="T43" fmla="*/ 115 h 200"/>
                  <a:gd name="T44" fmla="*/ 73 w 220"/>
                  <a:gd name="T45" fmla="*/ 7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0" h="200">
                    <a:moveTo>
                      <a:pt x="70" y="200"/>
                    </a:moveTo>
                    <a:cubicBezTo>
                      <a:pt x="85" y="196"/>
                      <a:pt x="102" y="188"/>
                      <a:pt x="118" y="178"/>
                    </a:cubicBezTo>
                    <a:cubicBezTo>
                      <a:pt x="115" y="173"/>
                      <a:pt x="112" y="168"/>
                      <a:pt x="112" y="162"/>
                    </a:cubicBezTo>
                    <a:cubicBezTo>
                      <a:pt x="112" y="142"/>
                      <a:pt x="133" y="125"/>
                      <a:pt x="159" y="125"/>
                    </a:cubicBezTo>
                    <a:cubicBezTo>
                      <a:pt x="166" y="125"/>
                      <a:pt x="172" y="126"/>
                      <a:pt x="178" y="127"/>
                    </a:cubicBezTo>
                    <a:cubicBezTo>
                      <a:pt x="209" y="90"/>
                      <a:pt x="220" y="51"/>
                      <a:pt x="203" y="29"/>
                    </a:cubicBezTo>
                    <a:cubicBezTo>
                      <a:pt x="180" y="0"/>
                      <a:pt x="115" y="12"/>
                      <a:pt x="58" y="57"/>
                    </a:cubicBezTo>
                    <a:cubicBezTo>
                      <a:pt x="32" y="77"/>
                      <a:pt x="11" y="102"/>
                      <a:pt x="0" y="124"/>
                    </a:cubicBezTo>
                    <a:cubicBezTo>
                      <a:pt x="63" y="159"/>
                      <a:pt x="63" y="159"/>
                      <a:pt x="63" y="159"/>
                    </a:cubicBezTo>
                    <a:cubicBezTo>
                      <a:pt x="75" y="165"/>
                      <a:pt x="77" y="183"/>
                      <a:pt x="70" y="200"/>
                    </a:cubicBezTo>
                    <a:close/>
                    <a:moveTo>
                      <a:pt x="121" y="37"/>
                    </a:moveTo>
                    <a:cubicBezTo>
                      <a:pt x="140" y="22"/>
                      <a:pt x="168" y="26"/>
                      <a:pt x="183" y="45"/>
                    </a:cubicBezTo>
                    <a:cubicBezTo>
                      <a:pt x="198" y="64"/>
                      <a:pt x="194" y="91"/>
                      <a:pt x="175" y="106"/>
                    </a:cubicBezTo>
                    <a:cubicBezTo>
                      <a:pt x="156" y="121"/>
                      <a:pt x="129" y="118"/>
                      <a:pt x="114" y="99"/>
                    </a:cubicBezTo>
                    <a:cubicBezTo>
                      <a:pt x="99" y="80"/>
                      <a:pt x="102" y="52"/>
                      <a:pt x="121" y="37"/>
                    </a:cubicBezTo>
                    <a:close/>
                    <a:moveTo>
                      <a:pt x="73" y="76"/>
                    </a:moveTo>
                    <a:cubicBezTo>
                      <a:pt x="75" y="74"/>
                      <a:pt x="78" y="72"/>
                      <a:pt x="81" y="70"/>
                    </a:cubicBezTo>
                    <a:cubicBezTo>
                      <a:pt x="80" y="86"/>
                      <a:pt x="85" y="101"/>
                      <a:pt x="95" y="113"/>
                    </a:cubicBezTo>
                    <a:cubicBezTo>
                      <a:pt x="98" y="117"/>
                      <a:pt x="101" y="120"/>
                      <a:pt x="104" y="123"/>
                    </a:cubicBezTo>
                    <a:cubicBezTo>
                      <a:pt x="97" y="131"/>
                      <a:pt x="91" y="141"/>
                      <a:pt x="89" y="151"/>
                    </a:cubicBezTo>
                    <a:cubicBezTo>
                      <a:pt x="86" y="146"/>
                      <a:pt x="81" y="141"/>
                      <a:pt x="75" y="138"/>
                    </a:cubicBezTo>
                    <a:cubicBezTo>
                      <a:pt x="33" y="115"/>
                      <a:pt x="33" y="115"/>
                      <a:pt x="33" y="115"/>
                    </a:cubicBezTo>
                    <a:cubicBezTo>
                      <a:pt x="44" y="102"/>
                      <a:pt x="57" y="88"/>
                      <a:pt x="73"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44" name="Freeform 27">
                <a:extLst>
                  <a:ext uri="{FF2B5EF4-FFF2-40B4-BE49-F238E27FC236}">
                    <a16:creationId xmlns:a16="http://schemas.microsoft.com/office/drawing/2014/main" id="{C6616992-6E33-4E7A-BA6F-952190EC371E}"/>
                  </a:ext>
                </a:extLst>
              </p:cNvPr>
              <p:cNvSpPr>
                <a:spLocks noEditPoints="1"/>
              </p:cNvSpPr>
              <p:nvPr/>
            </p:nvSpPr>
            <p:spPr bwMode="auto">
              <a:xfrm>
                <a:off x="4743450" y="3262313"/>
                <a:ext cx="506412" cy="819150"/>
              </a:xfrm>
              <a:custGeom>
                <a:avLst/>
                <a:gdLst>
                  <a:gd name="T0" fmla="*/ 495 w 680"/>
                  <a:gd name="T1" fmla="*/ 1097 h 1097"/>
                  <a:gd name="T2" fmla="*/ 562 w 680"/>
                  <a:gd name="T3" fmla="*/ 817 h 1097"/>
                  <a:gd name="T4" fmla="*/ 674 w 680"/>
                  <a:gd name="T5" fmla="*/ 807 h 1097"/>
                  <a:gd name="T6" fmla="*/ 608 w 680"/>
                  <a:gd name="T7" fmla="*/ 532 h 1097"/>
                  <a:gd name="T8" fmla="*/ 631 w 680"/>
                  <a:gd name="T9" fmla="*/ 296 h 1097"/>
                  <a:gd name="T10" fmla="*/ 577 w 680"/>
                  <a:gd name="T11" fmla="*/ 247 h 1097"/>
                  <a:gd name="T12" fmla="*/ 557 w 680"/>
                  <a:gd name="T13" fmla="*/ 155 h 1097"/>
                  <a:gd name="T14" fmla="*/ 330 w 680"/>
                  <a:gd name="T15" fmla="*/ 155 h 1097"/>
                  <a:gd name="T16" fmla="*/ 275 w 680"/>
                  <a:gd name="T17" fmla="*/ 202 h 1097"/>
                  <a:gd name="T18" fmla="*/ 205 w 680"/>
                  <a:gd name="T19" fmla="*/ 0 h 1097"/>
                  <a:gd name="T20" fmla="*/ 134 w 680"/>
                  <a:gd name="T21" fmla="*/ 202 h 1097"/>
                  <a:gd name="T22" fmla="*/ 63 w 680"/>
                  <a:gd name="T23" fmla="*/ 202 h 1097"/>
                  <a:gd name="T24" fmla="*/ 0 w 680"/>
                  <a:gd name="T25" fmla="*/ 270 h 1097"/>
                  <a:gd name="T26" fmla="*/ 62 w 680"/>
                  <a:gd name="T27" fmla="*/ 652 h 1097"/>
                  <a:gd name="T28" fmla="*/ 86 w 680"/>
                  <a:gd name="T29" fmla="*/ 1022 h 1097"/>
                  <a:gd name="T30" fmla="*/ 205 w 680"/>
                  <a:gd name="T31" fmla="*/ 1071 h 1097"/>
                  <a:gd name="T32" fmla="*/ 323 w 680"/>
                  <a:gd name="T33" fmla="*/ 1022 h 1097"/>
                  <a:gd name="T34" fmla="*/ 325 w 680"/>
                  <a:gd name="T35" fmla="*/ 817 h 1097"/>
                  <a:gd name="T36" fmla="*/ 392 w 680"/>
                  <a:gd name="T37" fmla="*/ 1097 h 1097"/>
                  <a:gd name="T38" fmla="*/ 444 w 680"/>
                  <a:gd name="T39" fmla="*/ 66 h 1097"/>
                  <a:gd name="T40" fmla="*/ 444 w 680"/>
                  <a:gd name="T41" fmla="*/ 244 h 1097"/>
                  <a:gd name="T42" fmla="*/ 444 w 680"/>
                  <a:gd name="T43" fmla="*/ 66 h 1097"/>
                  <a:gd name="T44" fmla="*/ 205 w 680"/>
                  <a:gd name="T45" fmla="*/ 24 h 1097"/>
                  <a:gd name="T46" fmla="*/ 205 w 680"/>
                  <a:gd name="T47" fmla="*/ 203 h 1097"/>
                  <a:gd name="T48" fmla="*/ 197 w 680"/>
                  <a:gd name="T49" fmla="*/ 665 h 1097"/>
                  <a:gd name="T50" fmla="*/ 154 w 680"/>
                  <a:gd name="T51" fmla="*/ 1073 h 1097"/>
                  <a:gd name="T52" fmla="*/ 110 w 680"/>
                  <a:gd name="T53" fmla="*/ 665 h 1097"/>
                  <a:gd name="T54" fmla="*/ 100 w 680"/>
                  <a:gd name="T55" fmla="*/ 316 h 1097"/>
                  <a:gd name="T56" fmla="*/ 62 w 680"/>
                  <a:gd name="T57" fmla="*/ 628 h 1097"/>
                  <a:gd name="T58" fmla="*/ 24 w 680"/>
                  <a:gd name="T59" fmla="*/ 270 h 1097"/>
                  <a:gd name="T60" fmla="*/ 63 w 680"/>
                  <a:gd name="T61" fmla="*/ 226 h 1097"/>
                  <a:gd name="T62" fmla="*/ 110 w 680"/>
                  <a:gd name="T63" fmla="*/ 226 h 1097"/>
                  <a:gd name="T64" fmla="*/ 345 w 680"/>
                  <a:gd name="T65" fmla="*/ 226 h 1097"/>
                  <a:gd name="T66" fmla="*/ 347 w 680"/>
                  <a:gd name="T67" fmla="*/ 226 h 1097"/>
                  <a:gd name="T68" fmla="*/ 317 w 680"/>
                  <a:gd name="T69" fmla="*/ 252 h 1097"/>
                  <a:gd name="T70" fmla="*/ 259 w 680"/>
                  <a:gd name="T71" fmla="*/ 281 h 1097"/>
                  <a:gd name="T72" fmla="*/ 208 w 680"/>
                  <a:gd name="T73" fmla="*/ 465 h 1097"/>
                  <a:gd name="T74" fmla="*/ 228 w 680"/>
                  <a:gd name="T75" fmla="*/ 508 h 1097"/>
                  <a:gd name="T76" fmla="*/ 212 w 680"/>
                  <a:gd name="T77" fmla="*/ 794 h 1097"/>
                  <a:gd name="T78" fmla="*/ 197 w 680"/>
                  <a:gd name="T79" fmla="*/ 665 h 1097"/>
                  <a:gd name="T80" fmla="*/ 255 w 680"/>
                  <a:gd name="T81" fmla="*/ 1073 h 1097"/>
                  <a:gd name="T82" fmla="*/ 212 w 680"/>
                  <a:gd name="T83" fmla="*/ 812 h 1097"/>
                  <a:gd name="T84" fmla="*/ 299 w 680"/>
                  <a:gd name="T85" fmla="*/ 1022 h 1097"/>
                  <a:gd name="T86" fmla="*/ 349 w 680"/>
                  <a:gd name="T87" fmla="*/ 793 h 1097"/>
                  <a:gd name="T88" fmla="*/ 305 w 680"/>
                  <a:gd name="T89" fmla="*/ 529 h 1097"/>
                  <a:gd name="T90" fmla="*/ 227 w 680"/>
                  <a:gd name="T91" fmla="*/ 469 h 1097"/>
                  <a:gd name="T92" fmla="*/ 232 w 680"/>
                  <a:gd name="T93" fmla="*/ 448 h 1097"/>
                  <a:gd name="T94" fmla="*/ 316 w 680"/>
                  <a:gd name="T95" fmla="*/ 271 h 1097"/>
                  <a:gd name="T96" fmla="*/ 538 w 680"/>
                  <a:gd name="T97" fmla="*/ 271 h 1097"/>
                  <a:gd name="T98" fmla="*/ 596 w 680"/>
                  <a:gd name="T99" fmla="*/ 279 h 1097"/>
                  <a:gd name="T100" fmla="*/ 613 w 680"/>
                  <a:gd name="T101" fmla="*/ 489 h 1097"/>
                  <a:gd name="T102" fmla="*/ 579 w 680"/>
                  <a:gd name="T103" fmla="*/ 520 h 1097"/>
                  <a:gd name="T104" fmla="*/ 538 w 680"/>
                  <a:gd name="T105" fmla="*/ 793 h 1097"/>
                  <a:gd name="T106" fmla="*/ 495 w 680"/>
                  <a:gd name="T107" fmla="*/ 1073 h 1097"/>
                  <a:gd name="T108" fmla="*/ 452 w 680"/>
                  <a:gd name="T109" fmla="*/ 793 h 1097"/>
                  <a:gd name="T110" fmla="*/ 435 w 680"/>
                  <a:gd name="T111" fmla="*/ 1022 h 1097"/>
                  <a:gd name="T112" fmla="*/ 349 w 680"/>
                  <a:gd name="T113" fmla="*/ 1022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0" h="1097">
                    <a:moveTo>
                      <a:pt x="444" y="1070"/>
                    </a:moveTo>
                    <a:cubicBezTo>
                      <a:pt x="456" y="1086"/>
                      <a:pt x="474" y="1097"/>
                      <a:pt x="495" y="1097"/>
                    </a:cubicBezTo>
                    <a:cubicBezTo>
                      <a:pt x="532" y="1097"/>
                      <a:pt x="562" y="1063"/>
                      <a:pt x="562" y="1022"/>
                    </a:cubicBezTo>
                    <a:cubicBezTo>
                      <a:pt x="562" y="817"/>
                      <a:pt x="562" y="817"/>
                      <a:pt x="562" y="817"/>
                    </a:cubicBezTo>
                    <a:cubicBezTo>
                      <a:pt x="655" y="817"/>
                      <a:pt x="655" y="817"/>
                      <a:pt x="655" y="817"/>
                    </a:cubicBezTo>
                    <a:cubicBezTo>
                      <a:pt x="663" y="817"/>
                      <a:pt x="670" y="813"/>
                      <a:pt x="674" y="807"/>
                    </a:cubicBezTo>
                    <a:cubicBezTo>
                      <a:pt x="679" y="801"/>
                      <a:pt x="680" y="794"/>
                      <a:pt x="678" y="786"/>
                    </a:cubicBezTo>
                    <a:cubicBezTo>
                      <a:pt x="608" y="532"/>
                      <a:pt x="608" y="532"/>
                      <a:pt x="608" y="532"/>
                    </a:cubicBezTo>
                    <a:cubicBezTo>
                      <a:pt x="626" y="523"/>
                      <a:pt x="637" y="506"/>
                      <a:pt x="637" y="488"/>
                    </a:cubicBezTo>
                    <a:cubicBezTo>
                      <a:pt x="631" y="296"/>
                      <a:pt x="631" y="296"/>
                      <a:pt x="631" y="296"/>
                    </a:cubicBezTo>
                    <a:cubicBezTo>
                      <a:pt x="630" y="282"/>
                      <a:pt x="624" y="270"/>
                      <a:pt x="612" y="261"/>
                    </a:cubicBezTo>
                    <a:cubicBezTo>
                      <a:pt x="603" y="252"/>
                      <a:pt x="590" y="247"/>
                      <a:pt x="577" y="247"/>
                    </a:cubicBezTo>
                    <a:cubicBezTo>
                      <a:pt x="509" y="247"/>
                      <a:pt x="509" y="247"/>
                      <a:pt x="509" y="247"/>
                    </a:cubicBezTo>
                    <a:cubicBezTo>
                      <a:pt x="538" y="226"/>
                      <a:pt x="557" y="193"/>
                      <a:pt x="557" y="155"/>
                    </a:cubicBezTo>
                    <a:cubicBezTo>
                      <a:pt x="557" y="92"/>
                      <a:pt x="506" y="42"/>
                      <a:pt x="444" y="42"/>
                    </a:cubicBezTo>
                    <a:cubicBezTo>
                      <a:pt x="381" y="42"/>
                      <a:pt x="330" y="92"/>
                      <a:pt x="330" y="155"/>
                    </a:cubicBezTo>
                    <a:cubicBezTo>
                      <a:pt x="330" y="172"/>
                      <a:pt x="334" y="188"/>
                      <a:pt x="341" y="202"/>
                    </a:cubicBezTo>
                    <a:cubicBezTo>
                      <a:pt x="275" y="202"/>
                      <a:pt x="275" y="202"/>
                      <a:pt x="275" y="202"/>
                    </a:cubicBezTo>
                    <a:cubicBezTo>
                      <a:pt x="301" y="181"/>
                      <a:pt x="318" y="149"/>
                      <a:pt x="318" y="113"/>
                    </a:cubicBezTo>
                    <a:cubicBezTo>
                      <a:pt x="318" y="51"/>
                      <a:pt x="267" y="0"/>
                      <a:pt x="205" y="0"/>
                    </a:cubicBezTo>
                    <a:cubicBezTo>
                      <a:pt x="142" y="0"/>
                      <a:pt x="91" y="51"/>
                      <a:pt x="91" y="113"/>
                    </a:cubicBezTo>
                    <a:cubicBezTo>
                      <a:pt x="91" y="149"/>
                      <a:pt x="108" y="181"/>
                      <a:pt x="134" y="202"/>
                    </a:cubicBezTo>
                    <a:cubicBezTo>
                      <a:pt x="64" y="202"/>
                      <a:pt x="64" y="202"/>
                      <a:pt x="64" y="202"/>
                    </a:cubicBezTo>
                    <a:cubicBezTo>
                      <a:pt x="64" y="202"/>
                      <a:pt x="64" y="202"/>
                      <a:pt x="63" y="202"/>
                    </a:cubicBezTo>
                    <a:cubicBezTo>
                      <a:pt x="63" y="202"/>
                      <a:pt x="62" y="202"/>
                      <a:pt x="62" y="202"/>
                    </a:cubicBezTo>
                    <a:cubicBezTo>
                      <a:pt x="28" y="202"/>
                      <a:pt x="0" y="233"/>
                      <a:pt x="0" y="270"/>
                    </a:cubicBezTo>
                    <a:cubicBezTo>
                      <a:pt x="0" y="584"/>
                      <a:pt x="0" y="584"/>
                      <a:pt x="0" y="584"/>
                    </a:cubicBezTo>
                    <a:cubicBezTo>
                      <a:pt x="0" y="621"/>
                      <a:pt x="28" y="652"/>
                      <a:pt x="62" y="652"/>
                    </a:cubicBezTo>
                    <a:cubicBezTo>
                      <a:pt x="70" y="652"/>
                      <a:pt x="79" y="650"/>
                      <a:pt x="86" y="646"/>
                    </a:cubicBezTo>
                    <a:cubicBezTo>
                      <a:pt x="86" y="1022"/>
                      <a:pt x="86" y="1022"/>
                      <a:pt x="86" y="1022"/>
                    </a:cubicBezTo>
                    <a:cubicBezTo>
                      <a:pt x="86" y="1063"/>
                      <a:pt x="116" y="1097"/>
                      <a:pt x="154" y="1097"/>
                    </a:cubicBezTo>
                    <a:cubicBezTo>
                      <a:pt x="174" y="1097"/>
                      <a:pt x="192" y="1087"/>
                      <a:pt x="205" y="1071"/>
                    </a:cubicBezTo>
                    <a:cubicBezTo>
                      <a:pt x="217" y="1087"/>
                      <a:pt x="235" y="1097"/>
                      <a:pt x="255" y="1097"/>
                    </a:cubicBezTo>
                    <a:cubicBezTo>
                      <a:pt x="293" y="1097"/>
                      <a:pt x="323" y="1063"/>
                      <a:pt x="323" y="1022"/>
                    </a:cubicBezTo>
                    <a:cubicBezTo>
                      <a:pt x="323" y="817"/>
                      <a:pt x="323" y="817"/>
                      <a:pt x="323" y="817"/>
                    </a:cubicBezTo>
                    <a:cubicBezTo>
                      <a:pt x="325" y="817"/>
                      <a:pt x="325" y="817"/>
                      <a:pt x="325" y="817"/>
                    </a:cubicBezTo>
                    <a:cubicBezTo>
                      <a:pt x="325" y="1022"/>
                      <a:pt x="325" y="1022"/>
                      <a:pt x="325" y="1022"/>
                    </a:cubicBezTo>
                    <a:cubicBezTo>
                      <a:pt x="325" y="1063"/>
                      <a:pt x="355" y="1097"/>
                      <a:pt x="392" y="1097"/>
                    </a:cubicBezTo>
                    <a:cubicBezTo>
                      <a:pt x="413" y="1097"/>
                      <a:pt x="431" y="1086"/>
                      <a:pt x="444" y="1070"/>
                    </a:cubicBezTo>
                    <a:close/>
                    <a:moveTo>
                      <a:pt x="444" y="66"/>
                    </a:moveTo>
                    <a:cubicBezTo>
                      <a:pt x="493" y="66"/>
                      <a:pt x="533" y="106"/>
                      <a:pt x="533" y="155"/>
                    </a:cubicBezTo>
                    <a:cubicBezTo>
                      <a:pt x="533" y="204"/>
                      <a:pt x="493" y="244"/>
                      <a:pt x="444" y="244"/>
                    </a:cubicBezTo>
                    <a:cubicBezTo>
                      <a:pt x="394" y="244"/>
                      <a:pt x="354" y="204"/>
                      <a:pt x="354" y="155"/>
                    </a:cubicBezTo>
                    <a:cubicBezTo>
                      <a:pt x="354" y="106"/>
                      <a:pt x="394" y="66"/>
                      <a:pt x="444" y="66"/>
                    </a:cubicBezTo>
                    <a:close/>
                    <a:moveTo>
                      <a:pt x="115" y="113"/>
                    </a:moveTo>
                    <a:cubicBezTo>
                      <a:pt x="115" y="64"/>
                      <a:pt x="155" y="24"/>
                      <a:pt x="205" y="24"/>
                    </a:cubicBezTo>
                    <a:cubicBezTo>
                      <a:pt x="254" y="24"/>
                      <a:pt x="294" y="64"/>
                      <a:pt x="294" y="113"/>
                    </a:cubicBezTo>
                    <a:cubicBezTo>
                      <a:pt x="294" y="163"/>
                      <a:pt x="254" y="203"/>
                      <a:pt x="205" y="203"/>
                    </a:cubicBezTo>
                    <a:cubicBezTo>
                      <a:pt x="155" y="203"/>
                      <a:pt x="115" y="163"/>
                      <a:pt x="115" y="113"/>
                    </a:cubicBezTo>
                    <a:close/>
                    <a:moveTo>
                      <a:pt x="197" y="665"/>
                    </a:moveTo>
                    <a:cubicBezTo>
                      <a:pt x="197" y="1022"/>
                      <a:pt x="197" y="1022"/>
                      <a:pt x="197" y="1022"/>
                    </a:cubicBezTo>
                    <a:cubicBezTo>
                      <a:pt x="197" y="1050"/>
                      <a:pt x="178" y="1073"/>
                      <a:pt x="154" y="1073"/>
                    </a:cubicBezTo>
                    <a:cubicBezTo>
                      <a:pt x="130" y="1073"/>
                      <a:pt x="110" y="1050"/>
                      <a:pt x="110" y="1022"/>
                    </a:cubicBezTo>
                    <a:cubicBezTo>
                      <a:pt x="110" y="665"/>
                      <a:pt x="110" y="665"/>
                      <a:pt x="110" y="665"/>
                    </a:cubicBezTo>
                    <a:cubicBezTo>
                      <a:pt x="110" y="316"/>
                      <a:pt x="110" y="316"/>
                      <a:pt x="110" y="316"/>
                    </a:cubicBezTo>
                    <a:cubicBezTo>
                      <a:pt x="100" y="316"/>
                      <a:pt x="100" y="316"/>
                      <a:pt x="100" y="316"/>
                    </a:cubicBezTo>
                    <a:cubicBezTo>
                      <a:pt x="100" y="584"/>
                      <a:pt x="100" y="584"/>
                      <a:pt x="100" y="584"/>
                    </a:cubicBezTo>
                    <a:cubicBezTo>
                      <a:pt x="100" y="608"/>
                      <a:pt x="83" y="628"/>
                      <a:pt x="62" y="628"/>
                    </a:cubicBezTo>
                    <a:cubicBezTo>
                      <a:pt x="41" y="628"/>
                      <a:pt x="24" y="608"/>
                      <a:pt x="24" y="584"/>
                    </a:cubicBezTo>
                    <a:cubicBezTo>
                      <a:pt x="24" y="270"/>
                      <a:pt x="24" y="270"/>
                      <a:pt x="24" y="270"/>
                    </a:cubicBezTo>
                    <a:cubicBezTo>
                      <a:pt x="24" y="246"/>
                      <a:pt x="41" y="226"/>
                      <a:pt x="62" y="226"/>
                    </a:cubicBezTo>
                    <a:cubicBezTo>
                      <a:pt x="62" y="226"/>
                      <a:pt x="63" y="226"/>
                      <a:pt x="63" y="226"/>
                    </a:cubicBezTo>
                    <a:cubicBezTo>
                      <a:pt x="64" y="226"/>
                      <a:pt x="64" y="226"/>
                      <a:pt x="64" y="226"/>
                    </a:cubicBezTo>
                    <a:cubicBezTo>
                      <a:pt x="110" y="226"/>
                      <a:pt x="110" y="226"/>
                      <a:pt x="110" y="226"/>
                    </a:cubicBezTo>
                    <a:cubicBezTo>
                      <a:pt x="299" y="226"/>
                      <a:pt x="299" y="226"/>
                      <a:pt x="299" y="226"/>
                    </a:cubicBezTo>
                    <a:cubicBezTo>
                      <a:pt x="345" y="226"/>
                      <a:pt x="345" y="226"/>
                      <a:pt x="345" y="226"/>
                    </a:cubicBezTo>
                    <a:cubicBezTo>
                      <a:pt x="345" y="226"/>
                      <a:pt x="346" y="226"/>
                      <a:pt x="346" y="226"/>
                    </a:cubicBezTo>
                    <a:cubicBezTo>
                      <a:pt x="346" y="226"/>
                      <a:pt x="347" y="226"/>
                      <a:pt x="347" y="226"/>
                    </a:cubicBezTo>
                    <a:cubicBezTo>
                      <a:pt x="363" y="226"/>
                      <a:pt x="376" y="237"/>
                      <a:pt x="382" y="252"/>
                    </a:cubicBezTo>
                    <a:cubicBezTo>
                      <a:pt x="317" y="252"/>
                      <a:pt x="317" y="252"/>
                      <a:pt x="317" y="252"/>
                    </a:cubicBezTo>
                    <a:cubicBezTo>
                      <a:pt x="314" y="251"/>
                      <a:pt x="311" y="251"/>
                      <a:pt x="307" y="251"/>
                    </a:cubicBezTo>
                    <a:cubicBezTo>
                      <a:pt x="283" y="251"/>
                      <a:pt x="265" y="263"/>
                      <a:pt x="259" y="281"/>
                    </a:cubicBezTo>
                    <a:cubicBezTo>
                      <a:pt x="214" y="441"/>
                      <a:pt x="214" y="441"/>
                      <a:pt x="214" y="441"/>
                    </a:cubicBezTo>
                    <a:cubicBezTo>
                      <a:pt x="210" y="449"/>
                      <a:pt x="208" y="457"/>
                      <a:pt x="208" y="465"/>
                    </a:cubicBezTo>
                    <a:cubicBezTo>
                      <a:pt x="208" y="466"/>
                      <a:pt x="208" y="468"/>
                      <a:pt x="208" y="469"/>
                    </a:cubicBezTo>
                    <a:cubicBezTo>
                      <a:pt x="208" y="486"/>
                      <a:pt x="215" y="501"/>
                      <a:pt x="228" y="508"/>
                    </a:cubicBezTo>
                    <a:cubicBezTo>
                      <a:pt x="283" y="538"/>
                      <a:pt x="283" y="538"/>
                      <a:pt x="283" y="538"/>
                    </a:cubicBezTo>
                    <a:cubicBezTo>
                      <a:pt x="212" y="794"/>
                      <a:pt x="212" y="794"/>
                      <a:pt x="212" y="794"/>
                    </a:cubicBezTo>
                    <a:cubicBezTo>
                      <a:pt x="212" y="665"/>
                      <a:pt x="212" y="665"/>
                      <a:pt x="212" y="665"/>
                    </a:cubicBezTo>
                    <a:lnTo>
                      <a:pt x="197" y="665"/>
                    </a:lnTo>
                    <a:close/>
                    <a:moveTo>
                      <a:pt x="299" y="1022"/>
                    </a:moveTo>
                    <a:cubicBezTo>
                      <a:pt x="299" y="1050"/>
                      <a:pt x="279" y="1073"/>
                      <a:pt x="255" y="1073"/>
                    </a:cubicBezTo>
                    <a:cubicBezTo>
                      <a:pt x="231" y="1073"/>
                      <a:pt x="212" y="1050"/>
                      <a:pt x="212" y="1022"/>
                    </a:cubicBezTo>
                    <a:cubicBezTo>
                      <a:pt x="212" y="812"/>
                      <a:pt x="212" y="812"/>
                      <a:pt x="212" y="812"/>
                    </a:cubicBezTo>
                    <a:cubicBezTo>
                      <a:pt x="299" y="812"/>
                      <a:pt x="299" y="812"/>
                      <a:pt x="299" y="812"/>
                    </a:cubicBezTo>
                    <a:lnTo>
                      <a:pt x="299" y="1022"/>
                    </a:lnTo>
                    <a:close/>
                    <a:moveTo>
                      <a:pt x="349" y="1022"/>
                    </a:moveTo>
                    <a:cubicBezTo>
                      <a:pt x="349" y="793"/>
                      <a:pt x="349" y="793"/>
                      <a:pt x="349" y="793"/>
                    </a:cubicBezTo>
                    <a:cubicBezTo>
                      <a:pt x="232" y="793"/>
                      <a:pt x="232" y="793"/>
                      <a:pt x="232" y="793"/>
                    </a:cubicBezTo>
                    <a:cubicBezTo>
                      <a:pt x="305" y="529"/>
                      <a:pt x="305" y="529"/>
                      <a:pt x="305" y="529"/>
                    </a:cubicBezTo>
                    <a:cubicBezTo>
                      <a:pt x="237" y="491"/>
                      <a:pt x="237" y="491"/>
                      <a:pt x="237" y="491"/>
                    </a:cubicBezTo>
                    <a:cubicBezTo>
                      <a:pt x="230" y="488"/>
                      <a:pt x="227" y="479"/>
                      <a:pt x="227" y="469"/>
                    </a:cubicBezTo>
                    <a:cubicBezTo>
                      <a:pt x="227" y="468"/>
                      <a:pt x="227" y="467"/>
                      <a:pt x="227" y="467"/>
                    </a:cubicBezTo>
                    <a:cubicBezTo>
                      <a:pt x="227" y="461"/>
                      <a:pt x="229" y="454"/>
                      <a:pt x="232" y="448"/>
                    </a:cubicBezTo>
                    <a:cubicBezTo>
                      <a:pt x="278" y="287"/>
                      <a:pt x="278" y="287"/>
                      <a:pt x="278" y="287"/>
                    </a:cubicBezTo>
                    <a:cubicBezTo>
                      <a:pt x="281" y="274"/>
                      <a:pt x="298" y="268"/>
                      <a:pt x="316" y="271"/>
                    </a:cubicBezTo>
                    <a:cubicBezTo>
                      <a:pt x="349" y="271"/>
                      <a:pt x="349" y="271"/>
                      <a:pt x="349" y="271"/>
                    </a:cubicBezTo>
                    <a:cubicBezTo>
                      <a:pt x="538" y="271"/>
                      <a:pt x="538" y="271"/>
                      <a:pt x="538" y="271"/>
                    </a:cubicBezTo>
                    <a:cubicBezTo>
                      <a:pt x="577" y="271"/>
                      <a:pt x="577" y="271"/>
                      <a:pt x="577" y="271"/>
                    </a:cubicBezTo>
                    <a:cubicBezTo>
                      <a:pt x="585" y="271"/>
                      <a:pt x="592" y="274"/>
                      <a:pt x="596" y="279"/>
                    </a:cubicBezTo>
                    <a:cubicBezTo>
                      <a:pt x="602" y="284"/>
                      <a:pt x="606" y="290"/>
                      <a:pt x="607" y="297"/>
                    </a:cubicBezTo>
                    <a:cubicBezTo>
                      <a:pt x="613" y="489"/>
                      <a:pt x="613" y="489"/>
                      <a:pt x="613" y="489"/>
                    </a:cubicBezTo>
                    <a:cubicBezTo>
                      <a:pt x="613" y="502"/>
                      <a:pt x="599" y="514"/>
                      <a:pt x="580" y="516"/>
                    </a:cubicBezTo>
                    <a:cubicBezTo>
                      <a:pt x="580" y="517"/>
                      <a:pt x="580" y="519"/>
                      <a:pt x="579" y="520"/>
                    </a:cubicBezTo>
                    <a:cubicBezTo>
                      <a:pt x="655" y="793"/>
                      <a:pt x="655" y="793"/>
                      <a:pt x="655" y="793"/>
                    </a:cubicBezTo>
                    <a:cubicBezTo>
                      <a:pt x="538" y="793"/>
                      <a:pt x="538" y="793"/>
                      <a:pt x="538" y="793"/>
                    </a:cubicBezTo>
                    <a:cubicBezTo>
                      <a:pt x="538" y="1022"/>
                      <a:pt x="538" y="1022"/>
                      <a:pt x="538" y="1022"/>
                    </a:cubicBezTo>
                    <a:cubicBezTo>
                      <a:pt x="538" y="1050"/>
                      <a:pt x="519" y="1073"/>
                      <a:pt x="495" y="1073"/>
                    </a:cubicBezTo>
                    <a:cubicBezTo>
                      <a:pt x="471" y="1073"/>
                      <a:pt x="452" y="1050"/>
                      <a:pt x="452" y="1022"/>
                    </a:cubicBezTo>
                    <a:cubicBezTo>
                      <a:pt x="452" y="793"/>
                      <a:pt x="452" y="793"/>
                      <a:pt x="452" y="793"/>
                    </a:cubicBezTo>
                    <a:cubicBezTo>
                      <a:pt x="435" y="793"/>
                      <a:pt x="435" y="793"/>
                      <a:pt x="435" y="793"/>
                    </a:cubicBezTo>
                    <a:cubicBezTo>
                      <a:pt x="435" y="1022"/>
                      <a:pt x="435" y="1022"/>
                      <a:pt x="435" y="1022"/>
                    </a:cubicBezTo>
                    <a:cubicBezTo>
                      <a:pt x="435" y="1050"/>
                      <a:pt x="416" y="1073"/>
                      <a:pt x="392" y="1073"/>
                    </a:cubicBezTo>
                    <a:cubicBezTo>
                      <a:pt x="369" y="1073"/>
                      <a:pt x="349" y="1050"/>
                      <a:pt x="349" y="10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grpSp>
        <p:nvGrpSpPr>
          <p:cNvPr id="5" name="Group 4" descr=" 5">
            <a:extLst>
              <a:ext uri="{FF2B5EF4-FFF2-40B4-BE49-F238E27FC236}">
                <a16:creationId xmlns:a16="http://schemas.microsoft.com/office/drawing/2014/main" id="{DD0C74A8-6581-4267-877C-E9FDAF6AAA54}"/>
              </a:ext>
            </a:extLst>
          </p:cNvPr>
          <p:cNvGrpSpPr/>
          <p:nvPr/>
        </p:nvGrpSpPr>
        <p:grpSpPr>
          <a:xfrm>
            <a:off x="3914167" y="1539544"/>
            <a:ext cx="2664000" cy="3115874"/>
            <a:chOff x="3759912" y="1539544"/>
            <a:chExt cx="2664000" cy="3115874"/>
          </a:xfrm>
        </p:grpSpPr>
        <p:sp>
          <p:nvSpPr>
            <p:cNvPr id="197" name="TextBox 196">
              <a:extLst>
                <a:ext uri="{FF2B5EF4-FFF2-40B4-BE49-F238E27FC236}">
                  <a16:creationId xmlns:a16="http://schemas.microsoft.com/office/drawing/2014/main" id="{91F9EC55-E7DC-466F-AB41-9AA72106B4C1}"/>
                </a:ext>
              </a:extLst>
            </p:cNvPr>
            <p:cNvSpPr txBox="1"/>
            <p:nvPr/>
          </p:nvSpPr>
          <p:spPr>
            <a:xfrm>
              <a:off x="3871512" y="1975677"/>
              <a:ext cx="24408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Loss of motor neurons occurs</a:t>
              </a:r>
            </a:p>
          </p:txBody>
        </p:sp>
        <p:sp>
          <p:nvSpPr>
            <p:cNvPr id="198" name="Oval 197">
              <a:extLst>
                <a:ext uri="{FF2B5EF4-FFF2-40B4-BE49-F238E27FC236}">
                  <a16:creationId xmlns:a16="http://schemas.microsoft.com/office/drawing/2014/main" id="{34E2354B-BD6D-41D5-B4C4-04D61DA2C0E7}"/>
                </a:ext>
              </a:extLst>
            </p:cNvPr>
            <p:cNvSpPr/>
            <p:nvPr/>
          </p:nvSpPr>
          <p:spPr>
            <a:xfrm>
              <a:off x="4781349" y="1539544"/>
              <a:ext cx="621127" cy="6211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9" name="TextBox 198">
              <a:extLst>
                <a:ext uri="{FF2B5EF4-FFF2-40B4-BE49-F238E27FC236}">
                  <a16:creationId xmlns:a16="http://schemas.microsoft.com/office/drawing/2014/main" id="{A8018986-B79C-470A-AC23-EFF26C74322B}"/>
                </a:ext>
              </a:extLst>
            </p:cNvPr>
            <p:cNvSpPr txBox="1"/>
            <p:nvPr/>
          </p:nvSpPr>
          <p:spPr>
            <a:xfrm>
              <a:off x="3759912" y="336071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Progressive loss of motor neurons leads to subsequent muscular atrophy</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2</a:t>
              </a: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 </a:t>
              </a:r>
            </a:p>
          </p:txBody>
        </p:sp>
        <p:sp>
          <p:nvSpPr>
            <p:cNvPr id="200" name="Arrow: Down 199">
              <a:extLst>
                <a:ext uri="{FF2B5EF4-FFF2-40B4-BE49-F238E27FC236}">
                  <a16:creationId xmlns:a16="http://schemas.microsoft.com/office/drawing/2014/main" id="{17C322C2-0834-40DE-80FD-5C3FB8292422}"/>
                </a:ext>
              </a:extLst>
            </p:cNvPr>
            <p:cNvSpPr/>
            <p:nvPr/>
          </p:nvSpPr>
          <p:spPr>
            <a:xfrm>
              <a:off x="4875888" y="319548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5" name="Freeform: Shape 244">
              <a:extLst>
                <a:ext uri="{FF2B5EF4-FFF2-40B4-BE49-F238E27FC236}">
                  <a16:creationId xmlns:a16="http://schemas.microsoft.com/office/drawing/2014/main" id="{0EA0A51A-8DBD-48F9-A121-957E502615F9}"/>
                </a:ext>
              </a:extLst>
            </p:cNvPr>
            <p:cNvSpPr/>
            <p:nvPr/>
          </p:nvSpPr>
          <p:spPr>
            <a:xfrm>
              <a:off x="4893912" y="1652107"/>
              <a:ext cx="396000" cy="396000"/>
            </a:xfrm>
            <a:custGeom>
              <a:avLst/>
              <a:gdLst>
                <a:gd name="connsiteX0" fmla="*/ 582164 w 582171"/>
                <a:gd name="connsiteY0" fmla="*/ 558127 h 630940"/>
                <a:gd name="connsiteX1" fmla="*/ 566779 w 582171"/>
                <a:gd name="connsiteY1" fmla="*/ 543812 h 630940"/>
                <a:gd name="connsiteX2" fmla="*/ 530349 w 582171"/>
                <a:gd name="connsiteY2" fmla="*/ 543812 h 630940"/>
                <a:gd name="connsiteX3" fmla="*/ 572799 w 582171"/>
                <a:gd name="connsiteY3" fmla="*/ 501362 h 630940"/>
                <a:gd name="connsiteX4" fmla="*/ 573555 w 582171"/>
                <a:gd name="connsiteY4" fmla="*/ 487429 h 630940"/>
                <a:gd name="connsiteX5" fmla="*/ 559260 w 582171"/>
                <a:gd name="connsiteY5" fmla="*/ 487041 h 630940"/>
                <a:gd name="connsiteX6" fmla="*/ 504263 w 582171"/>
                <a:gd name="connsiteY6" fmla="*/ 542031 h 630940"/>
                <a:gd name="connsiteX7" fmla="*/ 412364 w 582171"/>
                <a:gd name="connsiteY7" fmla="*/ 478392 h 630940"/>
                <a:gd name="connsiteX8" fmla="*/ 316409 w 582171"/>
                <a:gd name="connsiteY8" fmla="*/ 312187 h 630940"/>
                <a:gd name="connsiteX9" fmla="*/ 323086 w 582171"/>
                <a:gd name="connsiteY9" fmla="*/ 248751 h 630940"/>
                <a:gd name="connsiteX10" fmla="*/ 352280 w 582171"/>
                <a:gd name="connsiteY10" fmla="*/ 233136 h 630940"/>
                <a:gd name="connsiteX11" fmla="*/ 387751 w 582171"/>
                <a:gd name="connsiteY11" fmla="*/ 231131 h 630940"/>
                <a:gd name="connsiteX12" fmla="*/ 442806 w 582171"/>
                <a:gd name="connsiteY12" fmla="*/ 286187 h 630940"/>
                <a:gd name="connsiteX13" fmla="*/ 449766 w 582171"/>
                <a:gd name="connsiteY13" fmla="*/ 289072 h 630940"/>
                <a:gd name="connsiteX14" fmla="*/ 456378 w 582171"/>
                <a:gd name="connsiteY14" fmla="*/ 286522 h 630940"/>
                <a:gd name="connsiteX15" fmla="*/ 456339 w 582171"/>
                <a:gd name="connsiteY15" fmla="*/ 271879 h 630940"/>
                <a:gd name="connsiteX16" fmla="*/ 415591 w 582171"/>
                <a:gd name="connsiteY16" fmla="*/ 231131 h 630940"/>
                <a:gd name="connsiteX17" fmla="*/ 448781 w 582171"/>
                <a:gd name="connsiteY17" fmla="*/ 231131 h 630940"/>
                <a:gd name="connsiteX18" fmla="*/ 459007 w 582171"/>
                <a:gd name="connsiteY18" fmla="*/ 222252 h 630940"/>
                <a:gd name="connsiteX19" fmla="*/ 449208 w 582171"/>
                <a:gd name="connsiteY19" fmla="*/ 211434 h 630940"/>
                <a:gd name="connsiteX20" fmla="*/ 414408 w 582171"/>
                <a:gd name="connsiteY20" fmla="*/ 211434 h 630940"/>
                <a:gd name="connsiteX21" fmla="*/ 456332 w 582171"/>
                <a:gd name="connsiteY21" fmla="*/ 169510 h 630940"/>
                <a:gd name="connsiteX22" fmla="*/ 457088 w 582171"/>
                <a:gd name="connsiteY22" fmla="*/ 155577 h 630940"/>
                <a:gd name="connsiteX23" fmla="*/ 442793 w 582171"/>
                <a:gd name="connsiteY23" fmla="*/ 155189 h 630940"/>
                <a:gd name="connsiteX24" fmla="*/ 386548 w 582171"/>
                <a:gd name="connsiteY24" fmla="*/ 211428 h 630940"/>
                <a:gd name="connsiteX25" fmla="*/ 352260 w 582171"/>
                <a:gd name="connsiteY25" fmla="*/ 207142 h 630940"/>
                <a:gd name="connsiteX26" fmla="*/ 310776 w 582171"/>
                <a:gd name="connsiteY26" fmla="*/ 135295 h 630940"/>
                <a:gd name="connsiteX27" fmla="*/ 340930 w 582171"/>
                <a:gd name="connsiteY27" fmla="*/ 76486 h 630940"/>
                <a:gd name="connsiteX28" fmla="*/ 394329 w 582171"/>
                <a:gd name="connsiteY28" fmla="*/ 64176 h 630940"/>
                <a:gd name="connsiteX29" fmla="*/ 402315 w 582171"/>
                <a:gd name="connsiteY29" fmla="*/ 53214 h 630940"/>
                <a:gd name="connsiteX30" fmla="*/ 390334 w 582171"/>
                <a:gd name="connsiteY30" fmla="*/ 44887 h 630940"/>
                <a:gd name="connsiteX31" fmla="*/ 341922 w 582171"/>
                <a:gd name="connsiteY31" fmla="*/ 56046 h 630940"/>
                <a:gd name="connsiteX32" fmla="*/ 330763 w 582171"/>
                <a:gd name="connsiteY32" fmla="*/ 7635 h 630940"/>
                <a:gd name="connsiteX33" fmla="*/ 316968 w 582171"/>
                <a:gd name="connsiteY33" fmla="*/ 931 h 630940"/>
                <a:gd name="connsiteX34" fmla="*/ 311631 w 582171"/>
                <a:gd name="connsiteY34" fmla="*/ 12334 h 630940"/>
                <a:gd name="connsiteX35" fmla="*/ 324066 w 582171"/>
                <a:gd name="connsiteY35" fmla="*/ 66299 h 630940"/>
                <a:gd name="connsiteX36" fmla="*/ 288260 w 582171"/>
                <a:gd name="connsiteY36" fmla="*/ 122308 h 630940"/>
                <a:gd name="connsiteX37" fmla="*/ 205298 w 582171"/>
                <a:gd name="connsiteY37" fmla="*/ 122308 h 630940"/>
                <a:gd name="connsiteX38" fmla="*/ 184951 w 582171"/>
                <a:gd name="connsiteY38" fmla="*/ 93357 h 630940"/>
                <a:gd name="connsiteX39" fmla="*/ 200284 w 582171"/>
                <a:gd name="connsiteY39" fmla="*/ 12716 h 630940"/>
                <a:gd name="connsiteX40" fmla="*/ 192450 w 582171"/>
                <a:gd name="connsiteY40" fmla="*/ 1201 h 630940"/>
                <a:gd name="connsiteX41" fmla="*/ 180935 w 582171"/>
                <a:gd name="connsiteY41" fmla="*/ 9035 h 630940"/>
                <a:gd name="connsiteX42" fmla="*/ 169874 w 582171"/>
                <a:gd name="connsiteY42" fmla="*/ 67232 h 630940"/>
                <a:gd name="connsiteX43" fmla="*/ 142967 w 582171"/>
                <a:gd name="connsiteY43" fmla="*/ 20629 h 630940"/>
                <a:gd name="connsiteX44" fmla="*/ 129067 w 582171"/>
                <a:gd name="connsiteY44" fmla="*/ 17296 h 630940"/>
                <a:gd name="connsiteX45" fmla="*/ 126188 w 582171"/>
                <a:gd name="connsiteY45" fmla="*/ 30954 h 630940"/>
                <a:gd name="connsiteX46" fmla="*/ 153364 w 582171"/>
                <a:gd name="connsiteY46" fmla="*/ 78024 h 630940"/>
                <a:gd name="connsiteX47" fmla="*/ 95667 w 582171"/>
                <a:gd name="connsiteY47" fmla="*/ 67055 h 630940"/>
                <a:gd name="connsiteX48" fmla="*/ 84021 w 582171"/>
                <a:gd name="connsiteY48" fmla="*/ 75842 h 630940"/>
                <a:gd name="connsiteX49" fmla="*/ 92420 w 582171"/>
                <a:gd name="connsiteY49" fmla="*/ 86489 h 630940"/>
                <a:gd name="connsiteX50" fmla="*/ 166371 w 582171"/>
                <a:gd name="connsiteY50" fmla="*/ 100547 h 630940"/>
                <a:gd name="connsiteX51" fmla="*/ 182802 w 582171"/>
                <a:gd name="connsiteY51" fmla="*/ 135295 h 630940"/>
                <a:gd name="connsiteX52" fmla="*/ 120181 w 582171"/>
                <a:gd name="connsiteY52" fmla="*/ 211428 h 630940"/>
                <a:gd name="connsiteX53" fmla="*/ 58356 w 582171"/>
                <a:gd name="connsiteY53" fmla="*/ 211428 h 630940"/>
                <a:gd name="connsiteX54" fmla="*/ 16787 w 582171"/>
                <a:gd name="connsiteY54" fmla="*/ 169858 h 630940"/>
                <a:gd name="connsiteX55" fmla="*/ 1552 w 582171"/>
                <a:gd name="connsiteY55" fmla="*/ 171462 h 630940"/>
                <a:gd name="connsiteX56" fmla="*/ 3051 w 582171"/>
                <a:gd name="connsiteY56" fmla="*/ 183975 h 630940"/>
                <a:gd name="connsiteX57" fmla="*/ 37989 w 582171"/>
                <a:gd name="connsiteY57" fmla="*/ 218913 h 630940"/>
                <a:gd name="connsiteX58" fmla="*/ 3235 w 582171"/>
                <a:gd name="connsiteY58" fmla="*/ 253667 h 630940"/>
                <a:gd name="connsiteX59" fmla="*/ 3235 w 582171"/>
                <a:gd name="connsiteY59" fmla="*/ 268323 h 630940"/>
                <a:gd name="connsiteX60" fmla="*/ 9846 w 582171"/>
                <a:gd name="connsiteY60" fmla="*/ 270874 h 630940"/>
                <a:gd name="connsiteX61" fmla="*/ 16806 w 582171"/>
                <a:gd name="connsiteY61" fmla="*/ 267988 h 630940"/>
                <a:gd name="connsiteX62" fmla="*/ 53663 w 582171"/>
                <a:gd name="connsiteY62" fmla="*/ 231138 h 630940"/>
                <a:gd name="connsiteX63" fmla="*/ 131426 w 582171"/>
                <a:gd name="connsiteY63" fmla="*/ 231138 h 630940"/>
                <a:gd name="connsiteX64" fmla="*/ 182821 w 582171"/>
                <a:gd name="connsiteY64" fmla="*/ 304997 h 630940"/>
                <a:gd name="connsiteX65" fmla="*/ 144512 w 582171"/>
                <a:gd name="connsiteY65" fmla="*/ 377646 h 630940"/>
                <a:gd name="connsiteX66" fmla="*/ 91007 w 582171"/>
                <a:gd name="connsiteY66" fmla="*/ 389325 h 630940"/>
                <a:gd name="connsiteX67" fmla="*/ 82917 w 582171"/>
                <a:gd name="connsiteY67" fmla="*/ 400176 h 630940"/>
                <a:gd name="connsiteX68" fmla="*/ 94799 w 582171"/>
                <a:gd name="connsiteY68" fmla="*/ 408654 h 630940"/>
                <a:gd name="connsiteX69" fmla="*/ 143335 w 582171"/>
                <a:gd name="connsiteY69" fmla="*/ 398060 h 630940"/>
                <a:gd name="connsiteX70" fmla="*/ 153930 w 582171"/>
                <a:gd name="connsiteY70" fmla="*/ 446596 h 630940"/>
                <a:gd name="connsiteX71" fmla="*/ 163545 w 582171"/>
                <a:gd name="connsiteY71" fmla="*/ 454344 h 630940"/>
                <a:gd name="connsiteX72" fmla="*/ 165655 w 582171"/>
                <a:gd name="connsiteY72" fmla="*/ 454114 h 630940"/>
                <a:gd name="connsiteX73" fmla="*/ 173173 w 582171"/>
                <a:gd name="connsiteY73" fmla="*/ 442396 h 630940"/>
                <a:gd name="connsiteX74" fmla="*/ 161291 w 582171"/>
                <a:gd name="connsiteY74" fmla="*/ 387958 h 630940"/>
                <a:gd name="connsiteX75" fmla="*/ 205325 w 582171"/>
                <a:gd name="connsiteY75" fmla="*/ 317983 h 630940"/>
                <a:gd name="connsiteX76" fmla="*/ 207513 w 582171"/>
                <a:gd name="connsiteY76" fmla="*/ 315631 h 630940"/>
                <a:gd name="connsiteX77" fmla="*/ 291171 w 582171"/>
                <a:gd name="connsiteY77" fmla="*/ 327566 h 630940"/>
                <a:gd name="connsiteX78" fmla="*/ 386778 w 582171"/>
                <a:gd name="connsiteY78" fmla="*/ 493167 h 630940"/>
                <a:gd name="connsiteX79" fmla="*/ 502903 w 582171"/>
                <a:gd name="connsiteY79" fmla="*/ 571705 h 630940"/>
                <a:gd name="connsiteX80" fmla="*/ 559260 w 582171"/>
                <a:gd name="connsiteY80" fmla="*/ 628062 h 630940"/>
                <a:gd name="connsiteX81" fmla="*/ 566233 w 582171"/>
                <a:gd name="connsiteY81" fmla="*/ 630941 h 630940"/>
                <a:gd name="connsiteX82" fmla="*/ 572845 w 582171"/>
                <a:gd name="connsiteY82" fmla="*/ 628391 h 630940"/>
                <a:gd name="connsiteX83" fmla="*/ 572812 w 582171"/>
                <a:gd name="connsiteY83" fmla="*/ 613741 h 630940"/>
                <a:gd name="connsiteX84" fmla="*/ 532426 w 582171"/>
                <a:gd name="connsiteY84" fmla="*/ 573355 h 630940"/>
                <a:gd name="connsiteX85" fmla="*/ 567403 w 582171"/>
                <a:gd name="connsiteY85" fmla="*/ 573355 h 630940"/>
                <a:gd name="connsiteX86" fmla="*/ 582164 w 582171"/>
                <a:gd name="connsiteY86" fmla="*/ 558127 h 630940"/>
                <a:gd name="connsiteX87" fmla="*/ 387258 w 582171"/>
                <a:gd name="connsiteY87" fmla="*/ 211434 h 630940"/>
                <a:gd name="connsiteX88" fmla="*/ 387113 w 582171"/>
                <a:gd name="connsiteY88" fmla="*/ 211434 h 630940"/>
                <a:gd name="connsiteX89" fmla="*/ 387258 w 582171"/>
                <a:gd name="connsiteY89" fmla="*/ 211434 h 630940"/>
                <a:gd name="connsiteX90" fmla="*/ 236247 w 582171"/>
                <a:gd name="connsiteY90" fmla="*/ 236593 h 630940"/>
                <a:gd name="connsiteX91" fmla="*/ 204661 w 582171"/>
                <a:gd name="connsiteY91" fmla="*/ 205006 h 630940"/>
                <a:gd name="connsiteX92" fmla="*/ 236247 w 582171"/>
                <a:gd name="connsiteY92" fmla="*/ 173420 h 630940"/>
                <a:gd name="connsiteX93" fmla="*/ 267833 w 582171"/>
                <a:gd name="connsiteY93" fmla="*/ 205006 h 630940"/>
                <a:gd name="connsiteX94" fmla="*/ 236247 w 582171"/>
                <a:gd name="connsiteY94" fmla="*/ 236593 h 63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82171" h="630940">
                  <a:moveTo>
                    <a:pt x="582164" y="558127"/>
                  </a:moveTo>
                  <a:cubicBezTo>
                    <a:pt x="581921" y="550043"/>
                    <a:pt x="574869" y="543812"/>
                    <a:pt x="566779" y="543812"/>
                  </a:cubicBezTo>
                  <a:lnTo>
                    <a:pt x="530349" y="543812"/>
                  </a:lnTo>
                  <a:lnTo>
                    <a:pt x="572799" y="501362"/>
                  </a:lnTo>
                  <a:cubicBezTo>
                    <a:pt x="576571" y="497590"/>
                    <a:pt x="577123" y="491392"/>
                    <a:pt x="573555" y="487429"/>
                  </a:cubicBezTo>
                  <a:cubicBezTo>
                    <a:pt x="569749" y="483203"/>
                    <a:pt x="563230" y="483072"/>
                    <a:pt x="559260" y="487041"/>
                  </a:cubicBezTo>
                  <a:lnTo>
                    <a:pt x="504263" y="542031"/>
                  </a:lnTo>
                  <a:cubicBezTo>
                    <a:pt x="466079" y="535656"/>
                    <a:pt x="432041" y="512476"/>
                    <a:pt x="412364" y="478392"/>
                  </a:cubicBezTo>
                  <a:lnTo>
                    <a:pt x="316409" y="312187"/>
                  </a:lnTo>
                  <a:cubicBezTo>
                    <a:pt x="304658" y="291826"/>
                    <a:pt x="306912" y="265813"/>
                    <a:pt x="323086" y="248751"/>
                  </a:cubicBezTo>
                  <a:cubicBezTo>
                    <a:pt x="330579" y="240845"/>
                    <a:pt x="340542" y="235153"/>
                    <a:pt x="352280" y="233136"/>
                  </a:cubicBezTo>
                  <a:cubicBezTo>
                    <a:pt x="360640" y="231696"/>
                    <a:pt x="385273" y="231177"/>
                    <a:pt x="387751" y="231131"/>
                  </a:cubicBezTo>
                  <a:lnTo>
                    <a:pt x="442806" y="286187"/>
                  </a:lnTo>
                  <a:cubicBezTo>
                    <a:pt x="444732" y="288106"/>
                    <a:pt x="447249" y="289072"/>
                    <a:pt x="449766" y="289072"/>
                  </a:cubicBezTo>
                  <a:cubicBezTo>
                    <a:pt x="452139" y="289072"/>
                    <a:pt x="454512" y="288224"/>
                    <a:pt x="456378" y="286522"/>
                  </a:cubicBezTo>
                  <a:cubicBezTo>
                    <a:pt x="460584" y="282704"/>
                    <a:pt x="460361" y="275895"/>
                    <a:pt x="456339" y="271879"/>
                  </a:cubicBezTo>
                  <a:lnTo>
                    <a:pt x="415591" y="231131"/>
                  </a:lnTo>
                  <a:lnTo>
                    <a:pt x="448781" y="231131"/>
                  </a:lnTo>
                  <a:cubicBezTo>
                    <a:pt x="453927" y="231131"/>
                    <a:pt x="458521" y="227372"/>
                    <a:pt x="459007" y="222252"/>
                  </a:cubicBezTo>
                  <a:cubicBezTo>
                    <a:pt x="459566" y="216376"/>
                    <a:pt x="454965" y="211434"/>
                    <a:pt x="449208" y="211434"/>
                  </a:cubicBezTo>
                  <a:lnTo>
                    <a:pt x="414408" y="211434"/>
                  </a:lnTo>
                  <a:lnTo>
                    <a:pt x="456332" y="169510"/>
                  </a:lnTo>
                  <a:cubicBezTo>
                    <a:pt x="460105" y="165737"/>
                    <a:pt x="460657" y="159540"/>
                    <a:pt x="457088" y="155577"/>
                  </a:cubicBezTo>
                  <a:cubicBezTo>
                    <a:pt x="453283" y="151351"/>
                    <a:pt x="446763" y="151219"/>
                    <a:pt x="442793" y="155189"/>
                  </a:cubicBezTo>
                  <a:lnTo>
                    <a:pt x="386548" y="211428"/>
                  </a:lnTo>
                  <a:cubicBezTo>
                    <a:pt x="386548" y="211428"/>
                    <a:pt x="360772" y="208641"/>
                    <a:pt x="352260" y="207142"/>
                  </a:cubicBezTo>
                  <a:cubicBezTo>
                    <a:pt x="321785" y="201773"/>
                    <a:pt x="301017" y="165961"/>
                    <a:pt x="310776" y="135295"/>
                  </a:cubicBezTo>
                  <a:cubicBezTo>
                    <a:pt x="315791" y="119554"/>
                    <a:pt x="340930" y="76486"/>
                    <a:pt x="340930" y="76486"/>
                  </a:cubicBezTo>
                  <a:lnTo>
                    <a:pt x="394329" y="64176"/>
                  </a:lnTo>
                  <a:cubicBezTo>
                    <a:pt x="399351" y="63020"/>
                    <a:pt x="402985" y="58320"/>
                    <a:pt x="402315" y="53214"/>
                  </a:cubicBezTo>
                  <a:cubicBezTo>
                    <a:pt x="401539" y="47364"/>
                    <a:pt x="395933" y="43599"/>
                    <a:pt x="390334" y="44887"/>
                  </a:cubicBezTo>
                  <a:lnTo>
                    <a:pt x="341922" y="56046"/>
                  </a:lnTo>
                  <a:lnTo>
                    <a:pt x="330763" y="7635"/>
                  </a:lnTo>
                  <a:cubicBezTo>
                    <a:pt x="329389" y="1668"/>
                    <a:pt x="322843" y="-1763"/>
                    <a:pt x="316968" y="931"/>
                  </a:cubicBezTo>
                  <a:cubicBezTo>
                    <a:pt x="312702" y="2890"/>
                    <a:pt x="310579" y="7760"/>
                    <a:pt x="311631" y="12334"/>
                  </a:cubicBezTo>
                  <a:lnTo>
                    <a:pt x="324066" y="66299"/>
                  </a:lnTo>
                  <a:cubicBezTo>
                    <a:pt x="324066" y="66299"/>
                    <a:pt x="302390" y="106028"/>
                    <a:pt x="288260" y="122308"/>
                  </a:cubicBezTo>
                  <a:cubicBezTo>
                    <a:pt x="266447" y="147440"/>
                    <a:pt x="225916" y="148433"/>
                    <a:pt x="205298" y="122308"/>
                  </a:cubicBezTo>
                  <a:cubicBezTo>
                    <a:pt x="199817" y="115361"/>
                    <a:pt x="184951" y="93357"/>
                    <a:pt x="184951" y="93357"/>
                  </a:cubicBezTo>
                  <a:lnTo>
                    <a:pt x="200284" y="12716"/>
                  </a:lnTo>
                  <a:cubicBezTo>
                    <a:pt x="201296" y="7372"/>
                    <a:pt x="197793" y="2220"/>
                    <a:pt x="192450" y="1201"/>
                  </a:cubicBezTo>
                  <a:cubicBezTo>
                    <a:pt x="187100" y="189"/>
                    <a:pt x="181947" y="3692"/>
                    <a:pt x="180935" y="9035"/>
                  </a:cubicBezTo>
                  <a:lnTo>
                    <a:pt x="169874" y="67232"/>
                  </a:lnTo>
                  <a:lnTo>
                    <a:pt x="142967" y="20629"/>
                  </a:lnTo>
                  <a:cubicBezTo>
                    <a:pt x="140161" y="15765"/>
                    <a:pt x="133838" y="14201"/>
                    <a:pt x="129067" y="17296"/>
                  </a:cubicBezTo>
                  <a:cubicBezTo>
                    <a:pt x="124591" y="20201"/>
                    <a:pt x="123520" y="26333"/>
                    <a:pt x="126188" y="30954"/>
                  </a:cubicBezTo>
                  <a:lnTo>
                    <a:pt x="153364" y="78024"/>
                  </a:lnTo>
                  <a:lnTo>
                    <a:pt x="95667" y="67055"/>
                  </a:lnTo>
                  <a:cubicBezTo>
                    <a:pt x="90028" y="65984"/>
                    <a:pt x="84566" y="69966"/>
                    <a:pt x="84021" y="75842"/>
                  </a:cubicBezTo>
                  <a:cubicBezTo>
                    <a:pt x="83541" y="80968"/>
                    <a:pt x="87366" y="85523"/>
                    <a:pt x="92420" y="86489"/>
                  </a:cubicBezTo>
                  <a:lnTo>
                    <a:pt x="166371" y="100547"/>
                  </a:lnTo>
                  <a:cubicBezTo>
                    <a:pt x="166371" y="100547"/>
                    <a:pt x="179213" y="126383"/>
                    <a:pt x="182802" y="135295"/>
                  </a:cubicBezTo>
                  <a:cubicBezTo>
                    <a:pt x="195611" y="167111"/>
                    <a:pt x="172424" y="211428"/>
                    <a:pt x="120181" y="211428"/>
                  </a:cubicBezTo>
                  <a:cubicBezTo>
                    <a:pt x="98552" y="211428"/>
                    <a:pt x="58356" y="211428"/>
                    <a:pt x="58356" y="211428"/>
                  </a:cubicBezTo>
                  <a:lnTo>
                    <a:pt x="16787" y="169858"/>
                  </a:lnTo>
                  <a:cubicBezTo>
                    <a:pt x="12462" y="165540"/>
                    <a:pt x="5121" y="166072"/>
                    <a:pt x="1552" y="171462"/>
                  </a:cubicBezTo>
                  <a:cubicBezTo>
                    <a:pt x="-1044" y="175379"/>
                    <a:pt x="-275" y="180656"/>
                    <a:pt x="3051" y="183975"/>
                  </a:cubicBezTo>
                  <a:lnTo>
                    <a:pt x="37989" y="218913"/>
                  </a:lnTo>
                  <a:lnTo>
                    <a:pt x="3235" y="253667"/>
                  </a:lnTo>
                  <a:cubicBezTo>
                    <a:pt x="-761" y="257703"/>
                    <a:pt x="-972" y="264505"/>
                    <a:pt x="3235" y="268323"/>
                  </a:cubicBezTo>
                  <a:cubicBezTo>
                    <a:pt x="5108" y="270019"/>
                    <a:pt x="7474" y="270874"/>
                    <a:pt x="9846" y="270874"/>
                  </a:cubicBezTo>
                  <a:cubicBezTo>
                    <a:pt x="12363" y="270874"/>
                    <a:pt x="14887" y="269914"/>
                    <a:pt x="16806" y="267988"/>
                  </a:cubicBezTo>
                  <a:lnTo>
                    <a:pt x="53663" y="231138"/>
                  </a:lnTo>
                  <a:cubicBezTo>
                    <a:pt x="53663" y="231138"/>
                    <a:pt x="109455" y="231138"/>
                    <a:pt x="131426" y="231138"/>
                  </a:cubicBezTo>
                  <a:cubicBezTo>
                    <a:pt x="168343" y="231138"/>
                    <a:pt x="193784" y="274403"/>
                    <a:pt x="182821" y="304997"/>
                  </a:cubicBezTo>
                  <a:cubicBezTo>
                    <a:pt x="175894" y="324326"/>
                    <a:pt x="144512" y="377646"/>
                    <a:pt x="144512" y="377646"/>
                  </a:cubicBezTo>
                  <a:lnTo>
                    <a:pt x="91007" y="389325"/>
                  </a:lnTo>
                  <a:cubicBezTo>
                    <a:pt x="85986" y="390423"/>
                    <a:pt x="82305" y="395076"/>
                    <a:pt x="82917" y="400176"/>
                  </a:cubicBezTo>
                  <a:cubicBezTo>
                    <a:pt x="83620" y="406032"/>
                    <a:pt x="89154" y="409883"/>
                    <a:pt x="94799" y="408654"/>
                  </a:cubicBezTo>
                  <a:lnTo>
                    <a:pt x="143335" y="398060"/>
                  </a:lnTo>
                  <a:lnTo>
                    <a:pt x="153930" y="446596"/>
                  </a:lnTo>
                  <a:cubicBezTo>
                    <a:pt x="154935" y="451203"/>
                    <a:pt x="159010" y="454344"/>
                    <a:pt x="163545" y="454344"/>
                  </a:cubicBezTo>
                  <a:cubicBezTo>
                    <a:pt x="164242" y="454344"/>
                    <a:pt x="164945" y="454272"/>
                    <a:pt x="165655" y="454114"/>
                  </a:cubicBezTo>
                  <a:cubicBezTo>
                    <a:pt x="170965" y="452958"/>
                    <a:pt x="174337" y="447707"/>
                    <a:pt x="173173" y="442396"/>
                  </a:cubicBezTo>
                  <a:lnTo>
                    <a:pt x="161291" y="387958"/>
                  </a:lnTo>
                  <a:cubicBezTo>
                    <a:pt x="161291" y="387958"/>
                    <a:pt x="191694" y="333527"/>
                    <a:pt x="205325" y="317983"/>
                  </a:cubicBezTo>
                  <a:cubicBezTo>
                    <a:pt x="206034" y="317175"/>
                    <a:pt x="206764" y="316386"/>
                    <a:pt x="207513" y="315631"/>
                  </a:cubicBezTo>
                  <a:cubicBezTo>
                    <a:pt x="231962" y="290820"/>
                    <a:pt x="273755" y="297399"/>
                    <a:pt x="291171" y="327566"/>
                  </a:cubicBezTo>
                  <a:lnTo>
                    <a:pt x="386778" y="493167"/>
                  </a:lnTo>
                  <a:cubicBezTo>
                    <a:pt x="411496" y="535978"/>
                    <a:pt x="454696" y="564739"/>
                    <a:pt x="502903" y="571705"/>
                  </a:cubicBezTo>
                  <a:lnTo>
                    <a:pt x="559260" y="628062"/>
                  </a:lnTo>
                  <a:cubicBezTo>
                    <a:pt x="561192" y="629981"/>
                    <a:pt x="563709" y="630941"/>
                    <a:pt x="566233" y="630941"/>
                  </a:cubicBezTo>
                  <a:cubicBezTo>
                    <a:pt x="568599" y="630941"/>
                    <a:pt x="570972" y="630093"/>
                    <a:pt x="572845" y="628391"/>
                  </a:cubicBezTo>
                  <a:cubicBezTo>
                    <a:pt x="577051" y="624572"/>
                    <a:pt x="576828" y="617757"/>
                    <a:pt x="572812" y="613741"/>
                  </a:cubicBezTo>
                  <a:lnTo>
                    <a:pt x="532426" y="573355"/>
                  </a:lnTo>
                  <a:lnTo>
                    <a:pt x="567403" y="573355"/>
                  </a:lnTo>
                  <a:cubicBezTo>
                    <a:pt x="575710" y="573355"/>
                    <a:pt x="582421" y="566493"/>
                    <a:pt x="582164" y="558127"/>
                  </a:cubicBezTo>
                  <a:close/>
                  <a:moveTo>
                    <a:pt x="387258" y="211434"/>
                  </a:moveTo>
                  <a:lnTo>
                    <a:pt x="387113" y="211434"/>
                  </a:lnTo>
                  <a:cubicBezTo>
                    <a:pt x="387258" y="211336"/>
                    <a:pt x="387317" y="211329"/>
                    <a:pt x="387258" y="211434"/>
                  </a:cubicBezTo>
                  <a:close/>
                  <a:moveTo>
                    <a:pt x="236247" y="236593"/>
                  </a:moveTo>
                  <a:cubicBezTo>
                    <a:pt x="218804" y="236593"/>
                    <a:pt x="204661" y="222449"/>
                    <a:pt x="204661" y="205006"/>
                  </a:cubicBezTo>
                  <a:cubicBezTo>
                    <a:pt x="204661" y="187564"/>
                    <a:pt x="218804" y="173420"/>
                    <a:pt x="236247" y="173420"/>
                  </a:cubicBezTo>
                  <a:cubicBezTo>
                    <a:pt x="253690" y="173420"/>
                    <a:pt x="267833" y="187564"/>
                    <a:pt x="267833" y="205006"/>
                  </a:cubicBezTo>
                  <a:cubicBezTo>
                    <a:pt x="267833" y="222449"/>
                    <a:pt x="253690" y="236593"/>
                    <a:pt x="236247" y="236593"/>
                  </a:cubicBezTo>
                  <a:close/>
                </a:path>
              </a:pathLst>
            </a:custGeom>
            <a:solidFill>
              <a:schemeClr val="bg1"/>
            </a:solidFill>
            <a:ln w="657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3683231612"/>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72309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9"/>
            <a:ext cx="576000" cy="576000"/>
            <a:chOff x="3950297" y="2115051"/>
            <a:chExt cx="432000" cy="432000"/>
          </a:xfrm>
          <a:solidFill>
            <a:schemeClr val="accent4"/>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893351"/>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Future areas </a:t>
            </a:r>
            <a:b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b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of focus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3"/>
          <a:stretch>
            <a:fillRect/>
          </a:stretch>
        </p:blipFill>
        <p:spPr>
          <a:xfrm>
            <a:off x="9763410" y="6187335"/>
            <a:ext cx="1847316" cy="337291"/>
          </a:xfrm>
          <a:prstGeom prst="rect">
            <a:avLst/>
          </a:prstGeom>
        </p:spPr>
      </p:pic>
      <p:sp>
        <p:nvSpPr>
          <p:cNvPr id="173" name="Freeform: Shape 172" descr=" 173">
            <a:extLst>
              <a:ext uri="{FF2B5EF4-FFF2-40B4-BE49-F238E27FC236}">
                <a16:creationId xmlns:a16="http://schemas.microsoft.com/office/drawing/2014/main" id="{3A9CF0D6-308E-4059-9A7A-42C845596958}"/>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4" name="Freeform: Shape 173" descr=" 174">
            <a:extLst>
              <a:ext uri="{FF2B5EF4-FFF2-40B4-BE49-F238E27FC236}">
                <a16:creationId xmlns:a16="http://schemas.microsoft.com/office/drawing/2014/main" id="{244D10F2-6585-47AF-B6AF-8A890CF5E81B}"/>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5" name="Freeform: Shape 174" descr=" 175">
            <a:extLst>
              <a:ext uri="{FF2B5EF4-FFF2-40B4-BE49-F238E27FC236}">
                <a16:creationId xmlns:a16="http://schemas.microsoft.com/office/drawing/2014/main" id="{85C78B2D-41D0-43BD-85DD-631000CDDCA2}"/>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6" name="Freeform: Shape 175" descr=" 176">
            <a:extLst>
              <a:ext uri="{FF2B5EF4-FFF2-40B4-BE49-F238E27FC236}">
                <a16:creationId xmlns:a16="http://schemas.microsoft.com/office/drawing/2014/main" id="{1D6DC9BE-700C-4D01-921E-5A1EC56D7BB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7" name="Freeform: Shape 176" descr=" 177">
            <a:extLst>
              <a:ext uri="{FF2B5EF4-FFF2-40B4-BE49-F238E27FC236}">
                <a16:creationId xmlns:a16="http://schemas.microsoft.com/office/drawing/2014/main" id="{4B165EC0-00D4-481C-8958-2327367C089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8" name="Freeform: Shape 177" descr=" 178">
            <a:extLst>
              <a:ext uri="{FF2B5EF4-FFF2-40B4-BE49-F238E27FC236}">
                <a16:creationId xmlns:a16="http://schemas.microsoft.com/office/drawing/2014/main" id="{CA58C506-BB2D-43C6-B6EB-E38214428F4F}"/>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9" name="ABBREVIATIONS" descr=" 179">
            <a:hlinkClick r:id="" action="ppaction://noaction" highlightClick="1"/>
            <a:extLst>
              <a:ext uri="{FF2B5EF4-FFF2-40B4-BE49-F238E27FC236}">
                <a16:creationId xmlns:a16="http://schemas.microsoft.com/office/drawing/2014/main" id="{CDE7DECC-8111-4416-8636-B61814F89BB0}"/>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sp>
        <p:nvSpPr>
          <p:cNvPr id="180" name="Oval 179" descr=" 180">
            <a:hlinkClick r:id="" action="ppaction://hlinkshowjump?jump=nextslide" highlightClick="1"/>
            <a:extLst>
              <a:ext uri="{FF2B5EF4-FFF2-40B4-BE49-F238E27FC236}">
                <a16:creationId xmlns:a16="http://schemas.microsoft.com/office/drawing/2014/main" id="{BA863416-550F-4432-856F-D9640D70121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1" name="Oval 180" descr=" 181">
            <a:hlinkClick r:id="rId4" action="ppaction://hlinksldjump" highlightClick="1"/>
            <a:extLst>
              <a:ext uri="{FF2B5EF4-FFF2-40B4-BE49-F238E27FC236}">
                <a16:creationId xmlns:a16="http://schemas.microsoft.com/office/drawing/2014/main" id="{6A5FD429-A4B9-4677-A422-DF522C0900C2}"/>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82" name="Oval 181" descr=" 182">
            <a:hlinkClick r:id="rId5" action="ppaction://hlinksldjump" highlightClick="1"/>
            <a:extLst>
              <a:ext uri="{FF2B5EF4-FFF2-40B4-BE49-F238E27FC236}">
                <a16:creationId xmlns:a16="http://schemas.microsoft.com/office/drawing/2014/main" id="{CFA0CBD8-ADA6-435C-8EFD-5826A250CF9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3" name="Freeform: Shape 182" descr=" 183">
            <a:hlinkClick r:id="rId6" action="ppaction://hlinksldjump" highlightClick="1"/>
            <a:extLst>
              <a:ext uri="{FF2B5EF4-FFF2-40B4-BE49-F238E27FC236}">
                <a16:creationId xmlns:a16="http://schemas.microsoft.com/office/drawing/2014/main" id="{6BCC4A1C-65DE-48C8-9F96-E8C6DE8AFA79}"/>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Freeform: Shape 183" descr=" 184">
            <a:hlinkClick r:id="rId7" action="ppaction://hlinksldjump" highlightClick="1"/>
            <a:extLst>
              <a:ext uri="{FF2B5EF4-FFF2-40B4-BE49-F238E27FC236}">
                <a16:creationId xmlns:a16="http://schemas.microsoft.com/office/drawing/2014/main" id="{37F57C4F-5604-40DF-A93B-49C0ED960AE9}"/>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5" name="Freeform: Shape 184" descr=" 185">
            <a:hlinkClick r:id="rId8" action="ppaction://hlinksldjump" highlightClick="1"/>
            <a:extLst>
              <a:ext uri="{FF2B5EF4-FFF2-40B4-BE49-F238E27FC236}">
                <a16:creationId xmlns:a16="http://schemas.microsoft.com/office/drawing/2014/main" id="{1A10792D-03EB-4052-9D13-E7E9BB24BB0F}"/>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Freeform: Shape 185" descr=" 186">
            <a:hlinkClick r:id="rId4" action="ppaction://hlinksldjump" highlightClick="1"/>
            <a:extLst>
              <a:ext uri="{FF2B5EF4-FFF2-40B4-BE49-F238E27FC236}">
                <a16:creationId xmlns:a16="http://schemas.microsoft.com/office/drawing/2014/main" id="{FC5BFC82-C380-4252-A75C-04B4331ADFDF}"/>
              </a:ext>
            </a:extLst>
          </p:cNvPr>
          <p:cNvSpPr/>
          <p:nvPr/>
        </p:nvSpPr>
        <p:spPr>
          <a:xfrm>
            <a:off x="10307360" y="2723094"/>
            <a:ext cx="188464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Freeform: Shape 186" descr=" 187">
            <a:hlinkClick r:id="rId9" action="ppaction://hlinksldjump" highlightClick="1"/>
            <a:extLst>
              <a:ext uri="{FF2B5EF4-FFF2-40B4-BE49-F238E27FC236}">
                <a16:creationId xmlns:a16="http://schemas.microsoft.com/office/drawing/2014/main" id="{F2EA8CE0-5A57-4D08-AB74-C0A755F09CC1}"/>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Freeform: Shape 187" descr=" 188">
            <a:hlinkClick r:id="rId10" action="ppaction://hlinksldjump" highlightClick="1"/>
            <a:extLst>
              <a:ext uri="{FF2B5EF4-FFF2-40B4-BE49-F238E27FC236}">
                <a16:creationId xmlns:a16="http://schemas.microsoft.com/office/drawing/2014/main" id="{FD5AFAB3-A6F7-4ABE-9E6F-5249C5FB471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9" name="Freeform: Shape 188" descr=" 189">
            <a:hlinkClick r:id="rId11" action="ppaction://hlinksldjump" highlightClick="1"/>
            <a:extLst>
              <a:ext uri="{FF2B5EF4-FFF2-40B4-BE49-F238E27FC236}">
                <a16:creationId xmlns:a16="http://schemas.microsoft.com/office/drawing/2014/main" id="{367FC18E-D1E0-40C5-B397-E9248EBFA2D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1" name="Rectangle 190" descr=" 191">
            <a:extLst>
              <a:ext uri="{FF2B5EF4-FFF2-40B4-BE49-F238E27FC236}">
                <a16:creationId xmlns:a16="http://schemas.microsoft.com/office/drawing/2014/main" id="{5203EF51-C963-4C63-A96B-0AD30B9437A3}"/>
              </a:ext>
            </a:extLst>
          </p:cNvPr>
          <p:cNvSpPr/>
          <p:nvPr/>
        </p:nvSpPr>
        <p:spPr>
          <a:xfrm>
            <a:off x="294640" y="243536"/>
            <a:ext cx="10963910" cy="892552"/>
          </a:xfrm>
          <a:prstGeom prst="rect">
            <a:avLst/>
          </a:prstGeom>
        </p:spPr>
        <p:txBody>
          <a:bodyPr wrap="square">
            <a:spAutoFit/>
          </a:bodyPr>
          <a:lstStyle/>
          <a:p>
            <a:pPr lvl="0">
              <a:defRPr/>
            </a:pP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In SMA, deficiency of SMN protein leads to loss of motor neurons </a:t>
            </a:r>
            <a:b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b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and paralysis</a:t>
            </a:r>
            <a:r>
              <a:rPr lang="en-GB" sz="2600" b="1" baseline="30000" dirty="0">
                <a:solidFill>
                  <a:srgbClr val="023761"/>
                </a:solidFill>
              </a:rPr>
              <a:t>1,2 </a:t>
            </a: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 </a:t>
            </a:r>
          </a:p>
        </p:txBody>
      </p:sp>
      <p:sp>
        <p:nvSpPr>
          <p:cNvPr id="157" name="REFERENCES" descr=" 157">
            <a:hlinkClick r:id="" action="ppaction://noaction" highlightClick="1"/>
            <a:extLst>
              <a:ext uri="{FF2B5EF4-FFF2-40B4-BE49-F238E27FC236}">
                <a16:creationId xmlns:a16="http://schemas.microsoft.com/office/drawing/2014/main" id="{AFFEB211-4170-48F2-A7B7-0249C47FBC8B}"/>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50" name="ABBREVIATIONS" descr=" 150">
            <a:hlinkClick r:id="" action="ppaction://noaction" highlightClick="1"/>
            <a:extLst>
              <a:ext uri="{FF2B5EF4-FFF2-40B4-BE49-F238E27FC236}">
                <a16:creationId xmlns:a16="http://schemas.microsoft.com/office/drawing/2014/main" id="{012DCD09-1C04-490A-ABFA-51E607446F31}"/>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ABBREVIATIONS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cxnSp>
        <p:nvCxnSpPr>
          <p:cNvPr id="163" name="Straight Connector 162" descr=" 163">
            <a:extLst>
              <a:ext uri="{FF2B5EF4-FFF2-40B4-BE49-F238E27FC236}">
                <a16:creationId xmlns:a16="http://schemas.microsoft.com/office/drawing/2014/main" id="{92F93E0C-69E0-44D0-8E47-83D82E9BCA0B}"/>
              </a:ext>
            </a:extLst>
          </p:cNvPr>
          <p:cNvCxnSpPr>
            <a:cxnSpLocks/>
          </p:cNvCxnSpPr>
          <p:nvPr/>
        </p:nvCxnSpPr>
        <p:spPr>
          <a:xfrm>
            <a:off x="1574800" y="1850107"/>
            <a:ext cx="8547100" cy="0"/>
          </a:xfrm>
          <a:prstGeom prst="line">
            <a:avLst/>
          </a:prstGeom>
          <a:ln w="57150">
            <a:solidFill>
              <a:schemeClr val="accent2"/>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6" name="Group 5" descr=" 6">
            <a:extLst>
              <a:ext uri="{FF2B5EF4-FFF2-40B4-BE49-F238E27FC236}">
                <a16:creationId xmlns:a16="http://schemas.microsoft.com/office/drawing/2014/main" id="{23C5297B-F289-42B0-A03F-2BACAF6813EF}"/>
              </a:ext>
            </a:extLst>
          </p:cNvPr>
          <p:cNvGrpSpPr/>
          <p:nvPr/>
        </p:nvGrpSpPr>
        <p:grpSpPr>
          <a:xfrm>
            <a:off x="151688" y="1539544"/>
            <a:ext cx="2972511" cy="3115874"/>
            <a:chOff x="151688" y="1539544"/>
            <a:chExt cx="2972511" cy="3115874"/>
          </a:xfrm>
        </p:grpSpPr>
        <p:sp>
          <p:nvSpPr>
            <p:cNvPr id="203" name="TextBox 202">
              <a:extLst>
                <a:ext uri="{FF2B5EF4-FFF2-40B4-BE49-F238E27FC236}">
                  <a16:creationId xmlns:a16="http://schemas.microsoft.com/office/drawing/2014/main" id="{6D75CC14-2F28-4B14-B91B-5F4CCC53E5FF}"/>
                </a:ext>
              </a:extLst>
            </p:cNvPr>
            <p:cNvSpPr txBox="1"/>
            <p:nvPr/>
          </p:nvSpPr>
          <p:spPr>
            <a:xfrm>
              <a:off x="276212" y="1989808"/>
              <a:ext cx="2723463"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Disruption of the </a:t>
              </a:r>
              <a:r>
                <a:rPr kumimoji="0" lang="en-GB" sz="1800" b="0" i="1" u="none" strike="noStrike" kern="1200" cap="none" spc="0" normalizeH="0" baseline="0" noProof="0" dirty="0">
                  <a:ln>
                    <a:noFill/>
                  </a:ln>
                  <a:solidFill>
                    <a:srgbClr val="0460A9"/>
                  </a:solidFill>
                  <a:effectLst/>
                  <a:uLnTx/>
                  <a:uFillTx/>
                  <a:latin typeface="Arial Black" panose="020B0A04020102020204"/>
                  <a:ea typeface="+mn-ea"/>
                  <a:cs typeface="+mn-cs"/>
                </a:rPr>
                <a:t>SMN1</a:t>
              </a: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 gene is the root cause of SMA</a:t>
              </a:r>
            </a:p>
          </p:txBody>
        </p:sp>
        <p:sp>
          <p:nvSpPr>
            <p:cNvPr id="204" name="Oval 203">
              <a:extLst>
                <a:ext uri="{FF2B5EF4-FFF2-40B4-BE49-F238E27FC236}">
                  <a16:creationId xmlns:a16="http://schemas.microsoft.com/office/drawing/2014/main" id="{568218F4-A312-41B8-86D8-AA070CF8207C}"/>
                </a:ext>
              </a:extLst>
            </p:cNvPr>
            <p:cNvSpPr/>
            <p:nvPr/>
          </p:nvSpPr>
          <p:spPr>
            <a:xfrm>
              <a:off x="1327380" y="1539544"/>
              <a:ext cx="621127" cy="6211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5" name="TextBox 204">
              <a:extLst>
                <a:ext uri="{FF2B5EF4-FFF2-40B4-BE49-F238E27FC236}">
                  <a16:creationId xmlns:a16="http://schemas.microsoft.com/office/drawing/2014/main" id="{7F211617-7FDC-4DC7-9244-AAF89C21D43C}"/>
                </a:ext>
              </a:extLst>
            </p:cNvPr>
            <p:cNvSpPr txBox="1"/>
            <p:nvPr/>
          </p:nvSpPr>
          <p:spPr>
            <a:xfrm>
              <a:off x="151688" y="3360713"/>
              <a:ext cx="2972511"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The mutated </a:t>
              </a:r>
              <a:r>
                <a:rPr kumimoji="0" lang="en-GB" sz="1800" b="0" i="1" u="none" strike="noStrike" kern="1200" cap="none" spc="0" normalizeH="0" baseline="0" noProof="0" dirty="0">
                  <a:ln>
                    <a:noFill/>
                  </a:ln>
                  <a:solidFill>
                    <a:srgbClr val="000000"/>
                  </a:solidFill>
                  <a:effectLst/>
                  <a:uLnTx/>
                  <a:uFillTx/>
                  <a:latin typeface="Arial" panose="020B0604020202020204"/>
                  <a:ea typeface="+mn-ea"/>
                  <a:cs typeface="+mn-cs"/>
                </a:rPr>
                <a:t>SMN1</a:t>
              </a: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 gene is unable to produce enough SMN protein</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1 </a:t>
              </a: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and the </a:t>
              </a:r>
              <a:b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800" b="0" i="1" u="none" strike="noStrike" kern="1200" cap="none" spc="0" normalizeH="0" baseline="0" noProof="0" dirty="0">
                  <a:ln>
                    <a:noFill/>
                  </a:ln>
                  <a:solidFill>
                    <a:srgbClr val="000000"/>
                  </a:solidFill>
                  <a:effectLst/>
                  <a:uLnTx/>
                  <a:uFillTx/>
                  <a:latin typeface="Arial" panose="020B0604020202020204"/>
                  <a:ea typeface="+mn-ea"/>
                  <a:cs typeface="+mn-cs"/>
                </a:rPr>
                <a:t>SMN2</a:t>
              </a: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 gene cannot compensate</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2</a:t>
              </a:r>
            </a:p>
          </p:txBody>
        </p:sp>
        <p:sp>
          <p:nvSpPr>
            <p:cNvPr id="206" name="Arrow: Down 205">
              <a:extLst>
                <a:ext uri="{FF2B5EF4-FFF2-40B4-BE49-F238E27FC236}">
                  <a16:creationId xmlns:a16="http://schemas.microsoft.com/office/drawing/2014/main" id="{B25E8675-68A3-4644-B07A-EF7273A6CC7F}"/>
                </a:ext>
              </a:extLst>
            </p:cNvPr>
            <p:cNvSpPr/>
            <p:nvPr/>
          </p:nvSpPr>
          <p:spPr>
            <a:xfrm>
              <a:off x="1421919" y="319548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0" name="Freeform 22">
              <a:extLst>
                <a:ext uri="{FF2B5EF4-FFF2-40B4-BE49-F238E27FC236}">
                  <a16:creationId xmlns:a16="http://schemas.microsoft.com/office/drawing/2014/main" id="{7FD20C08-35E9-454D-9849-E56EC0B71D5C}"/>
                </a:ext>
              </a:extLst>
            </p:cNvPr>
            <p:cNvSpPr>
              <a:spLocks noEditPoints="1"/>
            </p:cNvSpPr>
            <p:nvPr/>
          </p:nvSpPr>
          <p:spPr bwMode="auto">
            <a:xfrm>
              <a:off x="1394166" y="1605657"/>
              <a:ext cx="487554" cy="488900"/>
            </a:xfrm>
            <a:custGeom>
              <a:avLst/>
              <a:gdLst>
                <a:gd name="T0" fmla="*/ 91 w 239"/>
                <a:gd name="T1" fmla="*/ 226 h 239"/>
                <a:gd name="T2" fmla="*/ 80 w 239"/>
                <a:gd name="T3" fmla="*/ 216 h 239"/>
                <a:gd name="T4" fmla="*/ 93 w 239"/>
                <a:gd name="T5" fmla="*/ 178 h 239"/>
                <a:gd name="T6" fmla="*/ 212 w 239"/>
                <a:gd name="T7" fmla="*/ 66 h 239"/>
                <a:gd name="T8" fmla="*/ 220 w 239"/>
                <a:gd name="T9" fmla="*/ 58 h 239"/>
                <a:gd name="T10" fmla="*/ 172 w 239"/>
                <a:gd name="T11" fmla="*/ 19 h 239"/>
                <a:gd name="T12" fmla="*/ 164 w 239"/>
                <a:gd name="T13" fmla="*/ 31 h 239"/>
                <a:gd name="T14" fmla="*/ 207 w 239"/>
                <a:gd name="T15" fmla="*/ 66 h 239"/>
                <a:gd name="T16" fmla="*/ 200 w 239"/>
                <a:gd name="T17" fmla="*/ 74 h 239"/>
                <a:gd name="T18" fmla="*/ 195 w 239"/>
                <a:gd name="T19" fmla="*/ 74 h 239"/>
                <a:gd name="T20" fmla="*/ 187 w 239"/>
                <a:gd name="T21" fmla="*/ 82 h 239"/>
                <a:gd name="T22" fmla="*/ 157 w 239"/>
                <a:gd name="T23" fmla="*/ 44 h 239"/>
                <a:gd name="T24" fmla="*/ 19 w 239"/>
                <a:gd name="T25" fmla="*/ 172 h 239"/>
                <a:gd name="T26" fmla="*/ 59 w 239"/>
                <a:gd name="T27" fmla="*/ 219 h 239"/>
                <a:gd name="T28" fmla="*/ 67 w 239"/>
                <a:gd name="T29" fmla="*/ 211 h 239"/>
                <a:gd name="T30" fmla="*/ 31 w 239"/>
                <a:gd name="T31" fmla="*/ 164 h 239"/>
                <a:gd name="T32" fmla="*/ 67 w 239"/>
                <a:gd name="T33" fmla="*/ 207 h 239"/>
                <a:gd name="T34" fmla="*/ 75 w 239"/>
                <a:gd name="T35" fmla="*/ 199 h 239"/>
                <a:gd name="T36" fmla="*/ 74 w 239"/>
                <a:gd name="T37" fmla="*/ 194 h 239"/>
                <a:gd name="T38" fmla="*/ 82 w 239"/>
                <a:gd name="T39" fmla="*/ 186 h 239"/>
                <a:gd name="T40" fmla="*/ 44 w 239"/>
                <a:gd name="T41" fmla="*/ 157 h 239"/>
                <a:gd name="T42" fmla="*/ 151 w 239"/>
                <a:gd name="T43" fmla="*/ 118 h 239"/>
                <a:gd name="T44" fmla="*/ 159 w 239"/>
                <a:gd name="T45" fmla="*/ 110 h 239"/>
                <a:gd name="T46" fmla="*/ 121 w 239"/>
                <a:gd name="T47" fmla="*/ 80 h 239"/>
                <a:gd name="T48" fmla="*/ 151 w 239"/>
                <a:gd name="T49" fmla="*/ 123 h 239"/>
                <a:gd name="T50" fmla="*/ 143 w 239"/>
                <a:gd name="T51" fmla="*/ 131 h 239"/>
                <a:gd name="T52" fmla="*/ 108 w 239"/>
                <a:gd name="T53" fmla="*/ 87 h 239"/>
                <a:gd name="T54" fmla="*/ 118 w 239"/>
                <a:gd name="T55" fmla="*/ 150 h 239"/>
                <a:gd name="T56" fmla="*/ 110 w 239"/>
                <a:gd name="T57" fmla="*/ 158 h 239"/>
                <a:gd name="T58" fmla="*/ 80 w 239"/>
                <a:gd name="T59" fmla="*/ 120 h 239"/>
                <a:gd name="T60" fmla="*/ 88 w 239"/>
                <a:gd name="T61" fmla="*/ 108 h 239"/>
                <a:gd name="T62" fmla="*/ 131 w 239"/>
                <a:gd name="T63" fmla="*/ 143 h 239"/>
                <a:gd name="T64" fmla="*/ 123 w 239"/>
                <a:gd name="T65" fmla="*/ 151 h 239"/>
                <a:gd name="T66" fmla="*/ 116 w 239"/>
                <a:gd name="T67" fmla="*/ 178 h 239"/>
                <a:gd name="T68" fmla="*/ 154 w 239"/>
                <a:gd name="T69" fmla="*/ 164 h 239"/>
                <a:gd name="T70" fmla="*/ 166 w 239"/>
                <a:gd name="T71" fmla="*/ 151 h 239"/>
                <a:gd name="T72" fmla="*/ 149 w 239"/>
                <a:gd name="T73" fmla="*/ 49 h 239"/>
                <a:gd name="T74" fmla="*/ 161 w 239"/>
                <a:gd name="T75" fmla="*/ 0 h 239"/>
                <a:gd name="T76" fmla="*/ 151 w 239"/>
                <a:gd name="T77" fmla="*/ 88 h 239"/>
                <a:gd name="T78" fmla="*/ 143 w 239"/>
                <a:gd name="T79" fmla="*/ 153 h 239"/>
                <a:gd name="T80" fmla="*/ 50 w 239"/>
                <a:gd name="T81" fmla="*/ 134 h 239"/>
                <a:gd name="T82" fmla="*/ 11 w 239"/>
                <a:gd name="T83" fmla="*/ 171 h 239"/>
                <a:gd name="T84" fmla="*/ 78 w 239"/>
                <a:gd name="T85" fmla="*/ 161 h 239"/>
                <a:gd name="T86" fmla="*/ 143 w 239"/>
                <a:gd name="T87" fmla="*/ 143 h 239"/>
                <a:gd name="T88" fmla="*/ 96 w 239"/>
                <a:gd name="T89" fmla="*/ 103 h 239"/>
                <a:gd name="T90" fmla="*/ 104 w 239"/>
                <a:gd name="T91" fmla="*/ 95 h 239"/>
                <a:gd name="T92" fmla="*/ 73 w 239"/>
                <a:gd name="T93" fmla="*/ 87 h 239"/>
                <a:gd name="T94" fmla="*/ 86 w 239"/>
                <a:gd name="T95" fmla="*/ 75 h 239"/>
                <a:gd name="T96" fmla="*/ 123 w 239"/>
                <a:gd name="T97" fmla="*/ 60 h 239"/>
                <a:gd name="T98" fmla="*/ 137 w 239"/>
                <a:gd name="T99" fmla="*/ 79 h 239"/>
                <a:gd name="T100" fmla="*/ 86 w 239"/>
                <a:gd name="T101" fmla="*/ 96 h 239"/>
                <a:gd name="T102" fmla="*/ 73 w 239"/>
                <a:gd name="T103" fmla="*/ 134 h 239"/>
                <a:gd name="T104" fmla="*/ 190 w 239"/>
                <a:gd name="T105" fmla="*/ 90 h 239"/>
                <a:gd name="T106" fmla="*/ 239 w 239"/>
                <a:gd name="T107" fmla="*/ 78 h 239"/>
                <a:gd name="T108" fmla="*/ 182 w 239"/>
                <a:gd name="T109" fmla="*/ 10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9" h="239">
                  <a:moveTo>
                    <a:pt x="105" y="182"/>
                  </a:moveTo>
                  <a:cubicBezTo>
                    <a:pt x="105" y="184"/>
                    <a:pt x="105" y="186"/>
                    <a:pt x="105" y="189"/>
                  </a:cubicBezTo>
                  <a:cubicBezTo>
                    <a:pt x="106" y="202"/>
                    <a:pt x="101" y="216"/>
                    <a:pt x="91" y="226"/>
                  </a:cubicBezTo>
                  <a:cubicBezTo>
                    <a:pt x="78" y="239"/>
                    <a:pt x="78" y="239"/>
                    <a:pt x="78" y="239"/>
                  </a:cubicBezTo>
                  <a:cubicBezTo>
                    <a:pt x="68" y="228"/>
                    <a:pt x="68" y="228"/>
                    <a:pt x="68" y="228"/>
                  </a:cubicBezTo>
                  <a:cubicBezTo>
                    <a:pt x="80" y="216"/>
                    <a:pt x="80" y="216"/>
                    <a:pt x="80" y="216"/>
                  </a:cubicBezTo>
                  <a:cubicBezTo>
                    <a:pt x="87" y="209"/>
                    <a:pt x="91" y="199"/>
                    <a:pt x="90" y="189"/>
                  </a:cubicBezTo>
                  <a:cubicBezTo>
                    <a:pt x="90" y="184"/>
                    <a:pt x="89" y="179"/>
                    <a:pt x="87" y="175"/>
                  </a:cubicBezTo>
                  <a:cubicBezTo>
                    <a:pt x="89" y="176"/>
                    <a:pt x="91" y="177"/>
                    <a:pt x="93" y="178"/>
                  </a:cubicBezTo>
                  <a:cubicBezTo>
                    <a:pt x="97" y="179"/>
                    <a:pt x="101" y="181"/>
                    <a:pt x="105" y="182"/>
                  </a:cubicBezTo>
                  <a:close/>
                  <a:moveTo>
                    <a:pt x="172" y="27"/>
                  </a:moveTo>
                  <a:cubicBezTo>
                    <a:pt x="212" y="66"/>
                    <a:pt x="212" y="66"/>
                    <a:pt x="212" y="66"/>
                  </a:cubicBezTo>
                  <a:cubicBezTo>
                    <a:pt x="214" y="69"/>
                    <a:pt x="217" y="69"/>
                    <a:pt x="220" y="66"/>
                  </a:cubicBezTo>
                  <a:cubicBezTo>
                    <a:pt x="220" y="66"/>
                    <a:pt x="220" y="66"/>
                    <a:pt x="220" y="66"/>
                  </a:cubicBezTo>
                  <a:cubicBezTo>
                    <a:pt x="222" y="64"/>
                    <a:pt x="222" y="61"/>
                    <a:pt x="220" y="58"/>
                  </a:cubicBezTo>
                  <a:cubicBezTo>
                    <a:pt x="180" y="19"/>
                    <a:pt x="180" y="19"/>
                    <a:pt x="180" y="19"/>
                  </a:cubicBezTo>
                  <a:cubicBezTo>
                    <a:pt x="178" y="17"/>
                    <a:pt x="174" y="17"/>
                    <a:pt x="172" y="19"/>
                  </a:cubicBezTo>
                  <a:cubicBezTo>
                    <a:pt x="172" y="19"/>
                    <a:pt x="172" y="19"/>
                    <a:pt x="172" y="19"/>
                  </a:cubicBezTo>
                  <a:cubicBezTo>
                    <a:pt x="170" y="21"/>
                    <a:pt x="170" y="25"/>
                    <a:pt x="172" y="27"/>
                  </a:cubicBezTo>
                  <a:close/>
                  <a:moveTo>
                    <a:pt x="164" y="39"/>
                  </a:moveTo>
                  <a:cubicBezTo>
                    <a:pt x="162" y="37"/>
                    <a:pt x="162" y="33"/>
                    <a:pt x="164" y="31"/>
                  </a:cubicBezTo>
                  <a:cubicBezTo>
                    <a:pt x="164" y="31"/>
                    <a:pt x="164" y="31"/>
                    <a:pt x="164" y="31"/>
                  </a:cubicBezTo>
                  <a:cubicBezTo>
                    <a:pt x="166" y="29"/>
                    <a:pt x="170" y="29"/>
                    <a:pt x="172" y="31"/>
                  </a:cubicBezTo>
                  <a:cubicBezTo>
                    <a:pt x="207" y="66"/>
                    <a:pt x="207" y="66"/>
                    <a:pt x="207" y="66"/>
                  </a:cubicBezTo>
                  <a:cubicBezTo>
                    <a:pt x="210" y="69"/>
                    <a:pt x="210" y="72"/>
                    <a:pt x="207" y="74"/>
                  </a:cubicBezTo>
                  <a:cubicBezTo>
                    <a:pt x="207" y="74"/>
                    <a:pt x="207" y="74"/>
                    <a:pt x="207" y="74"/>
                  </a:cubicBezTo>
                  <a:cubicBezTo>
                    <a:pt x="205" y="77"/>
                    <a:pt x="202" y="77"/>
                    <a:pt x="200" y="74"/>
                  </a:cubicBezTo>
                  <a:cubicBezTo>
                    <a:pt x="164" y="39"/>
                    <a:pt x="164" y="39"/>
                    <a:pt x="164" y="39"/>
                  </a:cubicBezTo>
                  <a:close/>
                  <a:moveTo>
                    <a:pt x="165" y="44"/>
                  </a:moveTo>
                  <a:cubicBezTo>
                    <a:pt x="195" y="74"/>
                    <a:pt x="195" y="74"/>
                    <a:pt x="195" y="74"/>
                  </a:cubicBezTo>
                  <a:cubicBezTo>
                    <a:pt x="197" y="76"/>
                    <a:pt x="197" y="80"/>
                    <a:pt x="195" y="82"/>
                  </a:cubicBezTo>
                  <a:cubicBezTo>
                    <a:pt x="195" y="82"/>
                    <a:pt x="195" y="82"/>
                    <a:pt x="195" y="82"/>
                  </a:cubicBezTo>
                  <a:cubicBezTo>
                    <a:pt x="192" y="84"/>
                    <a:pt x="189" y="84"/>
                    <a:pt x="187" y="82"/>
                  </a:cubicBezTo>
                  <a:cubicBezTo>
                    <a:pt x="157" y="52"/>
                    <a:pt x="157" y="52"/>
                    <a:pt x="157" y="52"/>
                  </a:cubicBezTo>
                  <a:cubicBezTo>
                    <a:pt x="155" y="50"/>
                    <a:pt x="155" y="46"/>
                    <a:pt x="157" y="44"/>
                  </a:cubicBezTo>
                  <a:cubicBezTo>
                    <a:pt x="157" y="44"/>
                    <a:pt x="157" y="44"/>
                    <a:pt x="157" y="44"/>
                  </a:cubicBezTo>
                  <a:cubicBezTo>
                    <a:pt x="159" y="42"/>
                    <a:pt x="163" y="42"/>
                    <a:pt x="165" y="44"/>
                  </a:cubicBezTo>
                  <a:close/>
                  <a:moveTo>
                    <a:pt x="27" y="172"/>
                  </a:moveTo>
                  <a:cubicBezTo>
                    <a:pt x="25" y="170"/>
                    <a:pt x="22" y="170"/>
                    <a:pt x="19" y="172"/>
                  </a:cubicBezTo>
                  <a:cubicBezTo>
                    <a:pt x="19" y="172"/>
                    <a:pt x="19" y="172"/>
                    <a:pt x="19" y="172"/>
                  </a:cubicBezTo>
                  <a:cubicBezTo>
                    <a:pt x="17" y="174"/>
                    <a:pt x="17" y="178"/>
                    <a:pt x="19" y="180"/>
                  </a:cubicBezTo>
                  <a:cubicBezTo>
                    <a:pt x="59" y="219"/>
                    <a:pt x="59" y="219"/>
                    <a:pt x="59" y="219"/>
                  </a:cubicBezTo>
                  <a:cubicBezTo>
                    <a:pt x="61" y="221"/>
                    <a:pt x="65" y="221"/>
                    <a:pt x="67" y="219"/>
                  </a:cubicBezTo>
                  <a:cubicBezTo>
                    <a:pt x="67" y="219"/>
                    <a:pt x="67" y="219"/>
                    <a:pt x="67" y="219"/>
                  </a:cubicBezTo>
                  <a:cubicBezTo>
                    <a:pt x="69" y="217"/>
                    <a:pt x="69" y="214"/>
                    <a:pt x="67" y="211"/>
                  </a:cubicBezTo>
                  <a:cubicBezTo>
                    <a:pt x="27" y="172"/>
                    <a:pt x="27" y="172"/>
                    <a:pt x="27" y="172"/>
                  </a:cubicBezTo>
                  <a:close/>
                  <a:moveTo>
                    <a:pt x="39" y="164"/>
                  </a:moveTo>
                  <a:cubicBezTo>
                    <a:pt x="37" y="162"/>
                    <a:pt x="34" y="162"/>
                    <a:pt x="31" y="164"/>
                  </a:cubicBezTo>
                  <a:cubicBezTo>
                    <a:pt x="31" y="164"/>
                    <a:pt x="31" y="164"/>
                    <a:pt x="31" y="164"/>
                  </a:cubicBezTo>
                  <a:cubicBezTo>
                    <a:pt x="29" y="166"/>
                    <a:pt x="29" y="170"/>
                    <a:pt x="31" y="172"/>
                  </a:cubicBezTo>
                  <a:cubicBezTo>
                    <a:pt x="67" y="207"/>
                    <a:pt x="67" y="207"/>
                    <a:pt x="67" y="207"/>
                  </a:cubicBezTo>
                  <a:cubicBezTo>
                    <a:pt x="69" y="209"/>
                    <a:pt x="73" y="209"/>
                    <a:pt x="75" y="207"/>
                  </a:cubicBezTo>
                  <a:cubicBezTo>
                    <a:pt x="75" y="207"/>
                    <a:pt x="75" y="207"/>
                    <a:pt x="75" y="207"/>
                  </a:cubicBezTo>
                  <a:cubicBezTo>
                    <a:pt x="77" y="205"/>
                    <a:pt x="77" y="201"/>
                    <a:pt x="75" y="199"/>
                  </a:cubicBezTo>
                  <a:cubicBezTo>
                    <a:pt x="39" y="164"/>
                    <a:pt x="39" y="164"/>
                    <a:pt x="39" y="164"/>
                  </a:cubicBezTo>
                  <a:close/>
                  <a:moveTo>
                    <a:pt x="44" y="164"/>
                  </a:moveTo>
                  <a:cubicBezTo>
                    <a:pt x="74" y="194"/>
                    <a:pt x="74" y="194"/>
                    <a:pt x="74" y="194"/>
                  </a:cubicBezTo>
                  <a:cubicBezTo>
                    <a:pt x="76" y="196"/>
                    <a:pt x="80" y="196"/>
                    <a:pt x="82" y="194"/>
                  </a:cubicBezTo>
                  <a:cubicBezTo>
                    <a:pt x="82" y="194"/>
                    <a:pt x="82" y="194"/>
                    <a:pt x="82" y="194"/>
                  </a:cubicBezTo>
                  <a:cubicBezTo>
                    <a:pt x="84" y="192"/>
                    <a:pt x="84" y="188"/>
                    <a:pt x="82" y="186"/>
                  </a:cubicBezTo>
                  <a:cubicBezTo>
                    <a:pt x="52" y="157"/>
                    <a:pt x="52" y="157"/>
                    <a:pt x="52" y="157"/>
                  </a:cubicBezTo>
                  <a:cubicBezTo>
                    <a:pt x="50" y="154"/>
                    <a:pt x="47" y="154"/>
                    <a:pt x="44" y="157"/>
                  </a:cubicBezTo>
                  <a:cubicBezTo>
                    <a:pt x="44" y="157"/>
                    <a:pt x="44" y="157"/>
                    <a:pt x="44" y="157"/>
                  </a:cubicBezTo>
                  <a:cubicBezTo>
                    <a:pt x="42" y="159"/>
                    <a:pt x="42" y="162"/>
                    <a:pt x="44" y="164"/>
                  </a:cubicBezTo>
                  <a:close/>
                  <a:moveTo>
                    <a:pt x="121" y="88"/>
                  </a:moveTo>
                  <a:cubicBezTo>
                    <a:pt x="151" y="118"/>
                    <a:pt x="151" y="118"/>
                    <a:pt x="151" y="118"/>
                  </a:cubicBezTo>
                  <a:cubicBezTo>
                    <a:pt x="153" y="120"/>
                    <a:pt x="156" y="120"/>
                    <a:pt x="159" y="118"/>
                  </a:cubicBezTo>
                  <a:cubicBezTo>
                    <a:pt x="159" y="118"/>
                    <a:pt x="159" y="118"/>
                    <a:pt x="159" y="118"/>
                  </a:cubicBezTo>
                  <a:cubicBezTo>
                    <a:pt x="161" y="116"/>
                    <a:pt x="161" y="112"/>
                    <a:pt x="159" y="110"/>
                  </a:cubicBezTo>
                  <a:cubicBezTo>
                    <a:pt x="129" y="80"/>
                    <a:pt x="129" y="80"/>
                    <a:pt x="129" y="80"/>
                  </a:cubicBezTo>
                  <a:cubicBezTo>
                    <a:pt x="127" y="78"/>
                    <a:pt x="123" y="78"/>
                    <a:pt x="121" y="80"/>
                  </a:cubicBezTo>
                  <a:cubicBezTo>
                    <a:pt x="121" y="80"/>
                    <a:pt x="121" y="80"/>
                    <a:pt x="121" y="80"/>
                  </a:cubicBezTo>
                  <a:cubicBezTo>
                    <a:pt x="119" y="82"/>
                    <a:pt x="119" y="86"/>
                    <a:pt x="121" y="88"/>
                  </a:cubicBezTo>
                  <a:close/>
                  <a:moveTo>
                    <a:pt x="116" y="87"/>
                  </a:moveTo>
                  <a:cubicBezTo>
                    <a:pt x="151" y="123"/>
                    <a:pt x="151" y="123"/>
                    <a:pt x="151" y="123"/>
                  </a:cubicBezTo>
                  <a:cubicBezTo>
                    <a:pt x="153" y="125"/>
                    <a:pt x="153" y="128"/>
                    <a:pt x="151" y="131"/>
                  </a:cubicBezTo>
                  <a:cubicBezTo>
                    <a:pt x="151" y="131"/>
                    <a:pt x="151" y="131"/>
                    <a:pt x="151" y="131"/>
                  </a:cubicBezTo>
                  <a:cubicBezTo>
                    <a:pt x="149" y="133"/>
                    <a:pt x="145" y="133"/>
                    <a:pt x="143" y="131"/>
                  </a:cubicBezTo>
                  <a:cubicBezTo>
                    <a:pt x="108" y="95"/>
                    <a:pt x="108" y="95"/>
                    <a:pt x="108" y="95"/>
                  </a:cubicBezTo>
                  <a:cubicBezTo>
                    <a:pt x="106" y="93"/>
                    <a:pt x="106" y="90"/>
                    <a:pt x="108" y="87"/>
                  </a:cubicBezTo>
                  <a:cubicBezTo>
                    <a:pt x="108" y="87"/>
                    <a:pt x="108" y="87"/>
                    <a:pt x="108" y="87"/>
                  </a:cubicBezTo>
                  <a:cubicBezTo>
                    <a:pt x="110" y="85"/>
                    <a:pt x="114" y="85"/>
                    <a:pt x="116" y="87"/>
                  </a:cubicBezTo>
                  <a:close/>
                  <a:moveTo>
                    <a:pt x="88" y="120"/>
                  </a:moveTo>
                  <a:cubicBezTo>
                    <a:pt x="118" y="150"/>
                    <a:pt x="118" y="150"/>
                    <a:pt x="118" y="150"/>
                  </a:cubicBezTo>
                  <a:cubicBezTo>
                    <a:pt x="120" y="152"/>
                    <a:pt x="120" y="156"/>
                    <a:pt x="118" y="158"/>
                  </a:cubicBezTo>
                  <a:cubicBezTo>
                    <a:pt x="118" y="158"/>
                    <a:pt x="118" y="158"/>
                    <a:pt x="118" y="158"/>
                  </a:cubicBezTo>
                  <a:cubicBezTo>
                    <a:pt x="116" y="160"/>
                    <a:pt x="112" y="160"/>
                    <a:pt x="110" y="158"/>
                  </a:cubicBezTo>
                  <a:cubicBezTo>
                    <a:pt x="80" y="128"/>
                    <a:pt x="80" y="128"/>
                    <a:pt x="80" y="128"/>
                  </a:cubicBezTo>
                  <a:cubicBezTo>
                    <a:pt x="78" y="126"/>
                    <a:pt x="78" y="123"/>
                    <a:pt x="80" y="120"/>
                  </a:cubicBezTo>
                  <a:cubicBezTo>
                    <a:pt x="80" y="120"/>
                    <a:pt x="80" y="120"/>
                    <a:pt x="80" y="120"/>
                  </a:cubicBezTo>
                  <a:cubicBezTo>
                    <a:pt x="83" y="118"/>
                    <a:pt x="86" y="118"/>
                    <a:pt x="88" y="120"/>
                  </a:cubicBezTo>
                  <a:close/>
                  <a:moveTo>
                    <a:pt x="88" y="115"/>
                  </a:moveTo>
                  <a:cubicBezTo>
                    <a:pt x="86" y="113"/>
                    <a:pt x="86" y="110"/>
                    <a:pt x="88" y="108"/>
                  </a:cubicBezTo>
                  <a:cubicBezTo>
                    <a:pt x="88" y="108"/>
                    <a:pt x="88" y="108"/>
                    <a:pt x="88" y="108"/>
                  </a:cubicBezTo>
                  <a:cubicBezTo>
                    <a:pt x="90" y="105"/>
                    <a:pt x="94" y="105"/>
                    <a:pt x="96" y="108"/>
                  </a:cubicBezTo>
                  <a:cubicBezTo>
                    <a:pt x="131" y="143"/>
                    <a:pt x="131" y="143"/>
                    <a:pt x="131" y="143"/>
                  </a:cubicBezTo>
                  <a:cubicBezTo>
                    <a:pt x="133" y="145"/>
                    <a:pt x="133" y="149"/>
                    <a:pt x="131" y="151"/>
                  </a:cubicBezTo>
                  <a:cubicBezTo>
                    <a:pt x="131" y="151"/>
                    <a:pt x="131" y="151"/>
                    <a:pt x="131" y="151"/>
                  </a:cubicBezTo>
                  <a:cubicBezTo>
                    <a:pt x="129" y="153"/>
                    <a:pt x="125" y="153"/>
                    <a:pt x="123" y="151"/>
                  </a:cubicBezTo>
                  <a:cubicBezTo>
                    <a:pt x="88" y="115"/>
                    <a:pt x="88" y="115"/>
                    <a:pt x="88" y="115"/>
                  </a:cubicBezTo>
                  <a:close/>
                  <a:moveTo>
                    <a:pt x="78" y="161"/>
                  </a:moveTo>
                  <a:cubicBezTo>
                    <a:pt x="88" y="172"/>
                    <a:pt x="102" y="178"/>
                    <a:pt x="116" y="178"/>
                  </a:cubicBezTo>
                  <a:cubicBezTo>
                    <a:pt x="129" y="179"/>
                    <a:pt x="142" y="174"/>
                    <a:pt x="152" y="166"/>
                  </a:cubicBezTo>
                  <a:cubicBezTo>
                    <a:pt x="152" y="166"/>
                    <a:pt x="152" y="166"/>
                    <a:pt x="152" y="166"/>
                  </a:cubicBezTo>
                  <a:cubicBezTo>
                    <a:pt x="154" y="164"/>
                    <a:pt x="154" y="164"/>
                    <a:pt x="154" y="164"/>
                  </a:cubicBezTo>
                  <a:cubicBezTo>
                    <a:pt x="164" y="153"/>
                    <a:pt x="164" y="153"/>
                    <a:pt x="164" y="153"/>
                  </a:cubicBezTo>
                  <a:cubicBezTo>
                    <a:pt x="166" y="151"/>
                    <a:pt x="166" y="151"/>
                    <a:pt x="166" y="151"/>
                  </a:cubicBezTo>
                  <a:cubicBezTo>
                    <a:pt x="166" y="151"/>
                    <a:pt x="166" y="151"/>
                    <a:pt x="166" y="151"/>
                  </a:cubicBezTo>
                  <a:cubicBezTo>
                    <a:pt x="175" y="141"/>
                    <a:pt x="179" y="128"/>
                    <a:pt x="178" y="115"/>
                  </a:cubicBezTo>
                  <a:cubicBezTo>
                    <a:pt x="178" y="102"/>
                    <a:pt x="172" y="88"/>
                    <a:pt x="162" y="77"/>
                  </a:cubicBezTo>
                  <a:cubicBezTo>
                    <a:pt x="154" y="69"/>
                    <a:pt x="149" y="59"/>
                    <a:pt x="149" y="49"/>
                  </a:cubicBezTo>
                  <a:cubicBezTo>
                    <a:pt x="149" y="39"/>
                    <a:pt x="152" y="30"/>
                    <a:pt x="159" y="23"/>
                  </a:cubicBezTo>
                  <a:cubicBezTo>
                    <a:pt x="171" y="10"/>
                    <a:pt x="171" y="10"/>
                    <a:pt x="171" y="10"/>
                  </a:cubicBezTo>
                  <a:cubicBezTo>
                    <a:pt x="161" y="0"/>
                    <a:pt x="161" y="0"/>
                    <a:pt x="161" y="0"/>
                  </a:cubicBezTo>
                  <a:cubicBezTo>
                    <a:pt x="148" y="12"/>
                    <a:pt x="148" y="12"/>
                    <a:pt x="148" y="12"/>
                  </a:cubicBezTo>
                  <a:cubicBezTo>
                    <a:pt x="138" y="22"/>
                    <a:pt x="133" y="36"/>
                    <a:pt x="134" y="50"/>
                  </a:cubicBezTo>
                  <a:cubicBezTo>
                    <a:pt x="134" y="63"/>
                    <a:pt x="140" y="77"/>
                    <a:pt x="151" y="88"/>
                  </a:cubicBezTo>
                  <a:cubicBezTo>
                    <a:pt x="159" y="96"/>
                    <a:pt x="163" y="106"/>
                    <a:pt x="163" y="116"/>
                  </a:cubicBezTo>
                  <a:cubicBezTo>
                    <a:pt x="164" y="126"/>
                    <a:pt x="160" y="135"/>
                    <a:pt x="153" y="142"/>
                  </a:cubicBezTo>
                  <a:cubicBezTo>
                    <a:pt x="143" y="153"/>
                    <a:pt x="143" y="153"/>
                    <a:pt x="143" y="153"/>
                  </a:cubicBezTo>
                  <a:cubicBezTo>
                    <a:pt x="136" y="160"/>
                    <a:pt x="126" y="163"/>
                    <a:pt x="116" y="163"/>
                  </a:cubicBezTo>
                  <a:cubicBezTo>
                    <a:pt x="106" y="163"/>
                    <a:pt x="96" y="158"/>
                    <a:pt x="88" y="150"/>
                  </a:cubicBezTo>
                  <a:cubicBezTo>
                    <a:pt x="78" y="140"/>
                    <a:pt x="64" y="134"/>
                    <a:pt x="50" y="134"/>
                  </a:cubicBezTo>
                  <a:cubicBezTo>
                    <a:pt x="36" y="133"/>
                    <a:pt x="23" y="138"/>
                    <a:pt x="12" y="148"/>
                  </a:cubicBezTo>
                  <a:cubicBezTo>
                    <a:pt x="0" y="160"/>
                    <a:pt x="0" y="160"/>
                    <a:pt x="0" y="160"/>
                  </a:cubicBezTo>
                  <a:cubicBezTo>
                    <a:pt x="11" y="171"/>
                    <a:pt x="11" y="171"/>
                    <a:pt x="11" y="171"/>
                  </a:cubicBezTo>
                  <a:cubicBezTo>
                    <a:pt x="23" y="159"/>
                    <a:pt x="23" y="159"/>
                    <a:pt x="23" y="159"/>
                  </a:cubicBezTo>
                  <a:cubicBezTo>
                    <a:pt x="30" y="152"/>
                    <a:pt x="40" y="148"/>
                    <a:pt x="50" y="149"/>
                  </a:cubicBezTo>
                  <a:cubicBezTo>
                    <a:pt x="59" y="149"/>
                    <a:pt x="70" y="153"/>
                    <a:pt x="78" y="161"/>
                  </a:cubicBezTo>
                  <a:close/>
                  <a:moveTo>
                    <a:pt x="104" y="95"/>
                  </a:moveTo>
                  <a:cubicBezTo>
                    <a:pt x="143" y="135"/>
                    <a:pt x="143" y="135"/>
                    <a:pt x="143" y="135"/>
                  </a:cubicBezTo>
                  <a:cubicBezTo>
                    <a:pt x="145" y="137"/>
                    <a:pt x="145" y="141"/>
                    <a:pt x="143" y="143"/>
                  </a:cubicBezTo>
                  <a:cubicBezTo>
                    <a:pt x="143" y="143"/>
                    <a:pt x="143" y="143"/>
                    <a:pt x="143" y="143"/>
                  </a:cubicBezTo>
                  <a:cubicBezTo>
                    <a:pt x="141" y="145"/>
                    <a:pt x="137" y="145"/>
                    <a:pt x="135" y="143"/>
                  </a:cubicBezTo>
                  <a:cubicBezTo>
                    <a:pt x="96" y="103"/>
                    <a:pt x="96" y="103"/>
                    <a:pt x="96" y="103"/>
                  </a:cubicBezTo>
                  <a:cubicBezTo>
                    <a:pt x="94" y="101"/>
                    <a:pt x="94" y="98"/>
                    <a:pt x="96" y="95"/>
                  </a:cubicBezTo>
                  <a:cubicBezTo>
                    <a:pt x="96" y="95"/>
                    <a:pt x="96" y="95"/>
                    <a:pt x="96" y="95"/>
                  </a:cubicBezTo>
                  <a:cubicBezTo>
                    <a:pt x="98" y="93"/>
                    <a:pt x="102" y="93"/>
                    <a:pt x="104" y="95"/>
                  </a:cubicBezTo>
                  <a:close/>
                  <a:moveTo>
                    <a:pt x="61" y="130"/>
                  </a:moveTo>
                  <a:cubicBezTo>
                    <a:pt x="61" y="128"/>
                    <a:pt x="61" y="125"/>
                    <a:pt x="61" y="123"/>
                  </a:cubicBezTo>
                  <a:cubicBezTo>
                    <a:pt x="60" y="110"/>
                    <a:pt x="64" y="97"/>
                    <a:pt x="73" y="87"/>
                  </a:cubicBezTo>
                  <a:cubicBezTo>
                    <a:pt x="73" y="87"/>
                    <a:pt x="73" y="87"/>
                    <a:pt x="73" y="87"/>
                  </a:cubicBezTo>
                  <a:cubicBezTo>
                    <a:pt x="75" y="85"/>
                    <a:pt x="75" y="85"/>
                    <a:pt x="75" y="85"/>
                  </a:cubicBezTo>
                  <a:cubicBezTo>
                    <a:pt x="86" y="75"/>
                    <a:pt x="86" y="75"/>
                    <a:pt x="86" y="75"/>
                  </a:cubicBezTo>
                  <a:cubicBezTo>
                    <a:pt x="88" y="73"/>
                    <a:pt x="88" y="73"/>
                    <a:pt x="88" y="73"/>
                  </a:cubicBezTo>
                  <a:cubicBezTo>
                    <a:pt x="88" y="73"/>
                    <a:pt x="88" y="73"/>
                    <a:pt x="88" y="73"/>
                  </a:cubicBezTo>
                  <a:cubicBezTo>
                    <a:pt x="98" y="64"/>
                    <a:pt x="110" y="60"/>
                    <a:pt x="123" y="60"/>
                  </a:cubicBezTo>
                  <a:cubicBezTo>
                    <a:pt x="126" y="60"/>
                    <a:pt x="128" y="61"/>
                    <a:pt x="130" y="61"/>
                  </a:cubicBezTo>
                  <a:cubicBezTo>
                    <a:pt x="131" y="65"/>
                    <a:pt x="132" y="69"/>
                    <a:pt x="134" y="72"/>
                  </a:cubicBezTo>
                  <a:cubicBezTo>
                    <a:pt x="135" y="75"/>
                    <a:pt x="136" y="77"/>
                    <a:pt x="137" y="79"/>
                  </a:cubicBezTo>
                  <a:cubicBezTo>
                    <a:pt x="133" y="77"/>
                    <a:pt x="128" y="76"/>
                    <a:pt x="123" y="75"/>
                  </a:cubicBezTo>
                  <a:cubicBezTo>
                    <a:pt x="113" y="75"/>
                    <a:pt x="103" y="78"/>
                    <a:pt x="96" y="85"/>
                  </a:cubicBezTo>
                  <a:cubicBezTo>
                    <a:pt x="86" y="96"/>
                    <a:pt x="86" y="96"/>
                    <a:pt x="86" y="96"/>
                  </a:cubicBezTo>
                  <a:cubicBezTo>
                    <a:pt x="79" y="103"/>
                    <a:pt x="75" y="113"/>
                    <a:pt x="76" y="122"/>
                  </a:cubicBezTo>
                  <a:cubicBezTo>
                    <a:pt x="76" y="127"/>
                    <a:pt x="77" y="132"/>
                    <a:pt x="79" y="137"/>
                  </a:cubicBezTo>
                  <a:cubicBezTo>
                    <a:pt x="77" y="136"/>
                    <a:pt x="75" y="135"/>
                    <a:pt x="73" y="134"/>
                  </a:cubicBezTo>
                  <a:cubicBezTo>
                    <a:pt x="69" y="132"/>
                    <a:pt x="65" y="131"/>
                    <a:pt x="61" y="130"/>
                  </a:cubicBezTo>
                  <a:close/>
                  <a:moveTo>
                    <a:pt x="175" y="86"/>
                  </a:moveTo>
                  <a:cubicBezTo>
                    <a:pt x="180" y="88"/>
                    <a:pt x="185" y="90"/>
                    <a:pt x="190" y="90"/>
                  </a:cubicBezTo>
                  <a:cubicBezTo>
                    <a:pt x="199" y="90"/>
                    <a:pt x="209" y="87"/>
                    <a:pt x="216" y="80"/>
                  </a:cubicBezTo>
                  <a:cubicBezTo>
                    <a:pt x="228" y="67"/>
                    <a:pt x="228" y="67"/>
                    <a:pt x="228" y="67"/>
                  </a:cubicBezTo>
                  <a:cubicBezTo>
                    <a:pt x="239" y="78"/>
                    <a:pt x="239" y="78"/>
                    <a:pt x="239" y="78"/>
                  </a:cubicBezTo>
                  <a:cubicBezTo>
                    <a:pt x="227" y="91"/>
                    <a:pt x="227" y="91"/>
                    <a:pt x="227" y="91"/>
                  </a:cubicBezTo>
                  <a:cubicBezTo>
                    <a:pt x="217" y="101"/>
                    <a:pt x="203" y="105"/>
                    <a:pt x="189" y="105"/>
                  </a:cubicBezTo>
                  <a:cubicBezTo>
                    <a:pt x="187" y="105"/>
                    <a:pt x="184" y="105"/>
                    <a:pt x="182" y="104"/>
                  </a:cubicBezTo>
                  <a:cubicBezTo>
                    <a:pt x="181" y="100"/>
                    <a:pt x="180" y="96"/>
                    <a:pt x="178" y="93"/>
                  </a:cubicBezTo>
                  <a:cubicBezTo>
                    <a:pt x="177" y="91"/>
                    <a:pt x="176" y="88"/>
                    <a:pt x="175"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3" name="Group 2" descr=" 3">
            <a:extLst>
              <a:ext uri="{FF2B5EF4-FFF2-40B4-BE49-F238E27FC236}">
                <a16:creationId xmlns:a16="http://schemas.microsoft.com/office/drawing/2014/main" id="{2FEE2D93-AD36-4076-9905-ED8EAD86D288}"/>
              </a:ext>
            </a:extLst>
          </p:cNvPr>
          <p:cNvGrpSpPr/>
          <p:nvPr/>
        </p:nvGrpSpPr>
        <p:grpSpPr>
          <a:xfrm>
            <a:off x="7368135" y="1539544"/>
            <a:ext cx="2664000" cy="3115874"/>
            <a:chOff x="7368135" y="1539544"/>
            <a:chExt cx="2664000" cy="3115874"/>
          </a:xfrm>
        </p:grpSpPr>
        <p:sp>
          <p:nvSpPr>
            <p:cNvPr id="166" name="TextBox 165">
              <a:extLst>
                <a:ext uri="{FF2B5EF4-FFF2-40B4-BE49-F238E27FC236}">
                  <a16:creationId xmlns:a16="http://schemas.microsoft.com/office/drawing/2014/main" id="{7A8AABE2-F57F-4262-AFA4-41CEFE3FD17E}"/>
                </a:ext>
              </a:extLst>
            </p:cNvPr>
            <p:cNvSpPr txBox="1"/>
            <p:nvPr/>
          </p:nvSpPr>
          <p:spPr>
            <a:xfrm>
              <a:off x="7479735" y="1989808"/>
              <a:ext cx="24408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There are different forms of SMA</a:t>
              </a:r>
            </a:p>
          </p:txBody>
        </p:sp>
        <p:sp>
          <p:nvSpPr>
            <p:cNvPr id="169" name="Oval 168">
              <a:extLst>
                <a:ext uri="{FF2B5EF4-FFF2-40B4-BE49-F238E27FC236}">
                  <a16:creationId xmlns:a16="http://schemas.microsoft.com/office/drawing/2014/main" id="{1605B255-5ECA-4CED-A948-595797C0A5B1}"/>
                </a:ext>
              </a:extLst>
            </p:cNvPr>
            <p:cNvSpPr/>
            <p:nvPr/>
          </p:nvSpPr>
          <p:spPr>
            <a:xfrm>
              <a:off x="8389572" y="1539544"/>
              <a:ext cx="621127" cy="6211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0" name="TextBox 189">
              <a:extLst>
                <a:ext uri="{FF2B5EF4-FFF2-40B4-BE49-F238E27FC236}">
                  <a16:creationId xmlns:a16="http://schemas.microsoft.com/office/drawing/2014/main" id="{5ED73F14-0834-40AA-B426-11ED77944FF9}"/>
                </a:ext>
              </a:extLst>
            </p:cNvPr>
            <p:cNvSpPr txBox="1"/>
            <p:nvPr/>
          </p:nvSpPr>
          <p:spPr>
            <a:xfrm>
              <a:off x="7368135" y="336071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Subtypes of SMA are categorized by age at onset and milestone achievement; SMA type I is the most severe form</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2</a:t>
              </a:r>
            </a:p>
          </p:txBody>
        </p:sp>
        <p:sp>
          <p:nvSpPr>
            <p:cNvPr id="194" name="Arrow: Down 193">
              <a:extLst>
                <a:ext uri="{FF2B5EF4-FFF2-40B4-BE49-F238E27FC236}">
                  <a16:creationId xmlns:a16="http://schemas.microsoft.com/office/drawing/2014/main" id="{33FCD961-E9C3-48C9-9577-46B8A0AE6354}"/>
                </a:ext>
              </a:extLst>
            </p:cNvPr>
            <p:cNvSpPr/>
            <p:nvPr/>
          </p:nvSpPr>
          <p:spPr>
            <a:xfrm>
              <a:off x="8484111" y="319548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41" name="Group 240">
              <a:extLst>
                <a:ext uri="{FF2B5EF4-FFF2-40B4-BE49-F238E27FC236}">
                  <a16:creationId xmlns:a16="http://schemas.microsoft.com/office/drawing/2014/main" id="{982E6F67-8F21-4975-B200-950ABAD383BB}"/>
                </a:ext>
              </a:extLst>
            </p:cNvPr>
            <p:cNvGrpSpPr/>
            <p:nvPr/>
          </p:nvGrpSpPr>
          <p:grpSpPr>
            <a:xfrm>
              <a:off x="8538117" y="1609024"/>
              <a:ext cx="324036" cy="482166"/>
              <a:chOff x="4743450" y="3262313"/>
              <a:chExt cx="506412" cy="819150"/>
            </a:xfrm>
            <a:solidFill>
              <a:schemeClr val="bg1"/>
            </a:solidFill>
          </p:grpSpPr>
          <p:sp>
            <p:nvSpPr>
              <p:cNvPr id="242" name="Freeform 25">
                <a:extLst>
                  <a:ext uri="{FF2B5EF4-FFF2-40B4-BE49-F238E27FC236}">
                    <a16:creationId xmlns:a16="http://schemas.microsoft.com/office/drawing/2014/main" id="{76734B96-ABCE-4DFD-8F2D-5D36F8FBB90E}"/>
                  </a:ext>
                </a:extLst>
              </p:cNvPr>
              <p:cNvSpPr>
                <a:spLocks/>
              </p:cNvSpPr>
              <p:nvPr/>
            </p:nvSpPr>
            <p:spPr bwMode="auto">
              <a:xfrm>
                <a:off x="4976813" y="3529013"/>
                <a:ext cx="26987" cy="69850"/>
              </a:xfrm>
              <a:custGeom>
                <a:avLst/>
                <a:gdLst>
                  <a:gd name="T0" fmla="*/ 0 w 17"/>
                  <a:gd name="T1" fmla="*/ 41 h 44"/>
                  <a:gd name="T2" fmla="*/ 7 w 17"/>
                  <a:gd name="T3" fmla="*/ 44 h 44"/>
                  <a:gd name="T4" fmla="*/ 17 w 17"/>
                  <a:gd name="T5" fmla="*/ 7 h 44"/>
                  <a:gd name="T6" fmla="*/ 17 w 17"/>
                  <a:gd name="T7" fmla="*/ 0 h 44"/>
                  <a:gd name="T8" fmla="*/ 12 w 17"/>
                  <a:gd name="T9" fmla="*/ 0 h 44"/>
                  <a:gd name="T10" fmla="*/ 0 w 17"/>
                  <a:gd name="T11" fmla="*/ 41 h 44"/>
                </a:gdLst>
                <a:ahLst/>
                <a:cxnLst>
                  <a:cxn ang="0">
                    <a:pos x="T0" y="T1"/>
                  </a:cxn>
                  <a:cxn ang="0">
                    <a:pos x="T2" y="T3"/>
                  </a:cxn>
                  <a:cxn ang="0">
                    <a:pos x="T4" y="T5"/>
                  </a:cxn>
                  <a:cxn ang="0">
                    <a:pos x="T6" y="T7"/>
                  </a:cxn>
                  <a:cxn ang="0">
                    <a:pos x="T8" y="T9"/>
                  </a:cxn>
                  <a:cxn ang="0">
                    <a:pos x="T10" y="T11"/>
                  </a:cxn>
                </a:cxnLst>
                <a:rect l="0" t="0" r="r" b="b"/>
                <a:pathLst>
                  <a:path w="17" h="44">
                    <a:moveTo>
                      <a:pt x="0" y="41"/>
                    </a:moveTo>
                    <a:lnTo>
                      <a:pt x="7" y="44"/>
                    </a:lnTo>
                    <a:lnTo>
                      <a:pt x="17" y="7"/>
                    </a:lnTo>
                    <a:lnTo>
                      <a:pt x="17" y="0"/>
                    </a:lnTo>
                    <a:lnTo>
                      <a:pt x="12" y="0"/>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43" name="Freeform 26">
                <a:extLst>
                  <a:ext uri="{FF2B5EF4-FFF2-40B4-BE49-F238E27FC236}">
                    <a16:creationId xmlns:a16="http://schemas.microsoft.com/office/drawing/2014/main" id="{488B5A8A-3BFA-4931-BA3B-DFB130A6FF6B}"/>
                  </a:ext>
                </a:extLst>
              </p:cNvPr>
              <p:cNvSpPr>
                <a:spLocks noEditPoints="1"/>
              </p:cNvSpPr>
              <p:nvPr/>
            </p:nvSpPr>
            <p:spPr bwMode="auto">
              <a:xfrm>
                <a:off x="5021262" y="3525838"/>
                <a:ext cx="165100" cy="149225"/>
              </a:xfrm>
              <a:custGeom>
                <a:avLst/>
                <a:gdLst>
                  <a:gd name="T0" fmla="*/ 70 w 220"/>
                  <a:gd name="T1" fmla="*/ 200 h 200"/>
                  <a:gd name="T2" fmla="*/ 118 w 220"/>
                  <a:gd name="T3" fmla="*/ 178 h 200"/>
                  <a:gd name="T4" fmla="*/ 112 w 220"/>
                  <a:gd name="T5" fmla="*/ 162 h 200"/>
                  <a:gd name="T6" fmla="*/ 159 w 220"/>
                  <a:gd name="T7" fmla="*/ 125 h 200"/>
                  <a:gd name="T8" fmla="*/ 178 w 220"/>
                  <a:gd name="T9" fmla="*/ 127 h 200"/>
                  <a:gd name="T10" fmla="*/ 203 w 220"/>
                  <a:gd name="T11" fmla="*/ 29 h 200"/>
                  <a:gd name="T12" fmla="*/ 58 w 220"/>
                  <a:gd name="T13" fmla="*/ 57 h 200"/>
                  <a:gd name="T14" fmla="*/ 0 w 220"/>
                  <a:gd name="T15" fmla="*/ 124 h 200"/>
                  <a:gd name="T16" fmla="*/ 63 w 220"/>
                  <a:gd name="T17" fmla="*/ 159 h 200"/>
                  <a:gd name="T18" fmla="*/ 70 w 220"/>
                  <a:gd name="T19" fmla="*/ 200 h 200"/>
                  <a:gd name="T20" fmla="*/ 121 w 220"/>
                  <a:gd name="T21" fmla="*/ 37 h 200"/>
                  <a:gd name="T22" fmla="*/ 183 w 220"/>
                  <a:gd name="T23" fmla="*/ 45 h 200"/>
                  <a:gd name="T24" fmla="*/ 175 w 220"/>
                  <a:gd name="T25" fmla="*/ 106 h 200"/>
                  <a:gd name="T26" fmla="*/ 114 w 220"/>
                  <a:gd name="T27" fmla="*/ 99 h 200"/>
                  <a:gd name="T28" fmla="*/ 121 w 220"/>
                  <a:gd name="T29" fmla="*/ 37 h 200"/>
                  <a:gd name="T30" fmla="*/ 73 w 220"/>
                  <a:gd name="T31" fmla="*/ 76 h 200"/>
                  <a:gd name="T32" fmla="*/ 81 w 220"/>
                  <a:gd name="T33" fmla="*/ 70 h 200"/>
                  <a:gd name="T34" fmla="*/ 95 w 220"/>
                  <a:gd name="T35" fmla="*/ 113 h 200"/>
                  <a:gd name="T36" fmla="*/ 104 w 220"/>
                  <a:gd name="T37" fmla="*/ 123 h 200"/>
                  <a:gd name="T38" fmla="*/ 89 w 220"/>
                  <a:gd name="T39" fmla="*/ 151 h 200"/>
                  <a:gd name="T40" fmla="*/ 75 w 220"/>
                  <a:gd name="T41" fmla="*/ 138 h 200"/>
                  <a:gd name="T42" fmla="*/ 33 w 220"/>
                  <a:gd name="T43" fmla="*/ 115 h 200"/>
                  <a:gd name="T44" fmla="*/ 73 w 220"/>
                  <a:gd name="T45" fmla="*/ 7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0" h="200">
                    <a:moveTo>
                      <a:pt x="70" y="200"/>
                    </a:moveTo>
                    <a:cubicBezTo>
                      <a:pt x="85" y="196"/>
                      <a:pt x="102" y="188"/>
                      <a:pt x="118" y="178"/>
                    </a:cubicBezTo>
                    <a:cubicBezTo>
                      <a:pt x="115" y="173"/>
                      <a:pt x="112" y="168"/>
                      <a:pt x="112" y="162"/>
                    </a:cubicBezTo>
                    <a:cubicBezTo>
                      <a:pt x="112" y="142"/>
                      <a:pt x="133" y="125"/>
                      <a:pt x="159" y="125"/>
                    </a:cubicBezTo>
                    <a:cubicBezTo>
                      <a:pt x="166" y="125"/>
                      <a:pt x="172" y="126"/>
                      <a:pt x="178" y="127"/>
                    </a:cubicBezTo>
                    <a:cubicBezTo>
                      <a:pt x="209" y="90"/>
                      <a:pt x="220" y="51"/>
                      <a:pt x="203" y="29"/>
                    </a:cubicBezTo>
                    <a:cubicBezTo>
                      <a:pt x="180" y="0"/>
                      <a:pt x="115" y="12"/>
                      <a:pt x="58" y="57"/>
                    </a:cubicBezTo>
                    <a:cubicBezTo>
                      <a:pt x="32" y="77"/>
                      <a:pt x="11" y="102"/>
                      <a:pt x="0" y="124"/>
                    </a:cubicBezTo>
                    <a:cubicBezTo>
                      <a:pt x="63" y="159"/>
                      <a:pt x="63" y="159"/>
                      <a:pt x="63" y="159"/>
                    </a:cubicBezTo>
                    <a:cubicBezTo>
                      <a:pt x="75" y="165"/>
                      <a:pt x="77" y="183"/>
                      <a:pt x="70" y="200"/>
                    </a:cubicBezTo>
                    <a:close/>
                    <a:moveTo>
                      <a:pt x="121" y="37"/>
                    </a:moveTo>
                    <a:cubicBezTo>
                      <a:pt x="140" y="22"/>
                      <a:pt x="168" y="26"/>
                      <a:pt x="183" y="45"/>
                    </a:cubicBezTo>
                    <a:cubicBezTo>
                      <a:pt x="198" y="64"/>
                      <a:pt x="194" y="91"/>
                      <a:pt x="175" y="106"/>
                    </a:cubicBezTo>
                    <a:cubicBezTo>
                      <a:pt x="156" y="121"/>
                      <a:pt x="129" y="118"/>
                      <a:pt x="114" y="99"/>
                    </a:cubicBezTo>
                    <a:cubicBezTo>
                      <a:pt x="99" y="80"/>
                      <a:pt x="102" y="52"/>
                      <a:pt x="121" y="37"/>
                    </a:cubicBezTo>
                    <a:close/>
                    <a:moveTo>
                      <a:pt x="73" y="76"/>
                    </a:moveTo>
                    <a:cubicBezTo>
                      <a:pt x="75" y="74"/>
                      <a:pt x="78" y="72"/>
                      <a:pt x="81" y="70"/>
                    </a:cubicBezTo>
                    <a:cubicBezTo>
                      <a:pt x="80" y="86"/>
                      <a:pt x="85" y="101"/>
                      <a:pt x="95" y="113"/>
                    </a:cubicBezTo>
                    <a:cubicBezTo>
                      <a:pt x="98" y="117"/>
                      <a:pt x="101" y="120"/>
                      <a:pt x="104" y="123"/>
                    </a:cubicBezTo>
                    <a:cubicBezTo>
                      <a:pt x="97" y="131"/>
                      <a:pt x="91" y="141"/>
                      <a:pt x="89" y="151"/>
                    </a:cubicBezTo>
                    <a:cubicBezTo>
                      <a:pt x="86" y="146"/>
                      <a:pt x="81" y="141"/>
                      <a:pt x="75" y="138"/>
                    </a:cubicBezTo>
                    <a:cubicBezTo>
                      <a:pt x="33" y="115"/>
                      <a:pt x="33" y="115"/>
                      <a:pt x="33" y="115"/>
                    </a:cubicBezTo>
                    <a:cubicBezTo>
                      <a:pt x="44" y="102"/>
                      <a:pt x="57" y="88"/>
                      <a:pt x="73"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44" name="Freeform 27">
                <a:extLst>
                  <a:ext uri="{FF2B5EF4-FFF2-40B4-BE49-F238E27FC236}">
                    <a16:creationId xmlns:a16="http://schemas.microsoft.com/office/drawing/2014/main" id="{C6616992-6E33-4E7A-BA6F-952190EC371E}"/>
                  </a:ext>
                </a:extLst>
              </p:cNvPr>
              <p:cNvSpPr>
                <a:spLocks noEditPoints="1"/>
              </p:cNvSpPr>
              <p:nvPr/>
            </p:nvSpPr>
            <p:spPr bwMode="auto">
              <a:xfrm>
                <a:off x="4743450" y="3262313"/>
                <a:ext cx="506412" cy="819150"/>
              </a:xfrm>
              <a:custGeom>
                <a:avLst/>
                <a:gdLst>
                  <a:gd name="T0" fmla="*/ 495 w 680"/>
                  <a:gd name="T1" fmla="*/ 1097 h 1097"/>
                  <a:gd name="T2" fmla="*/ 562 w 680"/>
                  <a:gd name="T3" fmla="*/ 817 h 1097"/>
                  <a:gd name="T4" fmla="*/ 674 w 680"/>
                  <a:gd name="T5" fmla="*/ 807 h 1097"/>
                  <a:gd name="T6" fmla="*/ 608 w 680"/>
                  <a:gd name="T7" fmla="*/ 532 h 1097"/>
                  <a:gd name="T8" fmla="*/ 631 w 680"/>
                  <a:gd name="T9" fmla="*/ 296 h 1097"/>
                  <a:gd name="T10" fmla="*/ 577 w 680"/>
                  <a:gd name="T11" fmla="*/ 247 h 1097"/>
                  <a:gd name="T12" fmla="*/ 557 w 680"/>
                  <a:gd name="T13" fmla="*/ 155 h 1097"/>
                  <a:gd name="T14" fmla="*/ 330 w 680"/>
                  <a:gd name="T15" fmla="*/ 155 h 1097"/>
                  <a:gd name="T16" fmla="*/ 275 w 680"/>
                  <a:gd name="T17" fmla="*/ 202 h 1097"/>
                  <a:gd name="T18" fmla="*/ 205 w 680"/>
                  <a:gd name="T19" fmla="*/ 0 h 1097"/>
                  <a:gd name="T20" fmla="*/ 134 w 680"/>
                  <a:gd name="T21" fmla="*/ 202 h 1097"/>
                  <a:gd name="T22" fmla="*/ 63 w 680"/>
                  <a:gd name="T23" fmla="*/ 202 h 1097"/>
                  <a:gd name="T24" fmla="*/ 0 w 680"/>
                  <a:gd name="T25" fmla="*/ 270 h 1097"/>
                  <a:gd name="T26" fmla="*/ 62 w 680"/>
                  <a:gd name="T27" fmla="*/ 652 h 1097"/>
                  <a:gd name="T28" fmla="*/ 86 w 680"/>
                  <a:gd name="T29" fmla="*/ 1022 h 1097"/>
                  <a:gd name="T30" fmla="*/ 205 w 680"/>
                  <a:gd name="T31" fmla="*/ 1071 h 1097"/>
                  <a:gd name="T32" fmla="*/ 323 w 680"/>
                  <a:gd name="T33" fmla="*/ 1022 h 1097"/>
                  <a:gd name="T34" fmla="*/ 325 w 680"/>
                  <a:gd name="T35" fmla="*/ 817 h 1097"/>
                  <a:gd name="T36" fmla="*/ 392 w 680"/>
                  <a:gd name="T37" fmla="*/ 1097 h 1097"/>
                  <a:gd name="T38" fmla="*/ 444 w 680"/>
                  <a:gd name="T39" fmla="*/ 66 h 1097"/>
                  <a:gd name="T40" fmla="*/ 444 w 680"/>
                  <a:gd name="T41" fmla="*/ 244 h 1097"/>
                  <a:gd name="T42" fmla="*/ 444 w 680"/>
                  <a:gd name="T43" fmla="*/ 66 h 1097"/>
                  <a:gd name="T44" fmla="*/ 205 w 680"/>
                  <a:gd name="T45" fmla="*/ 24 h 1097"/>
                  <a:gd name="T46" fmla="*/ 205 w 680"/>
                  <a:gd name="T47" fmla="*/ 203 h 1097"/>
                  <a:gd name="T48" fmla="*/ 197 w 680"/>
                  <a:gd name="T49" fmla="*/ 665 h 1097"/>
                  <a:gd name="T50" fmla="*/ 154 w 680"/>
                  <a:gd name="T51" fmla="*/ 1073 h 1097"/>
                  <a:gd name="T52" fmla="*/ 110 w 680"/>
                  <a:gd name="T53" fmla="*/ 665 h 1097"/>
                  <a:gd name="T54" fmla="*/ 100 w 680"/>
                  <a:gd name="T55" fmla="*/ 316 h 1097"/>
                  <a:gd name="T56" fmla="*/ 62 w 680"/>
                  <a:gd name="T57" fmla="*/ 628 h 1097"/>
                  <a:gd name="T58" fmla="*/ 24 w 680"/>
                  <a:gd name="T59" fmla="*/ 270 h 1097"/>
                  <a:gd name="T60" fmla="*/ 63 w 680"/>
                  <a:gd name="T61" fmla="*/ 226 h 1097"/>
                  <a:gd name="T62" fmla="*/ 110 w 680"/>
                  <a:gd name="T63" fmla="*/ 226 h 1097"/>
                  <a:gd name="T64" fmla="*/ 345 w 680"/>
                  <a:gd name="T65" fmla="*/ 226 h 1097"/>
                  <a:gd name="T66" fmla="*/ 347 w 680"/>
                  <a:gd name="T67" fmla="*/ 226 h 1097"/>
                  <a:gd name="T68" fmla="*/ 317 w 680"/>
                  <a:gd name="T69" fmla="*/ 252 h 1097"/>
                  <a:gd name="T70" fmla="*/ 259 w 680"/>
                  <a:gd name="T71" fmla="*/ 281 h 1097"/>
                  <a:gd name="T72" fmla="*/ 208 w 680"/>
                  <a:gd name="T73" fmla="*/ 465 h 1097"/>
                  <a:gd name="T74" fmla="*/ 228 w 680"/>
                  <a:gd name="T75" fmla="*/ 508 h 1097"/>
                  <a:gd name="T76" fmla="*/ 212 w 680"/>
                  <a:gd name="T77" fmla="*/ 794 h 1097"/>
                  <a:gd name="T78" fmla="*/ 197 w 680"/>
                  <a:gd name="T79" fmla="*/ 665 h 1097"/>
                  <a:gd name="T80" fmla="*/ 255 w 680"/>
                  <a:gd name="T81" fmla="*/ 1073 h 1097"/>
                  <a:gd name="T82" fmla="*/ 212 w 680"/>
                  <a:gd name="T83" fmla="*/ 812 h 1097"/>
                  <a:gd name="T84" fmla="*/ 299 w 680"/>
                  <a:gd name="T85" fmla="*/ 1022 h 1097"/>
                  <a:gd name="T86" fmla="*/ 349 w 680"/>
                  <a:gd name="T87" fmla="*/ 793 h 1097"/>
                  <a:gd name="T88" fmla="*/ 305 w 680"/>
                  <a:gd name="T89" fmla="*/ 529 h 1097"/>
                  <a:gd name="T90" fmla="*/ 227 w 680"/>
                  <a:gd name="T91" fmla="*/ 469 h 1097"/>
                  <a:gd name="T92" fmla="*/ 232 w 680"/>
                  <a:gd name="T93" fmla="*/ 448 h 1097"/>
                  <a:gd name="T94" fmla="*/ 316 w 680"/>
                  <a:gd name="T95" fmla="*/ 271 h 1097"/>
                  <a:gd name="T96" fmla="*/ 538 w 680"/>
                  <a:gd name="T97" fmla="*/ 271 h 1097"/>
                  <a:gd name="T98" fmla="*/ 596 w 680"/>
                  <a:gd name="T99" fmla="*/ 279 h 1097"/>
                  <a:gd name="T100" fmla="*/ 613 w 680"/>
                  <a:gd name="T101" fmla="*/ 489 h 1097"/>
                  <a:gd name="T102" fmla="*/ 579 w 680"/>
                  <a:gd name="T103" fmla="*/ 520 h 1097"/>
                  <a:gd name="T104" fmla="*/ 538 w 680"/>
                  <a:gd name="T105" fmla="*/ 793 h 1097"/>
                  <a:gd name="T106" fmla="*/ 495 w 680"/>
                  <a:gd name="T107" fmla="*/ 1073 h 1097"/>
                  <a:gd name="T108" fmla="*/ 452 w 680"/>
                  <a:gd name="T109" fmla="*/ 793 h 1097"/>
                  <a:gd name="T110" fmla="*/ 435 w 680"/>
                  <a:gd name="T111" fmla="*/ 1022 h 1097"/>
                  <a:gd name="T112" fmla="*/ 349 w 680"/>
                  <a:gd name="T113" fmla="*/ 1022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0" h="1097">
                    <a:moveTo>
                      <a:pt x="444" y="1070"/>
                    </a:moveTo>
                    <a:cubicBezTo>
                      <a:pt x="456" y="1086"/>
                      <a:pt x="474" y="1097"/>
                      <a:pt x="495" y="1097"/>
                    </a:cubicBezTo>
                    <a:cubicBezTo>
                      <a:pt x="532" y="1097"/>
                      <a:pt x="562" y="1063"/>
                      <a:pt x="562" y="1022"/>
                    </a:cubicBezTo>
                    <a:cubicBezTo>
                      <a:pt x="562" y="817"/>
                      <a:pt x="562" y="817"/>
                      <a:pt x="562" y="817"/>
                    </a:cubicBezTo>
                    <a:cubicBezTo>
                      <a:pt x="655" y="817"/>
                      <a:pt x="655" y="817"/>
                      <a:pt x="655" y="817"/>
                    </a:cubicBezTo>
                    <a:cubicBezTo>
                      <a:pt x="663" y="817"/>
                      <a:pt x="670" y="813"/>
                      <a:pt x="674" y="807"/>
                    </a:cubicBezTo>
                    <a:cubicBezTo>
                      <a:pt x="679" y="801"/>
                      <a:pt x="680" y="794"/>
                      <a:pt x="678" y="786"/>
                    </a:cubicBezTo>
                    <a:cubicBezTo>
                      <a:pt x="608" y="532"/>
                      <a:pt x="608" y="532"/>
                      <a:pt x="608" y="532"/>
                    </a:cubicBezTo>
                    <a:cubicBezTo>
                      <a:pt x="626" y="523"/>
                      <a:pt x="637" y="506"/>
                      <a:pt x="637" y="488"/>
                    </a:cubicBezTo>
                    <a:cubicBezTo>
                      <a:pt x="631" y="296"/>
                      <a:pt x="631" y="296"/>
                      <a:pt x="631" y="296"/>
                    </a:cubicBezTo>
                    <a:cubicBezTo>
                      <a:pt x="630" y="282"/>
                      <a:pt x="624" y="270"/>
                      <a:pt x="612" y="261"/>
                    </a:cubicBezTo>
                    <a:cubicBezTo>
                      <a:pt x="603" y="252"/>
                      <a:pt x="590" y="247"/>
                      <a:pt x="577" y="247"/>
                    </a:cubicBezTo>
                    <a:cubicBezTo>
                      <a:pt x="509" y="247"/>
                      <a:pt x="509" y="247"/>
                      <a:pt x="509" y="247"/>
                    </a:cubicBezTo>
                    <a:cubicBezTo>
                      <a:pt x="538" y="226"/>
                      <a:pt x="557" y="193"/>
                      <a:pt x="557" y="155"/>
                    </a:cubicBezTo>
                    <a:cubicBezTo>
                      <a:pt x="557" y="92"/>
                      <a:pt x="506" y="42"/>
                      <a:pt x="444" y="42"/>
                    </a:cubicBezTo>
                    <a:cubicBezTo>
                      <a:pt x="381" y="42"/>
                      <a:pt x="330" y="92"/>
                      <a:pt x="330" y="155"/>
                    </a:cubicBezTo>
                    <a:cubicBezTo>
                      <a:pt x="330" y="172"/>
                      <a:pt x="334" y="188"/>
                      <a:pt x="341" y="202"/>
                    </a:cubicBezTo>
                    <a:cubicBezTo>
                      <a:pt x="275" y="202"/>
                      <a:pt x="275" y="202"/>
                      <a:pt x="275" y="202"/>
                    </a:cubicBezTo>
                    <a:cubicBezTo>
                      <a:pt x="301" y="181"/>
                      <a:pt x="318" y="149"/>
                      <a:pt x="318" y="113"/>
                    </a:cubicBezTo>
                    <a:cubicBezTo>
                      <a:pt x="318" y="51"/>
                      <a:pt x="267" y="0"/>
                      <a:pt x="205" y="0"/>
                    </a:cubicBezTo>
                    <a:cubicBezTo>
                      <a:pt x="142" y="0"/>
                      <a:pt x="91" y="51"/>
                      <a:pt x="91" y="113"/>
                    </a:cubicBezTo>
                    <a:cubicBezTo>
                      <a:pt x="91" y="149"/>
                      <a:pt x="108" y="181"/>
                      <a:pt x="134" y="202"/>
                    </a:cubicBezTo>
                    <a:cubicBezTo>
                      <a:pt x="64" y="202"/>
                      <a:pt x="64" y="202"/>
                      <a:pt x="64" y="202"/>
                    </a:cubicBezTo>
                    <a:cubicBezTo>
                      <a:pt x="64" y="202"/>
                      <a:pt x="64" y="202"/>
                      <a:pt x="63" y="202"/>
                    </a:cubicBezTo>
                    <a:cubicBezTo>
                      <a:pt x="63" y="202"/>
                      <a:pt x="62" y="202"/>
                      <a:pt x="62" y="202"/>
                    </a:cubicBezTo>
                    <a:cubicBezTo>
                      <a:pt x="28" y="202"/>
                      <a:pt x="0" y="233"/>
                      <a:pt x="0" y="270"/>
                    </a:cubicBezTo>
                    <a:cubicBezTo>
                      <a:pt x="0" y="584"/>
                      <a:pt x="0" y="584"/>
                      <a:pt x="0" y="584"/>
                    </a:cubicBezTo>
                    <a:cubicBezTo>
                      <a:pt x="0" y="621"/>
                      <a:pt x="28" y="652"/>
                      <a:pt x="62" y="652"/>
                    </a:cubicBezTo>
                    <a:cubicBezTo>
                      <a:pt x="70" y="652"/>
                      <a:pt x="79" y="650"/>
                      <a:pt x="86" y="646"/>
                    </a:cubicBezTo>
                    <a:cubicBezTo>
                      <a:pt x="86" y="1022"/>
                      <a:pt x="86" y="1022"/>
                      <a:pt x="86" y="1022"/>
                    </a:cubicBezTo>
                    <a:cubicBezTo>
                      <a:pt x="86" y="1063"/>
                      <a:pt x="116" y="1097"/>
                      <a:pt x="154" y="1097"/>
                    </a:cubicBezTo>
                    <a:cubicBezTo>
                      <a:pt x="174" y="1097"/>
                      <a:pt x="192" y="1087"/>
                      <a:pt x="205" y="1071"/>
                    </a:cubicBezTo>
                    <a:cubicBezTo>
                      <a:pt x="217" y="1087"/>
                      <a:pt x="235" y="1097"/>
                      <a:pt x="255" y="1097"/>
                    </a:cubicBezTo>
                    <a:cubicBezTo>
                      <a:pt x="293" y="1097"/>
                      <a:pt x="323" y="1063"/>
                      <a:pt x="323" y="1022"/>
                    </a:cubicBezTo>
                    <a:cubicBezTo>
                      <a:pt x="323" y="817"/>
                      <a:pt x="323" y="817"/>
                      <a:pt x="323" y="817"/>
                    </a:cubicBezTo>
                    <a:cubicBezTo>
                      <a:pt x="325" y="817"/>
                      <a:pt x="325" y="817"/>
                      <a:pt x="325" y="817"/>
                    </a:cubicBezTo>
                    <a:cubicBezTo>
                      <a:pt x="325" y="1022"/>
                      <a:pt x="325" y="1022"/>
                      <a:pt x="325" y="1022"/>
                    </a:cubicBezTo>
                    <a:cubicBezTo>
                      <a:pt x="325" y="1063"/>
                      <a:pt x="355" y="1097"/>
                      <a:pt x="392" y="1097"/>
                    </a:cubicBezTo>
                    <a:cubicBezTo>
                      <a:pt x="413" y="1097"/>
                      <a:pt x="431" y="1086"/>
                      <a:pt x="444" y="1070"/>
                    </a:cubicBezTo>
                    <a:close/>
                    <a:moveTo>
                      <a:pt x="444" y="66"/>
                    </a:moveTo>
                    <a:cubicBezTo>
                      <a:pt x="493" y="66"/>
                      <a:pt x="533" y="106"/>
                      <a:pt x="533" y="155"/>
                    </a:cubicBezTo>
                    <a:cubicBezTo>
                      <a:pt x="533" y="204"/>
                      <a:pt x="493" y="244"/>
                      <a:pt x="444" y="244"/>
                    </a:cubicBezTo>
                    <a:cubicBezTo>
                      <a:pt x="394" y="244"/>
                      <a:pt x="354" y="204"/>
                      <a:pt x="354" y="155"/>
                    </a:cubicBezTo>
                    <a:cubicBezTo>
                      <a:pt x="354" y="106"/>
                      <a:pt x="394" y="66"/>
                      <a:pt x="444" y="66"/>
                    </a:cubicBezTo>
                    <a:close/>
                    <a:moveTo>
                      <a:pt x="115" y="113"/>
                    </a:moveTo>
                    <a:cubicBezTo>
                      <a:pt x="115" y="64"/>
                      <a:pt x="155" y="24"/>
                      <a:pt x="205" y="24"/>
                    </a:cubicBezTo>
                    <a:cubicBezTo>
                      <a:pt x="254" y="24"/>
                      <a:pt x="294" y="64"/>
                      <a:pt x="294" y="113"/>
                    </a:cubicBezTo>
                    <a:cubicBezTo>
                      <a:pt x="294" y="163"/>
                      <a:pt x="254" y="203"/>
                      <a:pt x="205" y="203"/>
                    </a:cubicBezTo>
                    <a:cubicBezTo>
                      <a:pt x="155" y="203"/>
                      <a:pt x="115" y="163"/>
                      <a:pt x="115" y="113"/>
                    </a:cubicBezTo>
                    <a:close/>
                    <a:moveTo>
                      <a:pt x="197" y="665"/>
                    </a:moveTo>
                    <a:cubicBezTo>
                      <a:pt x="197" y="1022"/>
                      <a:pt x="197" y="1022"/>
                      <a:pt x="197" y="1022"/>
                    </a:cubicBezTo>
                    <a:cubicBezTo>
                      <a:pt x="197" y="1050"/>
                      <a:pt x="178" y="1073"/>
                      <a:pt x="154" y="1073"/>
                    </a:cubicBezTo>
                    <a:cubicBezTo>
                      <a:pt x="130" y="1073"/>
                      <a:pt x="110" y="1050"/>
                      <a:pt x="110" y="1022"/>
                    </a:cubicBezTo>
                    <a:cubicBezTo>
                      <a:pt x="110" y="665"/>
                      <a:pt x="110" y="665"/>
                      <a:pt x="110" y="665"/>
                    </a:cubicBezTo>
                    <a:cubicBezTo>
                      <a:pt x="110" y="316"/>
                      <a:pt x="110" y="316"/>
                      <a:pt x="110" y="316"/>
                    </a:cubicBezTo>
                    <a:cubicBezTo>
                      <a:pt x="100" y="316"/>
                      <a:pt x="100" y="316"/>
                      <a:pt x="100" y="316"/>
                    </a:cubicBezTo>
                    <a:cubicBezTo>
                      <a:pt x="100" y="584"/>
                      <a:pt x="100" y="584"/>
                      <a:pt x="100" y="584"/>
                    </a:cubicBezTo>
                    <a:cubicBezTo>
                      <a:pt x="100" y="608"/>
                      <a:pt x="83" y="628"/>
                      <a:pt x="62" y="628"/>
                    </a:cubicBezTo>
                    <a:cubicBezTo>
                      <a:pt x="41" y="628"/>
                      <a:pt x="24" y="608"/>
                      <a:pt x="24" y="584"/>
                    </a:cubicBezTo>
                    <a:cubicBezTo>
                      <a:pt x="24" y="270"/>
                      <a:pt x="24" y="270"/>
                      <a:pt x="24" y="270"/>
                    </a:cubicBezTo>
                    <a:cubicBezTo>
                      <a:pt x="24" y="246"/>
                      <a:pt x="41" y="226"/>
                      <a:pt x="62" y="226"/>
                    </a:cubicBezTo>
                    <a:cubicBezTo>
                      <a:pt x="62" y="226"/>
                      <a:pt x="63" y="226"/>
                      <a:pt x="63" y="226"/>
                    </a:cubicBezTo>
                    <a:cubicBezTo>
                      <a:pt x="64" y="226"/>
                      <a:pt x="64" y="226"/>
                      <a:pt x="64" y="226"/>
                    </a:cubicBezTo>
                    <a:cubicBezTo>
                      <a:pt x="110" y="226"/>
                      <a:pt x="110" y="226"/>
                      <a:pt x="110" y="226"/>
                    </a:cubicBezTo>
                    <a:cubicBezTo>
                      <a:pt x="299" y="226"/>
                      <a:pt x="299" y="226"/>
                      <a:pt x="299" y="226"/>
                    </a:cubicBezTo>
                    <a:cubicBezTo>
                      <a:pt x="345" y="226"/>
                      <a:pt x="345" y="226"/>
                      <a:pt x="345" y="226"/>
                    </a:cubicBezTo>
                    <a:cubicBezTo>
                      <a:pt x="345" y="226"/>
                      <a:pt x="346" y="226"/>
                      <a:pt x="346" y="226"/>
                    </a:cubicBezTo>
                    <a:cubicBezTo>
                      <a:pt x="346" y="226"/>
                      <a:pt x="347" y="226"/>
                      <a:pt x="347" y="226"/>
                    </a:cubicBezTo>
                    <a:cubicBezTo>
                      <a:pt x="363" y="226"/>
                      <a:pt x="376" y="237"/>
                      <a:pt x="382" y="252"/>
                    </a:cubicBezTo>
                    <a:cubicBezTo>
                      <a:pt x="317" y="252"/>
                      <a:pt x="317" y="252"/>
                      <a:pt x="317" y="252"/>
                    </a:cubicBezTo>
                    <a:cubicBezTo>
                      <a:pt x="314" y="251"/>
                      <a:pt x="311" y="251"/>
                      <a:pt x="307" y="251"/>
                    </a:cubicBezTo>
                    <a:cubicBezTo>
                      <a:pt x="283" y="251"/>
                      <a:pt x="265" y="263"/>
                      <a:pt x="259" y="281"/>
                    </a:cubicBezTo>
                    <a:cubicBezTo>
                      <a:pt x="214" y="441"/>
                      <a:pt x="214" y="441"/>
                      <a:pt x="214" y="441"/>
                    </a:cubicBezTo>
                    <a:cubicBezTo>
                      <a:pt x="210" y="449"/>
                      <a:pt x="208" y="457"/>
                      <a:pt x="208" y="465"/>
                    </a:cubicBezTo>
                    <a:cubicBezTo>
                      <a:pt x="208" y="466"/>
                      <a:pt x="208" y="468"/>
                      <a:pt x="208" y="469"/>
                    </a:cubicBezTo>
                    <a:cubicBezTo>
                      <a:pt x="208" y="486"/>
                      <a:pt x="215" y="501"/>
                      <a:pt x="228" y="508"/>
                    </a:cubicBezTo>
                    <a:cubicBezTo>
                      <a:pt x="283" y="538"/>
                      <a:pt x="283" y="538"/>
                      <a:pt x="283" y="538"/>
                    </a:cubicBezTo>
                    <a:cubicBezTo>
                      <a:pt x="212" y="794"/>
                      <a:pt x="212" y="794"/>
                      <a:pt x="212" y="794"/>
                    </a:cubicBezTo>
                    <a:cubicBezTo>
                      <a:pt x="212" y="665"/>
                      <a:pt x="212" y="665"/>
                      <a:pt x="212" y="665"/>
                    </a:cubicBezTo>
                    <a:lnTo>
                      <a:pt x="197" y="665"/>
                    </a:lnTo>
                    <a:close/>
                    <a:moveTo>
                      <a:pt x="299" y="1022"/>
                    </a:moveTo>
                    <a:cubicBezTo>
                      <a:pt x="299" y="1050"/>
                      <a:pt x="279" y="1073"/>
                      <a:pt x="255" y="1073"/>
                    </a:cubicBezTo>
                    <a:cubicBezTo>
                      <a:pt x="231" y="1073"/>
                      <a:pt x="212" y="1050"/>
                      <a:pt x="212" y="1022"/>
                    </a:cubicBezTo>
                    <a:cubicBezTo>
                      <a:pt x="212" y="812"/>
                      <a:pt x="212" y="812"/>
                      <a:pt x="212" y="812"/>
                    </a:cubicBezTo>
                    <a:cubicBezTo>
                      <a:pt x="299" y="812"/>
                      <a:pt x="299" y="812"/>
                      <a:pt x="299" y="812"/>
                    </a:cubicBezTo>
                    <a:lnTo>
                      <a:pt x="299" y="1022"/>
                    </a:lnTo>
                    <a:close/>
                    <a:moveTo>
                      <a:pt x="349" y="1022"/>
                    </a:moveTo>
                    <a:cubicBezTo>
                      <a:pt x="349" y="793"/>
                      <a:pt x="349" y="793"/>
                      <a:pt x="349" y="793"/>
                    </a:cubicBezTo>
                    <a:cubicBezTo>
                      <a:pt x="232" y="793"/>
                      <a:pt x="232" y="793"/>
                      <a:pt x="232" y="793"/>
                    </a:cubicBezTo>
                    <a:cubicBezTo>
                      <a:pt x="305" y="529"/>
                      <a:pt x="305" y="529"/>
                      <a:pt x="305" y="529"/>
                    </a:cubicBezTo>
                    <a:cubicBezTo>
                      <a:pt x="237" y="491"/>
                      <a:pt x="237" y="491"/>
                      <a:pt x="237" y="491"/>
                    </a:cubicBezTo>
                    <a:cubicBezTo>
                      <a:pt x="230" y="488"/>
                      <a:pt x="227" y="479"/>
                      <a:pt x="227" y="469"/>
                    </a:cubicBezTo>
                    <a:cubicBezTo>
                      <a:pt x="227" y="468"/>
                      <a:pt x="227" y="467"/>
                      <a:pt x="227" y="467"/>
                    </a:cubicBezTo>
                    <a:cubicBezTo>
                      <a:pt x="227" y="461"/>
                      <a:pt x="229" y="454"/>
                      <a:pt x="232" y="448"/>
                    </a:cubicBezTo>
                    <a:cubicBezTo>
                      <a:pt x="278" y="287"/>
                      <a:pt x="278" y="287"/>
                      <a:pt x="278" y="287"/>
                    </a:cubicBezTo>
                    <a:cubicBezTo>
                      <a:pt x="281" y="274"/>
                      <a:pt x="298" y="268"/>
                      <a:pt x="316" y="271"/>
                    </a:cubicBezTo>
                    <a:cubicBezTo>
                      <a:pt x="349" y="271"/>
                      <a:pt x="349" y="271"/>
                      <a:pt x="349" y="271"/>
                    </a:cubicBezTo>
                    <a:cubicBezTo>
                      <a:pt x="538" y="271"/>
                      <a:pt x="538" y="271"/>
                      <a:pt x="538" y="271"/>
                    </a:cubicBezTo>
                    <a:cubicBezTo>
                      <a:pt x="577" y="271"/>
                      <a:pt x="577" y="271"/>
                      <a:pt x="577" y="271"/>
                    </a:cubicBezTo>
                    <a:cubicBezTo>
                      <a:pt x="585" y="271"/>
                      <a:pt x="592" y="274"/>
                      <a:pt x="596" y="279"/>
                    </a:cubicBezTo>
                    <a:cubicBezTo>
                      <a:pt x="602" y="284"/>
                      <a:pt x="606" y="290"/>
                      <a:pt x="607" y="297"/>
                    </a:cubicBezTo>
                    <a:cubicBezTo>
                      <a:pt x="613" y="489"/>
                      <a:pt x="613" y="489"/>
                      <a:pt x="613" y="489"/>
                    </a:cubicBezTo>
                    <a:cubicBezTo>
                      <a:pt x="613" y="502"/>
                      <a:pt x="599" y="514"/>
                      <a:pt x="580" y="516"/>
                    </a:cubicBezTo>
                    <a:cubicBezTo>
                      <a:pt x="580" y="517"/>
                      <a:pt x="580" y="519"/>
                      <a:pt x="579" y="520"/>
                    </a:cubicBezTo>
                    <a:cubicBezTo>
                      <a:pt x="655" y="793"/>
                      <a:pt x="655" y="793"/>
                      <a:pt x="655" y="793"/>
                    </a:cubicBezTo>
                    <a:cubicBezTo>
                      <a:pt x="538" y="793"/>
                      <a:pt x="538" y="793"/>
                      <a:pt x="538" y="793"/>
                    </a:cubicBezTo>
                    <a:cubicBezTo>
                      <a:pt x="538" y="1022"/>
                      <a:pt x="538" y="1022"/>
                      <a:pt x="538" y="1022"/>
                    </a:cubicBezTo>
                    <a:cubicBezTo>
                      <a:pt x="538" y="1050"/>
                      <a:pt x="519" y="1073"/>
                      <a:pt x="495" y="1073"/>
                    </a:cubicBezTo>
                    <a:cubicBezTo>
                      <a:pt x="471" y="1073"/>
                      <a:pt x="452" y="1050"/>
                      <a:pt x="452" y="1022"/>
                    </a:cubicBezTo>
                    <a:cubicBezTo>
                      <a:pt x="452" y="793"/>
                      <a:pt x="452" y="793"/>
                      <a:pt x="452" y="793"/>
                    </a:cubicBezTo>
                    <a:cubicBezTo>
                      <a:pt x="435" y="793"/>
                      <a:pt x="435" y="793"/>
                      <a:pt x="435" y="793"/>
                    </a:cubicBezTo>
                    <a:cubicBezTo>
                      <a:pt x="435" y="1022"/>
                      <a:pt x="435" y="1022"/>
                      <a:pt x="435" y="1022"/>
                    </a:cubicBezTo>
                    <a:cubicBezTo>
                      <a:pt x="435" y="1050"/>
                      <a:pt x="416" y="1073"/>
                      <a:pt x="392" y="1073"/>
                    </a:cubicBezTo>
                    <a:cubicBezTo>
                      <a:pt x="369" y="1073"/>
                      <a:pt x="349" y="1050"/>
                      <a:pt x="349" y="10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grpSp>
        <p:nvGrpSpPr>
          <p:cNvPr id="5" name="Group 4" descr=" 5">
            <a:extLst>
              <a:ext uri="{FF2B5EF4-FFF2-40B4-BE49-F238E27FC236}">
                <a16:creationId xmlns:a16="http://schemas.microsoft.com/office/drawing/2014/main" id="{DD0C74A8-6581-4267-877C-E9FDAF6AAA54}"/>
              </a:ext>
            </a:extLst>
          </p:cNvPr>
          <p:cNvGrpSpPr/>
          <p:nvPr/>
        </p:nvGrpSpPr>
        <p:grpSpPr>
          <a:xfrm>
            <a:off x="3914167" y="1539544"/>
            <a:ext cx="2664000" cy="3115874"/>
            <a:chOff x="3759912" y="1539544"/>
            <a:chExt cx="2664000" cy="3115874"/>
          </a:xfrm>
        </p:grpSpPr>
        <p:sp>
          <p:nvSpPr>
            <p:cNvPr id="197" name="TextBox 196">
              <a:extLst>
                <a:ext uri="{FF2B5EF4-FFF2-40B4-BE49-F238E27FC236}">
                  <a16:creationId xmlns:a16="http://schemas.microsoft.com/office/drawing/2014/main" id="{91F9EC55-E7DC-466F-AB41-9AA72106B4C1}"/>
                </a:ext>
              </a:extLst>
            </p:cNvPr>
            <p:cNvSpPr txBox="1"/>
            <p:nvPr/>
          </p:nvSpPr>
          <p:spPr>
            <a:xfrm>
              <a:off x="3871512" y="1975677"/>
              <a:ext cx="24408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Loss of motor neurons occurs</a:t>
              </a:r>
            </a:p>
          </p:txBody>
        </p:sp>
        <p:sp>
          <p:nvSpPr>
            <p:cNvPr id="198" name="Oval 197">
              <a:extLst>
                <a:ext uri="{FF2B5EF4-FFF2-40B4-BE49-F238E27FC236}">
                  <a16:creationId xmlns:a16="http://schemas.microsoft.com/office/drawing/2014/main" id="{34E2354B-BD6D-41D5-B4C4-04D61DA2C0E7}"/>
                </a:ext>
              </a:extLst>
            </p:cNvPr>
            <p:cNvSpPr/>
            <p:nvPr/>
          </p:nvSpPr>
          <p:spPr>
            <a:xfrm>
              <a:off x="4781349" y="1539544"/>
              <a:ext cx="621127" cy="6211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9" name="TextBox 198">
              <a:extLst>
                <a:ext uri="{FF2B5EF4-FFF2-40B4-BE49-F238E27FC236}">
                  <a16:creationId xmlns:a16="http://schemas.microsoft.com/office/drawing/2014/main" id="{A8018986-B79C-470A-AC23-EFF26C74322B}"/>
                </a:ext>
              </a:extLst>
            </p:cNvPr>
            <p:cNvSpPr txBox="1"/>
            <p:nvPr/>
          </p:nvSpPr>
          <p:spPr>
            <a:xfrm>
              <a:off x="3759912" y="336071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Progressive loss of motor neurons leads to subsequent muscular atrophy</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2</a:t>
              </a: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 </a:t>
              </a:r>
            </a:p>
          </p:txBody>
        </p:sp>
        <p:sp>
          <p:nvSpPr>
            <p:cNvPr id="200" name="Arrow: Down 199">
              <a:extLst>
                <a:ext uri="{FF2B5EF4-FFF2-40B4-BE49-F238E27FC236}">
                  <a16:creationId xmlns:a16="http://schemas.microsoft.com/office/drawing/2014/main" id="{17C322C2-0834-40DE-80FD-5C3FB8292422}"/>
                </a:ext>
              </a:extLst>
            </p:cNvPr>
            <p:cNvSpPr/>
            <p:nvPr/>
          </p:nvSpPr>
          <p:spPr>
            <a:xfrm>
              <a:off x="4875888" y="319548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5" name="Freeform: Shape 244">
              <a:extLst>
                <a:ext uri="{FF2B5EF4-FFF2-40B4-BE49-F238E27FC236}">
                  <a16:creationId xmlns:a16="http://schemas.microsoft.com/office/drawing/2014/main" id="{0EA0A51A-8DBD-48F9-A121-957E502615F9}"/>
                </a:ext>
              </a:extLst>
            </p:cNvPr>
            <p:cNvSpPr/>
            <p:nvPr/>
          </p:nvSpPr>
          <p:spPr>
            <a:xfrm>
              <a:off x="4893912" y="1652107"/>
              <a:ext cx="396000" cy="396000"/>
            </a:xfrm>
            <a:custGeom>
              <a:avLst/>
              <a:gdLst>
                <a:gd name="connsiteX0" fmla="*/ 582164 w 582171"/>
                <a:gd name="connsiteY0" fmla="*/ 558127 h 630940"/>
                <a:gd name="connsiteX1" fmla="*/ 566779 w 582171"/>
                <a:gd name="connsiteY1" fmla="*/ 543812 h 630940"/>
                <a:gd name="connsiteX2" fmla="*/ 530349 w 582171"/>
                <a:gd name="connsiteY2" fmla="*/ 543812 h 630940"/>
                <a:gd name="connsiteX3" fmla="*/ 572799 w 582171"/>
                <a:gd name="connsiteY3" fmla="*/ 501362 h 630940"/>
                <a:gd name="connsiteX4" fmla="*/ 573555 w 582171"/>
                <a:gd name="connsiteY4" fmla="*/ 487429 h 630940"/>
                <a:gd name="connsiteX5" fmla="*/ 559260 w 582171"/>
                <a:gd name="connsiteY5" fmla="*/ 487041 h 630940"/>
                <a:gd name="connsiteX6" fmla="*/ 504263 w 582171"/>
                <a:gd name="connsiteY6" fmla="*/ 542031 h 630940"/>
                <a:gd name="connsiteX7" fmla="*/ 412364 w 582171"/>
                <a:gd name="connsiteY7" fmla="*/ 478392 h 630940"/>
                <a:gd name="connsiteX8" fmla="*/ 316409 w 582171"/>
                <a:gd name="connsiteY8" fmla="*/ 312187 h 630940"/>
                <a:gd name="connsiteX9" fmla="*/ 323086 w 582171"/>
                <a:gd name="connsiteY9" fmla="*/ 248751 h 630940"/>
                <a:gd name="connsiteX10" fmla="*/ 352280 w 582171"/>
                <a:gd name="connsiteY10" fmla="*/ 233136 h 630940"/>
                <a:gd name="connsiteX11" fmla="*/ 387751 w 582171"/>
                <a:gd name="connsiteY11" fmla="*/ 231131 h 630940"/>
                <a:gd name="connsiteX12" fmla="*/ 442806 w 582171"/>
                <a:gd name="connsiteY12" fmla="*/ 286187 h 630940"/>
                <a:gd name="connsiteX13" fmla="*/ 449766 w 582171"/>
                <a:gd name="connsiteY13" fmla="*/ 289072 h 630940"/>
                <a:gd name="connsiteX14" fmla="*/ 456378 w 582171"/>
                <a:gd name="connsiteY14" fmla="*/ 286522 h 630940"/>
                <a:gd name="connsiteX15" fmla="*/ 456339 w 582171"/>
                <a:gd name="connsiteY15" fmla="*/ 271879 h 630940"/>
                <a:gd name="connsiteX16" fmla="*/ 415591 w 582171"/>
                <a:gd name="connsiteY16" fmla="*/ 231131 h 630940"/>
                <a:gd name="connsiteX17" fmla="*/ 448781 w 582171"/>
                <a:gd name="connsiteY17" fmla="*/ 231131 h 630940"/>
                <a:gd name="connsiteX18" fmla="*/ 459007 w 582171"/>
                <a:gd name="connsiteY18" fmla="*/ 222252 h 630940"/>
                <a:gd name="connsiteX19" fmla="*/ 449208 w 582171"/>
                <a:gd name="connsiteY19" fmla="*/ 211434 h 630940"/>
                <a:gd name="connsiteX20" fmla="*/ 414408 w 582171"/>
                <a:gd name="connsiteY20" fmla="*/ 211434 h 630940"/>
                <a:gd name="connsiteX21" fmla="*/ 456332 w 582171"/>
                <a:gd name="connsiteY21" fmla="*/ 169510 h 630940"/>
                <a:gd name="connsiteX22" fmla="*/ 457088 w 582171"/>
                <a:gd name="connsiteY22" fmla="*/ 155577 h 630940"/>
                <a:gd name="connsiteX23" fmla="*/ 442793 w 582171"/>
                <a:gd name="connsiteY23" fmla="*/ 155189 h 630940"/>
                <a:gd name="connsiteX24" fmla="*/ 386548 w 582171"/>
                <a:gd name="connsiteY24" fmla="*/ 211428 h 630940"/>
                <a:gd name="connsiteX25" fmla="*/ 352260 w 582171"/>
                <a:gd name="connsiteY25" fmla="*/ 207142 h 630940"/>
                <a:gd name="connsiteX26" fmla="*/ 310776 w 582171"/>
                <a:gd name="connsiteY26" fmla="*/ 135295 h 630940"/>
                <a:gd name="connsiteX27" fmla="*/ 340930 w 582171"/>
                <a:gd name="connsiteY27" fmla="*/ 76486 h 630940"/>
                <a:gd name="connsiteX28" fmla="*/ 394329 w 582171"/>
                <a:gd name="connsiteY28" fmla="*/ 64176 h 630940"/>
                <a:gd name="connsiteX29" fmla="*/ 402315 w 582171"/>
                <a:gd name="connsiteY29" fmla="*/ 53214 h 630940"/>
                <a:gd name="connsiteX30" fmla="*/ 390334 w 582171"/>
                <a:gd name="connsiteY30" fmla="*/ 44887 h 630940"/>
                <a:gd name="connsiteX31" fmla="*/ 341922 w 582171"/>
                <a:gd name="connsiteY31" fmla="*/ 56046 h 630940"/>
                <a:gd name="connsiteX32" fmla="*/ 330763 w 582171"/>
                <a:gd name="connsiteY32" fmla="*/ 7635 h 630940"/>
                <a:gd name="connsiteX33" fmla="*/ 316968 w 582171"/>
                <a:gd name="connsiteY33" fmla="*/ 931 h 630940"/>
                <a:gd name="connsiteX34" fmla="*/ 311631 w 582171"/>
                <a:gd name="connsiteY34" fmla="*/ 12334 h 630940"/>
                <a:gd name="connsiteX35" fmla="*/ 324066 w 582171"/>
                <a:gd name="connsiteY35" fmla="*/ 66299 h 630940"/>
                <a:gd name="connsiteX36" fmla="*/ 288260 w 582171"/>
                <a:gd name="connsiteY36" fmla="*/ 122308 h 630940"/>
                <a:gd name="connsiteX37" fmla="*/ 205298 w 582171"/>
                <a:gd name="connsiteY37" fmla="*/ 122308 h 630940"/>
                <a:gd name="connsiteX38" fmla="*/ 184951 w 582171"/>
                <a:gd name="connsiteY38" fmla="*/ 93357 h 630940"/>
                <a:gd name="connsiteX39" fmla="*/ 200284 w 582171"/>
                <a:gd name="connsiteY39" fmla="*/ 12716 h 630940"/>
                <a:gd name="connsiteX40" fmla="*/ 192450 w 582171"/>
                <a:gd name="connsiteY40" fmla="*/ 1201 h 630940"/>
                <a:gd name="connsiteX41" fmla="*/ 180935 w 582171"/>
                <a:gd name="connsiteY41" fmla="*/ 9035 h 630940"/>
                <a:gd name="connsiteX42" fmla="*/ 169874 w 582171"/>
                <a:gd name="connsiteY42" fmla="*/ 67232 h 630940"/>
                <a:gd name="connsiteX43" fmla="*/ 142967 w 582171"/>
                <a:gd name="connsiteY43" fmla="*/ 20629 h 630940"/>
                <a:gd name="connsiteX44" fmla="*/ 129067 w 582171"/>
                <a:gd name="connsiteY44" fmla="*/ 17296 h 630940"/>
                <a:gd name="connsiteX45" fmla="*/ 126188 w 582171"/>
                <a:gd name="connsiteY45" fmla="*/ 30954 h 630940"/>
                <a:gd name="connsiteX46" fmla="*/ 153364 w 582171"/>
                <a:gd name="connsiteY46" fmla="*/ 78024 h 630940"/>
                <a:gd name="connsiteX47" fmla="*/ 95667 w 582171"/>
                <a:gd name="connsiteY47" fmla="*/ 67055 h 630940"/>
                <a:gd name="connsiteX48" fmla="*/ 84021 w 582171"/>
                <a:gd name="connsiteY48" fmla="*/ 75842 h 630940"/>
                <a:gd name="connsiteX49" fmla="*/ 92420 w 582171"/>
                <a:gd name="connsiteY49" fmla="*/ 86489 h 630940"/>
                <a:gd name="connsiteX50" fmla="*/ 166371 w 582171"/>
                <a:gd name="connsiteY50" fmla="*/ 100547 h 630940"/>
                <a:gd name="connsiteX51" fmla="*/ 182802 w 582171"/>
                <a:gd name="connsiteY51" fmla="*/ 135295 h 630940"/>
                <a:gd name="connsiteX52" fmla="*/ 120181 w 582171"/>
                <a:gd name="connsiteY52" fmla="*/ 211428 h 630940"/>
                <a:gd name="connsiteX53" fmla="*/ 58356 w 582171"/>
                <a:gd name="connsiteY53" fmla="*/ 211428 h 630940"/>
                <a:gd name="connsiteX54" fmla="*/ 16787 w 582171"/>
                <a:gd name="connsiteY54" fmla="*/ 169858 h 630940"/>
                <a:gd name="connsiteX55" fmla="*/ 1552 w 582171"/>
                <a:gd name="connsiteY55" fmla="*/ 171462 h 630940"/>
                <a:gd name="connsiteX56" fmla="*/ 3051 w 582171"/>
                <a:gd name="connsiteY56" fmla="*/ 183975 h 630940"/>
                <a:gd name="connsiteX57" fmla="*/ 37989 w 582171"/>
                <a:gd name="connsiteY57" fmla="*/ 218913 h 630940"/>
                <a:gd name="connsiteX58" fmla="*/ 3235 w 582171"/>
                <a:gd name="connsiteY58" fmla="*/ 253667 h 630940"/>
                <a:gd name="connsiteX59" fmla="*/ 3235 w 582171"/>
                <a:gd name="connsiteY59" fmla="*/ 268323 h 630940"/>
                <a:gd name="connsiteX60" fmla="*/ 9846 w 582171"/>
                <a:gd name="connsiteY60" fmla="*/ 270874 h 630940"/>
                <a:gd name="connsiteX61" fmla="*/ 16806 w 582171"/>
                <a:gd name="connsiteY61" fmla="*/ 267988 h 630940"/>
                <a:gd name="connsiteX62" fmla="*/ 53663 w 582171"/>
                <a:gd name="connsiteY62" fmla="*/ 231138 h 630940"/>
                <a:gd name="connsiteX63" fmla="*/ 131426 w 582171"/>
                <a:gd name="connsiteY63" fmla="*/ 231138 h 630940"/>
                <a:gd name="connsiteX64" fmla="*/ 182821 w 582171"/>
                <a:gd name="connsiteY64" fmla="*/ 304997 h 630940"/>
                <a:gd name="connsiteX65" fmla="*/ 144512 w 582171"/>
                <a:gd name="connsiteY65" fmla="*/ 377646 h 630940"/>
                <a:gd name="connsiteX66" fmla="*/ 91007 w 582171"/>
                <a:gd name="connsiteY66" fmla="*/ 389325 h 630940"/>
                <a:gd name="connsiteX67" fmla="*/ 82917 w 582171"/>
                <a:gd name="connsiteY67" fmla="*/ 400176 h 630940"/>
                <a:gd name="connsiteX68" fmla="*/ 94799 w 582171"/>
                <a:gd name="connsiteY68" fmla="*/ 408654 h 630940"/>
                <a:gd name="connsiteX69" fmla="*/ 143335 w 582171"/>
                <a:gd name="connsiteY69" fmla="*/ 398060 h 630940"/>
                <a:gd name="connsiteX70" fmla="*/ 153930 w 582171"/>
                <a:gd name="connsiteY70" fmla="*/ 446596 h 630940"/>
                <a:gd name="connsiteX71" fmla="*/ 163545 w 582171"/>
                <a:gd name="connsiteY71" fmla="*/ 454344 h 630940"/>
                <a:gd name="connsiteX72" fmla="*/ 165655 w 582171"/>
                <a:gd name="connsiteY72" fmla="*/ 454114 h 630940"/>
                <a:gd name="connsiteX73" fmla="*/ 173173 w 582171"/>
                <a:gd name="connsiteY73" fmla="*/ 442396 h 630940"/>
                <a:gd name="connsiteX74" fmla="*/ 161291 w 582171"/>
                <a:gd name="connsiteY74" fmla="*/ 387958 h 630940"/>
                <a:gd name="connsiteX75" fmla="*/ 205325 w 582171"/>
                <a:gd name="connsiteY75" fmla="*/ 317983 h 630940"/>
                <a:gd name="connsiteX76" fmla="*/ 207513 w 582171"/>
                <a:gd name="connsiteY76" fmla="*/ 315631 h 630940"/>
                <a:gd name="connsiteX77" fmla="*/ 291171 w 582171"/>
                <a:gd name="connsiteY77" fmla="*/ 327566 h 630940"/>
                <a:gd name="connsiteX78" fmla="*/ 386778 w 582171"/>
                <a:gd name="connsiteY78" fmla="*/ 493167 h 630940"/>
                <a:gd name="connsiteX79" fmla="*/ 502903 w 582171"/>
                <a:gd name="connsiteY79" fmla="*/ 571705 h 630940"/>
                <a:gd name="connsiteX80" fmla="*/ 559260 w 582171"/>
                <a:gd name="connsiteY80" fmla="*/ 628062 h 630940"/>
                <a:gd name="connsiteX81" fmla="*/ 566233 w 582171"/>
                <a:gd name="connsiteY81" fmla="*/ 630941 h 630940"/>
                <a:gd name="connsiteX82" fmla="*/ 572845 w 582171"/>
                <a:gd name="connsiteY82" fmla="*/ 628391 h 630940"/>
                <a:gd name="connsiteX83" fmla="*/ 572812 w 582171"/>
                <a:gd name="connsiteY83" fmla="*/ 613741 h 630940"/>
                <a:gd name="connsiteX84" fmla="*/ 532426 w 582171"/>
                <a:gd name="connsiteY84" fmla="*/ 573355 h 630940"/>
                <a:gd name="connsiteX85" fmla="*/ 567403 w 582171"/>
                <a:gd name="connsiteY85" fmla="*/ 573355 h 630940"/>
                <a:gd name="connsiteX86" fmla="*/ 582164 w 582171"/>
                <a:gd name="connsiteY86" fmla="*/ 558127 h 630940"/>
                <a:gd name="connsiteX87" fmla="*/ 387258 w 582171"/>
                <a:gd name="connsiteY87" fmla="*/ 211434 h 630940"/>
                <a:gd name="connsiteX88" fmla="*/ 387113 w 582171"/>
                <a:gd name="connsiteY88" fmla="*/ 211434 h 630940"/>
                <a:gd name="connsiteX89" fmla="*/ 387258 w 582171"/>
                <a:gd name="connsiteY89" fmla="*/ 211434 h 630940"/>
                <a:gd name="connsiteX90" fmla="*/ 236247 w 582171"/>
                <a:gd name="connsiteY90" fmla="*/ 236593 h 630940"/>
                <a:gd name="connsiteX91" fmla="*/ 204661 w 582171"/>
                <a:gd name="connsiteY91" fmla="*/ 205006 h 630940"/>
                <a:gd name="connsiteX92" fmla="*/ 236247 w 582171"/>
                <a:gd name="connsiteY92" fmla="*/ 173420 h 630940"/>
                <a:gd name="connsiteX93" fmla="*/ 267833 w 582171"/>
                <a:gd name="connsiteY93" fmla="*/ 205006 h 630940"/>
                <a:gd name="connsiteX94" fmla="*/ 236247 w 582171"/>
                <a:gd name="connsiteY94" fmla="*/ 236593 h 63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82171" h="630940">
                  <a:moveTo>
                    <a:pt x="582164" y="558127"/>
                  </a:moveTo>
                  <a:cubicBezTo>
                    <a:pt x="581921" y="550043"/>
                    <a:pt x="574869" y="543812"/>
                    <a:pt x="566779" y="543812"/>
                  </a:cubicBezTo>
                  <a:lnTo>
                    <a:pt x="530349" y="543812"/>
                  </a:lnTo>
                  <a:lnTo>
                    <a:pt x="572799" y="501362"/>
                  </a:lnTo>
                  <a:cubicBezTo>
                    <a:pt x="576571" y="497590"/>
                    <a:pt x="577123" y="491392"/>
                    <a:pt x="573555" y="487429"/>
                  </a:cubicBezTo>
                  <a:cubicBezTo>
                    <a:pt x="569749" y="483203"/>
                    <a:pt x="563230" y="483072"/>
                    <a:pt x="559260" y="487041"/>
                  </a:cubicBezTo>
                  <a:lnTo>
                    <a:pt x="504263" y="542031"/>
                  </a:lnTo>
                  <a:cubicBezTo>
                    <a:pt x="466079" y="535656"/>
                    <a:pt x="432041" y="512476"/>
                    <a:pt x="412364" y="478392"/>
                  </a:cubicBezTo>
                  <a:lnTo>
                    <a:pt x="316409" y="312187"/>
                  </a:lnTo>
                  <a:cubicBezTo>
                    <a:pt x="304658" y="291826"/>
                    <a:pt x="306912" y="265813"/>
                    <a:pt x="323086" y="248751"/>
                  </a:cubicBezTo>
                  <a:cubicBezTo>
                    <a:pt x="330579" y="240845"/>
                    <a:pt x="340542" y="235153"/>
                    <a:pt x="352280" y="233136"/>
                  </a:cubicBezTo>
                  <a:cubicBezTo>
                    <a:pt x="360640" y="231696"/>
                    <a:pt x="385273" y="231177"/>
                    <a:pt x="387751" y="231131"/>
                  </a:cubicBezTo>
                  <a:lnTo>
                    <a:pt x="442806" y="286187"/>
                  </a:lnTo>
                  <a:cubicBezTo>
                    <a:pt x="444732" y="288106"/>
                    <a:pt x="447249" y="289072"/>
                    <a:pt x="449766" y="289072"/>
                  </a:cubicBezTo>
                  <a:cubicBezTo>
                    <a:pt x="452139" y="289072"/>
                    <a:pt x="454512" y="288224"/>
                    <a:pt x="456378" y="286522"/>
                  </a:cubicBezTo>
                  <a:cubicBezTo>
                    <a:pt x="460584" y="282704"/>
                    <a:pt x="460361" y="275895"/>
                    <a:pt x="456339" y="271879"/>
                  </a:cubicBezTo>
                  <a:lnTo>
                    <a:pt x="415591" y="231131"/>
                  </a:lnTo>
                  <a:lnTo>
                    <a:pt x="448781" y="231131"/>
                  </a:lnTo>
                  <a:cubicBezTo>
                    <a:pt x="453927" y="231131"/>
                    <a:pt x="458521" y="227372"/>
                    <a:pt x="459007" y="222252"/>
                  </a:cubicBezTo>
                  <a:cubicBezTo>
                    <a:pt x="459566" y="216376"/>
                    <a:pt x="454965" y="211434"/>
                    <a:pt x="449208" y="211434"/>
                  </a:cubicBezTo>
                  <a:lnTo>
                    <a:pt x="414408" y="211434"/>
                  </a:lnTo>
                  <a:lnTo>
                    <a:pt x="456332" y="169510"/>
                  </a:lnTo>
                  <a:cubicBezTo>
                    <a:pt x="460105" y="165737"/>
                    <a:pt x="460657" y="159540"/>
                    <a:pt x="457088" y="155577"/>
                  </a:cubicBezTo>
                  <a:cubicBezTo>
                    <a:pt x="453283" y="151351"/>
                    <a:pt x="446763" y="151219"/>
                    <a:pt x="442793" y="155189"/>
                  </a:cubicBezTo>
                  <a:lnTo>
                    <a:pt x="386548" y="211428"/>
                  </a:lnTo>
                  <a:cubicBezTo>
                    <a:pt x="386548" y="211428"/>
                    <a:pt x="360772" y="208641"/>
                    <a:pt x="352260" y="207142"/>
                  </a:cubicBezTo>
                  <a:cubicBezTo>
                    <a:pt x="321785" y="201773"/>
                    <a:pt x="301017" y="165961"/>
                    <a:pt x="310776" y="135295"/>
                  </a:cubicBezTo>
                  <a:cubicBezTo>
                    <a:pt x="315791" y="119554"/>
                    <a:pt x="340930" y="76486"/>
                    <a:pt x="340930" y="76486"/>
                  </a:cubicBezTo>
                  <a:lnTo>
                    <a:pt x="394329" y="64176"/>
                  </a:lnTo>
                  <a:cubicBezTo>
                    <a:pt x="399351" y="63020"/>
                    <a:pt x="402985" y="58320"/>
                    <a:pt x="402315" y="53214"/>
                  </a:cubicBezTo>
                  <a:cubicBezTo>
                    <a:pt x="401539" y="47364"/>
                    <a:pt x="395933" y="43599"/>
                    <a:pt x="390334" y="44887"/>
                  </a:cubicBezTo>
                  <a:lnTo>
                    <a:pt x="341922" y="56046"/>
                  </a:lnTo>
                  <a:lnTo>
                    <a:pt x="330763" y="7635"/>
                  </a:lnTo>
                  <a:cubicBezTo>
                    <a:pt x="329389" y="1668"/>
                    <a:pt x="322843" y="-1763"/>
                    <a:pt x="316968" y="931"/>
                  </a:cubicBezTo>
                  <a:cubicBezTo>
                    <a:pt x="312702" y="2890"/>
                    <a:pt x="310579" y="7760"/>
                    <a:pt x="311631" y="12334"/>
                  </a:cubicBezTo>
                  <a:lnTo>
                    <a:pt x="324066" y="66299"/>
                  </a:lnTo>
                  <a:cubicBezTo>
                    <a:pt x="324066" y="66299"/>
                    <a:pt x="302390" y="106028"/>
                    <a:pt x="288260" y="122308"/>
                  </a:cubicBezTo>
                  <a:cubicBezTo>
                    <a:pt x="266447" y="147440"/>
                    <a:pt x="225916" y="148433"/>
                    <a:pt x="205298" y="122308"/>
                  </a:cubicBezTo>
                  <a:cubicBezTo>
                    <a:pt x="199817" y="115361"/>
                    <a:pt x="184951" y="93357"/>
                    <a:pt x="184951" y="93357"/>
                  </a:cubicBezTo>
                  <a:lnTo>
                    <a:pt x="200284" y="12716"/>
                  </a:lnTo>
                  <a:cubicBezTo>
                    <a:pt x="201296" y="7372"/>
                    <a:pt x="197793" y="2220"/>
                    <a:pt x="192450" y="1201"/>
                  </a:cubicBezTo>
                  <a:cubicBezTo>
                    <a:pt x="187100" y="189"/>
                    <a:pt x="181947" y="3692"/>
                    <a:pt x="180935" y="9035"/>
                  </a:cubicBezTo>
                  <a:lnTo>
                    <a:pt x="169874" y="67232"/>
                  </a:lnTo>
                  <a:lnTo>
                    <a:pt x="142967" y="20629"/>
                  </a:lnTo>
                  <a:cubicBezTo>
                    <a:pt x="140161" y="15765"/>
                    <a:pt x="133838" y="14201"/>
                    <a:pt x="129067" y="17296"/>
                  </a:cubicBezTo>
                  <a:cubicBezTo>
                    <a:pt x="124591" y="20201"/>
                    <a:pt x="123520" y="26333"/>
                    <a:pt x="126188" y="30954"/>
                  </a:cubicBezTo>
                  <a:lnTo>
                    <a:pt x="153364" y="78024"/>
                  </a:lnTo>
                  <a:lnTo>
                    <a:pt x="95667" y="67055"/>
                  </a:lnTo>
                  <a:cubicBezTo>
                    <a:pt x="90028" y="65984"/>
                    <a:pt x="84566" y="69966"/>
                    <a:pt x="84021" y="75842"/>
                  </a:cubicBezTo>
                  <a:cubicBezTo>
                    <a:pt x="83541" y="80968"/>
                    <a:pt x="87366" y="85523"/>
                    <a:pt x="92420" y="86489"/>
                  </a:cubicBezTo>
                  <a:lnTo>
                    <a:pt x="166371" y="100547"/>
                  </a:lnTo>
                  <a:cubicBezTo>
                    <a:pt x="166371" y="100547"/>
                    <a:pt x="179213" y="126383"/>
                    <a:pt x="182802" y="135295"/>
                  </a:cubicBezTo>
                  <a:cubicBezTo>
                    <a:pt x="195611" y="167111"/>
                    <a:pt x="172424" y="211428"/>
                    <a:pt x="120181" y="211428"/>
                  </a:cubicBezTo>
                  <a:cubicBezTo>
                    <a:pt x="98552" y="211428"/>
                    <a:pt x="58356" y="211428"/>
                    <a:pt x="58356" y="211428"/>
                  </a:cubicBezTo>
                  <a:lnTo>
                    <a:pt x="16787" y="169858"/>
                  </a:lnTo>
                  <a:cubicBezTo>
                    <a:pt x="12462" y="165540"/>
                    <a:pt x="5121" y="166072"/>
                    <a:pt x="1552" y="171462"/>
                  </a:cubicBezTo>
                  <a:cubicBezTo>
                    <a:pt x="-1044" y="175379"/>
                    <a:pt x="-275" y="180656"/>
                    <a:pt x="3051" y="183975"/>
                  </a:cubicBezTo>
                  <a:lnTo>
                    <a:pt x="37989" y="218913"/>
                  </a:lnTo>
                  <a:lnTo>
                    <a:pt x="3235" y="253667"/>
                  </a:lnTo>
                  <a:cubicBezTo>
                    <a:pt x="-761" y="257703"/>
                    <a:pt x="-972" y="264505"/>
                    <a:pt x="3235" y="268323"/>
                  </a:cubicBezTo>
                  <a:cubicBezTo>
                    <a:pt x="5108" y="270019"/>
                    <a:pt x="7474" y="270874"/>
                    <a:pt x="9846" y="270874"/>
                  </a:cubicBezTo>
                  <a:cubicBezTo>
                    <a:pt x="12363" y="270874"/>
                    <a:pt x="14887" y="269914"/>
                    <a:pt x="16806" y="267988"/>
                  </a:cubicBezTo>
                  <a:lnTo>
                    <a:pt x="53663" y="231138"/>
                  </a:lnTo>
                  <a:cubicBezTo>
                    <a:pt x="53663" y="231138"/>
                    <a:pt x="109455" y="231138"/>
                    <a:pt x="131426" y="231138"/>
                  </a:cubicBezTo>
                  <a:cubicBezTo>
                    <a:pt x="168343" y="231138"/>
                    <a:pt x="193784" y="274403"/>
                    <a:pt x="182821" y="304997"/>
                  </a:cubicBezTo>
                  <a:cubicBezTo>
                    <a:pt x="175894" y="324326"/>
                    <a:pt x="144512" y="377646"/>
                    <a:pt x="144512" y="377646"/>
                  </a:cubicBezTo>
                  <a:lnTo>
                    <a:pt x="91007" y="389325"/>
                  </a:lnTo>
                  <a:cubicBezTo>
                    <a:pt x="85986" y="390423"/>
                    <a:pt x="82305" y="395076"/>
                    <a:pt x="82917" y="400176"/>
                  </a:cubicBezTo>
                  <a:cubicBezTo>
                    <a:pt x="83620" y="406032"/>
                    <a:pt x="89154" y="409883"/>
                    <a:pt x="94799" y="408654"/>
                  </a:cubicBezTo>
                  <a:lnTo>
                    <a:pt x="143335" y="398060"/>
                  </a:lnTo>
                  <a:lnTo>
                    <a:pt x="153930" y="446596"/>
                  </a:lnTo>
                  <a:cubicBezTo>
                    <a:pt x="154935" y="451203"/>
                    <a:pt x="159010" y="454344"/>
                    <a:pt x="163545" y="454344"/>
                  </a:cubicBezTo>
                  <a:cubicBezTo>
                    <a:pt x="164242" y="454344"/>
                    <a:pt x="164945" y="454272"/>
                    <a:pt x="165655" y="454114"/>
                  </a:cubicBezTo>
                  <a:cubicBezTo>
                    <a:pt x="170965" y="452958"/>
                    <a:pt x="174337" y="447707"/>
                    <a:pt x="173173" y="442396"/>
                  </a:cubicBezTo>
                  <a:lnTo>
                    <a:pt x="161291" y="387958"/>
                  </a:lnTo>
                  <a:cubicBezTo>
                    <a:pt x="161291" y="387958"/>
                    <a:pt x="191694" y="333527"/>
                    <a:pt x="205325" y="317983"/>
                  </a:cubicBezTo>
                  <a:cubicBezTo>
                    <a:pt x="206034" y="317175"/>
                    <a:pt x="206764" y="316386"/>
                    <a:pt x="207513" y="315631"/>
                  </a:cubicBezTo>
                  <a:cubicBezTo>
                    <a:pt x="231962" y="290820"/>
                    <a:pt x="273755" y="297399"/>
                    <a:pt x="291171" y="327566"/>
                  </a:cubicBezTo>
                  <a:lnTo>
                    <a:pt x="386778" y="493167"/>
                  </a:lnTo>
                  <a:cubicBezTo>
                    <a:pt x="411496" y="535978"/>
                    <a:pt x="454696" y="564739"/>
                    <a:pt x="502903" y="571705"/>
                  </a:cubicBezTo>
                  <a:lnTo>
                    <a:pt x="559260" y="628062"/>
                  </a:lnTo>
                  <a:cubicBezTo>
                    <a:pt x="561192" y="629981"/>
                    <a:pt x="563709" y="630941"/>
                    <a:pt x="566233" y="630941"/>
                  </a:cubicBezTo>
                  <a:cubicBezTo>
                    <a:pt x="568599" y="630941"/>
                    <a:pt x="570972" y="630093"/>
                    <a:pt x="572845" y="628391"/>
                  </a:cubicBezTo>
                  <a:cubicBezTo>
                    <a:pt x="577051" y="624572"/>
                    <a:pt x="576828" y="617757"/>
                    <a:pt x="572812" y="613741"/>
                  </a:cubicBezTo>
                  <a:lnTo>
                    <a:pt x="532426" y="573355"/>
                  </a:lnTo>
                  <a:lnTo>
                    <a:pt x="567403" y="573355"/>
                  </a:lnTo>
                  <a:cubicBezTo>
                    <a:pt x="575710" y="573355"/>
                    <a:pt x="582421" y="566493"/>
                    <a:pt x="582164" y="558127"/>
                  </a:cubicBezTo>
                  <a:close/>
                  <a:moveTo>
                    <a:pt x="387258" y="211434"/>
                  </a:moveTo>
                  <a:lnTo>
                    <a:pt x="387113" y="211434"/>
                  </a:lnTo>
                  <a:cubicBezTo>
                    <a:pt x="387258" y="211336"/>
                    <a:pt x="387317" y="211329"/>
                    <a:pt x="387258" y="211434"/>
                  </a:cubicBezTo>
                  <a:close/>
                  <a:moveTo>
                    <a:pt x="236247" y="236593"/>
                  </a:moveTo>
                  <a:cubicBezTo>
                    <a:pt x="218804" y="236593"/>
                    <a:pt x="204661" y="222449"/>
                    <a:pt x="204661" y="205006"/>
                  </a:cubicBezTo>
                  <a:cubicBezTo>
                    <a:pt x="204661" y="187564"/>
                    <a:pt x="218804" y="173420"/>
                    <a:pt x="236247" y="173420"/>
                  </a:cubicBezTo>
                  <a:cubicBezTo>
                    <a:pt x="253690" y="173420"/>
                    <a:pt x="267833" y="187564"/>
                    <a:pt x="267833" y="205006"/>
                  </a:cubicBezTo>
                  <a:cubicBezTo>
                    <a:pt x="267833" y="222449"/>
                    <a:pt x="253690" y="236593"/>
                    <a:pt x="236247" y="236593"/>
                  </a:cubicBezTo>
                  <a:close/>
                </a:path>
              </a:pathLst>
            </a:custGeom>
            <a:solidFill>
              <a:schemeClr val="bg1"/>
            </a:solidFill>
            <a:ln w="657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58" name="Group 157" descr=" 158">
            <a:extLst>
              <a:ext uri="{FF2B5EF4-FFF2-40B4-BE49-F238E27FC236}">
                <a16:creationId xmlns:a16="http://schemas.microsoft.com/office/drawing/2014/main" id="{E21F3DA0-3BA3-4426-A2B8-38B001C967FD}"/>
              </a:ext>
            </a:extLst>
          </p:cNvPr>
          <p:cNvGrpSpPr/>
          <p:nvPr/>
        </p:nvGrpSpPr>
        <p:grpSpPr>
          <a:xfrm>
            <a:off x="195252" y="4298898"/>
            <a:ext cx="5907631" cy="2390790"/>
            <a:chOff x="146439" y="3224174"/>
            <a:chExt cx="4430723" cy="1793093"/>
          </a:xfrm>
        </p:grpSpPr>
        <p:sp>
          <p:nvSpPr>
            <p:cNvPr id="159" name="Rectangle: Rounded Corners 158">
              <a:extLst>
                <a:ext uri="{FF2B5EF4-FFF2-40B4-BE49-F238E27FC236}">
                  <a16:creationId xmlns:a16="http://schemas.microsoft.com/office/drawing/2014/main" id="{D12B8B5C-A9C1-4202-AD82-BDAC99A1C47D}"/>
                </a:ext>
              </a:extLst>
            </p:cNvPr>
            <p:cNvSpPr/>
            <p:nvPr/>
          </p:nvSpPr>
          <p:spPr>
            <a:xfrm>
              <a:off x="146439" y="3224174"/>
              <a:ext cx="4430723" cy="1450955"/>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en-GB" sz="14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p>
            <a:p>
              <a:pPr marL="304792" marR="0" lvl="0" indent="-304792" algn="l" defTabSz="1219170" rtl="0" eaLnBrk="1" fontAlgn="auto" latinLnBrk="0" hangingPunct="1">
                <a:lnSpc>
                  <a:spcPct val="100000"/>
                </a:lnSpc>
                <a:spcBef>
                  <a:spcPts val="400"/>
                </a:spcBef>
                <a:spcAft>
                  <a:spcPts val="400"/>
                </a:spcAft>
                <a:buClrTx/>
                <a:buSzTx/>
                <a:buFontTx/>
                <a:buAutoNum type="arabicPeriod"/>
                <a:tabLst/>
                <a:defRPr/>
              </a:pPr>
              <a:r>
                <a:rPr kumimoji="0" lang="en-GB" sz="1400" b="0" i="0" u="none" strike="noStrike" kern="1200" cap="none" spc="0" normalizeH="0" baseline="0" noProof="0" dirty="0" err="1">
                  <a:ln>
                    <a:noFill/>
                  </a:ln>
                  <a:solidFill>
                    <a:srgbClr val="023761"/>
                  </a:solidFill>
                  <a:effectLst/>
                  <a:uLnTx/>
                  <a:uFillTx/>
                  <a:latin typeface="Arial" panose="020B0604020202020204"/>
                  <a:ea typeface="+mn-ea"/>
                  <a:cs typeface="+mn-cs"/>
                </a:rPr>
                <a:t>Burghes</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 AHM &amp; Beattie CE. Nat Rev </a:t>
              </a:r>
              <a:r>
                <a:rPr kumimoji="0" lang="en-GB" sz="1400" b="0" i="0" u="none" strike="noStrike" kern="1200" cap="none" spc="0" normalizeH="0" baseline="0" noProof="0" dirty="0" err="1">
                  <a:ln>
                    <a:noFill/>
                  </a:ln>
                  <a:solidFill>
                    <a:srgbClr val="023761"/>
                  </a:solidFill>
                  <a:effectLst/>
                  <a:uLnTx/>
                  <a:uFillTx/>
                  <a:latin typeface="Arial" panose="020B0604020202020204"/>
                  <a:ea typeface="+mn-ea"/>
                  <a:cs typeface="+mn-cs"/>
                </a:rPr>
                <a:t>Neurosci</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 2009; 10:597–609</a:t>
              </a:r>
            </a:p>
            <a:p>
              <a:pPr marL="304792" marR="0" lvl="0" indent="-304792" algn="l" defTabSz="1219170" rtl="0" eaLnBrk="1" fontAlgn="auto" latinLnBrk="0" hangingPunct="1">
                <a:lnSpc>
                  <a:spcPct val="100000"/>
                </a:lnSpc>
                <a:spcBef>
                  <a:spcPts val="400"/>
                </a:spcBef>
                <a:spcAft>
                  <a:spcPts val="400"/>
                </a:spcAft>
                <a:buClrTx/>
                <a:buSzTx/>
                <a:buFontTx/>
                <a:buAutoNum type="arabicPeriod"/>
                <a:tabLst/>
                <a:defRPr/>
              </a:pPr>
              <a:r>
                <a:rPr kumimoji="0" lang="en-GB" sz="1400" b="0" i="0" u="none" strike="noStrike" kern="1200" cap="none" spc="0" normalizeH="0" baseline="0" noProof="0" dirty="0" err="1">
                  <a:ln>
                    <a:noFill/>
                  </a:ln>
                  <a:solidFill>
                    <a:srgbClr val="023761"/>
                  </a:solidFill>
                  <a:effectLst/>
                  <a:uLnTx/>
                  <a:uFillTx/>
                  <a:latin typeface="Arial" panose="020B0604020202020204"/>
                  <a:ea typeface="+mn-ea"/>
                  <a:cs typeface="+mn-cs"/>
                </a:rPr>
                <a:t>Mendell</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 JR, et al. N </a:t>
              </a:r>
              <a:r>
                <a:rPr kumimoji="0" lang="en-GB" sz="1400" b="0" i="0" u="none" strike="noStrike" kern="1200" cap="none" spc="0" normalizeH="0" baseline="0" noProof="0" dirty="0" err="1">
                  <a:ln>
                    <a:noFill/>
                  </a:ln>
                  <a:solidFill>
                    <a:srgbClr val="023761"/>
                  </a:solidFill>
                  <a:effectLst/>
                  <a:uLnTx/>
                  <a:uFillTx/>
                  <a:latin typeface="Arial" panose="020B0604020202020204"/>
                  <a:ea typeface="+mn-ea"/>
                  <a:cs typeface="+mn-cs"/>
                </a:rPr>
                <a:t>Engl</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 J Med 2017; 377:1713–1722.</a:t>
              </a:r>
            </a:p>
          </p:txBody>
        </p:sp>
        <p:sp>
          <p:nvSpPr>
            <p:cNvPr id="161" name="Rectangle: Rounded Corners 160">
              <a:extLst>
                <a:ext uri="{FF2B5EF4-FFF2-40B4-BE49-F238E27FC236}">
                  <a16:creationId xmlns:a16="http://schemas.microsoft.com/office/drawing/2014/main" id="{4ECB399F-51D0-4997-80BB-C167B0A5618B}"/>
                </a:ext>
              </a:extLst>
            </p:cNvPr>
            <p:cNvSpPr/>
            <p:nvPr/>
          </p:nvSpPr>
          <p:spPr>
            <a:xfrm>
              <a:off x="1357693" y="4729267"/>
              <a:ext cx="982800" cy="288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62" name="Rectangle: Rounded Corners 161">
              <a:extLst>
                <a:ext uri="{FF2B5EF4-FFF2-40B4-BE49-F238E27FC236}">
                  <a16:creationId xmlns:a16="http://schemas.microsoft.com/office/drawing/2014/main" id="{22F95A39-B9EC-42DB-80E0-DD0BCDADC974}"/>
                </a:ext>
              </a:extLst>
            </p:cNvPr>
            <p:cNvSpPr/>
            <p:nvPr/>
          </p:nvSpPr>
          <p:spPr>
            <a:xfrm>
              <a:off x="4201045" y="3296510"/>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400"/>
                </a:spcBef>
                <a:spcAft>
                  <a:spcPts val="400"/>
                </a:spcAft>
                <a:buClrTx/>
                <a:buSzTx/>
                <a:buFontTx/>
                <a:buNone/>
                <a:tabLst/>
                <a:defRPr/>
              </a:pPr>
              <a:r>
                <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sym typeface="Wingdings" panose="05000000000000000000" pitchFamily="2" charset="2"/>
                </a:rPr>
                <a:t></a:t>
              </a:r>
              <a:endPar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1864265009"/>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showMasterSp="0">
  <p:cSld>
    <p:bg>
      <p:bgPr>
        <a:solidFill>
          <a:srgbClr val="023761"/>
        </a:solidFill>
        <a:effectLst/>
      </p:bgPr>
    </p:bg>
    <p:spTree>
      <p:nvGrpSpPr>
        <p:cNvPr id="1" name=""/>
        <p:cNvGrpSpPr/>
        <p:nvPr/>
      </p:nvGrpSpPr>
      <p:grpSpPr>
        <a:xfrm>
          <a:off x="0" y="0"/>
          <a:ext cx="0" cy="0"/>
          <a:chOff x="0" y="0"/>
          <a:chExt cx="0" cy="0"/>
        </a:xfrm>
      </p:grpSpPr>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4353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107005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1000"/>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5581"/>
            <a:ext cx="506699" cy="597180"/>
            <a:chOff x="3944604" y="243431"/>
            <a:chExt cx="380024" cy="447885"/>
          </a:xfrm>
          <a:solidFill>
            <a:schemeClr val="accent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accent1"/>
              </a:solidFill>
              <a:prstDash val="solid"/>
              <a:miter/>
            </a:ln>
          </p:spPr>
          <p:txBody>
            <a:bodyPr rtlCol="0" anchor="ctr"/>
            <a:lstStyle/>
            <a:p>
              <a:endParaRPr lang="en-GB" sz="1000"/>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accent1"/>
              </a:solidFill>
              <a:prstDash val="solid"/>
              <a:miter/>
            </a:ln>
          </p:spPr>
          <p:txBody>
            <a:bodyPr rtlCol="0" anchor="ctr"/>
            <a:lstStyle/>
            <a:p>
              <a:endParaRPr lang="en-GB" sz="1000"/>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rgbClr val="FFFFFF"/>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solidFill>
              <a:schemeClr val="bg1"/>
            </a:solidFill>
            <a:ln w="1462" cap="flat">
              <a:noFill/>
              <a:prstDash val="solid"/>
              <a:miter/>
            </a:ln>
          </p:spPr>
          <p:txBody>
            <a:bodyPr rtlCol="0" anchor="ctr"/>
            <a:lstStyle/>
            <a:p>
              <a:endParaRPr lang="en-GB" sz="10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solidFill>
              <a:schemeClr val="bg1"/>
            </a:solidFill>
            <a:ln w="1462" cap="flat">
              <a:noFill/>
              <a:prstDash val="solid"/>
              <a:miter/>
            </a:ln>
          </p:spPr>
          <p:txBody>
            <a:bodyPr rtlCol="0" anchor="ctr"/>
            <a:lstStyle/>
            <a:p>
              <a:endParaRPr lang="en-GB" sz="10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solidFill>
              <a:schemeClr val="bg1"/>
            </a:solidFill>
            <a:ln w="1462" cap="flat">
              <a:noFill/>
              <a:prstDash val="solid"/>
              <a:miter/>
            </a:ln>
          </p:spPr>
          <p:txBody>
            <a:bodyPr rtlCol="0" anchor="ctr"/>
            <a:lstStyle/>
            <a:p>
              <a:endParaRPr lang="en-GB" sz="10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solidFill>
              <a:schemeClr val="bg1"/>
            </a:solidFill>
            <a:ln w="1462" cap="flat">
              <a:noFill/>
              <a:prstDash val="solid"/>
              <a:miter/>
            </a:ln>
          </p:spPr>
          <p:txBody>
            <a:bodyPr rtlCol="0" anchor="ctr"/>
            <a:lstStyle/>
            <a:p>
              <a:endParaRPr lang="en-GB" sz="10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solidFill>
              <a:schemeClr val="bg1"/>
            </a:solidFill>
            <a:ln w="1462" cap="flat">
              <a:noFill/>
              <a:prstDash val="solid"/>
              <a:miter/>
            </a:ln>
          </p:spPr>
          <p:txBody>
            <a:bodyPr rtlCol="0" anchor="ctr"/>
            <a:lstStyle/>
            <a:p>
              <a:endParaRPr lang="en-GB" sz="10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solidFill>
              <a:schemeClr val="bg1"/>
            </a:solidFill>
            <a:ln w="1462" cap="flat">
              <a:noFill/>
              <a:prstDash val="solid"/>
              <a:miter/>
            </a:ln>
          </p:spPr>
          <p:txBody>
            <a:bodyPr rtlCol="0" anchor="ctr"/>
            <a:lstStyle/>
            <a:p>
              <a:endParaRPr lang="en-GB" sz="10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solidFill>
              <a:schemeClr val="bg1"/>
            </a:solidFill>
            <a:ln w="1462" cap="flat">
              <a:noFill/>
              <a:prstDash val="solid"/>
              <a:miter/>
            </a:ln>
          </p:spPr>
          <p:txBody>
            <a:bodyPr rtlCol="0" anchor="ctr"/>
            <a:lstStyle/>
            <a:p>
              <a:endParaRPr lang="en-GB" sz="10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solidFill>
              <a:schemeClr val="bg1"/>
            </a:solidFill>
            <a:ln w="1462" cap="flat">
              <a:noFill/>
              <a:prstDash val="solid"/>
              <a:miter/>
            </a:ln>
          </p:spPr>
          <p:txBody>
            <a:bodyPr rtlCol="0" anchor="ctr"/>
            <a:lstStyle/>
            <a:p>
              <a:endParaRPr lang="en-GB" sz="10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solidFill>
              <a:schemeClr val="bg1"/>
            </a:solidFill>
            <a:ln w="1462" cap="flat">
              <a:noFill/>
              <a:prstDash val="solid"/>
              <a:miter/>
            </a:ln>
          </p:spPr>
          <p:txBody>
            <a:bodyPr rtlCol="0" anchor="ctr"/>
            <a:lstStyle/>
            <a:p>
              <a:endParaRPr lang="en-GB" sz="10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solidFill>
              <a:schemeClr val="bg1"/>
            </a:solidFill>
            <a:ln w="1462" cap="flat">
              <a:noFill/>
              <a:prstDash val="solid"/>
              <a:miter/>
            </a:ln>
          </p:spPr>
          <p:txBody>
            <a:bodyPr rtlCol="0" anchor="ctr"/>
            <a:lstStyle/>
            <a:p>
              <a:endParaRPr lang="en-GB" sz="1000"/>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endParaRPr lang="en-GB" sz="10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endParaRPr lang="en-GB" sz="10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endParaRPr lang="en-GB" sz="10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endParaRPr lang="en-GB" sz="10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endParaRPr lang="en-GB" sz="1000"/>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10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10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10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10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10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1000"/>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1000"/>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10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10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1000"/>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10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endParaRPr lang="en-GB" sz="10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endParaRPr lang="en-GB" sz="10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endParaRPr lang="en-GB" sz="10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10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endParaRPr lang="en-GB" sz="10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endParaRPr lang="en-GB" sz="10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endParaRPr lang="en-GB" sz="10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endParaRPr lang="en-GB" sz="10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endParaRPr lang="en-GB" sz="10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endParaRPr lang="en-GB" sz="10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endParaRPr lang="en-GB" sz="10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endParaRPr lang="en-GB" sz="10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endParaRPr lang="en-GB" sz="10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endParaRPr lang="en-GB" sz="10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endParaRPr lang="en-GB" sz="10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endParaRPr lang="en-GB" sz="10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endParaRPr lang="en-GB" sz="10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endParaRPr lang="en-GB" sz="10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endParaRPr lang="en-GB" sz="10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endParaRPr lang="en-GB" sz="10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endParaRPr lang="en-GB" sz="10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endParaRPr lang="en-GB" sz="10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endParaRPr lang="en-GB" sz="10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endParaRPr lang="en-GB" sz="10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endParaRPr lang="en-GB" sz="10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endParaRPr lang="en-GB" sz="10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endParaRPr lang="en-GB" sz="10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endParaRPr lang="en-GB" sz="10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endParaRPr lang="en-GB" sz="10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endParaRPr lang="en-GB" sz="10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endParaRPr lang="en-GB" sz="10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endParaRPr lang="en-GB" sz="10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endParaRPr lang="en-GB" sz="10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endParaRPr lang="en-GB" sz="1000"/>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347172"/>
            <a:ext cx="1315452" cy="553998"/>
          </a:xfrm>
          <a:prstGeom prst="rect">
            <a:avLst/>
          </a:prstGeom>
        </p:spPr>
        <p:txBody>
          <a:bodyPr wrap="square">
            <a:spAutoFit/>
          </a:bodyPr>
          <a:lstStyle/>
          <a:p>
            <a:pPr algn="r"/>
            <a:r>
              <a:rPr lang="en-GB" sz="1000" dirty="0">
                <a:solidFill>
                  <a:schemeClr val="accent1"/>
                </a:solidFill>
              </a:rPr>
              <a:t>The importance of reimagining Neuroscience</a:t>
            </a:r>
          </a:p>
        </p:txBody>
      </p:sp>
      <p:sp>
        <p:nvSpPr>
          <p:cNvPr id="163" name="Freeform: Shape 162" descr=" 163">
            <a:extLst>
              <a:ext uri="{FF2B5EF4-FFF2-40B4-BE49-F238E27FC236}">
                <a16:creationId xmlns:a16="http://schemas.microsoft.com/office/drawing/2014/main" id="{A3A62F73-715A-4AAF-B471-F9AC45F61403}"/>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64" name="Freeform: Shape 163" descr=" 164">
            <a:extLst>
              <a:ext uri="{FF2B5EF4-FFF2-40B4-BE49-F238E27FC236}">
                <a16:creationId xmlns:a16="http://schemas.microsoft.com/office/drawing/2014/main" id="{FEAB85FD-D19B-467E-B880-958ED3F2AD88}"/>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70" name="Freeform: Shape 169" descr=" 170">
            <a:extLst>
              <a:ext uri="{FF2B5EF4-FFF2-40B4-BE49-F238E27FC236}">
                <a16:creationId xmlns:a16="http://schemas.microsoft.com/office/drawing/2014/main" id="{6C915CDF-7D38-40C5-96A3-2ADEDD7594FA}"/>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2" name="REFERENCES" descr=" 2">
            <a:hlinkClick r:id="" action="ppaction://noaction" highlightClick="1"/>
            <a:extLst>
              <a:ext uri="{FF2B5EF4-FFF2-40B4-BE49-F238E27FC236}">
                <a16:creationId xmlns:a16="http://schemas.microsoft.com/office/drawing/2014/main" id="{E2F00CA7-D6F7-4C81-A310-086E9A1ABF62}"/>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REFERENCES</a:t>
            </a:r>
            <a:endParaRPr lang="en-GB" sz="1100" dirty="0">
              <a:solidFill>
                <a:srgbClr val="023761"/>
              </a:solidFill>
            </a:endParaRPr>
          </a:p>
        </p:txBody>
      </p:sp>
      <p:sp>
        <p:nvSpPr>
          <p:cNvPr id="150" name="ABBREVIATIONS" descr=" 150">
            <a:hlinkClick r:id="" action="ppaction://noaction" highlightClick="1"/>
            <a:extLst>
              <a:ext uri="{FF2B5EF4-FFF2-40B4-BE49-F238E27FC236}">
                <a16:creationId xmlns:a16="http://schemas.microsoft.com/office/drawing/2014/main" id="{E24F6530-5807-4B51-8208-653CB711B1D9}"/>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sp>
        <p:nvSpPr>
          <p:cNvPr id="157" name="Oval 156" descr=" 157">
            <a:hlinkClick r:id="" action="ppaction://hlinkshowjump?jump=nextslide" highlightClick="1"/>
            <a:extLst>
              <a:ext uri="{FF2B5EF4-FFF2-40B4-BE49-F238E27FC236}">
                <a16:creationId xmlns:a16="http://schemas.microsoft.com/office/drawing/2014/main" id="{6AE96B1A-4303-4169-9CE7-244672FC9B89}"/>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58" name="Oval 157" descr=" 158">
            <a:hlinkClick r:id="" action="ppaction://hlinkshowjump?jump=lastslideviewed" highlightClick="1"/>
            <a:extLst>
              <a:ext uri="{FF2B5EF4-FFF2-40B4-BE49-F238E27FC236}">
                <a16:creationId xmlns:a16="http://schemas.microsoft.com/office/drawing/2014/main" id="{C5F49CAC-FB03-4A52-9DC5-D55E91F3AF1C}"/>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dirty="0"/>
          </a:p>
        </p:txBody>
      </p:sp>
      <p:sp>
        <p:nvSpPr>
          <p:cNvPr id="159" name="Oval 158" descr=" 159">
            <a:hlinkClick r:id="rId3" action="ppaction://hlinksldjump" highlightClick="1"/>
            <a:extLst>
              <a:ext uri="{FF2B5EF4-FFF2-40B4-BE49-F238E27FC236}">
                <a16:creationId xmlns:a16="http://schemas.microsoft.com/office/drawing/2014/main" id="{8F8E7AF2-FD78-4D79-8768-E36DD3A0F5A7}"/>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endParaRPr lang="en-GB" sz="3200"/>
          </a:p>
        </p:txBody>
      </p:sp>
      <p:sp>
        <p:nvSpPr>
          <p:cNvPr id="6" name="Rectangle 5" descr=" 6">
            <a:extLst>
              <a:ext uri="{FF2B5EF4-FFF2-40B4-BE49-F238E27FC236}">
                <a16:creationId xmlns:a16="http://schemas.microsoft.com/office/drawing/2014/main" id="{36446B73-3B30-4EAD-806F-00F679DEAF6B}"/>
              </a:ext>
            </a:extLst>
          </p:cNvPr>
          <p:cNvSpPr/>
          <p:nvPr/>
        </p:nvSpPr>
        <p:spPr>
          <a:xfrm>
            <a:off x="294640" y="243536"/>
            <a:ext cx="9319260" cy="892552"/>
          </a:xfrm>
          <a:prstGeom prst="rect">
            <a:avLst/>
          </a:prstGeom>
        </p:spPr>
        <p:txBody>
          <a:bodyPr wrap="square">
            <a:spAutoFit/>
          </a:bodyPr>
          <a:lstStyle/>
          <a:p>
            <a:r>
              <a:rPr lang="en-GB" sz="2600" b="1" dirty="0">
                <a:solidFill>
                  <a:schemeClr val="bg1"/>
                </a:solidFill>
              </a:rPr>
              <a:t>Neurologic </a:t>
            </a:r>
            <a:r>
              <a:rPr lang="en-GB" sz="2600" b="1" dirty="0" err="1">
                <a:solidFill>
                  <a:schemeClr val="bg1"/>
                </a:solidFill>
              </a:rPr>
              <a:t>disorders</a:t>
            </a:r>
            <a:r>
              <a:rPr lang="en-GB" sz="2600" b="1" baseline="30000" dirty="0" err="1">
                <a:solidFill>
                  <a:schemeClr val="bg1"/>
                </a:solidFill>
              </a:rPr>
              <a:t>a</a:t>
            </a:r>
            <a:r>
              <a:rPr lang="en-GB" sz="2600" b="1" dirty="0">
                <a:solidFill>
                  <a:schemeClr val="bg1"/>
                </a:solidFill>
              </a:rPr>
              <a:t> have a devastating and growing impact on patients and society</a:t>
            </a:r>
          </a:p>
        </p:txBody>
      </p:sp>
      <p:sp>
        <p:nvSpPr>
          <p:cNvPr id="227" name="Freeform: Shape 226" descr=" 227">
            <a:hlinkClick r:id="rId4" action="ppaction://hlinksldjump" highlightClick="1"/>
            <a:extLst>
              <a:ext uri="{FF2B5EF4-FFF2-40B4-BE49-F238E27FC236}">
                <a16:creationId xmlns:a16="http://schemas.microsoft.com/office/drawing/2014/main" id="{696A489D-A129-42C9-95EA-FAAEEE4E6504}"/>
              </a:ext>
            </a:extLst>
          </p:cNvPr>
          <p:cNvSpPr/>
          <p:nvPr/>
        </p:nvSpPr>
        <p:spPr>
          <a:xfrm>
            <a:off x="10312400" y="243535"/>
            <a:ext cx="18796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28" name="Freeform: Shape 227" descr=" 228">
            <a:hlinkClick r:id="rId5" action="ppaction://hlinksldjump" highlightClick="1"/>
            <a:extLst>
              <a:ext uri="{FF2B5EF4-FFF2-40B4-BE49-F238E27FC236}">
                <a16:creationId xmlns:a16="http://schemas.microsoft.com/office/drawing/2014/main" id="{0C312C3D-5BEA-4DF0-8D74-890D0474F08F}"/>
              </a:ext>
            </a:extLst>
          </p:cNvPr>
          <p:cNvSpPr/>
          <p:nvPr/>
        </p:nvSpPr>
        <p:spPr>
          <a:xfrm>
            <a:off x="11303000" y="1070055"/>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29" name="Freeform: Shape 228" descr=" 229">
            <a:hlinkClick r:id="rId6" action="ppaction://hlinksldjump" highlightClick="1"/>
            <a:extLst>
              <a:ext uri="{FF2B5EF4-FFF2-40B4-BE49-F238E27FC236}">
                <a16:creationId xmlns:a16="http://schemas.microsoft.com/office/drawing/2014/main" id="{AFEC466C-048A-4F8E-82E4-36E93586CDEC}"/>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30" name="Freeform: Shape 229" descr=" 230">
            <a:hlinkClick r:id="rId7" action="ppaction://hlinksldjump" highlightClick="1"/>
            <a:extLst>
              <a:ext uri="{FF2B5EF4-FFF2-40B4-BE49-F238E27FC236}">
                <a16:creationId xmlns:a16="http://schemas.microsoft.com/office/drawing/2014/main" id="{66F8B314-E97A-4D94-B585-C4E69F6059E2}"/>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31" name="Freeform: Shape 230" descr=" 231">
            <a:hlinkClick r:id="rId8" action="ppaction://hlinksldjump" highlightClick="1"/>
            <a:extLst>
              <a:ext uri="{FF2B5EF4-FFF2-40B4-BE49-F238E27FC236}">
                <a16:creationId xmlns:a16="http://schemas.microsoft.com/office/drawing/2014/main" id="{B0597D00-1A69-4F77-B068-B363AB425FF6}"/>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32" name="Freeform: Shape 231" descr=" 232">
            <a:hlinkClick r:id="rId9" action="ppaction://hlinksldjump" highlightClick="1"/>
            <a:extLst>
              <a:ext uri="{FF2B5EF4-FFF2-40B4-BE49-F238E27FC236}">
                <a16:creationId xmlns:a16="http://schemas.microsoft.com/office/drawing/2014/main" id="{C0B884CC-0416-45A0-B182-51452B3B1E6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33" name="Freeform: Shape 232" descr=" 233">
            <a:hlinkClick r:id="rId10" action="ppaction://hlinksldjump" highlightClick="1"/>
            <a:extLst>
              <a:ext uri="{FF2B5EF4-FFF2-40B4-BE49-F238E27FC236}">
                <a16:creationId xmlns:a16="http://schemas.microsoft.com/office/drawing/2014/main" id="{B0774D9C-7FBD-4002-A11A-A5D21AF07203}"/>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grpSp>
        <p:nvGrpSpPr>
          <p:cNvPr id="16" name="Group 15" descr=" 16">
            <a:extLst>
              <a:ext uri="{FF2B5EF4-FFF2-40B4-BE49-F238E27FC236}">
                <a16:creationId xmlns:a16="http://schemas.microsoft.com/office/drawing/2014/main" id="{5625ADAD-6CA7-4A88-A21F-9979EA0E89A5}"/>
              </a:ext>
            </a:extLst>
          </p:cNvPr>
          <p:cNvGrpSpPr/>
          <p:nvPr/>
        </p:nvGrpSpPr>
        <p:grpSpPr>
          <a:xfrm>
            <a:off x="6733501" y="1427755"/>
            <a:ext cx="4239299" cy="4683261"/>
            <a:chOff x="6733501" y="1427755"/>
            <a:chExt cx="4239299" cy="4683261"/>
          </a:xfrm>
        </p:grpSpPr>
        <p:grpSp>
          <p:nvGrpSpPr>
            <p:cNvPr id="238" name="Group 237">
              <a:extLst>
                <a:ext uri="{FF2B5EF4-FFF2-40B4-BE49-F238E27FC236}">
                  <a16:creationId xmlns:a16="http://schemas.microsoft.com/office/drawing/2014/main" id="{3B1AEE13-8CBF-4BD2-A758-6E0C367C32E4}"/>
                </a:ext>
              </a:extLst>
            </p:cNvPr>
            <p:cNvGrpSpPr/>
            <p:nvPr/>
          </p:nvGrpSpPr>
          <p:grpSpPr>
            <a:xfrm>
              <a:off x="7005787" y="1890335"/>
              <a:ext cx="2953865" cy="2953865"/>
              <a:chOff x="4860867" y="737858"/>
              <a:chExt cx="4814528" cy="4814528"/>
            </a:xfrm>
          </p:grpSpPr>
          <p:sp>
            <p:nvSpPr>
              <p:cNvPr id="239" name="Arc 238">
                <a:extLst>
                  <a:ext uri="{FF2B5EF4-FFF2-40B4-BE49-F238E27FC236}">
                    <a16:creationId xmlns:a16="http://schemas.microsoft.com/office/drawing/2014/main" id="{99F6C959-B436-4E5A-9B5B-0625790DFC1E}"/>
                  </a:ext>
                </a:extLst>
              </p:cNvPr>
              <p:cNvSpPr/>
              <p:nvPr/>
            </p:nvSpPr>
            <p:spPr>
              <a:xfrm>
                <a:off x="4860867" y="737858"/>
                <a:ext cx="4814528" cy="4814528"/>
              </a:xfrm>
              <a:prstGeom prst="arc">
                <a:avLst>
                  <a:gd name="adj1" fmla="val 16200000"/>
                  <a:gd name="adj2" fmla="val 10800000"/>
                </a:avLst>
              </a:prstGeom>
              <a:ln w="7620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cxnSp>
            <p:nvCxnSpPr>
              <p:cNvPr id="240" name="Straight Connector 239">
                <a:extLst>
                  <a:ext uri="{FF2B5EF4-FFF2-40B4-BE49-F238E27FC236}">
                    <a16:creationId xmlns:a16="http://schemas.microsoft.com/office/drawing/2014/main" id="{63FD72AC-5BEB-432D-9226-560ED056F4E8}"/>
                  </a:ext>
                </a:extLst>
              </p:cNvPr>
              <p:cNvCxnSpPr>
                <a:cxnSpLocks/>
              </p:cNvCxnSpPr>
              <p:nvPr/>
            </p:nvCxnSpPr>
            <p:spPr>
              <a:xfrm>
                <a:off x="4865387" y="3128648"/>
                <a:ext cx="4802309" cy="0"/>
              </a:xfrm>
              <a:prstGeom prst="line">
                <a:avLst/>
              </a:prstGeom>
              <a:ln w="762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E6311115-674D-4270-BE2F-293DBBDBA6B6}"/>
                  </a:ext>
                </a:extLst>
              </p:cNvPr>
              <p:cNvCxnSpPr>
                <a:cxnSpLocks/>
              </p:cNvCxnSpPr>
              <p:nvPr/>
            </p:nvCxnSpPr>
            <p:spPr>
              <a:xfrm>
                <a:off x="7268131" y="1995214"/>
                <a:ext cx="2074234" cy="0"/>
              </a:xfrm>
              <a:prstGeom prst="line">
                <a:avLst/>
              </a:prstGeom>
              <a:ln w="762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DDCAE033-489A-43B2-9C2E-D66DB7D9F497}"/>
                  </a:ext>
                </a:extLst>
              </p:cNvPr>
              <p:cNvCxnSpPr>
                <a:cxnSpLocks/>
              </p:cNvCxnSpPr>
              <p:nvPr/>
            </p:nvCxnSpPr>
            <p:spPr>
              <a:xfrm>
                <a:off x="5142588" y="4257092"/>
                <a:ext cx="4234427" cy="0"/>
              </a:xfrm>
              <a:prstGeom prst="line">
                <a:avLst/>
              </a:prstGeom>
              <a:ln w="76200">
                <a:solidFill>
                  <a:schemeClr val="accent4"/>
                </a:solidFill>
              </a:ln>
            </p:spPr>
            <p:style>
              <a:lnRef idx="1">
                <a:schemeClr val="accent1"/>
              </a:lnRef>
              <a:fillRef idx="0">
                <a:schemeClr val="accent1"/>
              </a:fillRef>
              <a:effectRef idx="0">
                <a:schemeClr val="accent1"/>
              </a:effectRef>
              <a:fontRef idx="minor">
                <a:schemeClr val="tx1"/>
              </a:fontRef>
            </p:style>
          </p:cxnSp>
          <p:sp>
            <p:nvSpPr>
              <p:cNvPr id="243" name="Arc 242">
                <a:extLst>
                  <a:ext uri="{FF2B5EF4-FFF2-40B4-BE49-F238E27FC236}">
                    <a16:creationId xmlns:a16="http://schemas.microsoft.com/office/drawing/2014/main" id="{24544E7F-AD3E-4EB6-9F13-008D362E9660}"/>
                  </a:ext>
                </a:extLst>
              </p:cNvPr>
              <p:cNvSpPr/>
              <p:nvPr/>
            </p:nvSpPr>
            <p:spPr>
              <a:xfrm>
                <a:off x="5885617" y="737858"/>
                <a:ext cx="2694659" cy="4805814"/>
              </a:xfrm>
              <a:prstGeom prst="arc">
                <a:avLst>
                  <a:gd name="adj1" fmla="val 16244054"/>
                  <a:gd name="adj2" fmla="val 10800000"/>
                </a:avLst>
              </a:prstGeom>
              <a:ln w="7620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cxnSp>
            <p:nvCxnSpPr>
              <p:cNvPr id="244" name="Straight Connector 243">
                <a:extLst>
                  <a:ext uri="{FF2B5EF4-FFF2-40B4-BE49-F238E27FC236}">
                    <a16:creationId xmlns:a16="http://schemas.microsoft.com/office/drawing/2014/main" id="{CFA36769-A3E9-48D7-B14F-E83EF9B301D8}"/>
                  </a:ext>
                </a:extLst>
              </p:cNvPr>
              <p:cNvCxnSpPr>
                <a:cxnSpLocks/>
              </p:cNvCxnSpPr>
              <p:nvPr/>
            </p:nvCxnSpPr>
            <p:spPr>
              <a:xfrm flipV="1">
                <a:off x="7256885" y="737859"/>
                <a:ext cx="0" cy="4805813"/>
              </a:xfrm>
              <a:prstGeom prst="line">
                <a:avLst/>
              </a:prstGeom>
              <a:ln w="76200">
                <a:solidFill>
                  <a:schemeClr val="accent4"/>
                </a:solidFill>
              </a:ln>
            </p:spPr>
            <p:style>
              <a:lnRef idx="1">
                <a:schemeClr val="accent1"/>
              </a:lnRef>
              <a:fillRef idx="0">
                <a:schemeClr val="accent1"/>
              </a:fillRef>
              <a:effectRef idx="0">
                <a:schemeClr val="accent1"/>
              </a:effectRef>
              <a:fontRef idx="minor">
                <a:schemeClr val="tx1"/>
              </a:fontRef>
            </p:style>
          </p:cxnSp>
        </p:grpSp>
        <p:graphicFrame>
          <p:nvGraphicFramePr>
            <p:cNvPr id="14" name="Chart 13">
              <a:extLst>
                <a:ext uri="{FF2B5EF4-FFF2-40B4-BE49-F238E27FC236}">
                  <a16:creationId xmlns:a16="http://schemas.microsoft.com/office/drawing/2014/main" id="{7C5F5AEA-34A2-4052-B96F-DA23D1A4EFBA}"/>
                </a:ext>
              </a:extLst>
            </p:cNvPr>
            <p:cNvGraphicFramePr/>
            <p:nvPr>
              <p:extLst>
                <p:ext uri="{D42A27DB-BD31-4B8C-83A1-F6EECF244321}">
                  <p14:modId xmlns:p14="http://schemas.microsoft.com/office/powerpoint/2010/main" val="2397174635"/>
                </p:ext>
              </p:extLst>
            </p:nvPr>
          </p:nvGraphicFramePr>
          <p:xfrm>
            <a:off x="7912100" y="3031066"/>
            <a:ext cx="3060700" cy="3079950"/>
          </p:xfrm>
          <a:graphic>
            <a:graphicData uri="http://schemas.openxmlformats.org/drawingml/2006/chart">
              <c:chart xmlns:c="http://schemas.openxmlformats.org/drawingml/2006/chart" xmlns:r="http://schemas.openxmlformats.org/officeDocument/2006/relationships" r:id="rId11"/>
            </a:graphicData>
          </a:graphic>
        </p:graphicFrame>
        <p:grpSp>
          <p:nvGrpSpPr>
            <p:cNvPr id="245" name="Group 244">
              <a:extLst>
                <a:ext uri="{FF2B5EF4-FFF2-40B4-BE49-F238E27FC236}">
                  <a16:creationId xmlns:a16="http://schemas.microsoft.com/office/drawing/2014/main" id="{BF2F6F82-7F6E-41BF-B067-6391A6F885CE}"/>
                </a:ext>
              </a:extLst>
            </p:cNvPr>
            <p:cNvGrpSpPr/>
            <p:nvPr/>
          </p:nvGrpSpPr>
          <p:grpSpPr>
            <a:xfrm rot="20996428">
              <a:off x="6733501" y="1427755"/>
              <a:ext cx="2953865" cy="2953865"/>
              <a:chOff x="4860867" y="737858"/>
              <a:chExt cx="4814528" cy="4814528"/>
            </a:xfrm>
          </p:grpSpPr>
          <p:cxnSp>
            <p:nvCxnSpPr>
              <p:cNvPr id="246" name="Straight Connector 245">
                <a:extLst>
                  <a:ext uri="{FF2B5EF4-FFF2-40B4-BE49-F238E27FC236}">
                    <a16:creationId xmlns:a16="http://schemas.microsoft.com/office/drawing/2014/main" id="{A4E87C21-549E-4506-9FA1-BC8F80FC66DD}"/>
                  </a:ext>
                </a:extLst>
              </p:cNvPr>
              <p:cNvCxnSpPr>
                <a:cxnSpLocks/>
              </p:cNvCxnSpPr>
              <p:nvPr/>
            </p:nvCxnSpPr>
            <p:spPr>
              <a:xfrm rot="603572" flipH="1" flipV="1">
                <a:off x="7049707" y="756095"/>
                <a:ext cx="414355" cy="2335731"/>
              </a:xfrm>
              <a:prstGeom prst="line">
                <a:avLst/>
              </a:prstGeom>
              <a:ln w="76200">
                <a:solidFill>
                  <a:schemeClr val="accent4"/>
                </a:solidFill>
              </a:ln>
            </p:spPr>
            <p:style>
              <a:lnRef idx="1">
                <a:schemeClr val="accent1"/>
              </a:lnRef>
              <a:fillRef idx="0">
                <a:schemeClr val="accent1"/>
              </a:fillRef>
              <a:effectRef idx="0">
                <a:schemeClr val="accent1"/>
              </a:effectRef>
              <a:fontRef idx="minor">
                <a:schemeClr val="tx1"/>
              </a:fontRef>
            </p:style>
          </p:cxnSp>
          <p:sp>
            <p:nvSpPr>
              <p:cNvPr id="247" name="Arc 246">
                <a:extLst>
                  <a:ext uri="{FF2B5EF4-FFF2-40B4-BE49-F238E27FC236}">
                    <a16:creationId xmlns:a16="http://schemas.microsoft.com/office/drawing/2014/main" id="{01E88178-32D1-4E95-A236-BC58110D44E2}"/>
                  </a:ext>
                </a:extLst>
              </p:cNvPr>
              <p:cNvSpPr/>
              <p:nvPr/>
            </p:nvSpPr>
            <p:spPr>
              <a:xfrm>
                <a:off x="4860867" y="737858"/>
                <a:ext cx="4814528" cy="4814528"/>
              </a:xfrm>
              <a:prstGeom prst="arc">
                <a:avLst>
                  <a:gd name="adj1" fmla="val 10824909"/>
                  <a:gd name="adj2" fmla="val 16101866"/>
                </a:avLst>
              </a:prstGeom>
              <a:ln w="7620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48" name="Arc 247">
                <a:extLst>
                  <a:ext uri="{FF2B5EF4-FFF2-40B4-BE49-F238E27FC236}">
                    <a16:creationId xmlns:a16="http://schemas.microsoft.com/office/drawing/2014/main" id="{A8263CB5-64B8-48E8-B75A-99BDE412BC8D}"/>
                  </a:ext>
                </a:extLst>
              </p:cNvPr>
              <p:cNvSpPr/>
              <p:nvPr/>
            </p:nvSpPr>
            <p:spPr>
              <a:xfrm>
                <a:off x="5885617" y="737858"/>
                <a:ext cx="2694659" cy="4805814"/>
              </a:xfrm>
              <a:prstGeom prst="arc">
                <a:avLst>
                  <a:gd name="adj1" fmla="val 10871988"/>
                  <a:gd name="adj2" fmla="val 16142233"/>
                </a:avLst>
              </a:prstGeom>
              <a:ln w="7620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cxnSp>
            <p:nvCxnSpPr>
              <p:cNvPr id="249" name="Straight Connector 248">
                <a:extLst>
                  <a:ext uri="{FF2B5EF4-FFF2-40B4-BE49-F238E27FC236}">
                    <a16:creationId xmlns:a16="http://schemas.microsoft.com/office/drawing/2014/main" id="{735BCF68-ABF1-48B8-8DBE-9176839C37FC}"/>
                  </a:ext>
                </a:extLst>
              </p:cNvPr>
              <p:cNvCxnSpPr>
                <a:cxnSpLocks/>
              </p:cNvCxnSpPr>
              <p:nvPr/>
            </p:nvCxnSpPr>
            <p:spPr>
              <a:xfrm>
                <a:off x="4873086" y="3128648"/>
                <a:ext cx="2383799" cy="0"/>
              </a:xfrm>
              <a:prstGeom prst="line">
                <a:avLst/>
              </a:prstGeom>
              <a:ln w="762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A6B07C5-FD6F-4C02-ADE0-131F89E79DD4}"/>
                  </a:ext>
                </a:extLst>
              </p:cNvPr>
              <p:cNvCxnSpPr>
                <a:cxnSpLocks/>
              </p:cNvCxnSpPr>
              <p:nvPr/>
            </p:nvCxnSpPr>
            <p:spPr>
              <a:xfrm rot="603572" flipV="1">
                <a:off x="5208458" y="1814927"/>
                <a:ext cx="2032559" cy="360573"/>
              </a:xfrm>
              <a:prstGeom prst="line">
                <a:avLst/>
              </a:prstGeom>
              <a:ln w="76200">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D6B0DF43-CA06-49E5-9925-253A21BF4B12}"/>
                </a:ext>
              </a:extLst>
            </p:cNvPr>
            <p:cNvGrpSpPr/>
            <p:nvPr/>
          </p:nvGrpSpPr>
          <p:grpSpPr>
            <a:xfrm>
              <a:off x="8319547" y="3448138"/>
              <a:ext cx="2245806" cy="2245806"/>
              <a:chOff x="5348970" y="3754574"/>
              <a:chExt cx="2410730" cy="2410730"/>
            </a:xfrm>
            <a:solidFill>
              <a:schemeClr val="accent3"/>
            </a:solidFill>
          </p:grpSpPr>
          <p:sp>
            <p:nvSpPr>
              <p:cNvPr id="252" name="Oval 251">
                <a:extLst>
                  <a:ext uri="{FF2B5EF4-FFF2-40B4-BE49-F238E27FC236}">
                    <a16:creationId xmlns:a16="http://schemas.microsoft.com/office/drawing/2014/main" id="{DA0B1887-6B06-494F-AD00-F9D3C0A8B1D4}"/>
                  </a:ext>
                </a:extLst>
              </p:cNvPr>
              <p:cNvSpPr/>
              <p:nvPr/>
            </p:nvSpPr>
            <p:spPr>
              <a:xfrm>
                <a:off x="5348970" y="3754574"/>
                <a:ext cx="2410730" cy="241073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2000"/>
              </a:p>
            </p:txBody>
          </p:sp>
          <p:sp>
            <p:nvSpPr>
              <p:cNvPr id="253" name="TextBox 252">
                <a:extLst>
                  <a:ext uri="{FF2B5EF4-FFF2-40B4-BE49-F238E27FC236}">
                    <a16:creationId xmlns:a16="http://schemas.microsoft.com/office/drawing/2014/main" id="{FC9033B5-C337-46C7-931D-4500CD3B496C}"/>
                  </a:ext>
                </a:extLst>
              </p:cNvPr>
              <p:cNvSpPr txBox="1"/>
              <p:nvPr/>
            </p:nvSpPr>
            <p:spPr>
              <a:xfrm>
                <a:off x="5635948" y="4874593"/>
                <a:ext cx="1945766" cy="1034129"/>
              </a:xfrm>
              <a:prstGeom prst="rect">
                <a:avLst/>
              </a:prstGeom>
              <a:noFill/>
            </p:spPr>
            <p:txBody>
              <a:bodyPr wrap="square" rtlCol="0">
                <a:spAutoFit/>
              </a:bodyPr>
              <a:lstStyle/>
              <a:p>
                <a:pPr algn="ctr">
                  <a:lnSpc>
                    <a:spcPct val="85000"/>
                  </a:lnSpc>
                </a:pPr>
                <a:r>
                  <a:rPr lang="en-GB" b="1" dirty="0">
                    <a:solidFill>
                      <a:schemeClr val="bg1"/>
                    </a:solidFill>
                  </a:rPr>
                  <a:t>of global</a:t>
                </a:r>
                <a:br>
                  <a:rPr lang="en-GB" b="1" dirty="0">
                    <a:solidFill>
                      <a:schemeClr val="bg1"/>
                    </a:solidFill>
                  </a:rPr>
                </a:br>
                <a:r>
                  <a:rPr lang="en-GB" b="1" dirty="0">
                    <a:solidFill>
                      <a:schemeClr val="bg1"/>
                    </a:solidFill>
                  </a:rPr>
                  <a:t>disease</a:t>
                </a:r>
                <a:br>
                  <a:rPr lang="en-GB" b="1" dirty="0">
                    <a:solidFill>
                      <a:schemeClr val="bg1"/>
                    </a:solidFill>
                  </a:rPr>
                </a:br>
                <a:r>
                  <a:rPr lang="en-GB" b="1" dirty="0">
                    <a:solidFill>
                      <a:schemeClr val="bg1"/>
                    </a:solidFill>
                  </a:rPr>
                  <a:t>burden</a:t>
                </a:r>
                <a:r>
                  <a:rPr lang="en-GB" b="1" baseline="30000" dirty="0">
                    <a:solidFill>
                      <a:schemeClr val="bg1"/>
                    </a:solidFill>
                  </a:rPr>
                  <a:t>5,a</a:t>
                </a:r>
              </a:p>
            </p:txBody>
          </p:sp>
          <p:sp>
            <p:nvSpPr>
              <p:cNvPr id="254" name="TextBox 253">
                <a:extLst>
                  <a:ext uri="{FF2B5EF4-FFF2-40B4-BE49-F238E27FC236}">
                    <a16:creationId xmlns:a16="http://schemas.microsoft.com/office/drawing/2014/main" id="{FCFE3192-8E15-47B9-B16B-B7F6B202DA04}"/>
                  </a:ext>
                </a:extLst>
              </p:cNvPr>
              <p:cNvSpPr txBox="1"/>
              <p:nvPr/>
            </p:nvSpPr>
            <p:spPr>
              <a:xfrm>
                <a:off x="5384974" y="4160590"/>
                <a:ext cx="2268252" cy="798680"/>
              </a:xfrm>
              <a:prstGeom prst="rect">
                <a:avLst/>
              </a:prstGeom>
              <a:noFill/>
            </p:spPr>
            <p:txBody>
              <a:bodyPr wrap="square" rtlCol="0">
                <a:spAutoFit/>
              </a:bodyPr>
              <a:lstStyle/>
              <a:p>
                <a:pPr algn="ctr">
                  <a:lnSpc>
                    <a:spcPct val="85000"/>
                  </a:lnSpc>
                </a:pPr>
                <a:r>
                  <a:rPr lang="en-GB" sz="5400" b="1" dirty="0">
                    <a:solidFill>
                      <a:schemeClr val="bg1"/>
                    </a:solidFill>
                  </a:rPr>
                  <a:t>~25%</a:t>
                </a:r>
                <a:endParaRPr lang="en-GB" sz="5400" b="1" baseline="30000" dirty="0">
                  <a:solidFill>
                    <a:schemeClr val="bg1"/>
                  </a:solidFill>
                </a:endParaRPr>
              </a:p>
            </p:txBody>
          </p:sp>
        </p:grpSp>
      </p:grpSp>
      <p:sp>
        <p:nvSpPr>
          <p:cNvPr id="15" name="Rectangle 14" descr=" 15">
            <a:extLst>
              <a:ext uri="{FF2B5EF4-FFF2-40B4-BE49-F238E27FC236}">
                <a16:creationId xmlns:a16="http://schemas.microsoft.com/office/drawing/2014/main" id="{057A5D16-8AE9-4519-8600-FFE5F5D3D72B}"/>
              </a:ext>
            </a:extLst>
          </p:cNvPr>
          <p:cNvSpPr/>
          <p:nvPr/>
        </p:nvSpPr>
        <p:spPr>
          <a:xfrm>
            <a:off x="294640" y="1571417"/>
            <a:ext cx="6096000" cy="1154162"/>
          </a:xfrm>
          <a:prstGeom prst="rect">
            <a:avLst/>
          </a:prstGeom>
        </p:spPr>
        <p:txBody>
          <a:bodyPr>
            <a:spAutoFit/>
          </a:bodyPr>
          <a:lstStyle/>
          <a:p>
            <a:pPr>
              <a:spcBef>
                <a:spcPts val="300"/>
              </a:spcBef>
              <a:spcAft>
                <a:spcPts val="300"/>
              </a:spcAft>
            </a:pPr>
            <a:r>
              <a:rPr lang="en-GB" b="1" dirty="0">
                <a:solidFill>
                  <a:schemeClr val="accent4"/>
                </a:solidFill>
              </a:rPr>
              <a:t>Patients have life-long disabilities</a:t>
            </a:r>
            <a:r>
              <a:rPr lang="en-GB" b="1" baseline="30000" dirty="0">
                <a:solidFill>
                  <a:schemeClr val="accent4"/>
                </a:solidFill>
              </a:rPr>
              <a:t>1,2</a:t>
            </a:r>
            <a:r>
              <a:rPr lang="en-GB" b="1" dirty="0">
                <a:solidFill>
                  <a:schemeClr val="accent4"/>
                </a:solidFill>
              </a:rPr>
              <a:t> </a:t>
            </a:r>
            <a:endParaRPr lang="en-GB" dirty="0">
              <a:solidFill>
                <a:schemeClr val="accent4"/>
              </a:solidFill>
            </a:endParaRPr>
          </a:p>
          <a:p>
            <a:pPr marL="723900" lvl="1" indent="-342900">
              <a:spcBef>
                <a:spcPts val="300"/>
              </a:spcBef>
              <a:spcAft>
                <a:spcPts val="300"/>
              </a:spcAft>
              <a:buFont typeface="Arial" panose="020B0604020202020204" pitchFamily="34" charset="0"/>
              <a:buChar char="–"/>
            </a:pPr>
            <a:r>
              <a:rPr lang="en-GB" sz="2000" dirty="0">
                <a:solidFill>
                  <a:schemeClr val="bg1"/>
                </a:solidFill>
              </a:rPr>
              <a:t>Leading cause of DALYs</a:t>
            </a:r>
            <a:r>
              <a:rPr lang="en-GB" sz="2000" baseline="30000" dirty="0">
                <a:solidFill>
                  <a:schemeClr val="bg1"/>
                </a:solidFill>
              </a:rPr>
              <a:t> </a:t>
            </a:r>
            <a:r>
              <a:rPr lang="en-GB" sz="2000" dirty="0">
                <a:solidFill>
                  <a:schemeClr val="bg1"/>
                </a:solidFill>
              </a:rPr>
              <a:t>in 2016 and </a:t>
            </a:r>
            <a:br>
              <a:rPr lang="en-GB" sz="2000" dirty="0">
                <a:solidFill>
                  <a:schemeClr val="bg1"/>
                </a:solidFill>
              </a:rPr>
            </a:br>
            <a:r>
              <a:rPr lang="en-GB" sz="2000" dirty="0">
                <a:solidFill>
                  <a:schemeClr val="bg1"/>
                </a:solidFill>
              </a:rPr>
              <a:t>second-leading cause of deaths</a:t>
            </a:r>
            <a:r>
              <a:rPr lang="en-GB" sz="2000" baseline="30000" dirty="0">
                <a:solidFill>
                  <a:schemeClr val="bg1"/>
                </a:solidFill>
              </a:rPr>
              <a:t>1,2</a:t>
            </a:r>
          </a:p>
        </p:txBody>
      </p:sp>
      <p:sp>
        <p:nvSpPr>
          <p:cNvPr id="255" name="Rectangle 254" descr=" 255">
            <a:extLst>
              <a:ext uri="{FF2B5EF4-FFF2-40B4-BE49-F238E27FC236}">
                <a16:creationId xmlns:a16="http://schemas.microsoft.com/office/drawing/2014/main" id="{9A5B4184-BCDC-4427-BEEC-C521E136C0A6}"/>
              </a:ext>
            </a:extLst>
          </p:cNvPr>
          <p:cNvSpPr/>
          <p:nvPr/>
        </p:nvSpPr>
        <p:spPr>
          <a:xfrm>
            <a:off x="294639" y="2714417"/>
            <a:ext cx="6851037" cy="2600712"/>
          </a:xfrm>
          <a:prstGeom prst="rect">
            <a:avLst/>
          </a:prstGeom>
        </p:spPr>
        <p:txBody>
          <a:bodyPr wrap="square">
            <a:spAutoFit/>
          </a:bodyPr>
          <a:lstStyle/>
          <a:p>
            <a:pPr>
              <a:spcBef>
                <a:spcPts val="300"/>
              </a:spcBef>
              <a:spcAft>
                <a:spcPts val="300"/>
              </a:spcAft>
            </a:pPr>
            <a:r>
              <a:rPr lang="en-GB" b="1" dirty="0">
                <a:solidFill>
                  <a:schemeClr val="accent4"/>
                </a:solidFill>
              </a:rPr>
              <a:t>High impact on patient QoL, healthcare systems and society</a:t>
            </a:r>
            <a:r>
              <a:rPr lang="en-GB" b="1" baseline="30000" dirty="0">
                <a:solidFill>
                  <a:schemeClr val="accent4"/>
                </a:solidFill>
              </a:rPr>
              <a:t>1</a:t>
            </a:r>
            <a:r>
              <a:rPr lang="en-GB" b="1" dirty="0">
                <a:solidFill>
                  <a:schemeClr val="accent4"/>
                </a:solidFill>
              </a:rPr>
              <a:t> </a:t>
            </a:r>
          </a:p>
          <a:p>
            <a:pPr marL="723900" lvl="1" indent="-342900">
              <a:spcBef>
                <a:spcPts val="300"/>
              </a:spcBef>
              <a:spcAft>
                <a:spcPts val="300"/>
              </a:spcAft>
              <a:buFont typeface="Arial" panose="020B0604020202020204" pitchFamily="34" charset="0"/>
              <a:buChar char="–"/>
            </a:pPr>
            <a:r>
              <a:rPr lang="en-GB" sz="2000" b="1" dirty="0">
                <a:solidFill>
                  <a:schemeClr val="accent4"/>
                </a:solidFill>
              </a:rPr>
              <a:t>9m deaths in 2016</a:t>
            </a:r>
            <a:r>
              <a:rPr lang="en-GB" sz="2000" dirty="0">
                <a:solidFill>
                  <a:schemeClr val="bg1"/>
                </a:solidFill>
              </a:rPr>
              <a:t>, increased by 39% </a:t>
            </a:r>
            <a:br>
              <a:rPr lang="en-GB" sz="2000" dirty="0">
                <a:solidFill>
                  <a:schemeClr val="bg1"/>
                </a:solidFill>
              </a:rPr>
            </a:br>
            <a:r>
              <a:rPr lang="en-GB" sz="2000" dirty="0">
                <a:solidFill>
                  <a:schemeClr val="bg1"/>
                </a:solidFill>
              </a:rPr>
              <a:t>from 1990</a:t>
            </a:r>
            <a:r>
              <a:rPr lang="en-GB" sz="2000" baseline="30000" dirty="0">
                <a:solidFill>
                  <a:schemeClr val="bg1"/>
                </a:solidFill>
              </a:rPr>
              <a:t>1,b</a:t>
            </a:r>
          </a:p>
          <a:p>
            <a:pPr marL="723900" lvl="1" indent="-342900">
              <a:spcBef>
                <a:spcPts val="300"/>
              </a:spcBef>
              <a:spcAft>
                <a:spcPts val="300"/>
              </a:spcAft>
              <a:buFont typeface="Arial" panose="020B0604020202020204" pitchFamily="34" charset="0"/>
              <a:buChar char="–"/>
            </a:pPr>
            <a:r>
              <a:rPr lang="en-GB" sz="2000" b="1" dirty="0">
                <a:solidFill>
                  <a:schemeClr val="accent4"/>
                </a:solidFill>
              </a:rPr>
              <a:t>$800 bn</a:t>
            </a:r>
            <a:r>
              <a:rPr lang="en-GB" sz="2000" dirty="0">
                <a:solidFill>
                  <a:schemeClr val="bg1"/>
                </a:solidFill>
              </a:rPr>
              <a:t>: estimated US annual cost</a:t>
            </a:r>
            <a:r>
              <a:rPr lang="en-GB" sz="2000" baseline="30000" dirty="0">
                <a:solidFill>
                  <a:schemeClr val="bg1"/>
                </a:solidFill>
              </a:rPr>
              <a:t>3</a:t>
            </a:r>
          </a:p>
          <a:p>
            <a:pPr marL="1333485" lvl="2" indent="-342900">
              <a:spcBef>
                <a:spcPts val="300"/>
              </a:spcBef>
              <a:spcAft>
                <a:spcPts val="300"/>
              </a:spcAft>
              <a:buFont typeface="Arial" panose="020B0604020202020204" pitchFamily="34" charset="0"/>
              <a:buChar char="–"/>
            </a:pPr>
            <a:r>
              <a:rPr lang="en-GB" sz="2000" dirty="0">
                <a:solidFill>
                  <a:schemeClr val="bg1"/>
                </a:solidFill>
              </a:rPr>
              <a:t>Comparable to ~27% of the entire US healthcare budget</a:t>
            </a:r>
            <a:r>
              <a:rPr lang="en-GB" sz="2000" baseline="30000" dirty="0">
                <a:solidFill>
                  <a:schemeClr val="bg1"/>
                </a:solidFill>
              </a:rPr>
              <a:t>4,c</a:t>
            </a:r>
          </a:p>
        </p:txBody>
      </p:sp>
      <p:sp>
        <p:nvSpPr>
          <p:cNvPr id="151" name="Rectangle 150" descr=" 17">
            <a:extLst>
              <a:ext uri="{FF2B5EF4-FFF2-40B4-BE49-F238E27FC236}">
                <a16:creationId xmlns:a16="http://schemas.microsoft.com/office/drawing/2014/main" id="{4262C9FD-B07E-46A5-9FA5-36C303044BB7}"/>
              </a:ext>
            </a:extLst>
          </p:cNvPr>
          <p:cNvSpPr/>
          <p:nvPr/>
        </p:nvSpPr>
        <p:spPr>
          <a:xfrm>
            <a:off x="294640" y="5692170"/>
            <a:ext cx="7934960" cy="461665"/>
          </a:xfrm>
          <a:prstGeom prst="rect">
            <a:avLst/>
          </a:prstGeom>
        </p:spPr>
        <p:txBody>
          <a:bodyPr wrap="square">
            <a:spAutoFit/>
          </a:bodyPr>
          <a:lstStyle/>
          <a:p>
            <a:r>
              <a:rPr lang="en-GB" sz="1200" baseline="30000" dirty="0" err="1">
                <a:solidFill>
                  <a:schemeClr val="bg1"/>
                </a:solidFill>
              </a:rPr>
              <a:t>a</a:t>
            </a:r>
            <a:r>
              <a:rPr lang="en-GB" sz="1200" dirty="0" err="1">
                <a:solidFill>
                  <a:schemeClr val="bg1"/>
                </a:solidFill>
              </a:rPr>
              <a:t>Projected</a:t>
            </a:r>
            <a:r>
              <a:rPr lang="en-GB" sz="1200" dirty="0">
                <a:solidFill>
                  <a:schemeClr val="bg1"/>
                </a:solidFill>
              </a:rPr>
              <a:t> burden of neurologic and psychiatric disorders for 2030.</a:t>
            </a:r>
            <a:r>
              <a:rPr lang="en-GB" sz="1200" baseline="30000" dirty="0">
                <a:solidFill>
                  <a:schemeClr val="bg1"/>
                </a:solidFill>
              </a:rPr>
              <a:t>5 </a:t>
            </a:r>
            <a:r>
              <a:rPr lang="en-GB" sz="1200" baseline="30000" dirty="0" err="1">
                <a:solidFill>
                  <a:schemeClr val="bg1"/>
                </a:solidFill>
              </a:rPr>
              <a:t>b</a:t>
            </a:r>
            <a:r>
              <a:rPr lang="en-GB" sz="1200" dirty="0" err="1">
                <a:solidFill>
                  <a:schemeClr val="bg1"/>
                </a:solidFill>
              </a:rPr>
              <a:t>For</a:t>
            </a:r>
            <a:r>
              <a:rPr lang="en-GB" sz="1200" dirty="0">
                <a:solidFill>
                  <a:schemeClr val="bg1"/>
                </a:solidFill>
              </a:rPr>
              <a:t> full list of neurologic disorders included in the analysis please refer to the references. </a:t>
            </a:r>
            <a:r>
              <a:rPr lang="en-GB" sz="1200" baseline="30000" dirty="0" err="1">
                <a:solidFill>
                  <a:schemeClr val="bg1"/>
                </a:solidFill>
              </a:rPr>
              <a:t>c</a:t>
            </a:r>
            <a:r>
              <a:rPr lang="en-GB" sz="1200" dirty="0" err="1">
                <a:solidFill>
                  <a:schemeClr val="bg1"/>
                </a:solidFill>
              </a:rPr>
              <a:t>Based</a:t>
            </a:r>
            <a:r>
              <a:rPr lang="en-GB" sz="1200" dirty="0">
                <a:solidFill>
                  <a:schemeClr val="bg1"/>
                </a:solidFill>
              </a:rPr>
              <a:t> on 2014 USD costs.</a:t>
            </a:r>
            <a:r>
              <a:rPr lang="en-GB" sz="1200" baseline="30000" dirty="0">
                <a:solidFill>
                  <a:schemeClr val="bg1"/>
                </a:solidFill>
              </a:rPr>
              <a:t>4</a:t>
            </a:r>
            <a:r>
              <a:rPr lang="en-GB" sz="1200" dirty="0">
                <a:solidFill>
                  <a:schemeClr val="bg1"/>
                </a:solidFill>
              </a:rPr>
              <a:t> </a:t>
            </a:r>
          </a:p>
        </p:txBody>
      </p:sp>
      <p:pic>
        <p:nvPicPr>
          <p:cNvPr id="153" name="Picture 152" descr=" 13">
            <a:extLst>
              <a:ext uri="{FF2B5EF4-FFF2-40B4-BE49-F238E27FC236}">
                <a16:creationId xmlns:a16="http://schemas.microsoft.com/office/drawing/2014/main" id="{36D37054-6915-40C3-BD45-E28906DA0920}"/>
              </a:ext>
            </a:extLst>
          </p:cNvPr>
          <p:cNvPicPr>
            <a:picLocks noChangeAspect="1"/>
          </p:cNvPicPr>
          <p:nvPr/>
        </p:nvPicPr>
        <p:blipFill>
          <a:blip r:embed="rId12"/>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2186364627"/>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72309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9"/>
            <a:ext cx="576000" cy="576000"/>
            <a:chOff x="3950297" y="2115051"/>
            <a:chExt cx="432000" cy="432000"/>
          </a:xfrm>
          <a:solidFill>
            <a:schemeClr val="accent4"/>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893351"/>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Future areas </a:t>
            </a:r>
            <a:b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b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of focus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3"/>
          <a:stretch>
            <a:fillRect/>
          </a:stretch>
        </p:blipFill>
        <p:spPr>
          <a:xfrm>
            <a:off x="9763410" y="6187335"/>
            <a:ext cx="1847316" cy="337291"/>
          </a:xfrm>
          <a:prstGeom prst="rect">
            <a:avLst/>
          </a:prstGeom>
        </p:spPr>
      </p:pic>
      <p:sp>
        <p:nvSpPr>
          <p:cNvPr id="173" name="Freeform: Shape 172" descr=" 173">
            <a:extLst>
              <a:ext uri="{FF2B5EF4-FFF2-40B4-BE49-F238E27FC236}">
                <a16:creationId xmlns:a16="http://schemas.microsoft.com/office/drawing/2014/main" id="{3A9CF0D6-308E-4059-9A7A-42C845596958}"/>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4" name="Freeform: Shape 173" descr=" 174">
            <a:extLst>
              <a:ext uri="{FF2B5EF4-FFF2-40B4-BE49-F238E27FC236}">
                <a16:creationId xmlns:a16="http://schemas.microsoft.com/office/drawing/2014/main" id="{244D10F2-6585-47AF-B6AF-8A890CF5E81B}"/>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5" name="Freeform: Shape 174" descr=" 175">
            <a:extLst>
              <a:ext uri="{FF2B5EF4-FFF2-40B4-BE49-F238E27FC236}">
                <a16:creationId xmlns:a16="http://schemas.microsoft.com/office/drawing/2014/main" id="{85C78B2D-41D0-43BD-85DD-631000CDDCA2}"/>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6" name="Freeform: Shape 175" descr=" 176">
            <a:extLst>
              <a:ext uri="{FF2B5EF4-FFF2-40B4-BE49-F238E27FC236}">
                <a16:creationId xmlns:a16="http://schemas.microsoft.com/office/drawing/2014/main" id="{1D6DC9BE-700C-4D01-921E-5A1EC56D7BB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7" name="Freeform: Shape 176" descr=" 177">
            <a:extLst>
              <a:ext uri="{FF2B5EF4-FFF2-40B4-BE49-F238E27FC236}">
                <a16:creationId xmlns:a16="http://schemas.microsoft.com/office/drawing/2014/main" id="{4B165EC0-00D4-481C-8958-2327367C089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8" name="Freeform: Shape 177" descr=" 178">
            <a:extLst>
              <a:ext uri="{FF2B5EF4-FFF2-40B4-BE49-F238E27FC236}">
                <a16:creationId xmlns:a16="http://schemas.microsoft.com/office/drawing/2014/main" id="{CA58C506-BB2D-43C6-B6EB-E38214428F4F}"/>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9" name="ABBREVIATIONS" descr=" 179">
            <a:hlinkClick r:id="" action="ppaction://noaction" highlightClick="1"/>
            <a:extLst>
              <a:ext uri="{FF2B5EF4-FFF2-40B4-BE49-F238E27FC236}">
                <a16:creationId xmlns:a16="http://schemas.microsoft.com/office/drawing/2014/main" id="{CDE7DECC-8111-4416-8636-B61814F89BB0}"/>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sp>
        <p:nvSpPr>
          <p:cNvPr id="180" name="Oval 179" descr=" 180">
            <a:hlinkClick r:id="" action="ppaction://hlinkshowjump?jump=nextslide" highlightClick="1"/>
            <a:extLst>
              <a:ext uri="{FF2B5EF4-FFF2-40B4-BE49-F238E27FC236}">
                <a16:creationId xmlns:a16="http://schemas.microsoft.com/office/drawing/2014/main" id="{BA863416-550F-4432-856F-D9640D70121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1" name="Oval 180" descr=" 181">
            <a:hlinkClick r:id="rId4" action="ppaction://hlinksldjump" highlightClick="1"/>
            <a:extLst>
              <a:ext uri="{FF2B5EF4-FFF2-40B4-BE49-F238E27FC236}">
                <a16:creationId xmlns:a16="http://schemas.microsoft.com/office/drawing/2014/main" id="{6A5FD429-A4B9-4677-A422-DF522C0900C2}"/>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82" name="Oval 181" descr=" 182">
            <a:hlinkClick r:id="rId5" action="ppaction://hlinksldjump" highlightClick="1"/>
            <a:extLst>
              <a:ext uri="{FF2B5EF4-FFF2-40B4-BE49-F238E27FC236}">
                <a16:creationId xmlns:a16="http://schemas.microsoft.com/office/drawing/2014/main" id="{CFA0CBD8-ADA6-435C-8EFD-5826A250CF9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3" name="Freeform: Shape 182" descr=" 183">
            <a:hlinkClick r:id="rId6" action="ppaction://hlinksldjump" highlightClick="1"/>
            <a:extLst>
              <a:ext uri="{FF2B5EF4-FFF2-40B4-BE49-F238E27FC236}">
                <a16:creationId xmlns:a16="http://schemas.microsoft.com/office/drawing/2014/main" id="{6BCC4A1C-65DE-48C8-9F96-E8C6DE8AFA79}"/>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Freeform: Shape 183" descr=" 184">
            <a:hlinkClick r:id="rId7" action="ppaction://hlinksldjump" highlightClick="1"/>
            <a:extLst>
              <a:ext uri="{FF2B5EF4-FFF2-40B4-BE49-F238E27FC236}">
                <a16:creationId xmlns:a16="http://schemas.microsoft.com/office/drawing/2014/main" id="{37F57C4F-5604-40DF-A93B-49C0ED960AE9}"/>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5" name="Freeform: Shape 184" descr=" 185">
            <a:hlinkClick r:id="rId8" action="ppaction://hlinksldjump" highlightClick="1"/>
            <a:extLst>
              <a:ext uri="{FF2B5EF4-FFF2-40B4-BE49-F238E27FC236}">
                <a16:creationId xmlns:a16="http://schemas.microsoft.com/office/drawing/2014/main" id="{1A10792D-03EB-4052-9D13-E7E9BB24BB0F}"/>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Freeform: Shape 185" descr=" 186">
            <a:hlinkClick r:id="rId4" action="ppaction://hlinksldjump" highlightClick="1"/>
            <a:extLst>
              <a:ext uri="{FF2B5EF4-FFF2-40B4-BE49-F238E27FC236}">
                <a16:creationId xmlns:a16="http://schemas.microsoft.com/office/drawing/2014/main" id="{FC5BFC82-C380-4252-A75C-04B4331ADFDF}"/>
              </a:ext>
            </a:extLst>
          </p:cNvPr>
          <p:cNvSpPr/>
          <p:nvPr/>
        </p:nvSpPr>
        <p:spPr>
          <a:xfrm>
            <a:off x="10307360" y="2723094"/>
            <a:ext cx="188464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Freeform: Shape 186" descr=" 187">
            <a:hlinkClick r:id="rId9" action="ppaction://hlinksldjump" highlightClick="1"/>
            <a:extLst>
              <a:ext uri="{FF2B5EF4-FFF2-40B4-BE49-F238E27FC236}">
                <a16:creationId xmlns:a16="http://schemas.microsoft.com/office/drawing/2014/main" id="{F2EA8CE0-5A57-4D08-AB74-C0A755F09CC1}"/>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Freeform: Shape 187" descr=" 188">
            <a:hlinkClick r:id="rId10" action="ppaction://hlinksldjump" highlightClick="1"/>
            <a:extLst>
              <a:ext uri="{FF2B5EF4-FFF2-40B4-BE49-F238E27FC236}">
                <a16:creationId xmlns:a16="http://schemas.microsoft.com/office/drawing/2014/main" id="{FD5AFAB3-A6F7-4ABE-9E6F-5249C5FB471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9" name="Freeform: Shape 188" descr=" 189">
            <a:hlinkClick r:id="rId11" action="ppaction://hlinksldjump" highlightClick="1"/>
            <a:extLst>
              <a:ext uri="{FF2B5EF4-FFF2-40B4-BE49-F238E27FC236}">
                <a16:creationId xmlns:a16="http://schemas.microsoft.com/office/drawing/2014/main" id="{367FC18E-D1E0-40C5-B397-E9248EBFA2D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1" name="Rectangle 190" descr=" 191">
            <a:extLst>
              <a:ext uri="{FF2B5EF4-FFF2-40B4-BE49-F238E27FC236}">
                <a16:creationId xmlns:a16="http://schemas.microsoft.com/office/drawing/2014/main" id="{5203EF51-C963-4C63-A96B-0AD30B9437A3}"/>
              </a:ext>
            </a:extLst>
          </p:cNvPr>
          <p:cNvSpPr/>
          <p:nvPr/>
        </p:nvSpPr>
        <p:spPr>
          <a:xfrm>
            <a:off x="294640" y="243536"/>
            <a:ext cx="10963910" cy="892552"/>
          </a:xfrm>
          <a:prstGeom prst="rect">
            <a:avLst/>
          </a:prstGeom>
        </p:spPr>
        <p:txBody>
          <a:bodyPr wrap="square">
            <a:spAutoFit/>
          </a:bodyPr>
          <a:lstStyle/>
          <a:p>
            <a:pPr lvl="0">
              <a:defRPr/>
            </a:pP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In SMA, deficiency of SMN protein leads to loss of motor neurons </a:t>
            </a:r>
            <a:b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b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and paralysis</a:t>
            </a:r>
            <a:r>
              <a:rPr lang="en-GB" sz="2600" b="1" baseline="30000" dirty="0">
                <a:solidFill>
                  <a:srgbClr val="023761"/>
                </a:solidFill>
              </a:rPr>
              <a:t>1,2 </a:t>
            </a: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 </a:t>
            </a:r>
          </a:p>
        </p:txBody>
      </p:sp>
      <p:sp>
        <p:nvSpPr>
          <p:cNvPr id="157" name="REFERENCES" descr=" 157">
            <a:hlinkClick r:id="" action="ppaction://noaction" highlightClick="1"/>
            <a:extLst>
              <a:ext uri="{FF2B5EF4-FFF2-40B4-BE49-F238E27FC236}">
                <a16:creationId xmlns:a16="http://schemas.microsoft.com/office/drawing/2014/main" id="{AFFEB211-4170-48F2-A7B7-0249C47FBC8B}"/>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50" name="ABBREVIATIONS" descr=" 150">
            <a:hlinkClick r:id="" action="ppaction://noaction" highlightClick="1"/>
            <a:extLst>
              <a:ext uri="{FF2B5EF4-FFF2-40B4-BE49-F238E27FC236}">
                <a16:creationId xmlns:a16="http://schemas.microsoft.com/office/drawing/2014/main" id="{012DCD09-1C04-490A-ABFA-51E607446F31}"/>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ABBREVIATIONS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cxnSp>
        <p:nvCxnSpPr>
          <p:cNvPr id="163" name="Straight Connector 162" descr=" 163">
            <a:extLst>
              <a:ext uri="{FF2B5EF4-FFF2-40B4-BE49-F238E27FC236}">
                <a16:creationId xmlns:a16="http://schemas.microsoft.com/office/drawing/2014/main" id="{92F93E0C-69E0-44D0-8E47-83D82E9BCA0B}"/>
              </a:ext>
            </a:extLst>
          </p:cNvPr>
          <p:cNvCxnSpPr>
            <a:cxnSpLocks/>
          </p:cNvCxnSpPr>
          <p:nvPr/>
        </p:nvCxnSpPr>
        <p:spPr>
          <a:xfrm>
            <a:off x="1574800" y="1850107"/>
            <a:ext cx="8547100" cy="0"/>
          </a:xfrm>
          <a:prstGeom prst="line">
            <a:avLst/>
          </a:prstGeom>
          <a:ln w="57150">
            <a:solidFill>
              <a:schemeClr val="accent2"/>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6" name="Group 5" descr=" 6">
            <a:extLst>
              <a:ext uri="{FF2B5EF4-FFF2-40B4-BE49-F238E27FC236}">
                <a16:creationId xmlns:a16="http://schemas.microsoft.com/office/drawing/2014/main" id="{23C5297B-F289-42B0-A03F-2BACAF6813EF}"/>
              </a:ext>
            </a:extLst>
          </p:cNvPr>
          <p:cNvGrpSpPr/>
          <p:nvPr/>
        </p:nvGrpSpPr>
        <p:grpSpPr>
          <a:xfrm>
            <a:off x="151688" y="1539544"/>
            <a:ext cx="2972511" cy="3115874"/>
            <a:chOff x="151688" y="1539544"/>
            <a:chExt cx="2972511" cy="3115874"/>
          </a:xfrm>
        </p:grpSpPr>
        <p:sp>
          <p:nvSpPr>
            <p:cNvPr id="203" name="TextBox 202">
              <a:extLst>
                <a:ext uri="{FF2B5EF4-FFF2-40B4-BE49-F238E27FC236}">
                  <a16:creationId xmlns:a16="http://schemas.microsoft.com/office/drawing/2014/main" id="{6D75CC14-2F28-4B14-B91B-5F4CCC53E5FF}"/>
                </a:ext>
              </a:extLst>
            </p:cNvPr>
            <p:cNvSpPr txBox="1"/>
            <p:nvPr/>
          </p:nvSpPr>
          <p:spPr>
            <a:xfrm>
              <a:off x="276212" y="1989808"/>
              <a:ext cx="2723463"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Disruption of the </a:t>
              </a:r>
              <a:r>
                <a:rPr kumimoji="0" lang="en-GB" sz="1800" b="0" i="1" u="none" strike="noStrike" kern="1200" cap="none" spc="0" normalizeH="0" baseline="0" noProof="0" dirty="0">
                  <a:ln>
                    <a:noFill/>
                  </a:ln>
                  <a:solidFill>
                    <a:srgbClr val="0460A9"/>
                  </a:solidFill>
                  <a:effectLst/>
                  <a:uLnTx/>
                  <a:uFillTx/>
                  <a:latin typeface="Arial Black" panose="020B0A04020102020204"/>
                  <a:ea typeface="+mn-ea"/>
                  <a:cs typeface="+mn-cs"/>
                </a:rPr>
                <a:t>SMN1</a:t>
              </a: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 gene is the root cause of SMA</a:t>
              </a:r>
            </a:p>
          </p:txBody>
        </p:sp>
        <p:sp>
          <p:nvSpPr>
            <p:cNvPr id="204" name="Oval 203">
              <a:extLst>
                <a:ext uri="{FF2B5EF4-FFF2-40B4-BE49-F238E27FC236}">
                  <a16:creationId xmlns:a16="http://schemas.microsoft.com/office/drawing/2014/main" id="{568218F4-A312-41B8-86D8-AA070CF8207C}"/>
                </a:ext>
              </a:extLst>
            </p:cNvPr>
            <p:cNvSpPr/>
            <p:nvPr/>
          </p:nvSpPr>
          <p:spPr>
            <a:xfrm>
              <a:off x="1327380" y="1539544"/>
              <a:ext cx="621127" cy="6211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5" name="TextBox 204">
              <a:extLst>
                <a:ext uri="{FF2B5EF4-FFF2-40B4-BE49-F238E27FC236}">
                  <a16:creationId xmlns:a16="http://schemas.microsoft.com/office/drawing/2014/main" id="{7F211617-7FDC-4DC7-9244-AAF89C21D43C}"/>
                </a:ext>
              </a:extLst>
            </p:cNvPr>
            <p:cNvSpPr txBox="1"/>
            <p:nvPr/>
          </p:nvSpPr>
          <p:spPr>
            <a:xfrm>
              <a:off x="151688" y="3360713"/>
              <a:ext cx="2972511"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The mutated </a:t>
              </a:r>
              <a:r>
                <a:rPr kumimoji="0" lang="en-GB" sz="1800" b="0" i="1" u="none" strike="noStrike" kern="1200" cap="none" spc="0" normalizeH="0" baseline="0" noProof="0" dirty="0">
                  <a:ln>
                    <a:noFill/>
                  </a:ln>
                  <a:solidFill>
                    <a:srgbClr val="000000"/>
                  </a:solidFill>
                  <a:effectLst/>
                  <a:uLnTx/>
                  <a:uFillTx/>
                  <a:latin typeface="Arial" panose="020B0604020202020204"/>
                  <a:ea typeface="+mn-ea"/>
                  <a:cs typeface="+mn-cs"/>
                </a:rPr>
                <a:t>SMN1</a:t>
              </a: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 gene is unable to produce enough SMN protein</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1 </a:t>
              </a: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and the </a:t>
              </a:r>
              <a:b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800" b="0" i="1" u="none" strike="noStrike" kern="1200" cap="none" spc="0" normalizeH="0" baseline="0" noProof="0" dirty="0">
                  <a:ln>
                    <a:noFill/>
                  </a:ln>
                  <a:solidFill>
                    <a:srgbClr val="000000"/>
                  </a:solidFill>
                  <a:effectLst/>
                  <a:uLnTx/>
                  <a:uFillTx/>
                  <a:latin typeface="Arial" panose="020B0604020202020204"/>
                  <a:ea typeface="+mn-ea"/>
                  <a:cs typeface="+mn-cs"/>
                </a:rPr>
                <a:t>SMN2</a:t>
              </a: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 gene cannot compensate</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2</a:t>
              </a:r>
            </a:p>
          </p:txBody>
        </p:sp>
        <p:sp>
          <p:nvSpPr>
            <p:cNvPr id="206" name="Arrow: Down 205">
              <a:extLst>
                <a:ext uri="{FF2B5EF4-FFF2-40B4-BE49-F238E27FC236}">
                  <a16:creationId xmlns:a16="http://schemas.microsoft.com/office/drawing/2014/main" id="{B25E8675-68A3-4644-B07A-EF7273A6CC7F}"/>
                </a:ext>
              </a:extLst>
            </p:cNvPr>
            <p:cNvSpPr/>
            <p:nvPr/>
          </p:nvSpPr>
          <p:spPr>
            <a:xfrm>
              <a:off x="1421919" y="319548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0" name="Freeform 22">
              <a:extLst>
                <a:ext uri="{FF2B5EF4-FFF2-40B4-BE49-F238E27FC236}">
                  <a16:creationId xmlns:a16="http://schemas.microsoft.com/office/drawing/2014/main" id="{7FD20C08-35E9-454D-9849-E56EC0B71D5C}"/>
                </a:ext>
              </a:extLst>
            </p:cNvPr>
            <p:cNvSpPr>
              <a:spLocks noEditPoints="1"/>
            </p:cNvSpPr>
            <p:nvPr/>
          </p:nvSpPr>
          <p:spPr bwMode="auto">
            <a:xfrm>
              <a:off x="1394166" y="1605657"/>
              <a:ext cx="487554" cy="488900"/>
            </a:xfrm>
            <a:custGeom>
              <a:avLst/>
              <a:gdLst>
                <a:gd name="T0" fmla="*/ 91 w 239"/>
                <a:gd name="T1" fmla="*/ 226 h 239"/>
                <a:gd name="T2" fmla="*/ 80 w 239"/>
                <a:gd name="T3" fmla="*/ 216 h 239"/>
                <a:gd name="T4" fmla="*/ 93 w 239"/>
                <a:gd name="T5" fmla="*/ 178 h 239"/>
                <a:gd name="T6" fmla="*/ 212 w 239"/>
                <a:gd name="T7" fmla="*/ 66 h 239"/>
                <a:gd name="T8" fmla="*/ 220 w 239"/>
                <a:gd name="T9" fmla="*/ 58 h 239"/>
                <a:gd name="T10" fmla="*/ 172 w 239"/>
                <a:gd name="T11" fmla="*/ 19 h 239"/>
                <a:gd name="T12" fmla="*/ 164 w 239"/>
                <a:gd name="T13" fmla="*/ 31 h 239"/>
                <a:gd name="T14" fmla="*/ 207 w 239"/>
                <a:gd name="T15" fmla="*/ 66 h 239"/>
                <a:gd name="T16" fmla="*/ 200 w 239"/>
                <a:gd name="T17" fmla="*/ 74 h 239"/>
                <a:gd name="T18" fmla="*/ 195 w 239"/>
                <a:gd name="T19" fmla="*/ 74 h 239"/>
                <a:gd name="T20" fmla="*/ 187 w 239"/>
                <a:gd name="T21" fmla="*/ 82 h 239"/>
                <a:gd name="T22" fmla="*/ 157 w 239"/>
                <a:gd name="T23" fmla="*/ 44 h 239"/>
                <a:gd name="T24" fmla="*/ 19 w 239"/>
                <a:gd name="T25" fmla="*/ 172 h 239"/>
                <a:gd name="T26" fmla="*/ 59 w 239"/>
                <a:gd name="T27" fmla="*/ 219 h 239"/>
                <a:gd name="T28" fmla="*/ 67 w 239"/>
                <a:gd name="T29" fmla="*/ 211 h 239"/>
                <a:gd name="T30" fmla="*/ 31 w 239"/>
                <a:gd name="T31" fmla="*/ 164 h 239"/>
                <a:gd name="T32" fmla="*/ 67 w 239"/>
                <a:gd name="T33" fmla="*/ 207 h 239"/>
                <a:gd name="T34" fmla="*/ 75 w 239"/>
                <a:gd name="T35" fmla="*/ 199 h 239"/>
                <a:gd name="T36" fmla="*/ 74 w 239"/>
                <a:gd name="T37" fmla="*/ 194 h 239"/>
                <a:gd name="T38" fmla="*/ 82 w 239"/>
                <a:gd name="T39" fmla="*/ 186 h 239"/>
                <a:gd name="T40" fmla="*/ 44 w 239"/>
                <a:gd name="T41" fmla="*/ 157 h 239"/>
                <a:gd name="T42" fmla="*/ 151 w 239"/>
                <a:gd name="T43" fmla="*/ 118 h 239"/>
                <a:gd name="T44" fmla="*/ 159 w 239"/>
                <a:gd name="T45" fmla="*/ 110 h 239"/>
                <a:gd name="T46" fmla="*/ 121 w 239"/>
                <a:gd name="T47" fmla="*/ 80 h 239"/>
                <a:gd name="T48" fmla="*/ 151 w 239"/>
                <a:gd name="T49" fmla="*/ 123 h 239"/>
                <a:gd name="T50" fmla="*/ 143 w 239"/>
                <a:gd name="T51" fmla="*/ 131 h 239"/>
                <a:gd name="T52" fmla="*/ 108 w 239"/>
                <a:gd name="T53" fmla="*/ 87 h 239"/>
                <a:gd name="T54" fmla="*/ 118 w 239"/>
                <a:gd name="T55" fmla="*/ 150 h 239"/>
                <a:gd name="T56" fmla="*/ 110 w 239"/>
                <a:gd name="T57" fmla="*/ 158 h 239"/>
                <a:gd name="T58" fmla="*/ 80 w 239"/>
                <a:gd name="T59" fmla="*/ 120 h 239"/>
                <a:gd name="T60" fmla="*/ 88 w 239"/>
                <a:gd name="T61" fmla="*/ 108 h 239"/>
                <a:gd name="T62" fmla="*/ 131 w 239"/>
                <a:gd name="T63" fmla="*/ 143 h 239"/>
                <a:gd name="T64" fmla="*/ 123 w 239"/>
                <a:gd name="T65" fmla="*/ 151 h 239"/>
                <a:gd name="T66" fmla="*/ 116 w 239"/>
                <a:gd name="T67" fmla="*/ 178 h 239"/>
                <a:gd name="T68" fmla="*/ 154 w 239"/>
                <a:gd name="T69" fmla="*/ 164 h 239"/>
                <a:gd name="T70" fmla="*/ 166 w 239"/>
                <a:gd name="T71" fmla="*/ 151 h 239"/>
                <a:gd name="T72" fmla="*/ 149 w 239"/>
                <a:gd name="T73" fmla="*/ 49 h 239"/>
                <a:gd name="T74" fmla="*/ 161 w 239"/>
                <a:gd name="T75" fmla="*/ 0 h 239"/>
                <a:gd name="T76" fmla="*/ 151 w 239"/>
                <a:gd name="T77" fmla="*/ 88 h 239"/>
                <a:gd name="T78" fmla="*/ 143 w 239"/>
                <a:gd name="T79" fmla="*/ 153 h 239"/>
                <a:gd name="T80" fmla="*/ 50 w 239"/>
                <a:gd name="T81" fmla="*/ 134 h 239"/>
                <a:gd name="T82" fmla="*/ 11 w 239"/>
                <a:gd name="T83" fmla="*/ 171 h 239"/>
                <a:gd name="T84" fmla="*/ 78 w 239"/>
                <a:gd name="T85" fmla="*/ 161 h 239"/>
                <a:gd name="T86" fmla="*/ 143 w 239"/>
                <a:gd name="T87" fmla="*/ 143 h 239"/>
                <a:gd name="T88" fmla="*/ 96 w 239"/>
                <a:gd name="T89" fmla="*/ 103 h 239"/>
                <a:gd name="T90" fmla="*/ 104 w 239"/>
                <a:gd name="T91" fmla="*/ 95 h 239"/>
                <a:gd name="T92" fmla="*/ 73 w 239"/>
                <a:gd name="T93" fmla="*/ 87 h 239"/>
                <a:gd name="T94" fmla="*/ 86 w 239"/>
                <a:gd name="T95" fmla="*/ 75 h 239"/>
                <a:gd name="T96" fmla="*/ 123 w 239"/>
                <a:gd name="T97" fmla="*/ 60 h 239"/>
                <a:gd name="T98" fmla="*/ 137 w 239"/>
                <a:gd name="T99" fmla="*/ 79 h 239"/>
                <a:gd name="T100" fmla="*/ 86 w 239"/>
                <a:gd name="T101" fmla="*/ 96 h 239"/>
                <a:gd name="T102" fmla="*/ 73 w 239"/>
                <a:gd name="T103" fmla="*/ 134 h 239"/>
                <a:gd name="T104" fmla="*/ 190 w 239"/>
                <a:gd name="T105" fmla="*/ 90 h 239"/>
                <a:gd name="T106" fmla="*/ 239 w 239"/>
                <a:gd name="T107" fmla="*/ 78 h 239"/>
                <a:gd name="T108" fmla="*/ 182 w 239"/>
                <a:gd name="T109" fmla="*/ 10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9" h="239">
                  <a:moveTo>
                    <a:pt x="105" y="182"/>
                  </a:moveTo>
                  <a:cubicBezTo>
                    <a:pt x="105" y="184"/>
                    <a:pt x="105" y="186"/>
                    <a:pt x="105" y="189"/>
                  </a:cubicBezTo>
                  <a:cubicBezTo>
                    <a:pt x="106" y="202"/>
                    <a:pt x="101" y="216"/>
                    <a:pt x="91" y="226"/>
                  </a:cubicBezTo>
                  <a:cubicBezTo>
                    <a:pt x="78" y="239"/>
                    <a:pt x="78" y="239"/>
                    <a:pt x="78" y="239"/>
                  </a:cubicBezTo>
                  <a:cubicBezTo>
                    <a:pt x="68" y="228"/>
                    <a:pt x="68" y="228"/>
                    <a:pt x="68" y="228"/>
                  </a:cubicBezTo>
                  <a:cubicBezTo>
                    <a:pt x="80" y="216"/>
                    <a:pt x="80" y="216"/>
                    <a:pt x="80" y="216"/>
                  </a:cubicBezTo>
                  <a:cubicBezTo>
                    <a:pt x="87" y="209"/>
                    <a:pt x="91" y="199"/>
                    <a:pt x="90" y="189"/>
                  </a:cubicBezTo>
                  <a:cubicBezTo>
                    <a:pt x="90" y="184"/>
                    <a:pt x="89" y="179"/>
                    <a:pt x="87" y="175"/>
                  </a:cubicBezTo>
                  <a:cubicBezTo>
                    <a:pt x="89" y="176"/>
                    <a:pt x="91" y="177"/>
                    <a:pt x="93" y="178"/>
                  </a:cubicBezTo>
                  <a:cubicBezTo>
                    <a:pt x="97" y="179"/>
                    <a:pt x="101" y="181"/>
                    <a:pt x="105" y="182"/>
                  </a:cubicBezTo>
                  <a:close/>
                  <a:moveTo>
                    <a:pt x="172" y="27"/>
                  </a:moveTo>
                  <a:cubicBezTo>
                    <a:pt x="212" y="66"/>
                    <a:pt x="212" y="66"/>
                    <a:pt x="212" y="66"/>
                  </a:cubicBezTo>
                  <a:cubicBezTo>
                    <a:pt x="214" y="69"/>
                    <a:pt x="217" y="69"/>
                    <a:pt x="220" y="66"/>
                  </a:cubicBezTo>
                  <a:cubicBezTo>
                    <a:pt x="220" y="66"/>
                    <a:pt x="220" y="66"/>
                    <a:pt x="220" y="66"/>
                  </a:cubicBezTo>
                  <a:cubicBezTo>
                    <a:pt x="222" y="64"/>
                    <a:pt x="222" y="61"/>
                    <a:pt x="220" y="58"/>
                  </a:cubicBezTo>
                  <a:cubicBezTo>
                    <a:pt x="180" y="19"/>
                    <a:pt x="180" y="19"/>
                    <a:pt x="180" y="19"/>
                  </a:cubicBezTo>
                  <a:cubicBezTo>
                    <a:pt x="178" y="17"/>
                    <a:pt x="174" y="17"/>
                    <a:pt x="172" y="19"/>
                  </a:cubicBezTo>
                  <a:cubicBezTo>
                    <a:pt x="172" y="19"/>
                    <a:pt x="172" y="19"/>
                    <a:pt x="172" y="19"/>
                  </a:cubicBezTo>
                  <a:cubicBezTo>
                    <a:pt x="170" y="21"/>
                    <a:pt x="170" y="25"/>
                    <a:pt x="172" y="27"/>
                  </a:cubicBezTo>
                  <a:close/>
                  <a:moveTo>
                    <a:pt x="164" y="39"/>
                  </a:moveTo>
                  <a:cubicBezTo>
                    <a:pt x="162" y="37"/>
                    <a:pt x="162" y="33"/>
                    <a:pt x="164" y="31"/>
                  </a:cubicBezTo>
                  <a:cubicBezTo>
                    <a:pt x="164" y="31"/>
                    <a:pt x="164" y="31"/>
                    <a:pt x="164" y="31"/>
                  </a:cubicBezTo>
                  <a:cubicBezTo>
                    <a:pt x="166" y="29"/>
                    <a:pt x="170" y="29"/>
                    <a:pt x="172" y="31"/>
                  </a:cubicBezTo>
                  <a:cubicBezTo>
                    <a:pt x="207" y="66"/>
                    <a:pt x="207" y="66"/>
                    <a:pt x="207" y="66"/>
                  </a:cubicBezTo>
                  <a:cubicBezTo>
                    <a:pt x="210" y="69"/>
                    <a:pt x="210" y="72"/>
                    <a:pt x="207" y="74"/>
                  </a:cubicBezTo>
                  <a:cubicBezTo>
                    <a:pt x="207" y="74"/>
                    <a:pt x="207" y="74"/>
                    <a:pt x="207" y="74"/>
                  </a:cubicBezTo>
                  <a:cubicBezTo>
                    <a:pt x="205" y="77"/>
                    <a:pt x="202" y="77"/>
                    <a:pt x="200" y="74"/>
                  </a:cubicBezTo>
                  <a:cubicBezTo>
                    <a:pt x="164" y="39"/>
                    <a:pt x="164" y="39"/>
                    <a:pt x="164" y="39"/>
                  </a:cubicBezTo>
                  <a:close/>
                  <a:moveTo>
                    <a:pt x="165" y="44"/>
                  </a:moveTo>
                  <a:cubicBezTo>
                    <a:pt x="195" y="74"/>
                    <a:pt x="195" y="74"/>
                    <a:pt x="195" y="74"/>
                  </a:cubicBezTo>
                  <a:cubicBezTo>
                    <a:pt x="197" y="76"/>
                    <a:pt x="197" y="80"/>
                    <a:pt x="195" y="82"/>
                  </a:cubicBezTo>
                  <a:cubicBezTo>
                    <a:pt x="195" y="82"/>
                    <a:pt x="195" y="82"/>
                    <a:pt x="195" y="82"/>
                  </a:cubicBezTo>
                  <a:cubicBezTo>
                    <a:pt x="192" y="84"/>
                    <a:pt x="189" y="84"/>
                    <a:pt x="187" y="82"/>
                  </a:cubicBezTo>
                  <a:cubicBezTo>
                    <a:pt x="157" y="52"/>
                    <a:pt x="157" y="52"/>
                    <a:pt x="157" y="52"/>
                  </a:cubicBezTo>
                  <a:cubicBezTo>
                    <a:pt x="155" y="50"/>
                    <a:pt x="155" y="46"/>
                    <a:pt x="157" y="44"/>
                  </a:cubicBezTo>
                  <a:cubicBezTo>
                    <a:pt x="157" y="44"/>
                    <a:pt x="157" y="44"/>
                    <a:pt x="157" y="44"/>
                  </a:cubicBezTo>
                  <a:cubicBezTo>
                    <a:pt x="159" y="42"/>
                    <a:pt x="163" y="42"/>
                    <a:pt x="165" y="44"/>
                  </a:cubicBezTo>
                  <a:close/>
                  <a:moveTo>
                    <a:pt x="27" y="172"/>
                  </a:moveTo>
                  <a:cubicBezTo>
                    <a:pt x="25" y="170"/>
                    <a:pt x="22" y="170"/>
                    <a:pt x="19" y="172"/>
                  </a:cubicBezTo>
                  <a:cubicBezTo>
                    <a:pt x="19" y="172"/>
                    <a:pt x="19" y="172"/>
                    <a:pt x="19" y="172"/>
                  </a:cubicBezTo>
                  <a:cubicBezTo>
                    <a:pt x="17" y="174"/>
                    <a:pt x="17" y="178"/>
                    <a:pt x="19" y="180"/>
                  </a:cubicBezTo>
                  <a:cubicBezTo>
                    <a:pt x="59" y="219"/>
                    <a:pt x="59" y="219"/>
                    <a:pt x="59" y="219"/>
                  </a:cubicBezTo>
                  <a:cubicBezTo>
                    <a:pt x="61" y="221"/>
                    <a:pt x="65" y="221"/>
                    <a:pt x="67" y="219"/>
                  </a:cubicBezTo>
                  <a:cubicBezTo>
                    <a:pt x="67" y="219"/>
                    <a:pt x="67" y="219"/>
                    <a:pt x="67" y="219"/>
                  </a:cubicBezTo>
                  <a:cubicBezTo>
                    <a:pt x="69" y="217"/>
                    <a:pt x="69" y="214"/>
                    <a:pt x="67" y="211"/>
                  </a:cubicBezTo>
                  <a:cubicBezTo>
                    <a:pt x="27" y="172"/>
                    <a:pt x="27" y="172"/>
                    <a:pt x="27" y="172"/>
                  </a:cubicBezTo>
                  <a:close/>
                  <a:moveTo>
                    <a:pt x="39" y="164"/>
                  </a:moveTo>
                  <a:cubicBezTo>
                    <a:pt x="37" y="162"/>
                    <a:pt x="34" y="162"/>
                    <a:pt x="31" y="164"/>
                  </a:cubicBezTo>
                  <a:cubicBezTo>
                    <a:pt x="31" y="164"/>
                    <a:pt x="31" y="164"/>
                    <a:pt x="31" y="164"/>
                  </a:cubicBezTo>
                  <a:cubicBezTo>
                    <a:pt x="29" y="166"/>
                    <a:pt x="29" y="170"/>
                    <a:pt x="31" y="172"/>
                  </a:cubicBezTo>
                  <a:cubicBezTo>
                    <a:pt x="67" y="207"/>
                    <a:pt x="67" y="207"/>
                    <a:pt x="67" y="207"/>
                  </a:cubicBezTo>
                  <a:cubicBezTo>
                    <a:pt x="69" y="209"/>
                    <a:pt x="73" y="209"/>
                    <a:pt x="75" y="207"/>
                  </a:cubicBezTo>
                  <a:cubicBezTo>
                    <a:pt x="75" y="207"/>
                    <a:pt x="75" y="207"/>
                    <a:pt x="75" y="207"/>
                  </a:cubicBezTo>
                  <a:cubicBezTo>
                    <a:pt x="77" y="205"/>
                    <a:pt x="77" y="201"/>
                    <a:pt x="75" y="199"/>
                  </a:cubicBezTo>
                  <a:cubicBezTo>
                    <a:pt x="39" y="164"/>
                    <a:pt x="39" y="164"/>
                    <a:pt x="39" y="164"/>
                  </a:cubicBezTo>
                  <a:close/>
                  <a:moveTo>
                    <a:pt x="44" y="164"/>
                  </a:moveTo>
                  <a:cubicBezTo>
                    <a:pt x="74" y="194"/>
                    <a:pt x="74" y="194"/>
                    <a:pt x="74" y="194"/>
                  </a:cubicBezTo>
                  <a:cubicBezTo>
                    <a:pt x="76" y="196"/>
                    <a:pt x="80" y="196"/>
                    <a:pt x="82" y="194"/>
                  </a:cubicBezTo>
                  <a:cubicBezTo>
                    <a:pt x="82" y="194"/>
                    <a:pt x="82" y="194"/>
                    <a:pt x="82" y="194"/>
                  </a:cubicBezTo>
                  <a:cubicBezTo>
                    <a:pt x="84" y="192"/>
                    <a:pt x="84" y="188"/>
                    <a:pt x="82" y="186"/>
                  </a:cubicBezTo>
                  <a:cubicBezTo>
                    <a:pt x="52" y="157"/>
                    <a:pt x="52" y="157"/>
                    <a:pt x="52" y="157"/>
                  </a:cubicBezTo>
                  <a:cubicBezTo>
                    <a:pt x="50" y="154"/>
                    <a:pt x="47" y="154"/>
                    <a:pt x="44" y="157"/>
                  </a:cubicBezTo>
                  <a:cubicBezTo>
                    <a:pt x="44" y="157"/>
                    <a:pt x="44" y="157"/>
                    <a:pt x="44" y="157"/>
                  </a:cubicBezTo>
                  <a:cubicBezTo>
                    <a:pt x="42" y="159"/>
                    <a:pt x="42" y="162"/>
                    <a:pt x="44" y="164"/>
                  </a:cubicBezTo>
                  <a:close/>
                  <a:moveTo>
                    <a:pt x="121" y="88"/>
                  </a:moveTo>
                  <a:cubicBezTo>
                    <a:pt x="151" y="118"/>
                    <a:pt x="151" y="118"/>
                    <a:pt x="151" y="118"/>
                  </a:cubicBezTo>
                  <a:cubicBezTo>
                    <a:pt x="153" y="120"/>
                    <a:pt x="156" y="120"/>
                    <a:pt x="159" y="118"/>
                  </a:cubicBezTo>
                  <a:cubicBezTo>
                    <a:pt x="159" y="118"/>
                    <a:pt x="159" y="118"/>
                    <a:pt x="159" y="118"/>
                  </a:cubicBezTo>
                  <a:cubicBezTo>
                    <a:pt x="161" y="116"/>
                    <a:pt x="161" y="112"/>
                    <a:pt x="159" y="110"/>
                  </a:cubicBezTo>
                  <a:cubicBezTo>
                    <a:pt x="129" y="80"/>
                    <a:pt x="129" y="80"/>
                    <a:pt x="129" y="80"/>
                  </a:cubicBezTo>
                  <a:cubicBezTo>
                    <a:pt x="127" y="78"/>
                    <a:pt x="123" y="78"/>
                    <a:pt x="121" y="80"/>
                  </a:cubicBezTo>
                  <a:cubicBezTo>
                    <a:pt x="121" y="80"/>
                    <a:pt x="121" y="80"/>
                    <a:pt x="121" y="80"/>
                  </a:cubicBezTo>
                  <a:cubicBezTo>
                    <a:pt x="119" y="82"/>
                    <a:pt x="119" y="86"/>
                    <a:pt x="121" y="88"/>
                  </a:cubicBezTo>
                  <a:close/>
                  <a:moveTo>
                    <a:pt x="116" y="87"/>
                  </a:moveTo>
                  <a:cubicBezTo>
                    <a:pt x="151" y="123"/>
                    <a:pt x="151" y="123"/>
                    <a:pt x="151" y="123"/>
                  </a:cubicBezTo>
                  <a:cubicBezTo>
                    <a:pt x="153" y="125"/>
                    <a:pt x="153" y="128"/>
                    <a:pt x="151" y="131"/>
                  </a:cubicBezTo>
                  <a:cubicBezTo>
                    <a:pt x="151" y="131"/>
                    <a:pt x="151" y="131"/>
                    <a:pt x="151" y="131"/>
                  </a:cubicBezTo>
                  <a:cubicBezTo>
                    <a:pt x="149" y="133"/>
                    <a:pt x="145" y="133"/>
                    <a:pt x="143" y="131"/>
                  </a:cubicBezTo>
                  <a:cubicBezTo>
                    <a:pt x="108" y="95"/>
                    <a:pt x="108" y="95"/>
                    <a:pt x="108" y="95"/>
                  </a:cubicBezTo>
                  <a:cubicBezTo>
                    <a:pt x="106" y="93"/>
                    <a:pt x="106" y="90"/>
                    <a:pt x="108" y="87"/>
                  </a:cubicBezTo>
                  <a:cubicBezTo>
                    <a:pt x="108" y="87"/>
                    <a:pt x="108" y="87"/>
                    <a:pt x="108" y="87"/>
                  </a:cubicBezTo>
                  <a:cubicBezTo>
                    <a:pt x="110" y="85"/>
                    <a:pt x="114" y="85"/>
                    <a:pt x="116" y="87"/>
                  </a:cubicBezTo>
                  <a:close/>
                  <a:moveTo>
                    <a:pt x="88" y="120"/>
                  </a:moveTo>
                  <a:cubicBezTo>
                    <a:pt x="118" y="150"/>
                    <a:pt x="118" y="150"/>
                    <a:pt x="118" y="150"/>
                  </a:cubicBezTo>
                  <a:cubicBezTo>
                    <a:pt x="120" y="152"/>
                    <a:pt x="120" y="156"/>
                    <a:pt x="118" y="158"/>
                  </a:cubicBezTo>
                  <a:cubicBezTo>
                    <a:pt x="118" y="158"/>
                    <a:pt x="118" y="158"/>
                    <a:pt x="118" y="158"/>
                  </a:cubicBezTo>
                  <a:cubicBezTo>
                    <a:pt x="116" y="160"/>
                    <a:pt x="112" y="160"/>
                    <a:pt x="110" y="158"/>
                  </a:cubicBezTo>
                  <a:cubicBezTo>
                    <a:pt x="80" y="128"/>
                    <a:pt x="80" y="128"/>
                    <a:pt x="80" y="128"/>
                  </a:cubicBezTo>
                  <a:cubicBezTo>
                    <a:pt x="78" y="126"/>
                    <a:pt x="78" y="123"/>
                    <a:pt x="80" y="120"/>
                  </a:cubicBezTo>
                  <a:cubicBezTo>
                    <a:pt x="80" y="120"/>
                    <a:pt x="80" y="120"/>
                    <a:pt x="80" y="120"/>
                  </a:cubicBezTo>
                  <a:cubicBezTo>
                    <a:pt x="83" y="118"/>
                    <a:pt x="86" y="118"/>
                    <a:pt x="88" y="120"/>
                  </a:cubicBezTo>
                  <a:close/>
                  <a:moveTo>
                    <a:pt x="88" y="115"/>
                  </a:moveTo>
                  <a:cubicBezTo>
                    <a:pt x="86" y="113"/>
                    <a:pt x="86" y="110"/>
                    <a:pt x="88" y="108"/>
                  </a:cubicBezTo>
                  <a:cubicBezTo>
                    <a:pt x="88" y="108"/>
                    <a:pt x="88" y="108"/>
                    <a:pt x="88" y="108"/>
                  </a:cubicBezTo>
                  <a:cubicBezTo>
                    <a:pt x="90" y="105"/>
                    <a:pt x="94" y="105"/>
                    <a:pt x="96" y="108"/>
                  </a:cubicBezTo>
                  <a:cubicBezTo>
                    <a:pt x="131" y="143"/>
                    <a:pt x="131" y="143"/>
                    <a:pt x="131" y="143"/>
                  </a:cubicBezTo>
                  <a:cubicBezTo>
                    <a:pt x="133" y="145"/>
                    <a:pt x="133" y="149"/>
                    <a:pt x="131" y="151"/>
                  </a:cubicBezTo>
                  <a:cubicBezTo>
                    <a:pt x="131" y="151"/>
                    <a:pt x="131" y="151"/>
                    <a:pt x="131" y="151"/>
                  </a:cubicBezTo>
                  <a:cubicBezTo>
                    <a:pt x="129" y="153"/>
                    <a:pt x="125" y="153"/>
                    <a:pt x="123" y="151"/>
                  </a:cubicBezTo>
                  <a:cubicBezTo>
                    <a:pt x="88" y="115"/>
                    <a:pt x="88" y="115"/>
                    <a:pt x="88" y="115"/>
                  </a:cubicBezTo>
                  <a:close/>
                  <a:moveTo>
                    <a:pt x="78" y="161"/>
                  </a:moveTo>
                  <a:cubicBezTo>
                    <a:pt x="88" y="172"/>
                    <a:pt x="102" y="178"/>
                    <a:pt x="116" y="178"/>
                  </a:cubicBezTo>
                  <a:cubicBezTo>
                    <a:pt x="129" y="179"/>
                    <a:pt x="142" y="174"/>
                    <a:pt x="152" y="166"/>
                  </a:cubicBezTo>
                  <a:cubicBezTo>
                    <a:pt x="152" y="166"/>
                    <a:pt x="152" y="166"/>
                    <a:pt x="152" y="166"/>
                  </a:cubicBezTo>
                  <a:cubicBezTo>
                    <a:pt x="154" y="164"/>
                    <a:pt x="154" y="164"/>
                    <a:pt x="154" y="164"/>
                  </a:cubicBezTo>
                  <a:cubicBezTo>
                    <a:pt x="164" y="153"/>
                    <a:pt x="164" y="153"/>
                    <a:pt x="164" y="153"/>
                  </a:cubicBezTo>
                  <a:cubicBezTo>
                    <a:pt x="166" y="151"/>
                    <a:pt x="166" y="151"/>
                    <a:pt x="166" y="151"/>
                  </a:cubicBezTo>
                  <a:cubicBezTo>
                    <a:pt x="166" y="151"/>
                    <a:pt x="166" y="151"/>
                    <a:pt x="166" y="151"/>
                  </a:cubicBezTo>
                  <a:cubicBezTo>
                    <a:pt x="175" y="141"/>
                    <a:pt x="179" y="128"/>
                    <a:pt x="178" y="115"/>
                  </a:cubicBezTo>
                  <a:cubicBezTo>
                    <a:pt x="178" y="102"/>
                    <a:pt x="172" y="88"/>
                    <a:pt x="162" y="77"/>
                  </a:cubicBezTo>
                  <a:cubicBezTo>
                    <a:pt x="154" y="69"/>
                    <a:pt x="149" y="59"/>
                    <a:pt x="149" y="49"/>
                  </a:cubicBezTo>
                  <a:cubicBezTo>
                    <a:pt x="149" y="39"/>
                    <a:pt x="152" y="30"/>
                    <a:pt x="159" y="23"/>
                  </a:cubicBezTo>
                  <a:cubicBezTo>
                    <a:pt x="171" y="10"/>
                    <a:pt x="171" y="10"/>
                    <a:pt x="171" y="10"/>
                  </a:cubicBezTo>
                  <a:cubicBezTo>
                    <a:pt x="161" y="0"/>
                    <a:pt x="161" y="0"/>
                    <a:pt x="161" y="0"/>
                  </a:cubicBezTo>
                  <a:cubicBezTo>
                    <a:pt x="148" y="12"/>
                    <a:pt x="148" y="12"/>
                    <a:pt x="148" y="12"/>
                  </a:cubicBezTo>
                  <a:cubicBezTo>
                    <a:pt x="138" y="22"/>
                    <a:pt x="133" y="36"/>
                    <a:pt x="134" y="50"/>
                  </a:cubicBezTo>
                  <a:cubicBezTo>
                    <a:pt x="134" y="63"/>
                    <a:pt x="140" y="77"/>
                    <a:pt x="151" y="88"/>
                  </a:cubicBezTo>
                  <a:cubicBezTo>
                    <a:pt x="159" y="96"/>
                    <a:pt x="163" y="106"/>
                    <a:pt x="163" y="116"/>
                  </a:cubicBezTo>
                  <a:cubicBezTo>
                    <a:pt x="164" y="126"/>
                    <a:pt x="160" y="135"/>
                    <a:pt x="153" y="142"/>
                  </a:cubicBezTo>
                  <a:cubicBezTo>
                    <a:pt x="143" y="153"/>
                    <a:pt x="143" y="153"/>
                    <a:pt x="143" y="153"/>
                  </a:cubicBezTo>
                  <a:cubicBezTo>
                    <a:pt x="136" y="160"/>
                    <a:pt x="126" y="163"/>
                    <a:pt x="116" y="163"/>
                  </a:cubicBezTo>
                  <a:cubicBezTo>
                    <a:pt x="106" y="163"/>
                    <a:pt x="96" y="158"/>
                    <a:pt x="88" y="150"/>
                  </a:cubicBezTo>
                  <a:cubicBezTo>
                    <a:pt x="78" y="140"/>
                    <a:pt x="64" y="134"/>
                    <a:pt x="50" y="134"/>
                  </a:cubicBezTo>
                  <a:cubicBezTo>
                    <a:pt x="36" y="133"/>
                    <a:pt x="23" y="138"/>
                    <a:pt x="12" y="148"/>
                  </a:cubicBezTo>
                  <a:cubicBezTo>
                    <a:pt x="0" y="160"/>
                    <a:pt x="0" y="160"/>
                    <a:pt x="0" y="160"/>
                  </a:cubicBezTo>
                  <a:cubicBezTo>
                    <a:pt x="11" y="171"/>
                    <a:pt x="11" y="171"/>
                    <a:pt x="11" y="171"/>
                  </a:cubicBezTo>
                  <a:cubicBezTo>
                    <a:pt x="23" y="159"/>
                    <a:pt x="23" y="159"/>
                    <a:pt x="23" y="159"/>
                  </a:cubicBezTo>
                  <a:cubicBezTo>
                    <a:pt x="30" y="152"/>
                    <a:pt x="40" y="148"/>
                    <a:pt x="50" y="149"/>
                  </a:cubicBezTo>
                  <a:cubicBezTo>
                    <a:pt x="59" y="149"/>
                    <a:pt x="70" y="153"/>
                    <a:pt x="78" y="161"/>
                  </a:cubicBezTo>
                  <a:close/>
                  <a:moveTo>
                    <a:pt x="104" y="95"/>
                  </a:moveTo>
                  <a:cubicBezTo>
                    <a:pt x="143" y="135"/>
                    <a:pt x="143" y="135"/>
                    <a:pt x="143" y="135"/>
                  </a:cubicBezTo>
                  <a:cubicBezTo>
                    <a:pt x="145" y="137"/>
                    <a:pt x="145" y="141"/>
                    <a:pt x="143" y="143"/>
                  </a:cubicBezTo>
                  <a:cubicBezTo>
                    <a:pt x="143" y="143"/>
                    <a:pt x="143" y="143"/>
                    <a:pt x="143" y="143"/>
                  </a:cubicBezTo>
                  <a:cubicBezTo>
                    <a:pt x="141" y="145"/>
                    <a:pt x="137" y="145"/>
                    <a:pt x="135" y="143"/>
                  </a:cubicBezTo>
                  <a:cubicBezTo>
                    <a:pt x="96" y="103"/>
                    <a:pt x="96" y="103"/>
                    <a:pt x="96" y="103"/>
                  </a:cubicBezTo>
                  <a:cubicBezTo>
                    <a:pt x="94" y="101"/>
                    <a:pt x="94" y="98"/>
                    <a:pt x="96" y="95"/>
                  </a:cubicBezTo>
                  <a:cubicBezTo>
                    <a:pt x="96" y="95"/>
                    <a:pt x="96" y="95"/>
                    <a:pt x="96" y="95"/>
                  </a:cubicBezTo>
                  <a:cubicBezTo>
                    <a:pt x="98" y="93"/>
                    <a:pt x="102" y="93"/>
                    <a:pt x="104" y="95"/>
                  </a:cubicBezTo>
                  <a:close/>
                  <a:moveTo>
                    <a:pt x="61" y="130"/>
                  </a:moveTo>
                  <a:cubicBezTo>
                    <a:pt x="61" y="128"/>
                    <a:pt x="61" y="125"/>
                    <a:pt x="61" y="123"/>
                  </a:cubicBezTo>
                  <a:cubicBezTo>
                    <a:pt x="60" y="110"/>
                    <a:pt x="64" y="97"/>
                    <a:pt x="73" y="87"/>
                  </a:cubicBezTo>
                  <a:cubicBezTo>
                    <a:pt x="73" y="87"/>
                    <a:pt x="73" y="87"/>
                    <a:pt x="73" y="87"/>
                  </a:cubicBezTo>
                  <a:cubicBezTo>
                    <a:pt x="75" y="85"/>
                    <a:pt x="75" y="85"/>
                    <a:pt x="75" y="85"/>
                  </a:cubicBezTo>
                  <a:cubicBezTo>
                    <a:pt x="86" y="75"/>
                    <a:pt x="86" y="75"/>
                    <a:pt x="86" y="75"/>
                  </a:cubicBezTo>
                  <a:cubicBezTo>
                    <a:pt x="88" y="73"/>
                    <a:pt x="88" y="73"/>
                    <a:pt x="88" y="73"/>
                  </a:cubicBezTo>
                  <a:cubicBezTo>
                    <a:pt x="88" y="73"/>
                    <a:pt x="88" y="73"/>
                    <a:pt x="88" y="73"/>
                  </a:cubicBezTo>
                  <a:cubicBezTo>
                    <a:pt x="98" y="64"/>
                    <a:pt x="110" y="60"/>
                    <a:pt x="123" y="60"/>
                  </a:cubicBezTo>
                  <a:cubicBezTo>
                    <a:pt x="126" y="60"/>
                    <a:pt x="128" y="61"/>
                    <a:pt x="130" y="61"/>
                  </a:cubicBezTo>
                  <a:cubicBezTo>
                    <a:pt x="131" y="65"/>
                    <a:pt x="132" y="69"/>
                    <a:pt x="134" y="72"/>
                  </a:cubicBezTo>
                  <a:cubicBezTo>
                    <a:pt x="135" y="75"/>
                    <a:pt x="136" y="77"/>
                    <a:pt x="137" y="79"/>
                  </a:cubicBezTo>
                  <a:cubicBezTo>
                    <a:pt x="133" y="77"/>
                    <a:pt x="128" y="76"/>
                    <a:pt x="123" y="75"/>
                  </a:cubicBezTo>
                  <a:cubicBezTo>
                    <a:pt x="113" y="75"/>
                    <a:pt x="103" y="78"/>
                    <a:pt x="96" y="85"/>
                  </a:cubicBezTo>
                  <a:cubicBezTo>
                    <a:pt x="86" y="96"/>
                    <a:pt x="86" y="96"/>
                    <a:pt x="86" y="96"/>
                  </a:cubicBezTo>
                  <a:cubicBezTo>
                    <a:pt x="79" y="103"/>
                    <a:pt x="75" y="113"/>
                    <a:pt x="76" y="122"/>
                  </a:cubicBezTo>
                  <a:cubicBezTo>
                    <a:pt x="76" y="127"/>
                    <a:pt x="77" y="132"/>
                    <a:pt x="79" y="137"/>
                  </a:cubicBezTo>
                  <a:cubicBezTo>
                    <a:pt x="77" y="136"/>
                    <a:pt x="75" y="135"/>
                    <a:pt x="73" y="134"/>
                  </a:cubicBezTo>
                  <a:cubicBezTo>
                    <a:pt x="69" y="132"/>
                    <a:pt x="65" y="131"/>
                    <a:pt x="61" y="130"/>
                  </a:cubicBezTo>
                  <a:close/>
                  <a:moveTo>
                    <a:pt x="175" y="86"/>
                  </a:moveTo>
                  <a:cubicBezTo>
                    <a:pt x="180" y="88"/>
                    <a:pt x="185" y="90"/>
                    <a:pt x="190" y="90"/>
                  </a:cubicBezTo>
                  <a:cubicBezTo>
                    <a:pt x="199" y="90"/>
                    <a:pt x="209" y="87"/>
                    <a:pt x="216" y="80"/>
                  </a:cubicBezTo>
                  <a:cubicBezTo>
                    <a:pt x="228" y="67"/>
                    <a:pt x="228" y="67"/>
                    <a:pt x="228" y="67"/>
                  </a:cubicBezTo>
                  <a:cubicBezTo>
                    <a:pt x="239" y="78"/>
                    <a:pt x="239" y="78"/>
                    <a:pt x="239" y="78"/>
                  </a:cubicBezTo>
                  <a:cubicBezTo>
                    <a:pt x="227" y="91"/>
                    <a:pt x="227" y="91"/>
                    <a:pt x="227" y="91"/>
                  </a:cubicBezTo>
                  <a:cubicBezTo>
                    <a:pt x="217" y="101"/>
                    <a:pt x="203" y="105"/>
                    <a:pt x="189" y="105"/>
                  </a:cubicBezTo>
                  <a:cubicBezTo>
                    <a:pt x="187" y="105"/>
                    <a:pt x="184" y="105"/>
                    <a:pt x="182" y="104"/>
                  </a:cubicBezTo>
                  <a:cubicBezTo>
                    <a:pt x="181" y="100"/>
                    <a:pt x="180" y="96"/>
                    <a:pt x="178" y="93"/>
                  </a:cubicBezTo>
                  <a:cubicBezTo>
                    <a:pt x="177" y="91"/>
                    <a:pt x="176" y="88"/>
                    <a:pt x="175"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3" name="Group 2" descr=" 3">
            <a:extLst>
              <a:ext uri="{FF2B5EF4-FFF2-40B4-BE49-F238E27FC236}">
                <a16:creationId xmlns:a16="http://schemas.microsoft.com/office/drawing/2014/main" id="{2FEE2D93-AD36-4076-9905-ED8EAD86D288}"/>
              </a:ext>
            </a:extLst>
          </p:cNvPr>
          <p:cNvGrpSpPr/>
          <p:nvPr/>
        </p:nvGrpSpPr>
        <p:grpSpPr>
          <a:xfrm>
            <a:off x="7368135" y="1539544"/>
            <a:ext cx="2664000" cy="3115874"/>
            <a:chOff x="7368135" y="1539544"/>
            <a:chExt cx="2664000" cy="3115874"/>
          </a:xfrm>
        </p:grpSpPr>
        <p:sp>
          <p:nvSpPr>
            <p:cNvPr id="166" name="TextBox 165">
              <a:extLst>
                <a:ext uri="{FF2B5EF4-FFF2-40B4-BE49-F238E27FC236}">
                  <a16:creationId xmlns:a16="http://schemas.microsoft.com/office/drawing/2014/main" id="{7A8AABE2-F57F-4262-AFA4-41CEFE3FD17E}"/>
                </a:ext>
              </a:extLst>
            </p:cNvPr>
            <p:cNvSpPr txBox="1"/>
            <p:nvPr/>
          </p:nvSpPr>
          <p:spPr>
            <a:xfrm>
              <a:off x="7479735" y="1989808"/>
              <a:ext cx="24408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There are different forms of SMA</a:t>
              </a:r>
            </a:p>
          </p:txBody>
        </p:sp>
        <p:sp>
          <p:nvSpPr>
            <p:cNvPr id="169" name="Oval 168">
              <a:extLst>
                <a:ext uri="{FF2B5EF4-FFF2-40B4-BE49-F238E27FC236}">
                  <a16:creationId xmlns:a16="http://schemas.microsoft.com/office/drawing/2014/main" id="{1605B255-5ECA-4CED-A948-595797C0A5B1}"/>
                </a:ext>
              </a:extLst>
            </p:cNvPr>
            <p:cNvSpPr/>
            <p:nvPr/>
          </p:nvSpPr>
          <p:spPr>
            <a:xfrm>
              <a:off x="8389572" y="1539544"/>
              <a:ext cx="621127" cy="6211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0" name="TextBox 189">
              <a:extLst>
                <a:ext uri="{FF2B5EF4-FFF2-40B4-BE49-F238E27FC236}">
                  <a16:creationId xmlns:a16="http://schemas.microsoft.com/office/drawing/2014/main" id="{5ED73F14-0834-40AA-B426-11ED77944FF9}"/>
                </a:ext>
              </a:extLst>
            </p:cNvPr>
            <p:cNvSpPr txBox="1"/>
            <p:nvPr/>
          </p:nvSpPr>
          <p:spPr>
            <a:xfrm>
              <a:off x="7368135" y="336071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Subtypes of SMA are categorized by age at onset and milestone achievement; SMA type I is the most severe form</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2</a:t>
              </a:r>
            </a:p>
          </p:txBody>
        </p:sp>
        <p:sp>
          <p:nvSpPr>
            <p:cNvPr id="194" name="Arrow: Down 193">
              <a:extLst>
                <a:ext uri="{FF2B5EF4-FFF2-40B4-BE49-F238E27FC236}">
                  <a16:creationId xmlns:a16="http://schemas.microsoft.com/office/drawing/2014/main" id="{33FCD961-E9C3-48C9-9577-46B8A0AE6354}"/>
                </a:ext>
              </a:extLst>
            </p:cNvPr>
            <p:cNvSpPr/>
            <p:nvPr/>
          </p:nvSpPr>
          <p:spPr>
            <a:xfrm>
              <a:off x="8484111" y="319548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41" name="Group 240">
              <a:extLst>
                <a:ext uri="{FF2B5EF4-FFF2-40B4-BE49-F238E27FC236}">
                  <a16:creationId xmlns:a16="http://schemas.microsoft.com/office/drawing/2014/main" id="{982E6F67-8F21-4975-B200-950ABAD383BB}"/>
                </a:ext>
              </a:extLst>
            </p:cNvPr>
            <p:cNvGrpSpPr/>
            <p:nvPr/>
          </p:nvGrpSpPr>
          <p:grpSpPr>
            <a:xfrm>
              <a:off x="8538117" y="1609024"/>
              <a:ext cx="324036" cy="482166"/>
              <a:chOff x="4743450" y="3262313"/>
              <a:chExt cx="506412" cy="819150"/>
            </a:xfrm>
            <a:solidFill>
              <a:schemeClr val="bg1"/>
            </a:solidFill>
          </p:grpSpPr>
          <p:sp>
            <p:nvSpPr>
              <p:cNvPr id="242" name="Freeform 25">
                <a:extLst>
                  <a:ext uri="{FF2B5EF4-FFF2-40B4-BE49-F238E27FC236}">
                    <a16:creationId xmlns:a16="http://schemas.microsoft.com/office/drawing/2014/main" id="{76734B96-ABCE-4DFD-8F2D-5D36F8FBB90E}"/>
                  </a:ext>
                </a:extLst>
              </p:cNvPr>
              <p:cNvSpPr>
                <a:spLocks/>
              </p:cNvSpPr>
              <p:nvPr/>
            </p:nvSpPr>
            <p:spPr bwMode="auto">
              <a:xfrm>
                <a:off x="4976813" y="3529013"/>
                <a:ext cx="26987" cy="69850"/>
              </a:xfrm>
              <a:custGeom>
                <a:avLst/>
                <a:gdLst>
                  <a:gd name="T0" fmla="*/ 0 w 17"/>
                  <a:gd name="T1" fmla="*/ 41 h 44"/>
                  <a:gd name="T2" fmla="*/ 7 w 17"/>
                  <a:gd name="T3" fmla="*/ 44 h 44"/>
                  <a:gd name="T4" fmla="*/ 17 w 17"/>
                  <a:gd name="T5" fmla="*/ 7 h 44"/>
                  <a:gd name="T6" fmla="*/ 17 w 17"/>
                  <a:gd name="T7" fmla="*/ 0 h 44"/>
                  <a:gd name="T8" fmla="*/ 12 w 17"/>
                  <a:gd name="T9" fmla="*/ 0 h 44"/>
                  <a:gd name="T10" fmla="*/ 0 w 17"/>
                  <a:gd name="T11" fmla="*/ 41 h 44"/>
                </a:gdLst>
                <a:ahLst/>
                <a:cxnLst>
                  <a:cxn ang="0">
                    <a:pos x="T0" y="T1"/>
                  </a:cxn>
                  <a:cxn ang="0">
                    <a:pos x="T2" y="T3"/>
                  </a:cxn>
                  <a:cxn ang="0">
                    <a:pos x="T4" y="T5"/>
                  </a:cxn>
                  <a:cxn ang="0">
                    <a:pos x="T6" y="T7"/>
                  </a:cxn>
                  <a:cxn ang="0">
                    <a:pos x="T8" y="T9"/>
                  </a:cxn>
                  <a:cxn ang="0">
                    <a:pos x="T10" y="T11"/>
                  </a:cxn>
                </a:cxnLst>
                <a:rect l="0" t="0" r="r" b="b"/>
                <a:pathLst>
                  <a:path w="17" h="44">
                    <a:moveTo>
                      <a:pt x="0" y="41"/>
                    </a:moveTo>
                    <a:lnTo>
                      <a:pt x="7" y="44"/>
                    </a:lnTo>
                    <a:lnTo>
                      <a:pt x="17" y="7"/>
                    </a:lnTo>
                    <a:lnTo>
                      <a:pt x="17" y="0"/>
                    </a:lnTo>
                    <a:lnTo>
                      <a:pt x="12" y="0"/>
                    </a:lnTo>
                    <a:lnTo>
                      <a:pt x="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43" name="Freeform 26">
                <a:extLst>
                  <a:ext uri="{FF2B5EF4-FFF2-40B4-BE49-F238E27FC236}">
                    <a16:creationId xmlns:a16="http://schemas.microsoft.com/office/drawing/2014/main" id="{488B5A8A-3BFA-4931-BA3B-DFB130A6FF6B}"/>
                  </a:ext>
                </a:extLst>
              </p:cNvPr>
              <p:cNvSpPr>
                <a:spLocks noEditPoints="1"/>
              </p:cNvSpPr>
              <p:nvPr/>
            </p:nvSpPr>
            <p:spPr bwMode="auto">
              <a:xfrm>
                <a:off x="5021262" y="3525838"/>
                <a:ext cx="165100" cy="149225"/>
              </a:xfrm>
              <a:custGeom>
                <a:avLst/>
                <a:gdLst>
                  <a:gd name="T0" fmla="*/ 70 w 220"/>
                  <a:gd name="T1" fmla="*/ 200 h 200"/>
                  <a:gd name="T2" fmla="*/ 118 w 220"/>
                  <a:gd name="T3" fmla="*/ 178 h 200"/>
                  <a:gd name="T4" fmla="*/ 112 w 220"/>
                  <a:gd name="T5" fmla="*/ 162 h 200"/>
                  <a:gd name="T6" fmla="*/ 159 w 220"/>
                  <a:gd name="T7" fmla="*/ 125 h 200"/>
                  <a:gd name="T8" fmla="*/ 178 w 220"/>
                  <a:gd name="T9" fmla="*/ 127 h 200"/>
                  <a:gd name="T10" fmla="*/ 203 w 220"/>
                  <a:gd name="T11" fmla="*/ 29 h 200"/>
                  <a:gd name="T12" fmla="*/ 58 w 220"/>
                  <a:gd name="T13" fmla="*/ 57 h 200"/>
                  <a:gd name="T14" fmla="*/ 0 w 220"/>
                  <a:gd name="T15" fmla="*/ 124 h 200"/>
                  <a:gd name="T16" fmla="*/ 63 w 220"/>
                  <a:gd name="T17" fmla="*/ 159 h 200"/>
                  <a:gd name="T18" fmla="*/ 70 w 220"/>
                  <a:gd name="T19" fmla="*/ 200 h 200"/>
                  <a:gd name="T20" fmla="*/ 121 w 220"/>
                  <a:gd name="T21" fmla="*/ 37 h 200"/>
                  <a:gd name="T22" fmla="*/ 183 w 220"/>
                  <a:gd name="T23" fmla="*/ 45 h 200"/>
                  <a:gd name="T24" fmla="*/ 175 w 220"/>
                  <a:gd name="T25" fmla="*/ 106 h 200"/>
                  <a:gd name="T26" fmla="*/ 114 w 220"/>
                  <a:gd name="T27" fmla="*/ 99 h 200"/>
                  <a:gd name="T28" fmla="*/ 121 w 220"/>
                  <a:gd name="T29" fmla="*/ 37 h 200"/>
                  <a:gd name="T30" fmla="*/ 73 w 220"/>
                  <a:gd name="T31" fmla="*/ 76 h 200"/>
                  <a:gd name="T32" fmla="*/ 81 w 220"/>
                  <a:gd name="T33" fmla="*/ 70 h 200"/>
                  <a:gd name="T34" fmla="*/ 95 w 220"/>
                  <a:gd name="T35" fmla="*/ 113 h 200"/>
                  <a:gd name="T36" fmla="*/ 104 w 220"/>
                  <a:gd name="T37" fmla="*/ 123 h 200"/>
                  <a:gd name="T38" fmla="*/ 89 w 220"/>
                  <a:gd name="T39" fmla="*/ 151 h 200"/>
                  <a:gd name="T40" fmla="*/ 75 w 220"/>
                  <a:gd name="T41" fmla="*/ 138 h 200"/>
                  <a:gd name="T42" fmla="*/ 33 w 220"/>
                  <a:gd name="T43" fmla="*/ 115 h 200"/>
                  <a:gd name="T44" fmla="*/ 73 w 220"/>
                  <a:gd name="T45" fmla="*/ 7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0" h="200">
                    <a:moveTo>
                      <a:pt x="70" y="200"/>
                    </a:moveTo>
                    <a:cubicBezTo>
                      <a:pt x="85" y="196"/>
                      <a:pt x="102" y="188"/>
                      <a:pt x="118" y="178"/>
                    </a:cubicBezTo>
                    <a:cubicBezTo>
                      <a:pt x="115" y="173"/>
                      <a:pt x="112" y="168"/>
                      <a:pt x="112" y="162"/>
                    </a:cubicBezTo>
                    <a:cubicBezTo>
                      <a:pt x="112" y="142"/>
                      <a:pt x="133" y="125"/>
                      <a:pt x="159" y="125"/>
                    </a:cubicBezTo>
                    <a:cubicBezTo>
                      <a:pt x="166" y="125"/>
                      <a:pt x="172" y="126"/>
                      <a:pt x="178" y="127"/>
                    </a:cubicBezTo>
                    <a:cubicBezTo>
                      <a:pt x="209" y="90"/>
                      <a:pt x="220" y="51"/>
                      <a:pt x="203" y="29"/>
                    </a:cubicBezTo>
                    <a:cubicBezTo>
                      <a:pt x="180" y="0"/>
                      <a:pt x="115" y="12"/>
                      <a:pt x="58" y="57"/>
                    </a:cubicBezTo>
                    <a:cubicBezTo>
                      <a:pt x="32" y="77"/>
                      <a:pt x="11" y="102"/>
                      <a:pt x="0" y="124"/>
                    </a:cubicBezTo>
                    <a:cubicBezTo>
                      <a:pt x="63" y="159"/>
                      <a:pt x="63" y="159"/>
                      <a:pt x="63" y="159"/>
                    </a:cubicBezTo>
                    <a:cubicBezTo>
                      <a:pt x="75" y="165"/>
                      <a:pt x="77" y="183"/>
                      <a:pt x="70" y="200"/>
                    </a:cubicBezTo>
                    <a:close/>
                    <a:moveTo>
                      <a:pt x="121" y="37"/>
                    </a:moveTo>
                    <a:cubicBezTo>
                      <a:pt x="140" y="22"/>
                      <a:pt x="168" y="26"/>
                      <a:pt x="183" y="45"/>
                    </a:cubicBezTo>
                    <a:cubicBezTo>
                      <a:pt x="198" y="64"/>
                      <a:pt x="194" y="91"/>
                      <a:pt x="175" y="106"/>
                    </a:cubicBezTo>
                    <a:cubicBezTo>
                      <a:pt x="156" y="121"/>
                      <a:pt x="129" y="118"/>
                      <a:pt x="114" y="99"/>
                    </a:cubicBezTo>
                    <a:cubicBezTo>
                      <a:pt x="99" y="80"/>
                      <a:pt x="102" y="52"/>
                      <a:pt x="121" y="37"/>
                    </a:cubicBezTo>
                    <a:close/>
                    <a:moveTo>
                      <a:pt x="73" y="76"/>
                    </a:moveTo>
                    <a:cubicBezTo>
                      <a:pt x="75" y="74"/>
                      <a:pt x="78" y="72"/>
                      <a:pt x="81" y="70"/>
                    </a:cubicBezTo>
                    <a:cubicBezTo>
                      <a:pt x="80" y="86"/>
                      <a:pt x="85" y="101"/>
                      <a:pt x="95" y="113"/>
                    </a:cubicBezTo>
                    <a:cubicBezTo>
                      <a:pt x="98" y="117"/>
                      <a:pt x="101" y="120"/>
                      <a:pt x="104" y="123"/>
                    </a:cubicBezTo>
                    <a:cubicBezTo>
                      <a:pt x="97" y="131"/>
                      <a:pt x="91" y="141"/>
                      <a:pt x="89" y="151"/>
                    </a:cubicBezTo>
                    <a:cubicBezTo>
                      <a:pt x="86" y="146"/>
                      <a:pt x="81" y="141"/>
                      <a:pt x="75" y="138"/>
                    </a:cubicBezTo>
                    <a:cubicBezTo>
                      <a:pt x="33" y="115"/>
                      <a:pt x="33" y="115"/>
                      <a:pt x="33" y="115"/>
                    </a:cubicBezTo>
                    <a:cubicBezTo>
                      <a:pt x="44" y="102"/>
                      <a:pt x="57" y="88"/>
                      <a:pt x="73"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44" name="Freeform 27">
                <a:extLst>
                  <a:ext uri="{FF2B5EF4-FFF2-40B4-BE49-F238E27FC236}">
                    <a16:creationId xmlns:a16="http://schemas.microsoft.com/office/drawing/2014/main" id="{C6616992-6E33-4E7A-BA6F-952190EC371E}"/>
                  </a:ext>
                </a:extLst>
              </p:cNvPr>
              <p:cNvSpPr>
                <a:spLocks noEditPoints="1"/>
              </p:cNvSpPr>
              <p:nvPr/>
            </p:nvSpPr>
            <p:spPr bwMode="auto">
              <a:xfrm>
                <a:off x="4743450" y="3262313"/>
                <a:ext cx="506412" cy="819150"/>
              </a:xfrm>
              <a:custGeom>
                <a:avLst/>
                <a:gdLst>
                  <a:gd name="T0" fmla="*/ 495 w 680"/>
                  <a:gd name="T1" fmla="*/ 1097 h 1097"/>
                  <a:gd name="T2" fmla="*/ 562 w 680"/>
                  <a:gd name="T3" fmla="*/ 817 h 1097"/>
                  <a:gd name="T4" fmla="*/ 674 w 680"/>
                  <a:gd name="T5" fmla="*/ 807 h 1097"/>
                  <a:gd name="T6" fmla="*/ 608 w 680"/>
                  <a:gd name="T7" fmla="*/ 532 h 1097"/>
                  <a:gd name="T8" fmla="*/ 631 w 680"/>
                  <a:gd name="T9" fmla="*/ 296 h 1097"/>
                  <a:gd name="T10" fmla="*/ 577 w 680"/>
                  <a:gd name="T11" fmla="*/ 247 h 1097"/>
                  <a:gd name="T12" fmla="*/ 557 w 680"/>
                  <a:gd name="T13" fmla="*/ 155 h 1097"/>
                  <a:gd name="T14" fmla="*/ 330 w 680"/>
                  <a:gd name="T15" fmla="*/ 155 h 1097"/>
                  <a:gd name="T16" fmla="*/ 275 w 680"/>
                  <a:gd name="T17" fmla="*/ 202 h 1097"/>
                  <a:gd name="T18" fmla="*/ 205 w 680"/>
                  <a:gd name="T19" fmla="*/ 0 h 1097"/>
                  <a:gd name="T20" fmla="*/ 134 w 680"/>
                  <a:gd name="T21" fmla="*/ 202 h 1097"/>
                  <a:gd name="T22" fmla="*/ 63 w 680"/>
                  <a:gd name="T23" fmla="*/ 202 h 1097"/>
                  <a:gd name="T24" fmla="*/ 0 w 680"/>
                  <a:gd name="T25" fmla="*/ 270 h 1097"/>
                  <a:gd name="T26" fmla="*/ 62 w 680"/>
                  <a:gd name="T27" fmla="*/ 652 h 1097"/>
                  <a:gd name="T28" fmla="*/ 86 w 680"/>
                  <a:gd name="T29" fmla="*/ 1022 h 1097"/>
                  <a:gd name="T30" fmla="*/ 205 w 680"/>
                  <a:gd name="T31" fmla="*/ 1071 h 1097"/>
                  <a:gd name="T32" fmla="*/ 323 w 680"/>
                  <a:gd name="T33" fmla="*/ 1022 h 1097"/>
                  <a:gd name="T34" fmla="*/ 325 w 680"/>
                  <a:gd name="T35" fmla="*/ 817 h 1097"/>
                  <a:gd name="T36" fmla="*/ 392 w 680"/>
                  <a:gd name="T37" fmla="*/ 1097 h 1097"/>
                  <a:gd name="T38" fmla="*/ 444 w 680"/>
                  <a:gd name="T39" fmla="*/ 66 h 1097"/>
                  <a:gd name="T40" fmla="*/ 444 w 680"/>
                  <a:gd name="T41" fmla="*/ 244 h 1097"/>
                  <a:gd name="T42" fmla="*/ 444 w 680"/>
                  <a:gd name="T43" fmla="*/ 66 h 1097"/>
                  <a:gd name="T44" fmla="*/ 205 w 680"/>
                  <a:gd name="T45" fmla="*/ 24 h 1097"/>
                  <a:gd name="T46" fmla="*/ 205 w 680"/>
                  <a:gd name="T47" fmla="*/ 203 h 1097"/>
                  <a:gd name="T48" fmla="*/ 197 w 680"/>
                  <a:gd name="T49" fmla="*/ 665 h 1097"/>
                  <a:gd name="T50" fmla="*/ 154 w 680"/>
                  <a:gd name="T51" fmla="*/ 1073 h 1097"/>
                  <a:gd name="T52" fmla="*/ 110 w 680"/>
                  <a:gd name="T53" fmla="*/ 665 h 1097"/>
                  <a:gd name="T54" fmla="*/ 100 w 680"/>
                  <a:gd name="T55" fmla="*/ 316 h 1097"/>
                  <a:gd name="T56" fmla="*/ 62 w 680"/>
                  <a:gd name="T57" fmla="*/ 628 h 1097"/>
                  <a:gd name="T58" fmla="*/ 24 w 680"/>
                  <a:gd name="T59" fmla="*/ 270 h 1097"/>
                  <a:gd name="T60" fmla="*/ 63 w 680"/>
                  <a:gd name="T61" fmla="*/ 226 h 1097"/>
                  <a:gd name="T62" fmla="*/ 110 w 680"/>
                  <a:gd name="T63" fmla="*/ 226 h 1097"/>
                  <a:gd name="T64" fmla="*/ 345 w 680"/>
                  <a:gd name="T65" fmla="*/ 226 h 1097"/>
                  <a:gd name="T66" fmla="*/ 347 w 680"/>
                  <a:gd name="T67" fmla="*/ 226 h 1097"/>
                  <a:gd name="T68" fmla="*/ 317 w 680"/>
                  <a:gd name="T69" fmla="*/ 252 h 1097"/>
                  <a:gd name="T70" fmla="*/ 259 w 680"/>
                  <a:gd name="T71" fmla="*/ 281 h 1097"/>
                  <a:gd name="T72" fmla="*/ 208 w 680"/>
                  <a:gd name="T73" fmla="*/ 465 h 1097"/>
                  <a:gd name="T74" fmla="*/ 228 w 680"/>
                  <a:gd name="T75" fmla="*/ 508 h 1097"/>
                  <a:gd name="T76" fmla="*/ 212 w 680"/>
                  <a:gd name="T77" fmla="*/ 794 h 1097"/>
                  <a:gd name="T78" fmla="*/ 197 w 680"/>
                  <a:gd name="T79" fmla="*/ 665 h 1097"/>
                  <a:gd name="T80" fmla="*/ 255 w 680"/>
                  <a:gd name="T81" fmla="*/ 1073 h 1097"/>
                  <a:gd name="T82" fmla="*/ 212 w 680"/>
                  <a:gd name="T83" fmla="*/ 812 h 1097"/>
                  <a:gd name="T84" fmla="*/ 299 w 680"/>
                  <a:gd name="T85" fmla="*/ 1022 h 1097"/>
                  <a:gd name="T86" fmla="*/ 349 w 680"/>
                  <a:gd name="T87" fmla="*/ 793 h 1097"/>
                  <a:gd name="T88" fmla="*/ 305 w 680"/>
                  <a:gd name="T89" fmla="*/ 529 h 1097"/>
                  <a:gd name="T90" fmla="*/ 227 w 680"/>
                  <a:gd name="T91" fmla="*/ 469 h 1097"/>
                  <a:gd name="T92" fmla="*/ 232 w 680"/>
                  <a:gd name="T93" fmla="*/ 448 h 1097"/>
                  <a:gd name="T94" fmla="*/ 316 w 680"/>
                  <a:gd name="T95" fmla="*/ 271 h 1097"/>
                  <a:gd name="T96" fmla="*/ 538 w 680"/>
                  <a:gd name="T97" fmla="*/ 271 h 1097"/>
                  <a:gd name="T98" fmla="*/ 596 w 680"/>
                  <a:gd name="T99" fmla="*/ 279 h 1097"/>
                  <a:gd name="T100" fmla="*/ 613 w 680"/>
                  <a:gd name="T101" fmla="*/ 489 h 1097"/>
                  <a:gd name="T102" fmla="*/ 579 w 680"/>
                  <a:gd name="T103" fmla="*/ 520 h 1097"/>
                  <a:gd name="T104" fmla="*/ 538 w 680"/>
                  <a:gd name="T105" fmla="*/ 793 h 1097"/>
                  <a:gd name="T106" fmla="*/ 495 w 680"/>
                  <a:gd name="T107" fmla="*/ 1073 h 1097"/>
                  <a:gd name="T108" fmla="*/ 452 w 680"/>
                  <a:gd name="T109" fmla="*/ 793 h 1097"/>
                  <a:gd name="T110" fmla="*/ 435 w 680"/>
                  <a:gd name="T111" fmla="*/ 1022 h 1097"/>
                  <a:gd name="T112" fmla="*/ 349 w 680"/>
                  <a:gd name="T113" fmla="*/ 1022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80" h="1097">
                    <a:moveTo>
                      <a:pt x="444" y="1070"/>
                    </a:moveTo>
                    <a:cubicBezTo>
                      <a:pt x="456" y="1086"/>
                      <a:pt x="474" y="1097"/>
                      <a:pt x="495" y="1097"/>
                    </a:cubicBezTo>
                    <a:cubicBezTo>
                      <a:pt x="532" y="1097"/>
                      <a:pt x="562" y="1063"/>
                      <a:pt x="562" y="1022"/>
                    </a:cubicBezTo>
                    <a:cubicBezTo>
                      <a:pt x="562" y="817"/>
                      <a:pt x="562" y="817"/>
                      <a:pt x="562" y="817"/>
                    </a:cubicBezTo>
                    <a:cubicBezTo>
                      <a:pt x="655" y="817"/>
                      <a:pt x="655" y="817"/>
                      <a:pt x="655" y="817"/>
                    </a:cubicBezTo>
                    <a:cubicBezTo>
                      <a:pt x="663" y="817"/>
                      <a:pt x="670" y="813"/>
                      <a:pt x="674" y="807"/>
                    </a:cubicBezTo>
                    <a:cubicBezTo>
                      <a:pt x="679" y="801"/>
                      <a:pt x="680" y="794"/>
                      <a:pt x="678" y="786"/>
                    </a:cubicBezTo>
                    <a:cubicBezTo>
                      <a:pt x="608" y="532"/>
                      <a:pt x="608" y="532"/>
                      <a:pt x="608" y="532"/>
                    </a:cubicBezTo>
                    <a:cubicBezTo>
                      <a:pt x="626" y="523"/>
                      <a:pt x="637" y="506"/>
                      <a:pt x="637" y="488"/>
                    </a:cubicBezTo>
                    <a:cubicBezTo>
                      <a:pt x="631" y="296"/>
                      <a:pt x="631" y="296"/>
                      <a:pt x="631" y="296"/>
                    </a:cubicBezTo>
                    <a:cubicBezTo>
                      <a:pt x="630" y="282"/>
                      <a:pt x="624" y="270"/>
                      <a:pt x="612" y="261"/>
                    </a:cubicBezTo>
                    <a:cubicBezTo>
                      <a:pt x="603" y="252"/>
                      <a:pt x="590" y="247"/>
                      <a:pt x="577" y="247"/>
                    </a:cubicBezTo>
                    <a:cubicBezTo>
                      <a:pt x="509" y="247"/>
                      <a:pt x="509" y="247"/>
                      <a:pt x="509" y="247"/>
                    </a:cubicBezTo>
                    <a:cubicBezTo>
                      <a:pt x="538" y="226"/>
                      <a:pt x="557" y="193"/>
                      <a:pt x="557" y="155"/>
                    </a:cubicBezTo>
                    <a:cubicBezTo>
                      <a:pt x="557" y="92"/>
                      <a:pt x="506" y="42"/>
                      <a:pt x="444" y="42"/>
                    </a:cubicBezTo>
                    <a:cubicBezTo>
                      <a:pt x="381" y="42"/>
                      <a:pt x="330" y="92"/>
                      <a:pt x="330" y="155"/>
                    </a:cubicBezTo>
                    <a:cubicBezTo>
                      <a:pt x="330" y="172"/>
                      <a:pt x="334" y="188"/>
                      <a:pt x="341" y="202"/>
                    </a:cubicBezTo>
                    <a:cubicBezTo>
                      <a:pt x="275" y="202"/>
                      <a:pt x="275" y="202"/>
                      <a:pt x="275" y="202"/>
                    </a:cubicBezTo>
                    <a:cubicBezTo>
                      <a:pt x="301" y="181"/>
                      <a:pt x="318" y="149"/>
                      <a:pt x="318" y="113"/>
                    </a:cubicBezTo>
                    <a:cubicBezTo>
                      <a:pt x="318" y="51"/>
                      <a:pt x="267" y="0"/>
                      <a:pt x="205" y="0"/>
                    </a:cubicBezTo>
                    <a:cubicBezTo>
                      <a:pt x="142" y="0"/>
                      <a:pt x="91" y="51"/>
                      <a:pt x="91" y="113"/>
                    </a:cubicBezTo>
                    <a:cubicBezTo>
                      <a:pt x="91" y="149"/>
                      <a:pt x="108" y="181"/>
                      <a:pt x="134" y="202"/>
                    </a:cubicBezTo>
                    <a:cubicBezTo>
                      <a:pt x="64" y="202"/>
                      <a:pt x="64" y="202"/>
                      <a:pt x="64" y="202"/>
                    </a:cubicBezTo>
                    <a:cubicBezTo>
                      <a:pt x="64" y="202"/>
                      <a:pt x="64" y="202"/>
                      <a:pt x="63" y="202"/>
                    </a:cubicBezTo>
                    <a:cubicBezTo>
                      <a:pt x="63" y="202"/>
                      <a:pt x="62" y="202"/>
                      <a:pt x="62" y="202"/>
                    </a:cubicBezTo>
                    <a:cubicBezTo>
                      <a:pt x="28" y="202"/>
                      <a:pt x="0" y="233"/>
                      <a:pt x="0" y="270"/>
                    </a:cubicBezTo>
                    <a:cubicBezTo>
                      <a:pt x="0" y="584"/>
                      <a:pt x="0" y="584"/>
                      <a:pt x="0" y="584"/>
                    </a:cubicBezTo>
                    <a:cubicBezTo>
                      <a:pt x="0" y="621"/>
                      <a:pt x="28" y="652"/>
                      <a:pt x="62" y="652"/>
                    </a:cubicBezTo>
                    <a:cubicBezTo>
                      <a:pt x="70" y="652"/>
                      <a:pt x="79" y="650"/>
                      <a:pt x="86" y="646"/>
                    </a:cubicBezTo>
                    <a:cubicBezTo>
                      <a:pt x="86" y="1022"/>
                      <a:pt x="86" y="1022"/>
                      <a:pt x="86" y="1022"/>
                    </a:cubicBezTo>
                    <a:cubicBezTo>
                      <a:pt x="86" y="1063"/>
                      <a:pt x="116" y="1097"/>
                      <a:pt x="154" y="1097"/>
                    </a:cubicBezTo>
                    <a:cubicBezTo>
                      <a:pt x="174" y="1097"/>
                      <a:pt x="192" y="1087"/>
                      <a:pt x="205" y="1071"/>
                    </a:cubicBezTo>
                    <a:cubicBezTo>
                      <a:pt x="217" y="1087"/>
                      <a:pt x="235" y="1097"/>
                      <a:pt x="255" y="1097"/>
                    </a:cubicBezTo>
                    <a:cubicBezTo>
                      <a:pt x="293" y="1097"/>
                      <a:pt x="323" y="1063"/>
                      <a:pt x="323" y="1022"/>
                    </a:cubicBezTo>
                    <a:cubicBezTo>
                      <a:pt x="323" y="817"/>
                      <a:pt x="323" y="817"/>
                      <a:pt x="323" y="817"/>
                    </a:cubicBezTo>
                    <a:cubicBezTo>
                      <a:pt x="325" y="817"/>
                      <a:pt x="325" y="817"/>
                      <a:pt x="325" y="817"/>
                    </a:cubicBezTo>
                    <a:cubicBezTo>
                      <a:pt x="325" y="1022"/>
                      <a:pt x="325" y="1022"/>
                      <a:pt x="325" y="1022"/>
                    </a:cubicBezTo>
                    <a:cubicBezTo>
                      <a:pt x="325" y="1063"/>
                      <a:pt x="355" y="1097"/>
                      <a:pt x="392" y="1097"/>
                    </a:cubicBezTo>
                    <a:cubicBezTo>
                      <a:pt x="413" y="1097"/>
                      <a:pt x="431" y="1086"/>
                      <a:pt x="444" y="1070"/>
                    </a:cubicBezTo>
                    <a:close/>
                    <a:moveTo>
                      <a:pt x="444" y="66"/>
                    </a:moveTo>
                    <a:cubicBezTo>
                      <a:pt x="493" y="66"/>
                      <a:pt x="533" y="106"/>
                      <a:pt x="533" y="155"/>
                    </a:cubicBezTo>
                    <a:cubicBezTo>
                      <a:pt x="533" y="204"/>
                      <a:pt x="493" y="244"/>
                      <a:pt x="444" y="244"/>
                    </a:cubicBezTo>
                    <a:cubicBezTo>
                      <a:pt x="394" y="244"/>
                      <a:pt x="354" y="204"/>
                      <a:pt x="354" y="155"/>
                    </a:cubicBezTo>
                    <a:cubicBezTo>
                      <a:pt x="354" y="106"/>
                      <a:pt x="394" y="66"/>
                      <a:pt x="444" y="66"/>
                    </a:cubicBezTo>
                    <a:close/>
                    <a:moveTo>
                      <a:pt x="115" y="113"/>
                    </a:moveTo>
                    <a:cubicBezTo>
                      <a:pt x="115" y="64"/>
                      <a:pt x="155" y="24"/>
                      <a:pt x="205" y="24"/>
                    </a:cubicBezTo>
                    <a:cubicBezTo>
                      <a:pt x="254" y="24"/>
                      <a:pt x="294" y="64"/>
                      <a:pt x="294" y="113"/>
                    </a:cubicBezTo>
                    <a:cubicBezTo>
                      <a:pt x="294" y="163"/>
                      <a:pt x="254" y="203"/>
                      <a:pt x="205" y="203"/>
                    </a:cubicBezTo>
                    <a:cubicBezTo>
                      <a:pt x="155" y="203"/>
                      <a:pt x="115" y="163"/>
                      <a:pt x="115" y="113"/>
                    </a:cubicBezTo>
                    <a:close/>
                    <a:moveTo>
                      <a:pt x="197" y="665"/>
                    </a:moveTo>
                    <a:cubicBezTo>
                      <a:pt x="197" y="1022"/>
                      <a:pt x="197" y="1022"/>
                      <a:pt x="197" y="1022"/>
                    </a:cubicBezTo>
                    <a:cubicBezTo>
                      <a:pt x="197" y="1050"/>
                      <a:pt x="178" y="1073"/>
                      <a:pt x="154" y="1073"/>
                    </a:cubicBezTo>
                    <a:cubicBezTo>
                      <a:pt x="130" y="1073"/>
                      <a:pt x="110" y="1050"/>
                      <a:pt x="110" y="1022"/>
                    </a:cubicBezTo>
                    <a:cubicBezTo>
                      <a:pt x="110" y="665"/>
                      <a:pt x="110" y="665"/>
                      <a:pt x="110" y="665"/>
                    </a:cubicBezTo>
                    <a:cubicBezTo>
                      <a:pt x="110" y="316"/>
                      <a:pt x="110" y="316"/>
                      <a:pt x="110" y="316"/>
                    </a:cubicBezTo>
                    <a:cubicBezTo>
                      <a:pt x="100" y="316"/>
                      <a:pt x="100" y="316"/>
                      <a:pt x="100" y="316"/>
                    </a:cubicBezTo>
                    <a:cubicBezTo>
                      <a:pt x="100" y="584"/>
                      <a:pt x="100" y="584"/>
                      <a:pt x="100" y="584"/>
                    </a:cubicBezTo>
                    <a:cubicBezTo>
                      <a:pt x="100" y="608"/>
                      <a:pt x="83" y="628"/>
                      <a:pt x="62" y="628"/>
                    </a:cubicBezTo>
                    <a:cubicBezTo>
                      <a:pt x="41" y="628"/>
                      <a:pt x="24" y="608"/>
                      <a:pt x="24" y="584"/>
                    </a:cubicBezTo>
                    <a:cubicBezTo>
                      <a:pt x="24" y="270"/>
                      <a:pt x="24" y="270"/>
                      <a:pt x="24" y="270"/>
                    </a:cubicBezTo>
                    <a:cubicBezTo>
                      <a:pt x="24" y="246"/>
                      <a:pt x="41" y="226"/>
                      <a:pt x="62" y="226"/>
                    </a:cubicBezTo>
                    <a:cubicBezTo>
                      <a:pt x="62" y="226"/>
                      <a:pt x="63" y="226"/>
                      <a:pt x="63" y="226"/>
                    </a:cubicBezTo>
                    <a:cubicBezTo>
                      <a:pt x="64" y="226"/>
                      <a:pt x="64" y="226"/>
                      <a:pt x="64" y="226"/>
                    </a:cubicBezTo>
                    <a:cubicBezTo>
                      <a:pt x="110" y="226"/>
                      <a:pt x="110" y="226"/>
                      <a:pt x="110" y="226"/>
                    </a:cubicBezTo>
                    <a:cubicBezTo>
                      <a:pt x="299" y="226"/>
                      <a:pt x="299" y="226"/>
                      <a:pt x="299" y="226"/>
                    </a:cubicBezTo>
                    <a:cubicBezTo>
                      <a:pt x="345" y="226"/>
                      <a:pt x="345" y="226"/>
                      <a:pt x="345" y="226"/>
                    </a:cubicBezTo>
                    <a:cubicBezTo>
                      <a:pt x="345" y="226"/>
                      <a:pt x="346" y="226"/>
                      <a:pt x="346" y="226"/>
                    </a:cubicBezTo>
                    <a:cubicBezTo>
                      <a:pt x="346" y="226"/>
                      <a:pt x="347" y="226"/>
                      <a:pt x="347" y="226"/>
                    </a:cubicBezTo>
                    <a:cubicBezTo>
                      <a:pt x="363" y="226"/>
                      <a:pt x="376" y="237"/>
                      <a:pt x="382" y="252"/>
                    </a:cubicBezTo>
                    <a:cubicBezTo>
                      <a:pt x="317" y="252"/>
                      <a:pt x="317" y="252"/>
                      <a:pt x="317" y="252"/>
                    </a:cubicBezTo>
                    <a:cubicBezTo>
                      <a:pt x="314" y="251"/>
                      <a:pt x="311" y="251"/>
                      <a:pt x="307" y="251"/>
                    </a:cubicBezTo>
                    <a:cubicBezTo>
                      <a:pt x="283" y="251"/>
                      <a:pt x="265" y="263"/>
                      <a:pt x="259" y="281"/>
                    </a:cubicBezTo>
                    <a:cubicBezTo>
                      <a:pt x="214" y="441"/>
                      <a:pt x="214" y="441"/>
                      <a:pt x="214" y="441"/>
                    </a:cubicBezTo>
                    <a:cubicBezTo>
                      <a:pt x="210" y="449"/>
                      <a:pt x="208" y="457"/>
                      <a:pt x="208" y="465"/>
                    </a:cubicBezTo>
                    <a:cubicBezTo>
                      <a:pt x="208" y="466"/>
                      <a:pt x="208" y="468"/>
                      <a:pt x="208" y="469"/>
                    </a:cubicBezTo>
                    <a:cubicBezTo>
                      <a:pt x="208" y="486"/>
                      <a:pt x="215" y="501"/>
                      <a:pt x="228" y="508"/>
                    </a:cubicBezTo>
                    <a:cubicBezTo>
                      <a:pt x="283" y="538"/>
                      <a:pt x="283" y="538"/>
                      <a:pt x="283" y="538"/>
                    </a:cubicBezTo>
                    <a:cubicBezTo>
                      <a:pt x="212" y="794"/>
                      <a:pt x="212" y="794"/>
                      <a:pt x="212" y="794"/>
                    </a:cubicBezTo>
                    <a:cubicBezTo>
                      <a:pt x="212" y="665"/>
                      <a:pt x="212" y="665"/>
                      <a:pt x="212" y="665"/>
                    </a:cubicBezTo>
                    <a:lnTo>
                      <a:pt x="197" y="665"/>
                    </a:lnTo>
                    <a:close/>
                    <a:moveTo>
                      <a:pt x="299" y="1022"/>
                    </a:moveTo>
                    <a:cubicBezTo>
                      <a:pt x="299" y="1050"/>
                      <a:pt x="279" y="1073"/>
                      <a:pt x="255" y="1073"/>
                    </a:cubicBezTo>
                    <a:cubicBezTo>
                      <a:pt x="231" y="1073"/>
                      <a:pt x="212" y="1050"/>
                      <a:pt x="212" y="1022"/>
                    </a:cubicBezTo>
                    <a:cubicBezTo>
                      <a:pt x="212" y="812"/>
                      <a:pt x="212" y="812"/>
                      <a:pt x="212" y="812"/>
                    </a:cubicBezTo>
                    <a:cubicBezTo>
                      <a:pt x="299" y="812"/>
                      <a:pt x="299" y="812"/>
                      <a:pt x="299" y="812"/>
                    </a:cubicBezTo>
                    <a:lnTo>
                      <a:pt x="299" y="1022"/>
                    </a:lnTo>
                    <a:close/>
                    <a:moveTo>
                      <a:pt x="349" y="1022"/>
                    </a:moveTo>
                    <a:cubicBezTo>
                      <a:pt x="349" y="793"/>
                      <a:pt x="349" y="793"/>
                      <a:pt x="349" y="793"/>
                    </a:cubicBezTo>
                    <a:cubicBezTo>
                      <a:pt x="232" y="793"/>
                      <a:pt x="232" y="793"/>
                      <a:pt x="232" y="793"/>
                    </a:cubicBezTo>
                    <a:cubicBezTo>
                      <a:pt x="305" y="529"/>
                      <a:pt x="305" y="529"/>
                      <a:pt x="305" y="529"/>
                    </a:cubicBezTo>
                    <a:cubicBezTo>
                      <a:pt x="237" y="491"/>
                      <a:pt x="237" y="491"/>
                      <a:pt x="237" y="491"/>
                    </a:cubicBezTo>
                    <a:cubicBezTo>
                      <a:pt x="230" y="488"/>
                      <a:pt x="227" y="479"/>
                      <a:pt x="227" y="469"/>
                    </a:cubicBezTo>
                    <a:cubicBezTo>
                      <a:pt x="227" y="468"/>
                      <a:pt x="227" y="467"/>
                      <a:pt x="227" y="467"/>
                    </a:cubicBezTo>
                    <a:cubicBezTo>
                      <a:pt x="227" y="461"/>
                      <a:pt x="229" y="454"/>
                      <a:pt x="232" y="448"/>
                    </a:cubicBezTo>
                    <a:cubicBezTo>
                      <a:pt x="278" y="287"/>
                      <a:pt x="278" y="287"/>
                      <a:pt x="278" y="287"/>
                    </a:cubicBezTo>
                    <a:cubicBezTo>
                      <a:pt x="281" y="274"/>
                      <a:pt x="298" y="268"/>
                      <a:pt x="316" y="271"/>
                    </a:cubicBezTo>
                    <a:cubicBezTo>
                      <a:pt x="349" y="271"/>
                      <a:pt x="349" y="271"/>
                      <a:pt x="349" y="271"/>
                    </a:cubicBezTo>
                    <a:cubicBezTo>
                      <a:pt x="538" y="271"/>
                      <a:pt x="538" y="271"/>
                      <a:pt x="538" y="271"/>
                    </a:cubicBezTo>
                    <a:cubicBezTo>
                      <a:pt x="577" y="271"/>
                      <a:pt x="577" y="271"/>
                      <a:pt x="577" y="271"/>
                    </a:cubicBezTo>
                    <a:cubicBezTo>
                      <a:pt x="585" y="271"/>
                      <a:pt x="592" y="274"/>
                      <a:pt x="596" y="279"/>
                    </a:cubicBezTo>
                    <a:cubicBezTo>
                      <a:pt x="602" y="284"/>
                      <a:pt x="606" y="290"/>
                      <a:pt x="607" y="297"/>
                    </a:cubicBezTo>
                    <a:cubicBezTo>
                      <a:pt x="613" y="489"/>
                      <a:pt x="613" y="489"/>
                      <a:pt x="613" y="489"/>
                    </a:cubicBezTo>
                    <a:cubicBezTo>
                      <a:pt x="613" y="502"/>
                      <a:pt x="599" y="514"/>
                      <a:pt x="580" y="516"/>
                    </a:cubicBezTo>
                    <a:cubicBezTo>
                      <a:pt x="580" y="517"/>
                      <a:pt x="580" y="519"/>
                      <a:pt x="579" y="520"/>
                    </a:cubicBezTo>
                    <a:cubicBezTo>
                      <a:pt x="655" y="793"/>
                      <a:pt x="655" y="793"/>
                      <a:pt x="655" y="793"/>
                    </a:cubicBezTo>
                    <a:cubicBezTo>
                      <a:pt x="538" y="793"/>
                      <a:pt x="538" y="793"/>
                      <a:pt x="538" y="793"/>
                    </a:cubicBezTo>
                    <a:cubicBezTo>
                      <a:pt x="538" y="1022"/>
                      <a:pt x="538" y="1022"/>
                      <a:pt x="538" y="1022"/>
                    </a:cubicBezTo>
                    <a:cubicBezTo>
                      <a:pt x="538" y="1050"/>
                      <a:pt x="519" y="1073"/>
                      <a:pt x="495" y="1073"/>
                    </a:cubicBezTo>
                    <a:cubicBezTo>
                      <a:pt x="471" y="1073"/>
                      <a:pt x="452" y="1050"/>
                      <a:pt x="452" y="1022"/>
                    </a:cubicBezTo>
                    <a:cubicBezTo>
                      <a:pt x="452" y="793"/>
                      <a:pt x="452" y="793"/>
                      <a:pt x="452" y="793"/>
                    </a:cubicBezTo>
                    <a:cubicBezTo>
                      <a:pt x="435" y="793"/>
                      <a:pt x="435" y="793"/>
                      <a:pt x="435" y="793"/>
                    </a:cubicBezTo>
                    <a:cubicBezTo>
                      <a:pt x="435" y="1022"/>
                      <a:pt x="435" y="1022"/>
                      <a:pt x="435" y="1022"/>
                    </a:cubicBezTo>
                    <a:cubicBezTo>
                      <a:pt x="435" y="1050"/>
                      <a:pt x="416" y="1073"/>
                      <a:pt x="392" y="1073"/>
                    </a:cubicBezTo>
                    <a:cubicBezTo>
                      <a:pt x="369" y="1073"/>
                      <a:pt x="349" y="1050"/>
                      <a:pt x="349" y="10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grpSp>
        <p:nvGrpSpPr>
          <p:cNvPr id="5" name="Group 4" descr=" 5">
            <a:extLst>
              <a:ext uri="{FF2B5EF4-FFF2-40B4-BE49-F238E27FC236}">
                <a16:creationId xmlns:a16="http://schemas.microsoft.com/office/drawing/2014/main" id="{DD0C74A8-6581-4267-877C-E9FDAF6AAA54}"/>
              </a:ext>
            </a:extLst>
          </p:cNvPr>
          <p:cNvGrpSpPr/>
          <p:nvPr/>
        </p:nvGrpSpPr>
        <p:grpSpPr>
          <a:xfrm>
            <a:off x="3914167" y="1539544"/>
            <a:ext cx="2664000" cy="3115874"/>
            <a:chOff x="3759912" y="1539544"/>
            <a:chExt cx="2664000" cy="3115874"/>
          </a:xfrm>
        </p:grpSpPr>
        <p:sp>
          <p:nvSpPr>
            <p:cNvPr id="197" name="TextBox 196">
              <a:extLst>
                <a:ext uri="{FF2B5EF4-FFF2-40B4-BE49-F238E27FC236}">
                  <a16:creationId xmlns:a16="http://schemas.microsoft.com/office/drawing/2014/main" id="{91F9EC55-E7DC-466F-AB41-9AA72106B4C1}"/>
                </a:ext>
              </a:extLst>
            </p:cNvPr>
            <p:cNvSpPr txBox="1"/>
            <p:nvPr/>
          </p:nvSpPr>
          <p:spPr>
            <a:xfrm>
              <a:off x="3871512" y="1975677"/>
              <a:ext cx="24408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Loss of motor neurons occurs</a:t>
              </a:r>
            </a:p>
          </p:txBody>
        </p:sp>
        <p:sp>
          <p:nvSpPr>
            <p:cNvPr id="198" name="Oval 197">
              <a:extLst>
                <a:ext uri="{FF2B5EF4-FFF2-40B4-BE49-F238E27FC236}">
                  <a16:creationId xmlns:a16="http://schemas.microsoft.com/office/drawing/2014/main" id="{34E2354B-BD6D-41D5-B4C4-04D61DA2C0E7}"/>
                </a:ext>
              </a:extLst>
            </p:cNvPr>
            <p:cNvSpPr/>
            <p:nvPr/>
          </p:nvSpPr>
          <p:spPr>
            <a:xfrm>
              <a:off x="4781349" y="1539544"/>
              <a:ext cx="621127" cy="6211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9" name="TextBox 198">
              <a:extLst>
                <a:ext uri="{FF2B5EF4-FFF2-40B4-BE49-F238E27FC236}">
                  <a16:creationId xmlns:a16="http://schemas.microsoft.com/office/drawing/2014/main" id="{A8018986-B79C-470A-AC23-EFF26C74322B}"/>
                </a:ext>
              </a:extLst>
            </p:cNvPr>
            <p:cNvSpPr txBox="1"/>
            <p:nvPr/>
          </p:nvSpPr>
          <p:spPr>
            <a:xfrm>
              <a:off x="3759912" y="336071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Progressive loss of motor neurons leads to subsequent muscular atrophy</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2</a:t>
              </a: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 </a:t>
              </a:r>
            </a:p>
          </p:txBody>
        </p:sp>
        <p:sp>
          <p:nvSpPr>
            <p:cNvPr id="200" name="Arrow: Down 199">
              <a:extLst>
                <a:ext uri="{FF2B5EF4-FFF2-40B4-BE49-F238E27FC236}">
                  <a16:creationId xmlns:a16="http://schemas.microsoft.com/office/drawing/2014/main" id="{17C322C2-0834-40DE-80FD-5C3FB8292422}"/>
                </a:ext>
              </a:extLst>
            </p:cNvPr>
            <p:cNvSpPr/>
            <p:nvPr/>
          </p:nvSpPr>
          <p:spPr>
            <a:xfrm>
              <a:off x="4875888" y="319548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5" name="Freeform: Shape 244">
              <a:extLst>
                <a:ext uri="{FF2B5EF4-FFF2-40B4-BE49-F238E27FC236}">
                  <a16:creationId xmlns:a16="http://schemas.microsoft.com/office/drawing/2014/main" id="{0EA0A51A-8DBD-48F9-A121-957E502615F9}"/>
                </a:ext>
              </a:extLst>
            </p:cNvPr>
            <p:cNvSpPr/>
            <p:nvPr/>
          </p:nvSpPr>
          <p:spPr>
            <a:xfrm>
              <a:off x="4893912" y="1652107"/>
              <a:ext cx="396000" cy="396000"/>
            </a:xfrm>
            <a:custGeom>
              <a:avLst/>
              <a:gdLst>
                <a:gd name="connsiteX0" fmla="*/ 582164 w 582171"/>
                <a:gd name="connsiteY0" fmla="*/ 558127 h 630940"/>
                <a:gd name="connsiteX1" fmla="*/ 566779 w 582171"/>
                <a:gd name="connsiteY1" fmla="*/ 543812 h 630940"/>
                <a:gd name="connsiteX2" fmla="*/ 530349 w 582171"/>
                <a:gd name="connsiteY2" fmla="*/ 543812 h 630940"/>
                <a:gd name="connsiteX3" fmla="*/ 572799 w 582171"/>
                <a:gd name="connsiteY3" fmla="*/ 501362 h 630940"/>
                <a:gd name="connsiteX4" fmla="*/ 573555 w 582171"/>
                <a:gd name="connsiteY4" fmla="*/ 487429 h 630940"/>
                <a:gd name="connsiteX5" fmla="*/ 559260 w 582171"/>
                <a:gd name="connsiteY5" fmla="*/ 487041 h 630940"/>
                <a:gd name="connsiteX6" fmla="*/ 504263 w 582171"/>
                <a:gd name="connsiteY6" fmla="*/ 542031 h 630940"/>
                <a:gd name="connsiteX7" fmla="*/ 412364 w 582171"/>
                <a:gd name="connsiteY7" fmla="*/ 478392 h 630940"/>
                <a:gd name="connsiteX8" fmla="*/ 316409 w 582171"/>
                <a:gd name="connsiteY8" fmla="*/ 312187 h 630940"/>
                <a:gd name="connsiteX9" fmla="*/ 323086 w 582171"/>
                <a:gd name="connsiteY9" fmla="*/ 248751 h 630940"/>
                <a:gd name="connsiteX10" fmla="*/ 352280 w 582171"/>
                <a:gd name="connsiteY10" fmla="*/ 233136 h 630940"/>
                <a:gd name="connsiteX11" fmla="*/ 387751 w 582171"/>
                <a:gd name="connsiteY11" fmla="*/ 231131 h 630940"/>
                <a:gd name="connsiteX12" fmla="*/ 442806 w 582171"/>
                <a:gd name="connsiteY12" fmla="*/ 286187 h 630940"/>
                <a:gd name="connsiteX13" fmla="*/ 449766 w 582171"/>
                <a:gd name="connsiteY13" fmla="*/ 289072 h 630940"/>
                <a:gd name="connsiteX14" fmla="*/ 456378 w 582171"/>
                <a:gd name="connsiteY14" fmla="*/ 286522 h 630940"/>
                <a:gd name="connsiteX15" fmla="*/ 456339 w 582171"/>
                <a:gd name="connsiteY15" fmla="*/ 271879 h 630940"/>
                <a:gd name="connsiteX16" fmla="*/ 415591 w 582171"/>
                <a:gd name="connsiteY16" fmla="*/ 231131 h 630940"/>
                <a:gd name="connsiteX17" fmla="*/ 448781 w 582171"/>
                <a:gd name="connsiteY17" fmla="*/ 231131 h 630940"/>
                <a:gd name="connsiteX18" fmla="*/ 459007 w 582171"/>
                <a:gd name="connsiteY18" fmla="*/ 222252 h 630940"/>
                <a:gd name="connsiteX19" fmla="*/ 449208 w 582171"/>
                <a:gd name="connsiteY19" fmla="*/ 211434 h 630940"/>
                <a:gd name="connsiteX20" fmla="*/ 414408 w 582171"/>
                <a:gd name="connsiteY20" fmla="*/ 211434 h 630940"/>
                <a:gd name="connsiteX21" fmla="*/ 456332 w 582171"/>
                <a:gd name="connsiteY21" fmla="*/ 169510 h 630940"/>
                <a:gd name="connsiteX22" fmla="*/ 457088 w 582171"/>
                <a:gd name="connsiteY22" fmla="*/ 155577 h 630940"/>
                <a:gd name="connsiteX23" fmla="*/ 442793 w 582171"/>
                <a:gd name="connsiteY23" fmla="*/ 155189 h 630940"/>
                <a:gd name="connsiteX24" fmla="*/ 386548 w 582171"/>
                <a:gd name="connsiteY24" fmla="*/ 211428 h 630940"/>
                <a:gd name="connsiteX25" fmla="*/ 352260 w 582171"/>
                <a:gd name="connsiteY25" fmla="*/ 207142 h 630940"/>
                <a:gd name="connsiteX26" fmla="*/ 310776 w 582171"/>
                <a:gd name="connsiteY26" fmla="*/ 135295 h 630940"/>
                <a:gd name="connsiteX27" fmla="*/ 340930 w 582171"/>
                <a:gd name="connsiteY27" fmla="*/ 76486 h 630940"/>
                <a:gd name="connsiteX28" fmla="*/ 394329 w 582171"/>
                <a:gd name="connsiteY28" fmla="*/ 64176 h 630940"/>
                <a:gd name="connsiteX29" fmla="*/ 402315 w 582171"/>
                <a:gd name="connsiteY29" fmla="*/ 53214 h 630940"/>
                <a:gd name="connsiteX30" fmla="*/ 390334 w 582171"/>
                <a:gd name="connsiteY30" fmla="*/ 44887 h 630940"/>
                <a:gd name="connsiteX31" fmla="*/ 341922 w 582171"/>
                <a:gd name="connsiteY31" fmla="*/ 56046 h 630940"/>
                <a:gd name="connsiteX32" fmla="*/ 330763 w 582171"/>
                <a:gd name="connsiteY32" fmla="*/ 7635 h 630940"/>
                <a:gd name="connsiteX33" fmla="*/ 316968 w 582171"/>
                <a:gd name="connsiteY33" fmla="*/ 931 h 630940"/>
                <a:gd name="connsiteX34" fmla="*/ 311631 w 582171"/>
                <a:gd name="connsiteY34" fmla="*/ 12334 h 630940"/>
                <a:gd name="connsiteX35" fmla="*/ 324066 w 582171"/>
                <a:gd name="connsiteY35" fmla="*/ 66299 h 630940"/>
                <a:gd name="connsiteX36" fmla="*/ 288260 w 582171"/>
                <a:gd name="connsiteY36" fmla="*/ 122308 h 630940"/>
                <a:gd name="connsiteX37" fmla="*/ 205298 w 582171"/>
                <a:gd name="connsiteY37" fmla="*/ 122308 h 630940"/>
                <a:gd name="connsiteX38" fmla="*/ 184951 w 582171"/>
                <a:gd name="connsiteY38" fmla="*/ 93357 h 630940"/>
                <a:gd name="connsiteX39" fmla="*/ 200284 w 582171"/>
                <a:gd name="connsiteY39" fmla="*/ 12716 h 630940"/>
                <a:gd name="connsiteX40" fmla="*/ 192450 w 582171"/>
                <a:gd name="connsiteY40" fmla="*/ 1201 h 630940"/>
                <a:gd name="connsiteX41" fmla="*/ 180935 w 582171"/>
                <a:gd name="connsiteY41" fmla="*/ 9035 h 630940"/>
                <a:gd name="connsiteX42" fmla="*/ 169874 w 582171"/>
                <a:gd name="connsiteY42" fmla="*/ 67232 h 630940"/>
                <a:gd name="connsiteX43" fmla="*/ 142967 w 582171"/>
                <a:gd name="connsiteY43" fmla="*/ 20629 h 630940"/>
                <a:gd name="connsiteX44" fmla="*/ 129067 w 582171"/>
                <a:gd name="connsiteY44" fmla="*/ 17296 h 630940"/>
                <a:gd name="connsiteX45" fmla="*/ 126188 w 582171"/>
                <a:gd name="connsiteY45" fmla="*/ 30954 h 630940"/>
                <a:gd name="connsiteX46" fmla="*/ 153364 w 582171"/>
                <a:gd name="connsiteY46" fmla="*/ 78024 h 630940"/>
                <a:gd name="connsiteX47" fmla="*/ 95667 w 582171"/>
                <a:gd name="connsiteY47" fmla="*/ 67055 h 630940"/>
                <a:gd name="connsiteX48" fmla="*/ 84021 w 582171"/>
                <a:gd name="connsiteY48" fmla="*/ 75842 h 630940"/>
                <a:gd name="connsiteX49" fmla="*/ 92420 w 582171"/>
                <a:gd name="connsiteY49" fmla="*/ 86489 h 630940"/>
                <a:gd name="connsiteX50" fmla="*/ 166371 w 582171"/>
                <a:gd name="connsiteY50" fmla="*/ 100547 h 630940"/>
                <a:gd name="connsiteX51" fmla="*/ 182802 w 582171"/>
                <a:gd name="connsiteY51" fmla="*/ 135295 h 630940"/>
                <a:gd name="connsiteX52" fmla="*/ 120181 w 582171"/>
                <a:gd name="connsiteY52" fmla="*/ 211428 h 630940"/>
                <a:gd name="connsiteX53" fmla="*/ 58356 w 582171"/>
                <a:gd name="connsiteY53" fmla="*/ 211428 h 630940"/>
                <a:gd name="connsiteX54" fmla="*/ 16787 w 582171"/>
                <a:gd name="connsiteY54" fmla="*/ 169858 h 630940"/>
                <a:gd name="connsiteX55" fmla="*/ 1552 w 582171"/>
                <a:gd name="connsiteY55" fmla="*/ 171462 h 630940"/>
                <a:gd name="connsiteX56" fmla="*/ 3051 w 582171"/>
                <a:gd name="connsiteY56" fmla="*/ 183975 h 630940"/>
                <a:gd name="connsiteX57" fmla="*/ 37989 w 582171"/>
                <a:gd name="connsiteY57" fmla="*/ 218913 h 630940"/>
                <a:gd name="connsiteX58" fmla="*/ 3235 w 582171"/>
                <a:gd name="connsiteY58" fmla="*/ 253667 h 630940"/>
                <a:gd name="connsiteX59" fmla="*/ 3235 w 582171"/>
                <a:gd name="connsiteY59" fmla="*/ 268323 h 630940"/>
                <a:gd name="connsiteX60" fmla="*/ 9846 w 582171"/>
                <a:gd name="connsiteY60" fmla="*/ 270874 h 630940"/>
                <a:gd name="connsiteX61" fmla="*/ 16806 w 582171"/>
                <a:gd name="connsiteY61" fmla="*/ 267988 h 630940"/>
                <a:gd name="connsiteX62" fmla="*/ 53663 w 582171"/>
                <a:gd name="connsiteY62" fmla="*/ 231138 h 630940"/>
                <a:gd name="connsiteX63" fmla="*/ 131426 w 582171"/>
                <a:gd name="connsiteY63" fmla="*/ 231138 h 630940"/>
                <a:gd name="connsiteX64" fmla="*/ 182821 w 582171"/>
                <a:gd name="connsiteY64" fmla="*/ 304997 h 630940"/>
                <a:gd name="connsiteX65" fmla="*/ 144512 w 582171"/>
                <a:gd name="connsiteY65" fmla="*/ 377646 h 630940"/>
                <a:gd name="connsiteX66" fmla="*/ 91007 w 582171"/>
                <a:gd name="connsiteY66" fmla="*/ 389325 h 630940"/>
                <a:gd name="connsiteX67" fmla="*/ 82917 w 582171"/>
                <a:gd name="connsiteY67" fmla="*/ 400176 h 630940"/>
                <a:gd name="connsiteX68" fmla="*/ 94799 w 582171"/>
                <a:gd name="connsiteY68" fmla="*/ 408654 h 630940"/>
                <a:gd name="connsiteX69" fmla="*/ 143335 w 582171"/>
                <a:gd name="connsiteY69" fmla="*/ 398060 h 630940"/>
                <a:gd name="connsiteX70" fmla="*/ 153930 w 582171"/>
                <a:gd name="connsiteY70" fmla="*/ 446596 h 630940"/>
                <a:gd name="connsiteX71" fmla="*/ 163545 w 582171"/>
                <a:gd name="connsiteY71" fmla="*/ 454344 h 630940"/>
                <a:gd name="connsiteX72" fmla="*/ 165655 w 582171"/>
                <a:gd name="connsiteY72" fmla="*/ 454114 h 630940"/>
                <a:gd name="connsiteX73" fmla="*/ 173173 w 582171"/>
                <a:gd name="connsiteY73" fmla="*/ 442396 h 630940"/>
                <a:gd name="connsiteX74" fmla="*/ 161291 w 582171"/>
                <a:gd name="connsiteY74" fmla="*/ 387958 h 630940"/>
                <a:gd name="connsiteX75" fmla="*/ 205325 w 582171"/>
                <a:gd name="connsiteY75" fmla="*/ 317983 h 630940"/>
                <a:gd name="connsiteX76" fmla="*/ 207513 w 582171"/>
                <a:gd name="connsiteY76" fmla="*/ 315631 h 630940"/>
                <a:gd name="connsiteX77" fmla="*/ 291171 w 582171"/>
                <a:gd name="connsiteY77" fmla="*/ 327566 h 630940"/>
                <a:gd name="connsiteX78" fmla="*/ 386778 w 582171"/>
                <a:gd name="connsiteY78" fmla="*/ 493167 h 630940"/>
                <a:gd name="connsiteX79" fmla="*/ 502903 w 582171"/>
                <a:gd name="connsiteY79" fmla="*/ 571705 h 630940"/>
                <a:gd name="connsiteX80" fmla="*/ 559260 w 582171"/>
                <a:gd name="connsiteY80" fmla="*/ 628062 h 630940"/>
                <a:gd name="connsiteX81" fmla="*/ 566233 w 582171"/>
                <a:gd name="connsiteY81" fmla="*/ 630941 h 630940"/>
                <a:gd name="connsiteX82" fmla="*/ 572845 w 582171"/>
                <a:gd name="connsiteY82" fmla="*/ 628391 h 630940"/>
                <a:gd name="connsiteX83" fmla="*/ 572812 w 582171"/>
                <a:gd name="connsiteY83" fmla="*/ 613741 h 630940"/>
                <a:gd name="connsiteX84" fmla="*/ 532426 w 582171"/>
                <a:gd name="connsiteY84" fmla="*/ 573355 h 630940"/>
                <a:gd name="connsiteX85" fmla="*/ 567403 w 582171"/>
                <a:gd name="connsiteY85" fmla="*/ 573355 h 630940"/>
                <a:gd name="connsiteX86" fmla="*/ 582164 w 582171"/>
                <a:gd name="connsiteY86" fmla="*/ 558127 h 630940"/>
                <a:gd name="connsiteX87" fmla="*/ 387258 w 582171"/>
                <a:gd name="connsiteY87" fmla="*/ 211434 h 630940"/>
                <a:gd name="connsiteX88" fmla="*/ 387113 w 582171"/>
                <a:gd name="connsiteY88" fmla="*/ 211434 h 630940"/>
                <a:gd name="connsiteX89" fmla="*/ 387258 w 582171"/>
                <a:gd name="connsiteY89" fmla="*/ 211434 h 630940"/>
                <a:gd name="connsiteX90" fmla="*/ 236247 w 582171"/>
                <a:gd name="connsiteY90" fmla="*/ 236593 h 630940"/>
                <a:gd name="connsiteX91" fmla="*/ 204661 w 582171"/>
                <a:gd name="connsiteY91" fmla="*/ 205006 h 630940"/>
                <a:gd name="connsiteX92" fmla="*/ 236247 w 582171"/>
                <a:gd name="connsiteY92" fmla="*/ 173420 h 630940"/>
                <a:gd name="connsiteX93" fmla="*/ 267833 w 582171"/>
                <a:gd name="connsiteY93" fmla="*/ 205006 h 630940"/>
                <a:gd name="connsiteX94" fmla="*/ 236247 w 582171"/>
                <a:gd name="connsiteY94" fmla="*/ 236593 h 63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82171" h="630940">
                  <a:moveTo>
                    <a:pt x="582164" y="558127"/>
                  </a:moveTo>
                  <a:cubicBezTo>
                    <a:pt x="581921" y="550043"/>
                    <a:pt x="574869" y="543812"/>
                    <a:pt x="566779" y="543812"/>
                  </a:cubicBezTo>
                  <a:lnTo>
                    <a:pt x="530349" y="543812"/>
                  </a:lnTo>
                  <a:lnTo>
                    <a:pt x="572799" y="501362"/>
                  </a:lnTo>
                  <a:cubicBezTo>
                    <a:pt x="576571" y="497590"/>
                    <a:pt x="577123" y="491392"/>
                    <a:pt x="573555" y="487429"/>
                  </a:cubicBezTo>
                  <a:cubicBezTo>
                    <a:pt x="569749" y="483203"/>
                    <a:pt x="563230" y="483072"/>
                    <a:pt x="559260" y="487041"/>
                  </a:cubicBezTo>
                  <a:lnTo>
                    <a:pt x="504263" y="542031"/>
                  </a:lnTo>
                  <a:cubicBezTo>
                    <a:pt x="466079" y="535656"/>
                    <a:pt x="432041" y="512476"/>
                    <a:pt x="412364" y="478392"/>
                  </a:cubicBezTo>
                  <a:lnTo>
                    <a:pt x="316409" y="312187"/>
                  </a:lnTo>
                  <a:cubicBezTo>
                    <a:pt x="304658" y="291826"/>
                    <a:pt x="306912" y="265813"/>
                    <a:pt x="323086" y="248751"/>
                  </a:cubicBezTo>
                  <a:cubicBezTo>
                    <a:pt x="330579" y="240845"/>
                    <a:pt x="340542" y="235153"/>
                    <a:pt x="352280" y="233136"/>
                  </a:cubicBezTo>
                  <a:cubicBezTo>
                    <a:pt x="360640" y="231696"/>
                    <a:pt x="385273" y="231177"/>
                    <a:pt x="387751" y="231131"/>
                  </a:cubicBezTo>
                  <a:lnTo>
                    <a:pt x="442806" y="286187"/>
                  </a:lnTo>
                  <a:cubicBezTo>
                    <a:pt x="444732" y="288106"/>
                    <a:pt x="447249" y="289072"/>
                    <a:pt x="449766" y="289072"/>
                  </a:cubicBezTo>
                  <a:cubicBezTo>
                    <a:pt x="452139" y="289072"/>
                    <a:pt x="454512" y="288224"/>
                    <a:pt x="456378" y="286522"/>
                  </a:cubicBezTo>
                  <a:cubicBezTo>
                    <a:pt x="460584" y="282704"/>
                    <a:pt x="460361" y="275895"/>
                    <a:pt x="456339" y="271879"/>
                  </a:cubicBezTo>
                  <a:lnTo>
                    <a:pt x="415591" y="231131"/>
                  </a:lnTo>
                  <a:lnTo>
                    <a:pt x="448781" y="231131"/>
                  </a:lnTo>
                  <a:cubicBezTo>
                    <a:pt x="453927" y="231131"/>
                    <a:pt x="458521" y="227372"/>
                    <a:pt x="459007" y="222252"/>
                  </a:cubicBezTo>
                  <a:cubicBezTo>
                    <a:pt x="459566" y="216376"/>
                    <a:pt x="454965" y="211434"/>
                    <a:pt x="449208" y="211434"/>
                  </a:cubicBezTo>
                  <a:lnTo>
                    <a:pt x="414408" y="211434"/>
                  </a:lnTo>
                  <a:lnTo>
                    <a:pt x="456332" y="169510"/>
                  </a:lnTo>
                  <a:cubicBezTo>
                    <a:pt x="460105" y="165737"/>
                    <a:pt x="460657" y="159540"/>
                    <a:pt x="457088" y="155577"/>
                  </a:cubicBezTo>
                  <a:cubicBezTo>
                    <a:pt x="453283" y="151351"/>
                    <a:pt x="446763" y="151219"/>
                    <a:pt x="442793" y="155189"/>
                  </a:cubicBezTo>
                  <a:lnTo>
                    <a:pt x="386548" y="211428"/>
                  </a:lnTo>
                  <a:cubicBezTo>
                    <a:pt x="386548" y="211428"/>
                    <a:pt x="360772" y="208641"/>
                    <a:pt x="352260" y="207142"/>
                  </a:cubicBezTo>
                  <a:cubicBezTo>
                    <a:pt x="321785" y="201773"/>
                    <a:pt x="301017" y="165961"/>
                    <a:pt x="310776" y="135295"/>
                  </a:cubicBezTo>
                  <a:cubicBezTo>
                    <a:pt x="315791" y="119554"/>
                    <a:pt x="340930" y="76486"/>
                    <a:pt x="340930" y="76486"/>
                  </a:cubicBezTo>
                  <a:lnTo>
                    <a:pt x="394329" y="64176"/>
                  </a:lnTo>
                  <a:cubicBezTo>
                    <a:pt x="399351" y="63020"/>
                    <a:pt x="402985" y="58320"/>
                    <a:pt x="402315" y="53214"/>
                  </a:cubicBezTo>
                  <a:cubicBezTo>
                    <a:pt x="401539" y="47364"/>
                    <a:pt x="395933" y="43599"/>
                    <a:pt x="390334" y="44887"/>
                  </a:cubicBezTo>
                  <a:lnTo>
                    <a:pt x="341922" y="56046"/>
                  </a:lnTo>
                  <a:lnTo>
                    <a:pt x="330763" y="7635"/>
                  </a:lnTo>
                  <a:cubicBezTo>
                    <a:pt x="329389" y="1668"/>
                    <a:pt x="322843" y="-1763"/>
                    <a:pt x="316968" y="931"/>
                  </a:cubicBezTo>
                  <a:cubicBezTo>
                    <a:pt x="312702" y="2890"/>
                    <a:pt x="310579" y="7760"/>
                    <a:pt x="311631" y="12334"/>
                  </a:cubicBezTo>
                  <a:lnTo>
                    <a:pt x="324066" y="66299"/>
                  </a:lnTo>
                  <a:cubicBezTo>
                    <a:pt x="324066" y="66299"/>
                    <a:pt x="302390" y="106028"/>
                    <a:pt x="288260" y="122308"/>
                  </a:cubicBezTo>
                  <a:cubicBezTo>
                    <a:pt x="266447" y="147440"/>
                    <a:pt x="225916" y="148433"/>
                    <a:pt x="205298" y="122308"/>
                  </a:cubicBezTo>
                  <a:cubicBezTo>
                    <a:pt x="199817" y="115361"/>
                    <a:pt x="184951" y="93357"/>
                    <a:pt x="184951" y="93357"/>
                  </a:cubicBezTo>
                  <a:lnTo>
                    <a:pt x="200284" y="12716"/>
                  </a:lnTo>
                  <a:cubicBezTo>
                    <a:pt x="201296" y="7372"/>
                    <a:pt x="197793" y="2220"/>
                    <a:pt x="192450" y="1201"/>
                  </a:cubicBezTo>
                  <a:cubicBezTo>
                    <a:pt x="187100" y="189"/>
                    <a:pt x="181947" y="3692"/>
                    <a:pt x="180935" y="9035"/>
                  </a:cubicBezTo>
                  <a:lnTo>
                    <a:pt x="169874" y="67232"/>
                  </a:lnTo>
                  <a:lnTo>
                    <a:pt x="142967" y="20629"/>
                  </a:lnTo>
                  <a:cubicBezTo>
                    <a:pt x="140161" y="15765"/>
                    <a:pt x="133838" y="14201"/>
                    <a:pt x="129067" y="17296"/>
                  </a:cubicBezTo>
                  <a:cubicBezTo>
                    <a:pt x="124591" y="20201"/>
                    <a:pt x="123520" y="26333"/>
                    <a:pt x="126188" y="30954"/>
                  </a:cubicBezTo>
                  <a:lnTo>
                    <a:pt x="153364" y="78024"/>
                  </a:lnTo>
                  <a:lnTo>
                    <a:pt x="95667" y="67055"/>
                  </a:lnTo>
                  <a:cubicBezTo>
                    <a:pt x="90028" y="65984"/>
                    <a:pt x="84566" y="69966"/>
                    <a:pt x="84021" y="75842"/>
                  </a:cubicBezTo>
                  <a:cubicBezTo>
                    <a:pt x="83541" y="80968"/>
                    <a:pt x="87366" y="85523"/>
                    <a:pt x="92420" y="86489"/>
                  </a:cubicBezTo>
                  <a:lnTo>
                    <a:pt x="166371" y="100547"/>
                  </a:lnTo>
                  <a:cubicBezTo>
                    <a:pt x="166371" y="100547"/>
                    <a:pt x="179213" y="126383"/>
                    <a:pt x="182802" y="135295"/>
                  </a:cubicBezTo>
                  <a:cubicBezTo>
                    <a:pt x="195611" y="167111"/>
                    <a:pt x="172424" y="211428"/>
                    <a:pt x="120181" y="211428"/>
                  </a:cubicBezTo>
                  <a:cubicBezTo>
                    <a:pt x="98552" y="211428"/>
                    <a:pt x="58356" y="211428"/>
                    <a:pt x="58356" y="211428"/>
                  </a:cubicBezTo>
                  <a:lnTo>
                    <a:pt x="16787" y="169858"/>
                  </a:lnTo>
                  <a:cubicBezTo>
                    <a:pt x="12462" y="165540"/>
                    <a:pt x="5121" y="166072"/>
                    <a:pt x="1552" y="171462"/>
                  </a:cubicBezTo>
                  <a:cubicBezTo>
                    <a:pt x="-1044" y="175379"/>
                    <a:pt x="-275" y="180656"/>
                    <a:pt x="3051" y="183975"/>
                  </a:cubicBezTo>
                  <a:lnTo>
                    <a:pt x="37989" y="218913"/>
                  </a:lnTo>
                  <a:lnTo>
                    <a:pt x="3235" y="253667"/>
                  </a:lnTo>
                  <a:cubicBezTo>
                    <a:pt x="-761" y="257703"/>
                    <a:pt x="-972" y="264505"/>
                    <a:pt x="3235" y="268323"/>
                  </a:cubicBezTo>
                  <a:cubicBezTo>
                    <a:pt x="5108" y="270019"/>
                    <a:pt x="7474" y="270874"/>
                    <a:pt x="9846" y="270874"/>
                  </a:cubicBezTo>
                  <a:cubicBezTo>
                    <a:pt x="12363" y="270874"/>
                    <a:pt x="14887" y="269914"/>
                    <a:pt x="16806" y="267988"/>
                  </a:cubicBezTo>
                  <a:lnTo>
                    <a:pt x="53663" y="231138"/>
                  </a:lnTo>
                  <a:cubicBezTo>
                    <a:pt x="53663" y="231138"/>
                    <a:pt x="109455" y="231138"/>
                    <a:pt x="131426" y="231138"/>
                  </a:cubicBezTo>
                  <a:cubicBezTo>
                    <a:pt x="168343" y="231138"/>
                    <a:pt x="193784" y="274403"/>
                    <a:pt x="182821" y="304997"/>
                  </a:cubicBezTo>
                  <a:cubicBezTo>
                    <a:pt x="175894" y="324326"/>
                    <a:pt x="144512" y="377646"/>
                    <a:pt x="144512" y="377646"/>
                  </a:cubicBezTo>
                  <a:lnTo>
                    <a:pt x="91007" y="389325"/>
                  </a:lnTo>
                  <a:cubicBezTo>
                    <a:pt x="85986" y="390423"/>
                    <a:pt x="82305" y="395076"/>
                    <a:pt x="82917" y="400176"/>
                  </a:cubicBezTo>
                  <a:cubicBezTo>
                    <a:pt x="83620" y="406032"/>
                    <a:pt x="89154" y="409883"/>
                    <a:pt x="94799" y="408654"/>
                  </a:cubicBezTo>
                  <a:lnTo>
                    <a:pt x="143335" y="398060"/>
                  </a:lnTo>
                  <a:lnTo>
                    <a:pt x="153930" y="446596"/>
                  </a:lnTo>
                  <a:cubicBezTo>
                    <a:pt x="154935" y="451203"/>
                    <a:pt x="159010" y="454344"/>
                    <a:pt x="163545" y="454344"/>
                  </a:cubicBezTo>
                  <a:cubicBezTo>
                    <a:pt x="164242" y="454344"/>
                    <a:pt x="164945" y="454272"/>
                    <a:pt x="165655" y="454114"/>
                  </a:cubicBezTo>
                  <a:cubicBezTo>
                    <a:pt x="170965" y="452958"/>
                    <a:pt x="174337" y="447707"/>
                    <a:pt x="173173" y="442396"/>
                  </a:cubicBezTo>
                  <a:lnTo>
                    <a:pt x="161291" y="387958"/>
                  </a:lnTo>
                  <a:cubicBezTo>
                    <a:pt x="161291" y="387958"/>
                    <a:pt x="191694" y="333527"/>
                    <a:pt x="205325" y="317983"/>
                  </a:cubicBezTo>
                  <a:cubicBezTo>
                    <a:pt x="206034" y="317175"/>
                    <a:pt x="206764" y="316386"/>
                    <a:pt x="207513" y="315631"/>
                  </a:cubicBezTo>
                  <a:cubicBezTo>
                    <a:pt x="231962" y="290820"/>
                    <a:pt x="273755" y="297399"/>
                    <a:pt x="291171" y="327566"/>
                  </a:cubicBezTo>
                  <a:lnTo>
                    <a:pt x="386778" y="493167"/>
                  </a:lnTo>
                  <a:cubicBezTo>
                    <a:pt x="411496" y="535978"/>
                    <a:pt x="454696" y="564739"/>
                    <a:pt x="502903" y="571705"/>
                  </a:cubicBezTo>
                  <a:lnTo>
                    <a:pt x="559260" y="628062"/>
                  </a:lnTo>
                  <a:cubicBezTo>
                    <a:pt x="561192" y="629981"/>
                    <a:pt x="563709" y="630941"/>
                    <a:pt x="566233" y="630941"/>
                  </a:cubicBezTo>
                  <a:cubicBezTo>
                    <a:pt x="568599" y="630941"/>
                    <a:pt x="570972" y="630093"/>
                    <a:pt x="572845" y="628391"/>
                  </a:cubicBezTo>
                  <a:cubicBezTo>
                    <a:pt x="577051" y="624572"/>
                    <a:pt x="576828" y="617757"/>
                    <a:pt x="572812" y="613741"/>
                  </a:cubicBezTo>
                  <a:lnTo>
                    <a:pt x="532426" y="573355"/>
                  </a:lnTo>
                  <a:lnTo>
                    <a:pt x="567403" y="573355"/>
                  </a:lnTo>
                  <a:cubicBezTo>
                    <a:pt x="575710" y="573355"/>
                    <a:pt x="582421" y="566493"/>
                    <a:pt x="582164" y="558127"/>
                  </a:cubicBezTo>
                  <a:close/>
                  <a:moveTo>
                    <a:pt x="387258" y="211434"/>
                  </a:moveTo>
                  <a:lnTo>
                    <a:pt x="387113" y="211434"/>
                  </a:lnTo>
                  <a:cubicBezTo>
                    <a:pt x="387258" y="211336"/>
                    <a:pt x="387317" y="211329"/>
                    <a:pt x="387258" y="211434"/>
                  </a:cubicBezTo>
                  <a:close/>
                  <a:moveTo>
                    <a:pt x="236247" y="236593"/>
                  </a:moveTo>
                  <a:cubicBezTo>
                    <a:pt x="218804" y="236593"/>
                    <a:pt x="204661" y="222449"/>
                    <a:pt x="204661" y="205006"/>
                  </a:cubicBezTo>
                  <a:cubicBezTo>
                    <a:pt x="204661" y="187564"/>
                    <a:pt x="218804" y="173420"/>
                    <a:pt x="236247" y="173420"/>
                  </a:cubicBezTo>
                  <a:cubicBezTo>
                    <a:pt x="253690" y="173420"/>
                    <a:pt x="267833" y="187564"/>
                    <a:pt x="267833" y="205006"/>
                  </a:cubicBezTo>
                  <a:cubicBezTo>
                    <a:pt x="267833" y="222449"/>
                    <a:pt x="253690" y="236593"/>
                    <a:pt x="236247" y="236593"/>
                  </a:cubicBezTo>
                  <a:close/>
                </a:path>
              </a:pathLst>
            </a:custGeom>
            <a:solidFill>
              <a:schemeClr val="bg1"/>
            </a:solidFill>
            <a:ln w="657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51" name="Group 150" descr=" 151">
            <a:extLst>
              <a:ext uri="{FF2B5EF4-FFF2-40B4-BE49-F238E27FC236}">
                <a16:creationId xmlns:a16="http://schemas.microsoft.com/office/drawing/2014/main" id="{B4494667-CF6C-41B8-83F9-8DCAD1811F6C}"/>
              </a:ext>
            </a:extLst>
          </p:cNvPr>
          <p:cNvGrpSpPr/>
          <p:nvPr/>
        </p:nvGrpSpPr>
        <p:grpSpPr>
          <a:xfrm>
            <a:off x="3180920" y="3546448"/>
            <a:ext cx="5770784" cy="3143241"/>
            <a:chOff x="3180920" y="3546448"/>
            <a:chExt cx="5770784" cy="3143241"/>
          </a:xfrm>
        </p:grpSpPr>
        <p:sp>
          <p:nvSpPr>
            <p:cNvPr id="152" name="ABBREVIATIONS">
              <a:extLst>
                <a:ext uri="{FF2B5EF4-FFF2-40B4-BE49-F238E27FC236}">
                  <a16:creationId xmlns:a16="http://schemas.microsoft.com/office/drawing/2014/main" id="{CB3C8299-4197-4EC0-830C-57B99C3A0EBE}"/>
                </a:ext>
              </a:extLst>
            </p:cNvPr>
            <p:cNvSpPr/>
            <p:nvPr/>
          </p:nvSpPr>
          <p:spPr>
            <a:xfrm>
              <a:off x="3180920" y="6305689"/>
              <a:ext cx="1310869" cy="384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ABBREVIATIONS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grpSp>
          <p:nvGrpSpPr>
            <p:cNvPr id="153" name="Group 152">
              <a:extLst>
                <a:ext uri="{FF2B5EF4-FFF2-40B4-BE49-F238E27FC236}">
                  <a16:creationId xmlns:a16="http://schemas.microsoft.com/office/drawing/2014/main" id="{FF0ECEFD-1561-44F4-AE37-4BC2617652AB}"/>
                </a:ext>
              </a:extLst>
            </p:cNvPr>
            <p:cNvGrpSpPr/>
            <p:nvPr/>
          </p:nvGrpSpPr>
          <p:grpSpPr>
            <a:xfrm>
              <a:off x="3180920" y="3546448"/>
              <a:ext cx="5770784" cy="2687056"/>
              <a:chOff x="146440" y="2659836"/>
              <a:chExt cx="4328088" cy="2015292"/>
            </a:xfrm>
          </p:grpSpPr>
          <p:sp>
            <p:nvSpPr>
              <p:cNvPr id="154" name="Rectangle: Rounded Corners 153">
                <a:extLst>
                  <a:ext uri="{FF2B5EF4-FFF2-40B4-BE49-F238E27FC236}">
                    <a16:creationId xmlns:a16="http://schemas.microsoft.com/office/drawing/2014/main" id="{4C88FA2D-02A2-45C3-9C9F-4E1D4F0552AA}"/>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en-GB" sz="1400" b="1" i="0" u="none" strike="noStrike" kern="1200" cap="none" spc="0" normalizeH="0" baseline="0" noProof="0" dirty="0">
                    <a:ln>
                      <a:noFill/>
                    </a:ln>
                    <a:solidFill>
                      <a:srgbClr val="023761"/>
                    </a:solidFill>
                    <a:effectLst/>
                    <a:uLnTx/>
                    <a:uFillTx/>
                    <a:latin typeface="Arial" panose="020B0604020202020204"/>
                    <a:ea typeface="+mn-ea"/>
                    <a:cs typeface="+mn-cs"/>
                  </a:rPr>
                  <a:t>ABBREVIATIONS</a:t>
                </a:r>
              </a:p>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SMA, spinal muscular atrophy</a:t>
                </a:r>
              </a:p>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SMN, survival motor neuron</a:t>
                </a:r>
              </a:p>
            </p:txBody>
          </p:sp>
          <p:sp>
            <p:nvSpPr>
              <p:cNvPr id="155" name="Rectangle: Rounded Corners 154">
                <a:extLst>
                  <a:ext uri="{FF2B5EF4-FFF2-40B4-BE49-F238E27FC236}">
                    <a16:creationId xmlns:a16="http://schemas.microsoft.com/office/drawing/2014/main" id="{F1FC74E6-76CE-4B11-8C6E-515004060EF5}"/>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400"/>
                  </a:spcBef>
                  <a:spcAft>
                    <a:spcPts val="400"/>
                  </a:spcAft>
                  <a:buClrTx/>
                  <a:buSzTx/>
                  <a:buFontTx/>
                  <a:buNone/>
                  <a:tabLst/>
                  <a:defRPr/>
                </a:pPr>
                <a:r>
                  <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sym typeface="Wingdings" panose="05000000000000000000" pitchFamily="2" charset="2"/>
                  </a:rPr>
                  <a:t></a:t>
                </a:r>
                <a:endPar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spTree>
    <p:extLst>
      <p:ext uri="{BB962C8B-B14F-4D97-AF65-F5344CB8AC3E}">
        <p14:creationId xmlns:p14="http://schemas.microsoft.com/office/powerpoint/2010/main" val="3553885758"/>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grpSp>
        <p:nvGrpSpPr>
          <p:cNvPr id="3" name="Group 2" descr=" 3">
            <a:extLst>
              <a:ext uri="{FF2B5EF4-FFF2-40B4-BE49-F238E27FC236}">
                <a16:creationId xmlns:a16="http://schemas.microsoft.com/office/drawing/2014/main" id="{3537C703-8610-439B-8C45-593CC402052A}"/>
              </a:ext>
            </a:extLst>
          </p:cNvPr>
          <p:cNvGrpSpPr/>
          <p:nvPr/>
        </p:nvGrpSpPr>
        <p:grpSpPr>
          <a:xfrm>
            <a:off x="668625" y="1570047"/>
            <a:ext cx="4167665" cy="3817051"/>
            <a:chOff x="668625" y="1570047"/>
            <a:chExt cx="4167665" cy="3817051"/>
          </a:xfrm>
        </p:grpSpPr>
        <p:pic>
          <p:nvPicPr>
            <p:cNvPr id="150" name="Picture 149">
              <a:extLst>
                <a:ext uri="{FF2B5EF4-FFF2-40B4-BE49-F238E27FC236}">
                  <a16:creationId xmlns:a16="http://schemas.microsoft.com/office/drawing/2014/main" id="{BA8F0169-B95D-44CA-AC53-6B2AEB7525E4}"/>
                </a:ext>
              </a:extLst>
            </p:cNvPr>
            <p:cNvPicPr>
              <a:picLocks noChangeAspect="1"/>
            </p:cNvPicPr>
            <p:nvPr/>
          </p:nvPicPr>
          <p:blipFill rotWithShape="1">
            <a:blip r:embed="rId3"/>
            <a:srcRect l="27763" r="39839"/>
            <a:stretch/>
          </p:blipFill>
          <p:spPr>
            <a:xfrm>
              <a:off x="671008" y="1571098"/>
              <a:ext cx="3816000" cy="3816000"/>
            </a:xfrm>
            <a:prstGeom prst="ellipse">
              <a:avLst/>
            </a:prstGeom>
          </p:spPr>
        </p:pic>
        <p:grpSp>
          <p:nvGrpSpPr>
            <p:cNvPr id="151" name="Group 150">
              <a:extLst>
                <a:ext uri="{FF2B5EF4-FFF2-40B4-BE49-F238E27FC236}">
                  <a16:creationId xmlns:a16="http://schemas.microsoft.com/office/drawing/2014/main" id="{05EE480F-998C-4625-9DCD-55A63254DEBB}"/>
                </a:ext>
              </a:extLst>
            </p:cNvPr>
            <p:cNvGrpSpPr/>
            <p:nvPr/>
          </p:nvGrpSpPr>
          <p:grpSpPr>
            <a:xfrm>
              <a:off x="668625" y="1570047"/>
              <a:ext cx="4167665" cy="3813427"/>
              <a:chOff x="1914525" y="2457700"/>
              <a:chExt cx="3598399" cy="3292546"/>
            </a:xfrm>
          </p:grpSpPr>
          <p:sp>
            <p:nvSpPr>
              <p:cNvPr id="152" name="Oval 151">
                <a:extLst>
                  <a:ext uri="{FF2B5EF4-FFF2-40B4-BE49-F238E27FC236}">
                    <a16:creationId xmlns:a16="http://schemas.microsoft.com/office/drawing/2014/main" id="{683DEF92-A39A-49C5-8C15-8D0A10201916}"/>
                  </a:ext>
                </a:extLst>
              </p:cNvPr>
              <p:cNvSpPr/>
              <p:nvPr/>
            </p:nvSpPr>
            <p:spPr>
              <a:xfrm>
                <a:off x="1914525" y="2457700"/>
                <a:ext cx="3292546" cy="3292546"/>
              </a:xfrm>
              <a:prstGeom prst="ellipse">
                <a:avLst/>
              </a:prstGeom>
              <a:solidFill>
                <a:srgbClr val="9ABFDC">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53" name="Group 152">
                <a:extLst>
                  <a:ext uri="{FF2B5EF4-FFF2-40B4-BE49-F238E27FC236}">
                    <a16:creationId xmlns:a16="http://schemas.microsoft.com/office/drawing/2014/main" id="{AB9DB138-E3FD-4D2C-91E9-E4A38880E4AC}"/>
                  </a:ext>
                </a:extLst>
              </p:cNvPr>
              <p:cNvGrpSpPr/>
              <p:nvPr/>
            </p:nvGrpSpPr>
            <p:grpSpPr>
              <a:xfrm>
                <a:off x="2319385" y="2640414"/>
                <a:ext cx="3193539" cy="3078398"/>
                <a:chOff x="2319385" y="2618192"/>
                <a:chExt cx="3193539" cy="3078398"/>
              </a:xfrm>
            </p:grpSpPr>
            <p:sp>
              <p:nvSpPr>
                <p:cNvPr id="154" name="TextBox 153">
                  <a:extLst>
                    <a:ext uri="{FF2B5EF4-FFF2-40B4-BE49-F238E27FC236}">
                      <a16:creationId xmlns:a16="http://schemas.microsoft.com/office/drawing/2014/main" id="{70E99C04-2008-4758-84BB-38920F3D00D3}"/>
                    </a:ext>
                  </a:extLst>
                </p:cNvPr>
                <p:cNvSpPr txBox="1"/>
                <p:nvPr/>
              </p:nvSpPr>
              <p:spPr>
                <a:xfrm>
                  <a:off x="2319385" y="3244680"/>
                  <a:ext cx="2482825" cy="1674142"/>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023761"/>
                      </a:solidFill>
                      <a:effectLst/>
                      <a:uLnTx/>
                      <a:uFillTx/>
                      <a:latin typeface="Arial" panose="020B0604020202020204"/>
                      <a:ea typeface="+mn-ea"/>
                      <a:cs typeface="+mn-cs"/>
                    </a:rPr>
                    <a:t>He stopped rolling over, his grip was weaker, he couldn’t pull himself up, he couldn’t lift his head up while he was on his tummy anymore.</a:t>
                  </a:r>
                  <a:r>
                    <a:rPr kumimoji="0" lang="en-GB" sz="2000" b="0" i="0" u="none" strike="noStrike" kern="1200" cap="none" spc="0" normalizeH="0" baseline="30000" noProof="0" dirty="0">
                      <a:ln>
                        <a:noFill/>
                      </a:ln>
                      <a:solidFill>
                        <a:srgbClr val="023761"/>
                      </a:solidFill>
                      <a:effectLst/>
                      <a:uLnTx/>
                      <a:uFillTx/>
                      <a:latin typeface="Arial" panose="020B0604020202020204"/>
                      <a:ea typeface="+mn-ea"/>
                      <a:cs typeface="+mn-cs"/>
                    </a:rPr>
                    <a:t>2</a:t>
                  </a:r>
                </a:p>
              </p:txBody>
            </p:sp>
            <p:sp>
              <p:nvSpPr>
                <p:cNvPr id="155" name="Rectangle 154">
                  <a:extLst>
                    <a:ext uri="{FF2B5EF4-FFF2-40B4-BE49-F238E27FC236}">
                      <a16:creationId xmlns:a16="http://schemas.microsoft.com/office/drawing/2014/main" id="{CC8D27C4-214C-4595-B9DE-256838704846}"/>
                    </a:ext>
                  </a:extLst>
                </p:cNvPr>
                <p:cNvSpPr/>
                <p:nvPr/>
              </p:nvSpPr>
              <p:spPr>
                <a:xfrm>
                  <a:off x="4755574" y="5377706"/>
                  <a:ext cx="757350" cy="318884"/>
                </a:xfrm>
                <a:prstGeom prst="rect">
                  <a:avLst/>
                </a:prstGeom>
              </p:spPr>
              <p:txBody>
                <a:bodyPr wrap="non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023761"/>
                      </a:solidFill>
                      <a:effectLst/>
                      <a:uLnTx/>
                      <a:uFillTx/>
                      <a:latin typeface="Arial" panose="020B0604020202020204"/>
                      <a:ea typeface="+mn-ea"/>
                      <a:cs typeface="+mn-cs"/>
                    </a:rPr>
                    <a:t>Olivia</a:t>
                  </a:r>
                  <a:r>
                    <a:rPr kumimoji="0" lang="en-GB" sz="1800" b="1" i="0" u="none" strike="noStrike" kern="1200" cap="none" spc="0" normalizeH="0" baseline="0" noProof="0" dirty="0">
                      <a:ln>
                        <a:noFill/>
                      </a:ln>
                      <a:solidFill>
                        <a:srgbClr val="FFFFFF"/>
                      </a:solidFill>
                      <a:effectLst/>
                      <a:uLnTx/>
                      <a:uFillTx/>
                      <a:latin typeface="Arial" panose="020B0604020202020204"/>
                      <a:ea typeface="+mn-ea"/>
                      <a:cs typeface="+mn-cs"/>
                    </a:rPr>
                    <a:t> </a:t>
                  </a:r>
                </a:p>
              </p:txBody>
            </p:sp>
            <p:sp>
              <p:nvSpPr>
                <p:cNvPr id="156" name="Freeform: Shape 155">
                  <a:extLst>
                    <a:ext uri="{FF2B5EF4-FFF2-40B4-BE49-F238E27FC236}">
                      <a16:creationId xmlns:a16="http://schemas.microsoft.com/office/drawing/2014/main" id="{27E9A672-E29A-457C-8B37-BB0CB9FF0007}"/>
                    </a:ext>
                  </a:extLst>
                </p:cNvPr>
                <p:cNvSpPr/>
                <p:nvPr/>
              </p:nvSpPr>
              <p:spPr>
                <a:xfrm rot="10800000" flipH="1">
                  <a:off x="4187789" y="5191115"/>
                  <a:ext cx="591502" cy="394335"/>
                </a:xfrm>
                <a:custGeom>
                  <a:avLst/>
                  <a:gdLst>
                    <a:gd name="connsiteX0" fmla="*/ 130788 w 591502"/>
                    <a:gd name="connsiteY0" fmla="*/ 131445 h 394335"/>
                    <a:gd name="connsiteX1" fmla="*/ 0 w 591502"/>
                    <a:gd name="connsiteY1" fmla="*/ 262890 h 394335"/>
                    <a:gd name="connsiteX2" fmla="*/ 131445 w 591502"/>
                    <a:gd name="connsiteY2" fmla="*/ 394335 h 394335"/>
                    <a:gd name="connsiteX3" fmla="*/ 262890 w 591502"/>
                    <a:gd name="connsiteY3" fmla="*/ 262890 h 394335"/>
                    <a:gd name="connsiteX4" fmla="*/ 0 w 591502"/>
                    <a:gd name="connsiteY4" fmla="*/ 0 h 394335"/>
                    <a:gd name="connsiteX5" fmla="*/ 130788 w 591502"/>
                    <a:gd name="connsiteY5" fmla="*/ 131445 h 394335"/>
                    <a:gd name="connsiteX6" fmla="*/ 328613 w 591502"/>
                    <a:gd name="connsiteY6" fmla="*/ 262890 h 394335"/>
                    <a:gd name="connsiteX7" fmla="*/ 460058 w 591502"/>
                    <a:gd name="connsiteY7" fmla="*/ 394335 h 394335"/>
                    <a:gd name="connsiteX8" fmla="*/ 591503 w 591502"/>
                    <a:gd name="connsiteY8" fmla="*/ 262890 h 394335"/>
                    <a:gd name="connsiteX9" fmla="*/ 591503 w 591502"/>
                    <a:gd name="connsiteY9" fmla="*/ 262890 h 394335"/>
                    <a:gd name="connsiteX10" fmla="*/ 328613 w 591502"/>
                    <a:gd name="connsiteY10" fmla="*/ 0 h 394335"/>
                    <a:gd name="connsiteX11" fmla="*/ 459400 w 591502"/>
                    <a:gd name="connsiteY11" fmla="*/ 131445 h 394335"/>
                    <a:gd name="connsiteX12" fmla="*/ 328613 w 591502"/>
                    <a:gd name="connsiteY12" fmla="*/ 262890 h 39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1502" h="394335">
                      <a:moveTo>
                        <a:pt x="130788" y="131445"/>
                      </a:moveTo>
                      <a:cubicBezTo>
                        <a:pt x="58493" y="131445"/>
                        <a:pt x="0" y="190595"/>
                        <a:pt x="0" y="262890"/>
                      </a:cubicBezTo>
                      <a:cubicBezTo>
                        <a:pt x="0" y="335185"/>
                        <a:pt x="59150" y="394335"/>
                        <a:pt x="131445" y="394335"/>
                      </a:cubicBezTo>
                      <a:cubicBezTo>
                        <a:pt x="203740" y="394335"/>
                        <a:pt x="262890" y="335185"/>
                        <a:pt x="262890" y="262890"/>
                      </a:cubicBezTo>
                      <a:cubicBezTo>
                        <a:pt x="262890" y="117643"/>
                        <a:pt x="145247" y="0"/>
                        <a:pt x="0" y="0"/>
                      </a:cubicBezTo>
                      <a:cubicBezTo>
                        <a:pt x="0" y="0"/>
                        <a:pt x="86096" y="32204"/>
                        <a:pt x="130788" y="131445"/>
                      </a:cubicBezTo>
                      <a:close/>
                      <a:moveTo>
                        <a:pt x="328613" y="262890"/>
                      </a:moveTo>
                      <a:cubicBezTo>
                        <a:pt x="328613" y="335185"/>
                        <a:pt x="387763" y="394335"/>
                        <a:pt x="460058" y="394335"/>
                      </a:cubicBezTo>
                      <a:cubicBezTo>
                        <a:pt x="532352" y="394335"/>
                        <a:pt x="591503" y="335185"/>
                        <a:pt x="591503" y="262890"/>
                      </a:cubicBezTo>
                      <a:lnTo>
                        <a:pt x="591503" y="262890"/>
                      </a:lnTo>
                      <a:cubicBezTo>
                        <a:pt x="591503" y="117643"/>
                        <a:pt x="473859" y="0"/>
                        <a:pt x="328613" y="0"/>
                      </a:cubicBezTo>
                      <a:cubicBezTo>
                        <a:pt x="328613" y="0"/>
                        <a:pt x="414709" y="32204"/>
                        <a:pt x="459400" y="131445"/>
                      </a:cubicBezTo>
                      <a:cubicBezTo>
                        <a:pt x="387106" y="131445"/>
                        <a:pt x="328613" y="190595"/>
                        <a:pt x="328613" y="262890"/>
                      </a:cubicBezTo>
                      <a:close/>
                    </a:path>
                  </a:pathLst>
                </a:custGeom>
                <a:solidFill>
                  <a:schemeClr val="accent3"/>
                </a:solidFill>
                <a:ln w="657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3" name="Freeform: Shape 162">
                  <a:extLst>
                    <a:ext uri="{FF2B5EF4-FFF2-40B4-BE49-F238E27FC236}">
                      <a16:creationId xmlns:a16="http://schemas.microsoft.com/office/drawing/2014/main" id="{8B6FB5D3-1A3E-4B08-B4E1-4778FCE76C5C}"/>
                    </a:ext>
                  </a:extLst>
                </p:cNvPr>
                <p:cNvSpPr/>
                <p:nvPr/>
              </p:nvSpPr>
              <p:spPr>
                <a:xfrm rot="10800000">
                  <a:off x="2395977" y="2618192"/>
                  <a:ext cx="591502" cy="394335"/>
                </a:xfrm>
                <a:custGeom>
                  <a:avLst/>
                  <a:gdLst>
                    <a:gd name="connsiteX0" fmla="*/ 130788 w 591502"/>
                    <a:gd name="connsiteY0" fmla="*/ 131445 h 394335"/>
                    <a:gd name="connsiteX1" fmla="*/ 0 w 591502"/>
                    <a:gd name="connsiteY1" fmla="*/ 262890 h 394335"/>
                    <a:gd name="connsiteX2" fmla="*/ 131445 w 591502"/>
                    <a:gd name="connsiteY2" fmla="*/ 394335 h 394335"/>
                    <a:gd name="connsiteX3" fmla="*/ 262890 w 591502"/>
                    <a:gd name="connsiteY3" fmla="*/ 262890 h 394335"/>
                    <a:gd name="connsiteX4" fmla="*/ 0 w 591502"/>
                    <a:gd name="connsiteY4" fmla="*/ 0 h 394335"/>
                    <a:gd name="connsiteX5" fmla="*/ 130788 w 591502"/>
                    <a:gd name="connsiteY5" fmla="*/ 131445 h 394335"/>
                    <a:gd name="connsiteX6" fmla="*/ 328613 w 591502"/>
                    <a:gd name="connsiteY6" fmla="*/ 262890 h 394335"/>
                    <a:gd name="connsiteX7" fmla="*/ 460058 w 591502"/>
                    <a:gd name="connsiteY7" fmla="*/ 394335 h 394335"/>
                    <a:gd name="connsiteX8" fmla="*/ 591503 w 591502"/>
                    <a:gd name="connsiteY8" fmla="*/ 262890 h 394335"/>
                    <a:gd name="connsiteX9" fmla="*/ 591503 w 591502"/>
                    <a:gd name="connsiteY9" fmla="*/ 262890 h 394335"/>
                    <a:gd name="connsiteX10" fmla="*/ 328613 w 591502"/>
                    <a:gd name="connsiteY10" fmla="*/ 0 h 394335"/>
                    <a:gd name="connsiteX11" fmla="*/ 459400 w 591502"/>
                    <a:gd name="connsiteY11" fmla="*/ 131445 h 394335"/>
                    <a:gd name="connsiteX12" fmla="*/ 328613 w 591502"/>
                    <a:gd name="connsiteY12" fmla="*/ 262890 h 39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1502" h="394335">
                      <a:moveTo>
                        <a:pt x="130788" y="131445"/>
                      </a:moveTo>
                      <a:cubicBezTo>
                        <a:pt x="58493" y="131445"/>
                        <a:pt x="0" y="190595"/>
                        <a:pt x="0" y="262890"/>
                      </a:cubicBezTo>
                      <a:cubicBezTo>
                        <a:pt x="0" y="335185"/>
                        <a:pt x="59150" y="394335"/>
                        <a:pt x="131445" y="394335"/>
                      </a:cubicBezTo>
                      <a:cubicBezTo>
                        <a:pt x="203740" y="394335"/>
                        <a:pt x="262890" y="335185"/>
                        <a:pt x="262890" y="262890"/>
                      </a:cubicBezTo>
                      <a:cubicBezTo>
                        <a:pt x="262890" y="117643"/>
                        <a:pt x="145247" y="0"/>
                        <a:pt x="0" y="0"/>
                      </a:cubicBezTo>
                      <a:cubicBezTo>
                        <a:pt x="0" y="0"/>
                        <a:pt x="86096" y="32204"/>
                        <a:pt x="130788" y="131445"/>
                      </a:cubicBezTo>
                      <a:close/>
                      <a:moveTo>
                        <a:pt x="328613" y="262890"/>
                      </a:moveTo>
                      <a:cubicBezTo>
                        <a:pt x="328613" y="335185"/>
                        <a:pt x="387763" y="394335"/>
                        <a:pt x="460058" y="394335"/>
                      </a:cubicBezTo>
                      <a:cubicBezTo>
                        <a:pt x="532352" y="394335"/>
                        <a:pt x="591503" y="335185"/>
                        <a:pt x="591503" y="262890"/>
                      </a:cubicBezTo>
                      <a:lnTo>
                        <a:pt x="591503" y="262890"/>
                      </a:lnTo>
                      <a:cubicBezTo>
                        <a:pt x="591503" y="117643"/>
                        <a:pt x="473859" y="0"/>
                        <a:pt x="328613" y="0"/>
                      </a:cubicBezTo>
                      <a:cubicBezTo>
                        <a:pt x="328613" y="0"/>
                        <a:pt x="414709" y="32204"/>
                        <a:pt x="459400" y="131445"/>
                      </a:cubicBezTo>
                      <a:cubicBezTo>
                        <a:pt x="387106" y="131445"/>
                        <a:pt x="328613" y="190595"/>
                        <a:pt x="328613" y="262890"/>
                      </a:cubicBezTo>
                      <a:close/>
                    </a:path>
                  </a:pathLst>
                </a:custGeom>
                <a:solidFill>
                  <a:schemeClr val="accent3"/>
                </a:solidFill>
                <a:ln w="657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gr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72309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9"/>
            <a:ext cx="576000" cy="576000"/>
            <a:chOff x="3950297" y="2115051"/>
            <a:chExt cx="432000" cy="432000"/>
          </a:xfrm>
          <a:solidFill>
            <a:schemeClr val="accent4"/>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893351"/>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Future areas </a:t>
            </a:r>
            <a:b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b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of focus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4"/>
          <a:stretch>
            <a:fillRect/>
          </a:stretch>
        </p:blipFill>
        <p:spPr>
          <a:xfrm>
            <a:off x="9763410" y="6187335"/>
            <a:ext cx="1847316" cy="337291"/>
          </a:xfrm>
          <a:prstGeom prst="rect">
            <a:avLst/>
          </a:prstGeom>
        </p:spPr>
      </p:pic>
      <p:sp>
        <p:nvSpPr>
          <p:cNvPr id="173" name="Freeform: Shape 172" descr=" 173">
            <a:extLst>
              <a:ext uri="{FF2B5EF4-FFF2-40B4-BE49-F238E27FC236}">
                <a16:creationId xmlns:a16="http://schemas.microsoft.com/office/drawing/2014/main" id="{3A9CF0D6-308E-4059-9A7A-42C845596958}"/>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4" name="Freeform: Shape 173" descr=" 174">
            <a:extLst>
              <a:ext uri="{FF2B5EF4-FFF2-40B4-BE49-F238E27FC236}">
                <a16:creationId xmlns:a16="http://schemas.microsoft.com/office/drawing/2014/main" id="{244D10F2-6585-47AF-B6AF-8A890CF5E81B}"/>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5" name="Freeform: Shape 174" descr=" 175">
            <a:extLst>
              <a:ext uri="{FF2B5EF4-FFF2-40B4-BE49-F238E27FC236}">
                <a16:creationId xmlns:a16="http://schemas.microsoft.com/office/drawing/2014/main" id="{85C78B2D-41D0-43BD-85DD-631000CDDCA2}"/>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6" name="Freeform: Shape 175" descr=" 176">
            <a:extLst>
              <a:ext uri="{FF2B5EF4-FFF2-40B4-BE49-F238E27FC236}">
                <a16:creationId xmlns:a16="http://schemas.microsoft.com/office/drawing/2014/main" id="{1D6DC9BE-700C-4D01-921E-5A1EC56D7BB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7" name="Freeform: Shape 176" descr=" 177">
            <a:extLst>
              <a:ext uri="{FF2B5EF4-FFF2-40B4-BE49-F238E27FC236}">
                <a16:creationId xmlns:a16="http://schemas.microsoft.com/office/drawing/2014/main" id="{4B165EC0-00D4-481C-8958-2327367C089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8" name="Freeform: Shape 177" descr=" 178">
            <a:extLst>
              <a:ext uri="{FF2B5EF4-FFF2-40B4-BE49-F238E27FC236}">
                <a16:creationId xmlns:a16="http://schemas.microsoft.com/office/drawing/2014/main" id="{CA58C506-BB2D-43C6-B6EB-E38214428F4F}"/>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9" name="ABBREVIATIONS" descr=" 179">
            <a:hlinkClick r:id="" action="ppaction://noaction" highlightClick="1"/>
            <a:extLst>
              <a:ext uri="{FF2B5EF4-FFF2-40B4-BE49-F238E27FC236}">
                <a16:creationId xmlns:a16="http://schemas.microsoft.com/office/drawing/2014/main" id="{CDE7DECC-8111-4416-8636-B61814F89BB0}"/>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sp>
        <p:nvSpPr>
          <p:cNvPr id="180" name="Oval 179" descr=" 180">
            <a:hlinkClick r:id="" action="ppaction://hlinkshowjump?jump=nextslide" highlightClick="1"/>
            <a:extLst>
              <a:ext uri="{FF2B5EF4-FFF2-40B4-BE49-F238E27FC236}">
                <a16:creationId xmlns:a16="http://schemas.microsoft.com/office/drawing/2014/main" id="{BA863416-550F-4432-856F-D9640D70121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1" name="Oval 180" descr=" 181">
            <a:hlinkClick r:id="rId5" action="ppaction://hlinksldjump" highlightClick="1"/>
            <a:extLst>
              <a:ext uri="{FF2B5EF4-FFF2-40B4-BE49-F238E27FC236}">
                <a16:creationId xmlns:a16="http://schemas.microsoft.com/office/drawing/2014/main" id="{6A5FD429-A4B9-4677-A422-DF522C0900C2}"/>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82" name="Oval 181" descr=" 182">
            <a:hlinkClick r:id="rId6" action="ppaction://hlinksldjump" highlightClick="1"/>
            <a:extLst>
              <a:ext uri="{FF2B5EF4-FFF2-40B4-BE49-F238E27FC236}">
                <a16:creationId xmlns:a16="http://schemas.microsoft.com/office/drawing/2014/main" id="{CFA0CBD8-ADA6-435C-8EFD-5826A250CF9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3" name="Freeform: Shape 182" descr=" 183">
            <a:hlinkClick r:id="rId7" action="ppaction://hlinksldjump" highlightClick="1"/>
            <a:extLst>
              <a:ext uri="{FF2B5EF4-FFF2-40B4-BE49-F238E27FC236}">
                <a16:creationId xmlns:a16="http://schemas.microsoft.com/office/drawing/2014/main" id="{6BCC4A1C-65DE-48C8-9F96-E8C6DE8AFA79}"/>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Freeform: Shape 183" descr=" 184">
            <a:hlinkClick r:id="rId8" action="ppaction://hlinksldjump" highlightClick="1"/>
            <a:extLst>
              <a:ext uri="{FF2B5EF4-FFF2-40B4-BE49-F238E27FC236}">
                <a16:creationId xmlns:a16="http://schemas.microsoft.com/office/drawing/2014/main" id="{37F57C4F-5604-40DF-A93B-49C0ED960AE9}"/>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5" name="Freeform: Shape 184" descr=" 185">
            <a:hlinkClick r:id="rId9" action="ppaction://hlinksldjump" highlightClick="1"/>
            <a:extLst>
              <a:ext uri="{FF2B5EF4-FFF2-40B4-BE49-F238E27FC236}">
                <a16:creationId xmlns:a16="http://schemas.microsoft.com/office/drawing/2014/main" id="{1A10792D-03EB-4052-9D13-E7E9BB24BB0F}"/>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Freeform: Shape 185" descr=" 186">
            <a:hlinkClick r:id="rId5" action="ppaction://hlinksldjump" highlightClick="1"/>
            <a:extLst>
              <a:ext uri="{FF2B5EF4-FFF2-40B4-BE49-F238E27FC236}">
                <a16:creationId xmlns:a16="http://schemas.microsoft.com/office/drawing/2014/main" id="{FC5BFC82-C380-4252-A75C-04B4331ADFDF}"/>
              </a:ext>
            </a:extLst>
          </p:cNvPr>
          <p:cNvSpPr/>
          <p:nvPr/>
        </p:nvSpPr>
        <p:spPr>
          <a:xfrm>
            <a:off x="10307359" y="2723094"/>
            <a:ext cx="1884641"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Freeform: Shape 186" descr=" 187">
            <a:hlinkClick r:id="rId10" action="ppaction://hlinksldjump" highlightClick="1"/>
            <a:extLst>
              <a:ext uri="{FF2B5EF4-FFF2-40B4-BE49-F238E27FC236}">
                <a16:creationId xmlns:a16="http://schemas.microsoft.com/office/drawing/2014/main" id="{F2EA8CE0-5A57-4D08-AB74-C0A755F09CC1}"/>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Freeform: Shape 187" descr=" 188">
            <a:hlinkClick r:id="rId11" action="ppaction://hlinksldjump" highlightClick="1"/>
            <a:extLst>
              <a:ext uri="{FF2B5EF4-FFF2-40B4-BE49-F238E27FC236}">
                <a16:creationId xmlns:a16="http://schemas.microsoft.com/office/drawing/2014/main" id="{FD5AFAB3-A6F7-4ABE-9E6F-5249C5FB471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9" name="Freeform: Shape 188" descr=" 189">
            <a:hlinkClick r:id="rId12" action="ppaction://hlinksldjump" highlightClick="1"/>
            <a:extLst>
              <a:ext uri="{FF2B5EF4-FFF2-40B4-BE49-F238E27FC236}">
                <a16:creationId xmlns:a16="http://schemas.microsoft.com/office/drawing/2014/main" id="{367FC18E-D1E0-40C5-B397-E9248EBFA2D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1" name="Rectangle 190" descr=" 191">
            <a:extLst>
              <a:ext uri="{FF2B5EF4-FFF2-40B4-BE49-F238E27FC236}">
                <a16:creationId xmlns:a16="http://schemas.microsoft.com/office/drawing/2014/main" id="{5203EF51-C963-4C63-A96B-0AD30B9437A3}"/>
              </a:ext>
            </a:extLst>
          </p:cNvPr>
          <p:cNvSpPr/>
          <p:nvPr/>
        </p:nvSpPr>
        <p:spPr>
          <a:xfrm>
            <a:off x="294640" y="243536"/>
            <a:ext cx="10963910" cy="492443"/>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Children affected by SMA will require lifelong care and support</a:t>
            </a:r>
            <a:endParaRPr kumimoji="0" lang="en-GB" sz="2600" b="1" i="0" u="none" strike="noStrike" kern="1200" cap="none" spc="0" normalizeH="0" baseline="30000" noProof="0" dirty="0">
              <a:ln>
                <a:noFill/>
              </a:ln>
              <a:solidFill>
                <a:srgbClr val="023761"/>
              </a:solidFill>
              <a:effectLst/>
              <a:uLnTx/>
              <a:uFillTx/>
              <a:latin typeface="Arial" panose="020B0604020202020204"/>
              <a:ea typeface="+mn-ea"/>
              <a:cs typeface="+mn-cs"/>
            </a:endParaRPr>
          </a:p>
        </p:txBody>
      </p:sp>
      <p:sp>
        <p:nvSpPr>
          <p:cNvPr id="157" name="REFERENCES" descr=" 157">
            <a:hlinkClick r:id="" action="ppaction://noaction" highlightClick="1"/>
            <a:extLst>
              <a:ext uri="{FF2B5EF4-FFF2-40B4-BE49-F238E27FC236}">
                <a16:creationId xmlns:a16="http://schemas.microsoft.com/office/drawing/2014/main" id="{AFFEB211-4170-48F2-A7B7-0249C47FBC8B}"/>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64" name="Content Placeholder 4" descr=" 164">
            <a:extLst>
              <a:ext uri="{FF2B5EF4-FFF2-40B4-BE49-F238E27FC236}">
                <a16:creationId xmlns:a16="http://schemas.microsoft.com/office/drawing/2014/main" id="{007BB5F6-7086-4970-956F-52EDC45CCB19}"/>
              </a:ext>
            </a:extLst>
          </p:cNvPr>
          <p:cNvSpPr txBox="1">
            <a:spLocks/>
          </p:cNvSpPr>
          <p:nvPr/>
        </p:nvSpPr>
        <p:spPr>
          <a:xfrm>
            <a:off x="4927600" y="1562045"/>
            <a:ext cx="5067300" cy="3329359"/>
          </a:xfrm>
          <a:prstGeom prst="rect">
            <a:avLst/>
          </a:prstGeom>
        </p:spPr>
        <p:txBody>
          <a:bodyPr vert="horz" lIns="0" tIns="0" rIns="0" bIns="0" spcCol="182880" rtlCol="0">
            <a:noAutofit/>
          </a:bodyPr>
          <a:lstStyle>
            <a:lvl1pPr marL="304792" indent="-304792" algn="l" defTabSz="1219170" rtl="0" eaLnBrk="1" latinLnBrk="0" hangingPunct="1">
              <a:spcBef>
                <a:spcPts val="1200"/>
              </a:spcBef>
              <a:buClr>
                <a:schemeClr val="accent2"/>
              </a:buClr>
              <a:buSzPct val="100000"/>
              <a:buFont typeface="Wingdings" charset="2"/>
              <a:buChar char="§"/>
              <a:tabLst>
                <a:tab pos="5331751" algn="r"/>
                <a:tab pos="10972526" algn="r"/>
              </a:tabLst>
              <a:defRPr sz="2400" b="0" i="0" kern="1200" spc="0" baseline="0">
                <a:solidFill>
                  <a:schemeClr val="tx1"/>
                </a:solidFill>
                <a:latin typeface="+mn-lt"/>
                <a:ea typeface="+mn-ea"/>
                <a:cs typeface="+mn-cs"/>
              </a:defRPr>
            </a:lvl1pPr>
            <a:lvl2pPr marL="609585" indent="-304792" algn="l" defTabSz="1219170" rtl="0" eaLnBrk="1" latinLnBrk="0" hangingPunct="1">
              <a:spcBef>
                <a:spcPts val="400"/>
              </a:spcBef>
              <a:buClr>
                <a:schemeClr val="accent2"/>
              </a:buClr>
              <a:buSzPct val="100000"/>
              <a:buFont typeface="Arial" pitchFamily="34" charset="0"/>
              <a:buChar char="–"/>
              <a:defRPr sz="2200" b="0" i="0" kern="1200" spc="0" baseline="0">
                <a:solidFill>
                  <a:schemeClr val="tx1"/>
                </a:solidFill>
                <a:latin typeface="+mn-lt"/>
                <a:ea typeface="+mn-ea"/>
                <a:cs typeface="+mn-cs"/>
              </a:defRPr>
            </a:lvl2pPr>
            <a:lvl3pPr marL="914377" indent="-304792" algn="l" defTabSz="1219170" rtl="0" eaLnBrk="1" latinLnBrk="0" hangingPunct="1">
              <a:spcBef>
                <a:spcPts val="400"/>
              </a:spcBef>
              <a:buClr>
                <a:schemeClr val="accent2"/>
              </a:buClr>
              <a:buSzPct val="100000"/>
              <a:buFont typeface="Arial" pitchFamily="34" charset="0"/>
              <a:buChar char="–"/>
              <a:defRPr sz="2000" b="0" i="0" kern="1200" spc="0" baseline="0">
                <a:solidFill>
                  <a:schemeClr val="tx1"/>
                </a:solidFill>
                <a:latin typeface="+mn-lt"/>
                <a:ea typeface="+mn-ea"/>
                <a:cs typeface="+mn-cs"/>
              </a:defRPr>
            </a:lvl3pPr>
            <a:lvl4pPr marL="1219170" indent="-304792" algn="l" defTabSz="1219170" rtl="0" eaLnBrk="1" latinLnBrk="0" hangingPunct="1">
              <a:spcBef>
                <a:spcPts val="400"/>
              </a:spcBef>
              <a:buClr>
                <a:schemeClr val="accent2"/>
              </a:buClr>
              <a:buSzPct val="100000"/>
              <a:buFont typeface="Arial" pitchFamily="34" charset="0"/>
              <a:buChar char="–"/>
              <a:defRPr sz="1800" b="0" i="0" kern="1200" spc="0" baseline="0">
                <a:solidFill>
                  <a:schemeClr val="tx1"/>
                </a:solidFill>
                <a:latin typeface="+mn-lt"/>
                <a:ea typeface="+mn-ea"/>
                <a:cs typeface="+mn-cs"/>
              </a:defRPr>
            </a:lvl4pPr>
            <a:lvl5pPr marL="1523962" indent="-304792" algn="l" defTabSz="1219170" rtl="0" eaLnBrk="1" latinLnBrk="0" hangingPunct="1">
              <a:spcBef>
                <a:spcPts val="400"/>
              </a:spcBef>
              <a:buClr>
                <a:schemeClr val="accent2"/>
              </a:buClr>
              <a:buSzPct val="100000"/>
              <a:buFont typeface="Arial" pitchFamily="34" charset="0"/>
              <a:buChar char="–"/>
              <a:defRPr sz="1600" b="0" i="0" kern="1200" spc="0" baseline="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304792" marR="0" lvl="0" indent="-304792" algn="l" defTabSz="1219170" rtl="0" eaLnBrk="1" fontAlgn="auto" latinLnBrk="0" hangingPunct="1">
              <a:lnSpc>
                <a:spcPct val="100000"/>
              </a:lnSpc>
              <a:spcBef>
                <a:spcPts val="0"/>
              </a:spcBef>
              <a:spcAft>
                <a:spcPts val="1200"/>
              </a:spcAft>
              <a:buClr>
                <a:srgbClr val="0460A9"/>
              </a:buClr>
              <a:buSzTx/>
              <a:buFont typeface="Arial" panose="020B0604020202020204" pitchFamily="34" charset="0"/>
              <a:buChar char="•"/>
              <a:tabLst/>
              <a:defRPr/>
            </a:pP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Symptoms of </a:t>
            </a:r>
            <a: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t>weakness and muscle wasting</a:t>
            </a:r>
            <a:r>
              <a:rPr kumimoji="0" lang="en-GB" sz="24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p>
          <a:p>
            <a:pPr marL="304792" marR="0" lvl="0" indent="-304792" algn="l" defTabSz="1219170" rtl="0" eaLnBrk="1" fontAlgn="auto" latinLnBrk="0" hangingPunct="1">
              <a:lnSpc>
                <a:spcPct val="100000"/>
              </a:lnSpc>
              <a:spcBef>
                <a:spcPts val="0"/>
              </a:spcBef>
              <a:spcAft>
                <a:spcPts val="1200"/>
              </a:spcAft>
              <a:buClr>
                <a:srgbClr val="0460A9"/>
              </a:buClr>
              <a:buSzTx/>
              <a:buFont typeface="Arial" panose="020B0604020202020204" pitchFamily="34" charset="0"/>
              <a:buChar char="•"/>
              <a:tabLst/>
              <a:defRPr/>
            </a:pPr>
            <a: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t>SMA type I</a:t>
            </a: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b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b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symptoms by ~3 months; </a:t>
            </a:r>
            <a:b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b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mean survival is 5.9 months</a:t>
            </a:r>
            <a:r>
              <a:rPr kumimoji="0" lang="en-GB" sz="24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p>
          <a:p>
            <a:pPr marL="304792" marR="0" lvl="0" indent="-304792" algn="l" defTabSz="1219170" rtl="0" eaLnBrk="1" fontAlgn="auto" latinLnBrk="0" hangingPunct="1">
              <a:lnSpc>
                <a:spcPct val="100000"/>
              </a:lnSpc>
              <a:spcBef>
                <a:spcPts val="0"/>
              </a:spcBef>
              <a:spcAft>
                <a:spcPts val="1200"/>
              </a:spcAft>
              <a:buClr>
                <a:srgbClr val="0460A9"/>
              </a:buClr>
              <a:buSzTx/>
              <a:buFont typeface="Arial" panose="020B0604020202020204" pitchFamily="34" charset="0"/>
              <a:buChar char="•"/>
              <a:tabLst/>
              <a:defRPr/>
            </a:pPr>
            <a: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t>SMA type II</a:t>
            </a: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a:t>
            </a:r>
            <a:b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b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symptoms from 6–18 months; </a:t>
            </a:r>
            <a:b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b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children are often unable to stand by 1 year of age</a:t>
            </a:r>
            <a:r>
              <a:rPr kumimoji="0" lang="en-GB" sz="24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endParaRPr kumimoji="0" lang="en-GB" sz="2400" b="0" i="0" u="none" strike="noStrike" kern="1200" cap="none" spc="0" normalizeH="0" baseline="30000" noProof="0" dirty="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1660045148"/>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grpSp>
        <p:nvGrpSpPr>
          <p:cNvPr id="3" name="Group 2" descr=" 3">
            <a:extLst>
              <a:ext uri="{FF2B5EF4-FFF2-40B4-BE49-F238E27FC236}">
                <a16:creationId xmlns:a16="http://schemas.microsoft.com/office/drawing/2014/main" id="{3537C703-8610-439B-8C45-593CC402052A}"/>
              </a:ext>
            </a:extLst>
          </p:cNvPr>
          <p:cNvGrpSpPr/>
          <p:nvPr/>
        </p:nvGrpSpPr>
        <p:grpSpPr>
          <a:xfrm>
            <a:off x="668625" y="1570047"/>
            <a:ext cx="4167665" cy="3817051"/>
            <a:chOff x="668625" y="1570047"/>
            <a:chExt cx="4167665" cy="3817051"/>
          </a:xfrm>
        </p:grpSpPr>
        <p:pic>
          <p:nvPicPr>
            <p:cNvPr id="150" name="Picture 149">
              <a:extLst>
                <a:ext uri="{FF2B5EF4-FFF2-40B4-BE49-F238E27FC236}">
                  <a16:creationId xmlns:a16="http://schemas.microsoft.com/office/drawing/2014/main" id="{BA8F0169-B95D-44CA-AC53-6B2AEB7525E4}"/>
                </a:ext>
              </a:extLst>
            </p:cNvPr>
            <p:cNvPicPr>
              <a:picLocks noChangeAspect="1"/>
            </p:cNvPicPr>
            <p:nvPr/>
          </p:nvPicPr>
          <p:blipFill rotWithShape="1">
            <a:blip r:embed="rId3"/>
            <a:srcRect l="27763" r="39839"/>
            <a:stretch/>
          </p:blipFill>
          <p:spPr>
            <a:xfrm>
              <a:off x="671008" y="1571098"/>
              <a:ext cx="3816000" cy="3816000"/>
            </a:xfrm>
            <a:prstGeom prst="ellipse">
              <a:avLst/>
            </a:prstGeom>
          </p:spPr>
        </p:pic>
        <p:grpSp>
          <p:nvGrpSpPr>
            <p:cNvPr id="151" name="Group 150">
              <a:extLst>
                <a:ext uri="{FF2B5EF4-FFF2-40B4-BE49-F238E27FC236}">
                  <a16:creationId xmlns:a16="http://schemas.microsoft.com/office/drawing/2014/main" id="{05EE480F-998C-4625-9DCD-55A63254DEBB}"/>
                </a:ext>
              </a:extLst>
            </p:cNvPr>
            <p:cNvGrpSpPr/>
            <p:nvPr/>
          </p:nvGrpSpPr>
          <p:grpSpPr>
            <a:xfrm>
              <a:off x="668625" y="1570047"/>
              <a:ext cx="4167665" cy="3813427"/>
              <a:chOff x="1914525" y="2457700"/>
              <a:chExt cx="3598399" cy="3292546"/>
            </a:xfrm>
          </p:grpSpPr>
          <p:sp>
            <p:nvSpPr>
              <p:cNvPr id="152" name="Oval 151">
                <a:extLst>
                  <a:ext uri="{FF2B5EF4-FFF2-40B4-BE49-F238E27FC236}">
                    <a16:creationId xmlns:a16="http://schemas.microsoft.com/office/drawing/2014/main" id="{683DEF92-A39A-49C5-8C15-8D0A10201916}"/>
                  </a:ext>
                </a:extLst>
              </p:cNvPr>
              <p:cNvSpPr/>
              <p:nvPr/>
            </p:nvSpPr>
            <p:spPr>
              <a:xfrm>
                <a:off x="1914525" y="2457700"/>
                <a:ext cx="3292546" cy="3292546"/>
              </a:xfrm>
              <a:prstGeom prst="ellipse">
                <a:avLst/>
              </a:prstGeom>
              <a:solidFill>
                <a:srgbClr val="9ABFDC">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53" name="Group 152">
                <a:extLst>
                  <a:ext uri="{FF2B5EF4-FFF2-40B4-BE49-F238E27FC236}">
                    <a16:creationId xmlns:a16="http://schemas.microsoft.com/office/drawing/2014/main" id="{AB9DB138-E3FD-4D2C-91E9-E4A38880E4AC}"/>
                  </a:ext>
                </a:extLst>
              </p:cNvPr>
              <p:cNvGrpSpPr/>
              <p:nvPr/>
            </p:nvGrpSpPr>
            <p:grpSpPr>
              <a:xfrm>
                <a:off x="2319385" y="2640414"/>
                <a:ext cx="3193539" cy="3078398"/>
                <a:chOff x="2319385" y="2618192"/>
                <a:chExt cx="3193539" cy="3078398"/>
              </a:xfrm>
            </p:grpSpPr>
            <p:sp>
              <p:nvSpPr>
                <p:cNvPr id="154" name="TextBox 153">
                  <a:extLst>
                    <a:ext uri="{FF2B5EF4-FFF2-40B4-BE49-F238E27FC236}">
                      <a16:creationId xmlns:a16="http://schemas.microsoft.com/office/drawing/2014/main" id="{70E99C04-2008-4758-84BB-38920F3D00D3}"/>
                    </a:ext>
                  </a:extLst>
                </p:cNvPr>
                <p:cNvSpPr txBox="1"/>
                <p:nvPr/>
              </p:nvSpPr>
              <p:spPr>
                <a:xfrm>
                  <a:off x="2319385" y="3244680"/>
                  <a:ext cx="2482825" cy="1674142"/>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023761"/>
                      </a:solidFill>
                      <a:effectLst/>
                      <a:uLnTx/>
                      <a:uFillTx/>
                      <a:latin typeface="Arial" panose="020B0604020202020204"/>
                      <a:ea typeface="+mn-ea"/>
                      <a:cs typeface="+mn-cs"/>
                    </a:rPr>
                    <a:t>He stopped rolling over, his grip was weaker, he couldn’t pull himself up, he couldn’t lift his head up while he was on his tummy anymore.</a:t>
                  </a:r>
                  <a:r>
                    <a:rPr kumimoji="0" lang="en-GB" sz="2000" b="0" i="0" u="none" strike="noStrike" kern="1200" cap="none" spc="0" normalizeH="0" baseline="30000" noProof="0" dirty="0">
                      <a:ln>
                        <a:noFill/>
                      </a:ln>
                      <a:solidFill>
                        <a:srgbClr val="023761"/>
                      </a:solidFill>
                      <a:effectLst/>
                      <a:uLnTx/>
                      <a:uFillTx/>
                      <a:latin typeface="Arial" panose="020B0604020202020204"/>
                      <a:ea typeface="+mn-ea"/>
                      <a:cs typeface="+mn-cs"/>
                    </a:rPr>
                    <a:t>2</a:t>
                  </a:r>
                </a:p>
              </p:txBody>
            </p:sp>
            <p:sp>
              <p:nvSpPr>
                <p:cNvPr id="155" name="Rectangle 154">
                  <a:extLst>
                    <a:ext uri="{FF2B5EF4-FFF2-40B4-BE49-F238E27FC236}">
                      <a16:creationId xmlns:a16="http://schemas.microsoft.com/office/drawing/2014/main" id="{CC8D27C4-214C-4595-B9DE-256838704846}"/>
                    </a:ext>
                  </a:extLst>
                </p:cNvPr>
                <p:cNvSpPr/>
                <p:nvPr/>
              </p:nvSpPr>
              <p:spPr>
                <a:xfrm>
                  <a:off x="4755574" y="5377706"/>
                  <a:ext cx="757350" cy="318884"/>
                </a:xfrm>
                <a:prstGeom prst="rect">
                  <a:avLst/>
                </a:prstGeom>
              </p:spPr>
              <p:txBody>
                <a:bodyPr wrap="non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023761"/>
                      </a:solidFill>
                      <a:effectLst/>
                      <a:uLnTx/>
                      <a:uFillTx/>
                      <a:latin typeface="Arial" panose="020B0604020202020204"/>
                      <a:ea typeface="+mn-ea"/>
                      <a:cs typeface="+mn-cs"/>
                    </a:rPr>
                    <a:t>Olivia</a:t>
                  </a:r>
                  <a:r>
                    <a:rPr kumimoji="0" lang="en-GB" sz="1800" b="1" i="0" u="none" strike="noStrike" kern="1200" cap="none" spc="0" normalizeH="0" baseline="0" noProof="0" dirty="0">
                      <a:ln>
                        <a:noFill/>
                      </a:ln>
                      <a:solidFill>
                        <a:srgbClr val="FFFFFF"/>
                      </a:solidFill>
                      <a:effectLst/>
                      <a:uLnTx/>
                      <a:uFillTx/>
                      <a:latin typeface="Arial" panose="020B0604020202020204"/>
                      <a:ea typeface="+mn-ea"/>
                      <a:cs typeface="+mn-cs"/>
                    </a:rPr>
                    <a:t> </a:t>
                  </a:r>
                </a:p>
              </p:txBody>
            </p:sp>
            <p:sp>
              <p:nvSpPr>
                <p:cNvPr id="156" name="Freeform: Shape 155">
                  <a:extLst>
                    <a:ext uri="{FF2B5EF4-FFF2-40B4-BE49-F238E27FC236}">
                      <a16:creationId xmlns:a16="http://schemas.microsoft.com/office/drawing/2014/main" id="{27E9A672-E29A-457C-8B37-BB0CB9FF0007}"/>
                    </a:ext>
                  </a:extLst>
                </p:cNvPr>
                <p:cNvSpPr/>
                <p:nvPr/>
              </p:nvSpPr>
              <p:spPr>
                <a:xfrm rot="10800000" flipH="1">
                  <a:off x="4187789" y="5191115"/>
                  <a:ext cx="591502" cy="394335"/>
                </a:xfrm>
                <a:custGeom>
                  <a:avLst/>
                  <a:gdLst>
                    <a:gd name="connsiteX0" fmla="*/ 130788 w 591502"/>
                    <a:gd name="connsiteY0" fmla="*/ 131445 h 394335"/>
                    <a:gd name="connsiteX1" fmla="*/ 0 w 591502"/>
                    <a:gd name="connsiteY1" fmla="*/ 262890 h 394335"/>
                    <a:gd name="connsiteX2" fmla="*/ 131445 w 591502"/>
                    <a:gd name="connsiteY2" fmla="*/ 394335 h 394335"/>
                    <a:gd name="connsiteX3" fmla="*/ 262890 w 591502"/>
                    <a:gd name="connsiteY3" fmla="*/ 262890 h 394335"/>
                    <a:gd name="connsiteX4" fmla="*/ 0 w 591502"/>
                    <a:gd name="connsiteY4" fmla="*/ 0 h 394335"/>
                    <a:gd name="connsiteX5" fmla="*/ 130788 w 591502"/>
                    <a:gd name="connsiteY5" fmla="*/ 131445 h 394335"/>
                    <a:gd name="connsiteX6" fmla="*/ 328613 w 591502"/>
                    <a:gd name="connsiteY6" fmla="*/ 262890 h 394335"/>
                    <a:gd name="connsiteX7" fmla="*/ 460058 w 591502"/>
                    <a:gd name="connsiteY7" fmla="*/ 394335 h 394335"/>
                    <a:gd name="connsiteX8" fmla="*/ 591503 w 591502"/>
                    <a:gd name="connsiteY8" fmla="*/ 262890 h 394335"/>
                    <a:gd name="connsiteX9" fmla="*/ 591503 w 591502"/>
                    <a:gd name="connsiteY9" fmla="*/ 262890 h 394335"/>
                    <a:gd name="connsiteX10" fmla="*/ 328613 w 591502"/>
                    <a:gd name="connsiteY10" fmla="*/ 0 h 394335"/>
                    <a:gd name="connsiteX11" fmla="*/ 459400 w 591502"/>
                    <a:gd name="connsiteY11" fmla="*/ 131445 h 394335"/>
                    <a:gd name="connsiteX12" fmla="*/ 328613 w 591502"/>
                    <a:gd name="connsiteY12" fmla="*/ 262890 h 39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1502" h="394335">
                      <a:moveTo>
                        <a:pt x="130788" y="131445"/>
                      </a:moveTo>
                      <a:cubicBezTo>
                        <a:pt x="58493" y="131445"/>
                        <a:pt x="0" y="190595"/>
                        <a:pt x="0" y="262890"/>
                      </a:cubicBezTo>
                      <a:cubicBezTo>
                        <a:pt x="0" y="335185"/>
                        <a:pt x="59150" y="394335"/>
                        <a:pt x="131445" y="394335"/>
                      </a:cubicBezTo>
                      <a:cubicBezTo>
                        <a:pt x="203740" y="394335"/>
                        <a:pt x="262890" y="335185"/>
                        <a:pt x="262890" y="262890"/>
                      </a:cubicBezTo>
                      <a:cubicBezTo>
                        <a:pt x="262890" y="117643"/>
                        <a:pt x="145247" y="0"/>
                        <a:pt x="0" y="0"/>
                      </a:cubicBezTo>
                      <a:cubicBezTo>
                        <a:pt x="0" y="0"/>
                        <a:pt x="86096" y="32204"/>
                        <a:pt x="130788" y="131445"/>
                      </a:cubicBezTo>
                      <a:close/>
                      <a:moveTo>
                        <a:pt x="328613" y="262890"/>
                      </a:moveTo>
                      <a:cubicBezTo>
                        <a:pt x="328613" y="335185"/>
                        <a:pt x="387763" y="394335"/>
                        <a:pt x="460058" y="394335"/>
                      </a:cubicBezTo>
                      <a:cubicBezTo>
                        <a:pt x="532352" y="394335"/>
                        <a:pt x="591503" y="335185"/>
                        <a:pt x="591503" y="262890"/>
                      </a:cubicBezTo>
                      <a:lnTo>
                        <a:pt x="591503" y="262890"/>
                      </a:lnTo>
                      <a:cubicBezTo>
                        <a:pt x="591503" y="117643"/>
                        <a:pt x="473859" y="0"/>
                        <a:pt x="328613" y="0"/>
                      </a:cubicBezTo>
                      <a:cubicBezTo>
                        <a:pt x="328613" y="0"/>
                        <a:pt x="414709" y="32204"/>
                        <a:pt x="459400" y="131445"/>
                      </a:cubicBezTo>
                      <a:cubicBezTo>
                        <a:pt x="387106" y="131445"/>
                        <a:pt x="328613" y="190595"/>
                        <a:pt x="328613" y="262890"/>
                      </a:cubicBezTo>
                      <a:close/>
                    </a:path>
                  </a:pathLst>
                </a:custGeom>
                <a:solidFill>
                  <a:schemeClr val="accent3"/>
                </a:solidFill>
                <a:ln w="657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3" name="Freeform: Shape 162">
                  <a:extLst>
                    <a:ext uri="{FF2B5EF4-FFF2-40B4-BE49-F238E27FC236}">
                      <a16:creationId xmlns:a16="http://schemas.microsoft.com/office/drawing/2014/main" id="{8B6FB5D3-1A3E-4B08-B4E1-4778FCE76C5C}"/>
                    </a:ext>
                  </a:extLst>
                </p:cNvPr>
                <p:cNvSpPr/>
                <p:nvPr/>
              </p:nvSpPr>
              <p:spPr>
                <a:xfrm rot="10800000">
                  <a:off x="2395977" y="2618192"/>
                  <a:ext cx="591502" cy="394335"/>
                </a:xfrm>
                <a:custGeom>
                  <a:avLst/>
                  <a:gdLst>
                    <a:gd name="connsiteX0" fmla="*/ 130788 w 591502"/>
                    <a:gd name="connsiteY0" fmla="*/ 131445 h 394335"/>
                    <a:gd name="connsiteX1" fmla="*/ 0 w 591502"/>
                    <a:gd name="connsiteY1" fmla="*/ 262890 h 394335"/>
                    <a:gd name="connsiteX2" fmla="*/ 131445 w 591502"/>
                    <a:gd name="connsiteY2" fmla="*/ 394335 h 394335"/>
                    <a:gd name="connsiteX3" fmla="*/ 262890 w 591502"/>
                    <a:gd name="connsiteY3" fmla="*/ 262890 h 394335"/>
                    <a:gd name="connsiteX4" fmla="*/ 0 w 591502"/>
                    <a:gd name="connsiteY4" fmla="*/ 0 h 394335"/>
                    <a:gd name="connsiteX5" fmla="*/ 130788 w 591502"/>
                    <a:gd name="connsiteY5" fmla="*/ 131445 h 394335"/>
                    <a:gd name="connsiteX6" fmla="*/ 328613 w 591502"/>
                    <a:gd name="connsiteY6" fmla="*/ 262890 h 394335"/>
                    <a:gd name="connsiteX7" fmla="*/ 460058 w 591502"/>
                    <a:gd name="connsiteY7" fmla="*/ 394335 h 394335"/>
                    <a:gd name="connsiteX8" fmla="*/ 591503 w 591502"/>
                    <a:gd name="connsiteY8" fmla="*/ 262890 h 394335"/>
                    <a:gd name="connsiteX9" fmla="*/ 591503 w 591502"/>
                    <a:gd name="connsiteY9" fmla="*/ 262890 h 394335"/>
                    <a:gd name="connsiteX10" fmla="*/ 328613 w 591502"/>
                    <a:gd name="connsiteY10" fmla="*/ 0 h 394335"/>
                    <a:gd name="connsiteX11" fmla="*/ 459400 w 591502"/>
                    <a:gd name="connsiteY11" fmla="*/ 131445 h 394335"/>
                    <a:gd name="connsiteX12" fmla="*/ 328613 w 591502"/>
                    <a:gd name="connsiteY12" fmla="*/ 262890 h 39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1502" h="394335">
                      <a:moveTo>
                        <a:pt x="130788" y="131445"/>
                      </a:moveTo>
                      <a:cubicBezTo>
                        <a:pt x="58493" y="131445"/>
                        <a:pt x="0" y="190595"/>
                        <a:pt x="0" y="262890"/>
                      </a:cubicBezTo>
                      <a:cubicBezTo>
                        <a:pt x="0" y="335185"/>
                        <a:pt x="59150" y="394335"/>
                        <a:pt x="131445" y="394335"/>
                      </a:cubicBezTo>
                      <a:cubicBezTo>
                        <a:pt x="203740" y="394335"/>
                        <a:pt x="262890" y="335185"/>
                        <a:pt x="262890" y="262890"/>
                      </a:cubicBezTo>
                      <a:cubicBezTo>
                        <a:pt x="262890" y="117643"/>
                        <a:pt x="145247" y="0"/>
                        <a:pt x="0" y="0"/>
                      </a:cubicBezTo>
                      <a:cubicBezTo>
                        <a:pt x="0" y="0"/>
                        <a:pt x="86096" y="32204"/>
                        <a:pt x="130788" y="131445"/>
                      </a:cubicBezTo>
                      <a:close/>
                      <a:moveTo>
                        <a:pt x="328613" y="262890"/>
                      </a:moveTo>
                      <a:cubicBezTo>
                        <a:pt x="328613" y="335185"/>
                        <a:pt x="387763" y="394335"/>
                        <a:pt x="460058" y="394335"/>
                      </a:cubicBezTo>
                      <a:cubicBezTo>
                        <a:pt x="532352" y="394335"/>
                        <a:pt x="591503" y="335185"/>
                        <a:pt x="591503" y="262890"/>
                      </a:cubicBezTo>
                      <a:lnTo>
                        <a:pt x="591503" y="262890"/>
                      </a:lnTo>
                      <a:cubicBezTo>
                        <a:pt x="591503" y="117643"/>
                        <a:pt x="473859" y="0"/>
                        <a:pt x="328613" y="0"/>
                      </a:cubicBezTo>
                      <a:cubicBezTo>
                        <a:pt x="328613" y="0"/>
                        <a:pt x="414709" y="32204"/>
                        <a:pt x="459400" y="131445"/>
                      </a:cubicBezTo>
                      <a:cubicBezTo>
                        <a:pt x="387106" y="131445"/>
                        <a:pt x="328613" y="190595"/>
                        <a:pt x="328613" y="262890"/>
                      </a:cubicBezTo>
                      <a:close/>
                    </a:path>
                  </a:pathLst>
                </a:custGeom>
                <a:solidFill>
                  <a:schemeClr val="accent3"/>
                </a:solidFill>
                <a:ln w="657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gr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72309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9"/>
            <a:ext cx="576000" cy="576000"/>
            <a:chOff x="3950297" y="2115051"/>
            <a:chExt cx="432000" cy="432000"/>
          </a:xfrm>
          <a:solidFill>
            <a:schemeClr val="accent4"/>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893351"/>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Future areas </a:t>
            </a:r>
            <a:b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b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of focus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4"/>
          <a:stretch>
            <a:fillRect/>
          </a:stretch>
        </p:blipFill>
        <p:spPr>
          <a:xfrm>
            <a:off x="9763410" y="6187335"/>
            <a:ext cx="1847316" cy="337291"/>
          </a:xfrm>
          <a:prstGeom prst="rect">
            <a:avLst/>
          </a:prstGeom>
        </p:spPr>
      </p:pic>
      <p:sp>
        <p:nvSpPr>
          <p:cNvPr id="173" name="Freeform: Shape 172" descr=" 173">
            <a:extLst>
              <a:ext uri="{FF2B5EF4-FFF2-40B4-BE49-F238E27FC236}">
                <a16:creationId xmlns:a16="http://schemas.microsoft.com/office/drawing/2014/main" id="{3A9CF0D6-308E-4059-9A7A-42C845596958}"/>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4" name="Freeform: Shape 173" descr=" 174">
            <a:extLst>
              <a:ext uri="{FF2B5EF4-FFF2-40B4-BE49-F238E27FC236}">
                <a16:creationId xmlns:a16="http://schemas.microsoft.com/office/drawing/2014/main" id="{244D10F2-6585-47AF-B6AF-8A890CF5E81B}"/>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5" name="Freeform: Shape 174" descr=" 175">
            <a:extLst>
              <a:ext uri="{FF2B5EF4-FFF2-40B4-BE49-F238E27FC236}">
                <a16:creationId xmlns:a16="http://schemas.microsoft.com/office/drawing/2014/main" id="{85C78B2D-41D0-43BD-85DD-631000CDDCA2}"/>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6" name="Freeform: Shape 175" descr=" 176">
            <a:extLst>
              <a:ext uri="{FF2B5EF4-FFF2-40B4-BE49-F238E27FC236}">
                <a16:creationId xmlns:a16="http://schemas.microsoft.com/office/drawing/2014/main" id="{1D6DC9BE-700C-4D01-921E-5A1EC56D7BB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7" name="Freeform: Shape 176" descr=" 177">
            <a:extLst>
              <a:ext uri="{FF2B5EF4-FFF2-40B4-BE49-F238E27FC236}">
                <a16:creationId xmlns:a16="http://schemas.microsoft.com/office/drawing/2014/main" id="{4B165EC0-00D4-481C-8958-2327367C089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8" name="Freeform: Shape 177" descr=" 178">
            <a:extLst>
              <a:ext uri="{FF2B5EF4-FFF2-40B4-BE49-F238E27FC236}">
                <a16:creationId xmlns:a16="http://schemas.microsoft.com/office/drawing/2014/main" id="{CA58C506-BB2D-43C6-B6EB-E38214428F4F}"/>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9" name="ABBREVIATIONS" descr=" 179">
            <a:hlinkClick r:id="" action="ppaction://noaction" highlightClick="1"/>
            <a:extLst>
              <a:ext uri="{FF2B5EF4-FFF2-40B4-BE49-F238E27FC236}">
                <a16:creationId xmlns:a16="http://schemas.microsoft.com/office/drawing/2014/main" id="{CDE7DECC-8111-4416-8636-B61814F89BB0}"/>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sp>
        <p:nvSpPr>
          <p:cNvPr id="180" name="Oval 179" descr=" 180">
            <a:hlinkClick r:id="" action="ppaction://hlinkshowjump?jump=nextslide" highlightClick="1"/>
            <a:extLst>
              <a:ext uri="{FF2B5EF4-FFF2-40B4-BE49-F238E27FC236}">
                <a16:creationId xmlns:a16="http://schemas.microsoft.com/office/drawing/2014/main" id="{BA863416-550F-4432-856F-D9640D70121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1" name="Oval 180" descr=" 181">
            <a:hlinkClick r:id="rId5" action="ppaction://hlinksldjump" highlightClick="1"/>
            <a:extLst>
              <a:ext uri="{FF2B5EF4-FFF2-40B4-BE49-F238E27FC236}">
                <a16:creationId xmlns:a16="http://schemas.microsoft.com/office/drawing/2014/main" id="{6A5FD429-A4B9-4677-A422-DF522C0900C2}"/>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82" name="Oval 181" descr=" 182">
            <a:hlinkClick r:id="rId6" action="ppaction://hlinksldjump" highlightClick="1"/>
            <a:extLst>
              <a:ext uri="{FF2B5EF4-FFF2-40B4-BE49-F238E27FC236}">
                <a16:creationId xmlns:a16="http://schemas.microsoft.com/office/drawing/2014/main" id="{CFA0CBD8-ADA6-435C-8EFD-5826A250CF9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3" name="Freeform: Shape 182" descr=" 183">
            <a:hlinkClick r:id="rId7" action="ppaction://hlinksldjump" highlightClick="1"/>
            <a:extLst>
              <a:ext uri="{FF2B5EF4-FFF2-40B4-BE49-F238E27FC236}">
                <a16:creationId xmlns:a16="http://schemas.microsoft.com/office/drawing/2014/main" id="{6BCC4A1C-65DE-48C8-9F96-E8C6DE8AFA79}"/>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Freeform: Shape 183" descr=" 184">
            <a:hlinkClick r:id="rId8" action="ppaction://hlinksldjump" highlightClick="1"/>
            <a:extLst>
              <a:ext uri="{FF2B5EF4-FFF2-40B4-BE49-F238E27FC236}">
                <a16:creationId xmlns:a16="http://schemas.microsoft.com/office/drawing/2014/main" id="{37F57C4F-5604-40DF-A93B-49C0ED960AE9}"/>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5" name="Freeform: Shape 184" descr=" 185">
            <a:hlinkClick r:id="rId9" action="ppaction://hlinksldjump" highlightClick="1"/>
            <a:extLst>
              <a:ext uri="{FF2B5EF4-FFF2-40B4-BE49-F238E27FC236}">
                <a16:creationId xmlns:a16="http://schemas.microsoft.com/office/drawing/2014/main" id="{1A10792D-03EB-4052-9D13-E7E9BB24BB0F}"/>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Freeform: Shape 185" descr=" 186">
            <a:hlinkClick r:id="rId5" action="ppaction://hlinksldjump" highlightClick="1"/>
            <a:extLst>
              <a:ext uri="{FF2B5EF4-FFF2-40B4-BE49-F238E27FC236}">
                <a16:creationId xmlns:a16="http://schemas.microsoft.com/office/drawing/2014/main" id="{FC5BFC82-C380-4252-A75C-04B4331ADFDF}"/>
              </a:ext>
            </a:extLst>
          </p:cNvPr>
          <p:cNvSpPr/>
          <p:nvPr/>
        </p:nvSpPr>
        <p:spPr>
          <a:xfrm>
            <a:off x="10307360" y="2723094"/>
            <a:ext cx="188464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Freeform: Shape 186" descr=" 187">
            <a:hlinkClick r:id="rId10" action="ppaction://hlinksldjump" highlightClick="1"/>
            <a:extLst>
              <a:ext uri="{FF2B5EF4-FFF2-40B4-BE49-F238E27FC236}">
                <a16:creationId xmlns:a16="http://schemas.microsoft.com/office/drawing/2014/main" id="{F2EA8CE0-5A57-4D08-AB74-C0A755F09CC1}"/>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Freeform: Shape 187" descr=" 188">
            <a:hlinkClick r:id="rId11" action="ppaction://hlinksldjump" highlightClick="1"/>
            <a:extLst>
              <a:ext uri="{FF2B5EF4-FFF2-40B4-BE49-F238E27FC236}">
                <a16:creationId xmlns:a16="http://schemas.microsoft.com/office/drawing/2014/main" id="{FD5AFAB3-A6F7-4ABE-9E6F-5249C5FB471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9" name="Freeform: Shape 188" descr=" 189">
            <a:hlinkClick r:id="rId12" action="ppaction://hlinksldjump" highlightClick="1"/>
            <a:extLst>
              <a:ext uri="{FF2B5EF4-FFF2-40B4-BE49-F238E27FC236}">
                <a16:creationId xmlns:a16="http://schemas.microsoft.com/office/drawing/2014/main" id="{367FC18E-D1E0-40C5-B397-E9248EBFA2D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1" name="Rectangle 190" descr=" 191">
            <a:extLst>
              <a:ext uri="{FF2B5EF4-FFF2-40B4-BE49-F238E27FC236}">
                <a16:creationId xmlns:a16="http://schemas.microsoft.com/office/drawing/2014/main" id="{5203EF51-C963-4C63-A96B-0AD30B9437A3}"/>
              </a:ext>
            </a:extLst>
          </p:cNvPr>
          <p:cNvSpPr/>
          <p:nvPr/>
        </p:nvSpPr>
        <p:spPr>
          <a:xfrm>
            <a:off x="294640" y="243536"/>
            <a:ext cx="10963910" cy="492443"/>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Children affected by SMA will require lifelong care and support</a:t>
            </a:r>
            <a:endParaRPr kumimoji="0" lang="en-GB" sz="2600" b="1" i="0" u="none" strike="noStrike" kern="1200" cap="none" spc="0" normalizeH="0" baseline="30000" noProof="0" dirty="0">
              <a:ln>
                <a:noFill/>
              </a:ln>
              <a:solidFill>
                <a:srgbClr val="023761"/>
              </a:solidFill>
              <a:effectLst/>
              <a:uLnTx/>
              <a:uFillTx/>
              <a:latin typeface="Arial" panose="020B0604020202020204"/>
              <a:ea typeface="+mn-ea"/>
              <a:cs typeface="+mn-cs"/>
            </a:endParaRPr>
          </a:p>
        </p:txBody>
      </p:sp>
      <p:sp>
        <p:nvSpPr>
          <p:cNvPr id="157" name="REFERENCES" descr=" 157">
            <a:hlinkClick r:id="" action="ppaction://noaction" highlightClick="1"/>
            <a:extLst>
              <a:ext uri="{FF2B5EF4-FFF2-40B4-BE49-F238E27FC236}">
                <a16:creationId xmlns:a16="http://schemas.microsoft.com/office/drawing/2014/main" id="{AFFEB211-4170-48F2-A7B7-0249C47FBC8B}"/>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64" name="Content Placeholder 4" descr=" 164">
            <a:extLst>
              <a:ext uri="{FF2B5EF4-FFF2-40B4-BE49-F238E27FC236}">
                <a16:creationId xmlns:a16="http://schemas.microsoft.com/office/drawing/2014/main" id="{007BB5F6-7086-4970-956F-52EDC45CCB19}"/>
              </a:ext>
            </a:extLst>
          </p:cNvPr>
          <p:cNvSpPr txBox="1">
            <a:spLocks/>
          </p:cNvSpPr>
          <p:nvPr/>
        </p:nvSpPr>
        <p:spPr>
          <a:xfrm>
            <a:off x="4927600" y="1562045"/>
            <a:ext cx="5067300" cy="3329359"/>
          </a:xfrm>
          <a:prstGeom prst="rect">
            <a:avLst/>
          </a:prstGeom>
        </p:spPr>
        <p:txBody>
          <a:bodyPr vert="horz" lIns="0" tIns="0" rIns="0" bIns="0" spcCol="182880" rtlCol="0">
            <a:noAutofit/>
          </a:bodyPr>
          <a:lstStyle>
            <a:lvl1pPr marL="304792" indent="-304792" algn="l" defTabSz="1219170" rtl="0" eaLnBrk="1" latinLnBrk="0" hangingPunct="1">
              <a:spcBef>
                <a:spcPts val="1200"/>
              </a:spcBef>
              <a:buClr>
                <a:schemeClr val="accent2"/>
              </a:buClr>
              <a:buSzPct val="100000"/>
              <a:buFont typeface="Wingdings" charset="2"/>
              <a:buChar char="§"/>
              <a:tabLst>
                <a:tab pos="5331751" algn="r"/>
                <a:tab pos="10972526" algn="r"/>
              </a:tabLst>
              <a:defRPr sz="2400" b="0" i="0" kern="1200" spc="0" baseline="0">
                <a:solidFill>
                  <a:schemeClr val="tx1"/>
                </a:solidFill>
                <a:latin typeface="+mn-lt"/>
                <a:ea typeface="+mn-ea"/>
                <a:cs typeface="+mn-cs"/>
              </a:defRPr>
            </a:lvl1pPr>
            <a:lvl2pPr marL="609585" indent="-304792" algn="l" defTabSz="1219170" rtl="0" eaLnBrk="1" latinLnBrk="0" hangingPunct="1">
              <a:spcBef>
                <a:spcPts val="400"/>
              </a:spcBef>
              <a:buClr>
                <a:schemeClr val="accent2"/>
              </a:buClr>
              <a:buSzPct val="100000"/>
              <a:buFont typeface="Arial" pitchFamily="34" charset="0"/>
              <a:buChar char="–"/>
              <a:defRPr sz="2200" b="0" i="0" kern="1200" spc="0" baseline="0">
                <a:solidFill>
                  <a:schemeClr val="tx1"/>
                </a:solidFill>
                <a:latin typeface="+mn-lt"/>
                <a:ea typeface="+mn-ea"/>
                <a:cs typeface="+mn-cs"/>
              </a:defRPr>
            </a:lvl2pPr>
            <a:lvl3pPr marL="914377" indent="-304792" algn="l" defTabSz="1219170" rtl="0" eaLnBrk="1" latinLnBrk="0" hangingPunct="1">
              <a:spcBef>
                <a:spcPts val="400"/>
              </a:spcBef>
              <a:buClr>
                <a:schemeClr val="accent2"/>
              </a:buClr>
              <a:buSzPct val="100000"/>
              <a:buFont typeface="Arial" pitchFamily="34" charset="0"/>
              <a:buChar char="–"/>
              <a:defRPr sz="2000" b="0" i="0" kern="1200" spc="0" baseline="0">
                <a:solidFill>
                  <a:schemeClr val="tx1"/>
                </a:solidFill>
                <a:latin typeface="+mn-lt"/>
                <a:ea typeface="+mn-ea"/>
                <a:cs typeface="+mn-cs"/>
              </a:defRPr>
            </a:lvl3pPr>
            <a:lvl4pPr marL="1219170" indent="-304792" algn="l" defTabSz="1219170" rtl="0" eaLnBrk="1" latinLnBrk="0" hangingPunct="1">
              <a:spcBef>
                <a:spcPts val="400"/>
              </a:spcBef>
              <a:buClr>
                <a:schemeClr val="accent2"/>
              </a:buClr>
              <a:buSzPct val="100000"/>
              <a:buFont typeface="Arial" pitchFamily="34" charset="0"/>
              <a:buChar char="–"/>
              <a:defRPr sz="1800" b="0" i="0" kern="1200" spc="0" baseline="0">
                <a:solidFill>
                  <a:schemeClr val="tx1"/>
                </a:solidFill>
                <a:latin typeface="+mn-lt"/>
                <a:ea typeface="+mn-ea"/>
                <a:cs typeface="+mn-cs"/>
              </a:defRPr>
            </a:lvl4pPr>
            <a:lvl5pPr marL="1523962" indent="-304792" algn="l" defTabSz="1219170" rtl="0" eaLnBrk="1" latinLnBrk="0" hangingPunct="1">
              <a:spcBef>
                <a:spcPts val="400"/>
              </a:spcBef>
              <a:buClr>
                <a:schemeClr val="accent2"/>
              </a:buClr>
              <a:buSzPct val="100000"/>
              <a:buFont typeface="Arial" pitchFamily="34" charset="0"/>
              <a:buChar char="–"/>
              <a:defRPr sz="1600" b="0" i="0" kern="1200" spc="0" baseline="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304792" marR="0" lvl="0" indent="-304792" algn="l" defTabSz="1219170" rtl="0" eaLnBrk="1" fontAlgn="auto" latinLnBrk="0" hangingPunct="1">
              <a:lnSpc>
                <a:spcPct val="100000"/>
              </a:lnSpc>
              <a:spcBef>
                <a:spcPts val="0"/>
              </a:spcBef>
              <a:spcAft>
                <a:spcPts val="1200"/>
              </a:spcAft>
              <a:buClr>
                <a:srgbClr val="0460A9"/>
              </a:buClr>
              <a:buSzTx/>
              <a:buFont typeface="Arial" panose="020B0604020202020204" pitchFamily="34" charset="0"/>
              <a:buChar char="•"/>
              <a:tabLst/>
              <a:defRPr/>
            </a:pP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Symptoms of </a:t>
            </a:r>
            <a: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t>weakness and muscle wasting</a:t>
            </a:r>
            <a:r>
              <a:rPr kumimoji="0" lang="en-GB" sz="24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p>
          <a:p>
            <a:pPr marL="304792" marR="0" lvl="0" indent="-304792" algn="l" defTabSz="1219170" rtl="0" eaLnBrk="1" fontAlgn="auto" latinLnBrk="0" hangingPunct="1">
              <a:lnSpc>
                <a:spcPct val="100000"/>
              </a:lnSpc>
              <a:spcBef>
                <a:spcPts val="0"/>
              </a:spcBef>
              <a:spcAft>
                <a:spcPts val="1200"/>
              </a:spcAft>
              <a:buClr>
                <a:srgbClr val="0460A9"/>
              </a:buClr>
              <a:buSzTx/>
              <a:buFont typeface="Arial" panose="020B0604020202020204" pitchFamily="34" charset="0"/>
              <a:buChar char="•"/>
              <a:tabLst/>
              <a:defRPr/>
            </a:pPr>
            <a: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t>SMA type I</a:t>
            </a: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b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b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symptoms by ~3 months; </a:t>
            </a:r>
            <a:b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b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mean survival is 5.9 months</a:t>
            </a:r>
            <a:r>
              <a:rPr kumimoji="0" lang="en-GB" sz="24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p>
          <a:p>
            <a:pPr marL="304792" marR="0" lvl="0" indent="-304792" algn="l" defTabSz="1219170" rtl="0" eaLnBrk="1" fontAlgn="auto" latinLnBrk="0" hangingPunct="1">
              <a:lnSpc>
                <a:spcPct val="100000"/>
              </a:lnSpc>
              <a:spcBef>
                <a:spcPts val="0"/>
              </a:spcBef>
              <a:spcAft>
                <a:spcPts val="1200"/>
              </a:spcAft>
              <a:buClr>
                <a:srgbClr val="0460A9"/>
              </a:buClr>
              <a:buSzTx/>
              <a:buFont typeface="Arial" panose="020B0604020202020204" pitchFamily="34" charset="0"/>
              <a:buChar char="•"/>
              <a:tabLst/>
              <a:defRPr/>
            </a:pPr>
            <a: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t>SMA type II</a:t>
            </a: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a:t>
            </a:r>
            <a:b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b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symptoms from 6–18 months; </a:t>
            </a:r>
            <a:b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b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children are often unable to stand by 1 year of age</a:t>
            </a:r>
            <a:r>
              <a:rPr kumimoji="0" lang="en-GB" sz="24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endParaRPr kumimoji="0" lang="en-GB" sz="2400" b="0" i="0" u="none" strike="noStrike" kern="1200" cap="none" spc="0" normalizeH="0" baseline="30000" noProof="0" dirty="0">
              <a:ln>
                <a:noFill/>
              </a:ln>
              <a:solidFill>
                <a:srgbClr val="000000"/>
              </a:solidFill>
              <a:effectLst/>
              <a:uLnTx/>
              <a:uFillTx/>
              <a:latin typeface="Arial" panose="020B0604020202020204"/>
              <a:ea typeface="+mn-ea"/>
              <a:cs typeface="+mn-cs"/>
            </a:endParaRPr>
          </a:p>
        </p:txBody>
      </p:sp>
      <p:grpSp>
        <p:nvGrpSpPr>
          <p:cNvPr id="158" name="Group 157" descr=" 158">
            <a:extLst>
              <a:ext uri="{FF2B5EF4-FFF2-40B4-BE49-F238E27FC236}">
                <a16:creationId xmlns:a16="http://schemas.microsoft.com/office/drawing/2014/main" id="{E21F3DA0-3BA3-4426-A2B8-38B001C967FD}"/>
              </a:ext>
            </a:extLst>
          </p:cNvPr>
          <p:cNvGrpSpPr/>
          <p:nvPr/>
        </p:nvGrpSpPr>
        <p:grpSpPr>
          <a:xfrm>
            <a:off x="195253" y="3546448"/>
            <a:ext cx="5770784" cy="3143241"/>
            <a:chOff x="146440" y="2659836"/>
            <a:chExt cx="4328088" cy="2357431"/>
          </a:xfrm>
        </p:grpSpPr>
        <p:sp>
          <p:nvSpPr>
            <p:cNvPr id="159" name="Rectangle: Rounded Corners 158">
              <a:extLst>
                <a:ext uri="{FF2B5EF4-FFF2-40B4-BE49-F238E27FC236}">
                  <a16:creationId xmlns:a16="http://schemas.microsoft.com/office/drawing/2014/main" id="{D12B8B5C-A9C1-4202-AD82-BDAC99A1C47D}"/>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en-GB" sz="14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p>
            <a:p>
              <a:pPr marL="304792" marR="0" lvl="0" indent="-304792" algn="l" defTabSz="1219170" rtl="0" eaLnBrk="1" fontAlgn="auto" latinLnBrk="0" hangingPunct="1">
                <a:lnSpc>
                  <a:spcPct val="100000"/>
                </a:lnSpc>
                <a:spcBef>
                  <a:spcPts val="400"/>
                </a:spcBef>
                <a:spcAft>
                  <a:spcPts val="400"/>
                </a:spcAft>
                <a:buClrTx/>
                <a:buSzTx/>
                <a:buFontTx/>
                <a:buAutoNum type="arabicPeriod"/>
                <a:tabLst/>
                <a:defRPr/>
              </a:pP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Rosenfeld J. Spinal Muscular Atrophy. Medscape 2019. Available at </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hlinkClick r:id="rId13"/>
                </a:rPr>
                <a:t>https://emedicine.medscape.com/article/1181436-overview</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 Accessed August 2020. </a:t>
              </a:r>
            </a:p>
            <a:p>
              <a:pPr marL="304792" marR="0" lvl="0" indent="-304792" algn="l" defTabSz="1219170" rtl="0" eaLnBrk="1" fontAlgn="auto" latinLnBrk="0" hangingPunct="1">
                <a:lnSpc>
                  <a:spcPct val="100000"/>
                </a:lnSpc>
                <a:spcBef>
                  <a:spcPts val="400"/>
                </a:spcBef>
                <a:spcAft>
                  <a:spcPts val="400"/>
                </a:spcAft>
                <a:buClrTx/>
                <a:buSzTx/>
                <a:buFontTx/>
                <a:buAutoNum type="arabicPeriod"/>
                <a:tabLst/>
                <a:defRPr/>
              </a:pP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Avexis.com. 2019. Available at </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hlinkClick r:id="rId14"/>
                </a:rPr>
                <a:t>https://www.avexis.com/patients-and-families/understanding-spinal-muscular-atrophy.html#</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 Accessed August 2020. </a:t>
              </a:r>
            </a:p>
          </p:txBody>
        </p:sp>
        <p:sp>
          <p:nvSpPr>
            <p:cNvPr id="161" name="Rectangle: Rounded Corners 160">
              <a:extLst>
                <a:ext uri="{FF2B5EF4-FFF2-40B4-BE49-F238E27FC236}">
                  <a16:creationId xmlns:a16="http://schemas.microsoft.com/office/drawing/2014/main" id="{4ECB399F-51D0-4997-80BB-C167B0A5618B}"/>
                </a:ext>
              </a:extLst>
            </p:cNvPr>
            <p:cNvSpPr/>
            <p:nvPr/>
          </p:nvSpPr>
          <p:spPr>
            <a:xfrm>
              <a:off x="1357693" y="4729267"/>
              <a:ext cx="982800" cy="288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62" name="Rectangle: Rounded Corners 161">
              <a:extLst>
                <a:ext uri="{FF2B5EF4-FFF2-40B4-BE49-F238E27FC236}">
                  <a16:creationId xmlns:a16="http://schemas.microsoft.com/office/drawing/2014/main" id="{22F95A39-B9EC-42DB-80E0-DD0BCDADC974}"/>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400"/>
                </a:spcBef>
                <a:spcAft>
                  <a:spcPts val="400"/>
                </a:spcAft>
                <a:buClrTx/>
                <a:buSzTx/>
                <a:buFontTx/>
                <a:buNone/>
                <a:tabLst/>
                <a:defRPr/>
              </a:pPr>
              <a:r>
                <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sym typeface="Wingdings" panose="05000000000000000000" pitchFamily="2" charset="2"/>
                </a:rPr>
                <a:t></a:t>
              </a:r>
              <a:endPar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42357302"/>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grpSp>
        <p:nvGrpSpPr>
          <p:cNvPr id="3" name="Group 2" descr=" 3">
            <a:extLst>
              <a:ext uri="{FF2B5EF4-FFF2-40B4-BE49-F238E27FC236}">
                <a16:creationId xmlns:a16="http://schemas.microsoft.com/office/drawing/2014/main" id="{3537C703-8610-439B-8C45-593CC402052A}"/>
              </a:ext>
            </a:extLst>
          </p:cNvPr>
          <p:cNvGrpSpPr/>
          <p:nvPr/>
        </p:nvGrpSpPr>
        <p:grpSpPr>
          <a:xfrm>
            <a:off x="668625" y="1570047"/>
            <a:ext cx="4167665" cy="3817051"/>
            <a:chOff x="668625" y="1570047"/>
            <a:chExt cx="4167665" cy="3817051"/>
          </a:xfrm>
        </p:grpSpPr>
        <p:pic>
          <p:nvPicPr>
            <p:cNvPr id="150" name="Picture 149">
              <a:extLst>
                <a:ext uri="{FF2B5EF4-FFF2-40B4-BE49-F238E27FC236}">
                  <a16:creationId xmlns:a16="http://schemas.microsoft.com/office/drawing/2014/main" id="{BA8F0169-B95D-44CA-AC53-6B2AEB7525E4}"/>
                </a:ext>
              </a:extLst>
            </p:cNvPr>
            <p:cNvPicPr>
              <a:picLocks noChangeAspect="1"/>
            </p:cNvPicPr>
            <p:nvPr/>
          </p:nvPicPr>
          <p:blipFill rotWithShape="1">
            <a:blip r:embed="rId3"/>
            <a:srcRect l="27763" r="39839"/>
            <a:stretch/>
          </p:blipFill>
          <p:spPr>
            <a:xfrm>
              <a:off x="671008" y="1571098"/>
              <a:ext cx="3816000" cy="3816000"/>
            </a:xfrm>
            <a:prstGeom prst="ellipse">
              <a:avLst/>
            </a:prstGeom>
          </p:spPr>
        </p:pic>
        <p:grpSp>
          <p:nvGrpSpPr>
            <p:cNvPr id="151" name="Group 150">
              <a:extLst>
                <a:ext uri="{FF2B5EF4-FFF2-40B4-BE49-F238E27FC236}">
                  <a16:creationId xmlns:a16="http://schemas.microsoft.com/office/drawing/2014/main" id="{05EE480F-998C-4625-9DCD-55A63254DEBB}"/>
                </a:ext>
              </a:extLst>
            </p:cNvPr>
            <p:cNvGrpSpPr/>
            <p:nvPr/>
          </p:nvGrpSpPr>
          <p:grpSpPr>
            <a:xfrm>
              <a:off x="668625" y="1570047"/>
              <a:ext cx="4167665" cy="3813427"/>
              <a:chOff x="1914525" y="2457700"/>
              <a:chExt cx="3598399" cy="3292546"/>
            </a:xfrm>
          </p:grpSpPr>
          <p:sp>
            <p:nvSpPr>
              <p:cNvPr id="152" name="Oval 151">
                <a:extLst>
                  <a:ext uri="{FF2B5EF4-FFF2-40B4-BE49-F238E27FC236}">
                    <a16:creationId xmlns:a16="http://schemas.microsoft.com/office/drawing/2014/main" id="{683DEF92-A39A-49C5-8C15-8D0A10201916}"/>
                  </a:ext>
                </a:extLst>
              </p:cNvPr>
              <p:cNvSpPr/>
              <p:nvPr/>
            </p:nvSpPr>
            <p:spPr>
              <a:xfrm>
                <a:off x="1914525" y="2457700"/>
                <a:ext cx="3292546" cy="3292546"/>
              </a:xfrm>
              <a:prstGeom prst="ellipse">
                <a:avLst/>
              </a:prstGeom>
              <a:solidFill>
                <a:srgbClr val="9ABFDC">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53" name="Group 152">
                <a:extLst>
                  <a:ext uri="{FF2B5EF4-FFF2-40B4-BE49-F238E27FC236}">
                    <a16:creationId xmlns:a16="http://schemas.microsoft.com/office/drawing/2014/main" id="{AB9DB138-E3FD-4D2C-91E9-E4A38880E4AC}"/>
                  </a:ext>
                </a:extLst>
              </p:cNvPr>
              <p:cNvGrpSpPr/>
              <p:nvPr/>
            </p:nvGrpSpPr>
            <p:grpSpPr>
              <a:xfrm>
                <a:off x="2319385" y="2640414"/>
                <a:ext cx="3193539" cy="3078398"/>
                <a:chOff x="2319385" y="2618192"/>
                <a:chExt cx="3193539" cy="3078398"/>
              </a:xfrm>
            </p:grpSpPr>
            <p:sp>
              <p:nvSpPr>
                <p:cNvPr id="154" name="TextBox 153">
                  <a:extLst>
                    <a:ext uri="{FF2B5EF4-FFF2-40B4-BE49-F238E27FC236}">
                      <a16:creationId xmlns:a16="http://schemas.microsoft.com/office/drawing/2014/main" id="{70E99C04-2008-4758-84BB-38920F3D00D3}"/>
                    </a:ext>
                  </a:extLst>
                </p:cNvPr>
                <p:cNvSpPr txBox="1"/>
                <p:nvPr/>
              </p:nvSpPr>
              <p:spPr>
                <a:xfrm>
                  <a:off x="2319385" y="3244680"/>
                  <a:ext cx="2482825" cy="1674142"/>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2000" b="0" i="0" u="none" strike="noStrike" kern="1200" cap="none" spc="0" normalizeH="0" baseline="0" noProof="0" dirty="0">
                      <a:ln>
                        <a:noFill/>
                      </a:ln>
                      <a:solidFill>
                        <a:srgbClr val="023761"/>
                      </a:solidFill>
                      <a:effectLst/>
                      <a:uLnTx/>
                      <a:uFillTx/>
                      <a:latin typeface="Arial" panose="020B0604020202020204"/>
                      <a:ea typeface="+mn-ea"/>
                      <a:cs typeface="+mn-cs"/>
                    </a:rPr>
                    <a:t>He stopped rolling over, his grip was weaker, he couldn’t pull himself up, he couldn’t lift his head up while he was on his tummy anymore.</a:t>
                  </a:r>
                  <a:r>
                    <a:rPr kumimoji="0" lang="en-GB" sz="2000" b="0" i="0" u="none" strike="noStrike" kern="1200" cap="none" spc="0" normalizeH="0" baseline="30000" noProof="0" dirty="0">
                      <a:ln>
                        <a:noFill/>
                      </a:ln>
                      <a:solidFill>
                        <a:srgbClr val="023761"/>
                      </a:solidFill>
                      <a:effectLst/>
                      <a:uLnTx/>
                      <a:uFillTx/>
                      <a:latin typeface="Arial" panose="020B0604020202020204"/>
                      <a:ea typeface="+mn-ea"/>
                      <a:cs typeface="+mn-cs"/>
                    </a:rPr>
                    <a:t>2</a:t>
                  </a:r>
                </a:p>
              </p:txBody>
            </p:sp>
            <p:sp>
              <p:nvSpPr>
                <p:cNvPr id="155" name="Rectangle 154">
                  <a:extLst>
                    <a:ext uri="{FF2B5EF4-FFF2-40B4-BE49-F238E27FC236}">
                      <a16:creationId xmlns:a16="http://schemas.microsoft.com/office/drawing/2014/main" id="{CC8D27C4-214C-4595-B9DE-256838704846}"/>
                    </a:ext>
                  </a:extLst>
                </p:cNvPr>
                <p:cNvSpPr/>
                <p:nvPr/>
              </p:nvSpPr>
              <p:spPr>
                <a:xfrm>
                  <a:off x="4755574" y="5377706"/>
                  <a:ext cx="757350" cy="318884"/>
                </a:xfrm>
                <a:prstGeom prst="rect">
                  <a:avLst/>
                </a:prstGeom>
              </p:spPr>
              <p:txBody>
                <a:bodyPr wrap="none">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023761"/>
                      </a:solidFill>
                      <a:effectLst/>
                      <a:uLnTx/>
                      <a:uFillTx/>
                      <a:latin typeface="Arial" panose="020B0604020202020204"/>
                      <a:ea typeface="+mn-ea"/>
                      <a:cs typeface="+mn-cs"/>
                    </a:rPr>
                    <a:t>Olivia</a:t>
                  </a:r>
                  <a:r>
                    <a:rPr kumimoji="0" lang="en-GB" sz="1800" b="1" i="0" u="none" strike="noStrike" kern="1200" cap="none" spc="0" normalizeH="0" baseline="0" noProof="0" dirty="0">
                      <a:ln>
                        <a:noFill/>
                      </a:ln>
                      <a:solidFill>
                        <a:srgbClr val="FFFFFF"/>
                      </a:solidFill>
                      <a:effectLst/>
                      <a:uLnTx/>
                      <a:uFillTx/>
                      <a:latin typeface="Arial" panose="020B0604020202020204"/>
                      <a:ea typeface="+mn-ea"/>
                      <a:cs typeface="+mn-cs"/>
                    </a:rPr>
                    <a:t> </a:t>
                  </a:r>
                </a:p>
              </p:txBody>
            </p:sp>
            <p:sp>
              <p:nvSpPr>
                <p:cNvPr id="156" name="Freeform: Shape 155">
                  <a:extLst>
                    <a:ext uri="{FF2B5EF4-FFF2-40B4-BE49-F238E27FC236}">
                      <a16:creationId xmlns:a16="http://schemas.microsoft.com/office/drawing/2014/main" id="{27E9A672-E29A-457C-8B37-BB0CB9FF0007}"/>
                    </a:ext>
                  </a:extLst>
                </p:cNvPr>
                <p:cNvSpPr/>
                <p:nvPr/>
              </p:nvSpPr>
              <p:spPr>
                <a:xfrm rot="10800000" flipH="1">
                  <a:off x="4187789" y="5191115"/>
                  <a:ext cx="591502" cy="394335"/>
                </a:xfrm>
                <a:custGeom>
                  <a:avLst/>
                  <a:gdLst>
                    <a:gd name="connsiteX0" fmla="*/ 130788 w 591502"/>
                    <a:gd name="connsiteY0" fmla="*/ 131445 h 394335"/>
                    <a:gd name="connsiteX1" fmla="*/ 0 w 591502"/>
                    <a:gd name="connsiteY1" fmla="*/ 262890 h 394335"/>
                    <a:gd name="connsiteX2" fmla="*/ 131445 w 591502"/>
                    <a:gd name="connsiteY2" fmla="*/ 394335 h 394335"/>
                    <a:gd name="connsiteX3" fmla="*/ 262890 w 591502"/>
                    <a:gd name="connsiteY3" fmla="*/ 262890 h 394335"/>
                    <a:gd name="connsiteX4" fmla="*/ 0 w 591502"/>
                    <a:gd name="connsiteY4" fmla="*/ 0 h 394335"/>
                    <a:gd name="connsiteX5" fmla="*/ 130788 w 591502"/>
                    <a:gd name="connsiteY5" fmla="*/ 131445 h 394335"/>
                    <a:gd name="connsiteX6" fmla="*/ 328613 w 591502"/>
                    <a:gd name="connsiteY6" fmla="*/ 262890 h 394335"/>
                    <a:gd name="connsiteX7" fmla="*/ 460058 w 591502"/>
                    <a:gd name="connsiteY7" fmla="*/ 394335 h 394335"/>
                    <a:gd name="connsiteX8" fmla="*/ 591503 w 591502"/>
                    <a:gd name="connsiteY8" fmla="*/ 262890 h 394335"/>
                    <a:gd name="connsiteX9" fmla="*/ 591503 w 591502"/>
                    <a:gd name="connsiteY9" fmla="*/ 262890 h 394335"/>
                    <a:gd name="connsiteX10" fmla="*/ 328613 w 591502"/>
                    <a:gd name="connsiteY10" fmla="*/ 0 h 394335"/>
                    <a:gd name="connsiteX11" fmla="*/ 459400 w 591502"/>
                    <a:gd name="connsiteY11" fmla="*/ 131445 h 394335"/>
                    <a:gd name="connsiteX12" fmla="*/ 328613 w 591502"/>
                    <a:gd name="connsiteY12" fmla="*/ 262890 h 39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1502" h="394335">
                      <a:moveTo>
                        <a:pt x="130788" y="131445"/>
                      </a:moveTo>
                      <a:cubicBezTo>
                        <a:pt x="58493" y="131445"/>
                        <a:pt x="0" y="190595"/>
                        <a:pt x="0" y="262890"/>
                      </a:cubicBezTo>
                      <a:cubicBezTo>
                        <a:pt x="0" y="335185"/>
                        <a:pt x="59150" y="394335"/>
                        <a:pt x="131445" y="394335"/>
                      </a:cubicBezTo>
                      <a:cubicBezTo>
                        <a:pt x="203740" y="394335"/>
                        <a:pt x="262890" y="335185"/>
                        <a:pt x="262890" y="262890"/>
                      </a:cubicBezTo>
                      <a:cubicBezTo>
                        <a:pt x="262890" y="117643"/>
                        <a:pt x="145247" y="0"/>
                        <a:pt x="0" y="0"/>
                      </a:cubicBezTo>
                      <a:cubicBezTo>
                        <a:pt x="0" y="0"/>
                        <a:pt x="86096" y="32204"/>
                        <a:pt x="130788" y="131445"/>
                      </a:cubicBezTo>
                      <a:close/>
                      <a:moveTo>
                        <a:pt x="328613" y="262890"/>
                      </a:moveTo>
                      <a:cubicBezTo>
                        <a:pt x="328613" y="335185"/>
                        <a:pt x="387763" y="394335"/>
                        <a:pt x="460058" y="394335"/>
                      </a:cubicBezTo>
                      <a:cubicBezTo>
                        <a:pt x="532352" y="394335"/>
                        <a:pt x="591503" y="335185"/>
                        <a:pt x="591503" y="262890"/>
                      </a:cubicBezTo>
                      <a:lnTo>
                        <a:pt x="591503" y="262890"/>
                      </a:lnTo>
                      <a:cubicBezTo>
                        <a:pt x="591503" y="117643"/>
                        <a:pt x="473859" y="0"/>
                        <a:pt x="328613" y="0"/>
                      </a:cubicBezTo>
                      <a:cubicBezTo>
                        <a:pt x="328613" y="0"/>
                        <a:pt x="414709" y="32204"/>
                        <a:pt x="459400" y="131445"/>
                      </a:cubicBezTo>
                      <a:cubicBezTo>
                        <a:pt x="387106" y="131445"/>
                        <a:pt x="328613" y="190595"/>
                        <a:pt x="328613" y="262890"/>
                      </a:cubicBezTo>
                      <a:close/>
                    </a:path>
                  </a:pathLst>
                </a:custGeom>
                <a:solidFill>
                  <a:schemeClr val="accent3"/>
                </a:solidFill>
                <a:ln w="657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3" name="Freeform: Shape 162">
                  <a:extLst>
                    <a:ext uri="{FF2B5EF4-FFF2-40B4-BE49-F238E27FC236}">
                      <a16:creationId xmlns:a16="http://schemas.microsoft.com/office/drawing/2014/main" id="{8B6FB5D3-1A3E-4B08-B4E1-4778FCE76C5C}"/>
                    </a:ext>
                  </a:extLst>
                </p:cNvPr>
                <p:cNvSpPr/>
                <p:nvPr/>
              </p:nvSpPr>
              <p:spPr>
                <a:xfrm rot="10800000">
                  <a:off x="2395977" y="2618192"/>
                  <a:ext cx="591502" cy="394335"/>
                </a:xfrm>
                <a:custGeom>
                  <a:avLst/>
                  <a:gdLst>
                    <a:gd name="connsiteX0" fmla="*/ 130788 w 591502"/>
                    <a:gd name="connsiteY0" fmla="*/ 131445 h 394335"/>
                    <a:gd name="connsiteX1" fmla="*/ 0 w 591502"/>
                    <a:gd name="connsiteY1" fmla="*/ 262890 h 394335"/>
                    <a:gd name="connsiteX2" fmla="*/ 131445 w 591502"/>
                    <a:gd name="connsiteY2" fmla="*/ 394335 h 394335"/>
                    <a:gd name="connsiteX3" fmla="*/ 262890 w 591502"/>
                    <a:gd name="connsiteY3" fmla="*/ 262890 h 394335"/>
                    <a:gd name="connsiteX4" fmla="*/ 0 w 591502"/>
                    <a:gd name="connsiteY4" fmla="*/ 0 h 394335"/>
                    <a:gd name="connsiteX5" fmla="*/ 130788 w 591502"/>
                    <a:gd name="connsiteY5" fmla="*/ 131445 h 394335"/>
                    <a:gd name="connsiteX6" fmla="*/ 328613 w 591502"/>
                    <a:gd name="connsiteY6" fmla="*/ 262890 h 394335"/>
                    <a:gd name="connsiteX7" fmla="*/ 460058 w 591502"/>
                    <a:gd name="connsiteY7" fmla="*/ 394335 h 394335"/>
                    <a:gd name="connsiteX8" fmla="*/ 591503 w 591502"/>
                    <a:gd name="connsiteY8" fmla="*/ 262890 h 394335"/>
                    <a:gd name="connsiteX9" fmla="*/ 591503 w 591502"/>
                    <a:gd name="connsiteY9" fmla="*/ 262890 h 394335"/>
                    <a:gd name="connsiteX10" fmla="*/ 328613 w 591502"/>
                    <a:gd name="connsiteY10" fmla="*/ 0 h 394335"/>
                    <a:gd name="connsiteX11" fmla="*/ 459400 w 591502"/>
                    <a:gd name="connsiteY11" fmla="*/ 131445 h 394335"/>
                    <a:gd name="connsiteX12" fmla="*/ 328613 w 591502"/>
                    <a:gd name="connsiteY12" fmla="*/ 262890 h 39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1502" h="394335">
                      <a:moveTo>
                        <a:pt x="130788" y="131445"/>
                      </a:moveTo>
                      <a:cubicBezTo>
                        <a:pt x="58493" y="131445"/>
                        <a:pt x="0" y="190595"/>
                        <a:pt x="0" y="262890"/>
                      </a:cubicBezTo>
                      <a:cubicBezTo>
                        <a:pt x="0" y="335185"/>
                        <a:pt x="59150" y="394335"/>
                        <a:pt x="131445" y="394335"/>
                      </a:cubicBezTo>
                      <a:cubicBezTo>
                        <a:pt x="203740" y="394335"/>
                        <a:pt x="262890" y="335185"/>
                        <a:pt x="262890" y="262890"/>
                      </a:cubicBezTo>
                      <a:cubicBezTo>
                        <a:pt x="262890" y="117643"/>
                        <a:pt x="145247" y="0"/>
                        <a:pt x="0" y="0"/>
                      </a:cubicBezTo>
                      <a:cubicBezTo>
                        <a:pt x="0" y="0"/>
                        <a:pt x="86096" y="32204"/>
                        <a:pt x="130788" y="131445"/>
                      </a:cubicBezTo>
                      <a:close/>
                      <a:moveTo>
                        <a:pt x="328613" y="262890"/>
                      </a:moveTo>
                      <a:cubicBezTo>
                        <a:pt x="328613" y="335185"/>
                        <a:pt x="387763" y="394335"/>
                        <a:pt x="460058" y="394335"/>
                      </a:cubicBezTo>
                      <a:cubicBezTo>
                        <a:pt x="532352" y="394335"/>
                        <a:pt x="591503" y="335185"/>
                        <a:pt x="591503" y="262890"/>
                      </a:cubicBezTo>
                      <a:lnTo>
                        <a:pt x="591503" y="262890"/>
                      </a:lnTo>
                      <a:cubicBezTo>
                        <a:pt x="591503" y="117643"/>
                        <a:pt x="473859" y="0"/>
                        <a:pt x="328613" y="0"/>
                      </a:cubicBezTo>
                      <a:cubicBezTo>
                        <a:pt x="328613" y="0"/>
                        <a:pt x="414709" y="32204"/>
                        <a:pt x="459400" y="131445"/>
                      </a:cubicBezTo>
                      <a:cubicBezTo>
                        <a:pt x="387106" y="131445"/>
                        <a:pt x="328613" y="190595"/>
                        <a:pt x="328613" y="262890"/>
                      </a:cubicBezTo>
                      <a:close/>
                    </a:path>
                  </a:pathLst>
                </a:custGeom>
                <a:solidFill>
                  <a:schemeClr val="accent3"/>
                </a:solidFill>
                <a:ln w="657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gr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72309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9"/>
            <a:ext cx="576000" cy="576000"/>
            <a:chOff x="3950297" y="2115051"/>
            <a:chExt cx="432000" cy="432000"/>
          </a:xfrm>
          <a:solidFill>
            <a:schemeClr val="accent4"/>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893351"/>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Future areas </a:t>
            </a:r>
            <a:b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b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of focus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4"/>
          <a:stretch>
            <a:fillRect/>
          </a:stretch>
        </p:blipFill>
        <p:spPr>
          <a:xfrm>
            <a:off x="9763410" y="6187335"/>
            <a:ext cx="1847316" cy="337291"/>
          </a:xfrm>
          <a:prstGeom prst="rect">
            <a:avLst/>
          </a:prstGeom>
        </p:spPr>
      </p:pic>
      <p:sp>
        <p:nvSpPr>
          <p:cNvPr id="173" name="Freeform: Shape 172" descr=" 173">
            <a:extLst>
              <a:ext uri="{FF2B5EF4-FFF2-40B4-BE49-F238E27FC236}">
                <a16:creationId xmlns:a16="http://schemas.microsoft.com/office/drawing/2014/main" id="{3A9CF0D6-308E-4059-9A7A-42C845596958}"/>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4" name="Freeform: Shape 173" descr=" 174">
            <a:extLst>
              <a:ext uri="{FF2B5EF4-FFF2-40B4-BE49-F238E27FC236}">
                <a16:creationId xmlns:a16="http://schemas.microsoft.com/office/drawing/2014/main" id="{244D10F2-6585-47AF-B6AF-8A890CF5E81B}"/>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5" name="Freeform: Shape 174" descr=" 175">
            <a:extLst>
              <a:ext uri="{FF2B5EF4-FFF2-40B4-BE49-F238E27FC236}">
                <a16:creationId xmlns:a16="http://schemas.microsoft.com/office/drawing/2014/main" id="{85C78B2D-41D0-43BD-85DD-631000CDDCA2}"/>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6" name="Freeform: Shape 175" descr=" 176">
            <a:extLst>
              <a:ext uri="{FF2B5EF4-FFF2-40B4-BE49-F238E27FC236}">
                <a16:creationId xmlns:a16="http://schemas.microsoft.com/office/drawing/2014/main" id="{1D6DC9BE-700C-4D01-921E-5A1EC56D7BB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7" name="Freeform: Shape 176" descr=" 177">
            <a:extLst>
              <a:ext uri="{FF2B5EF4-FFF2-40B4-BE49-F238E27FC236}">
                <a16:creationId xmlns:a16="http://schemas.microsoft.com/office/drawing/2014/main" id="{4B165EC0-00D4-481C-8958-2327367C089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8" name="Freeform: Shape 177" descr=" 178">
            <a:extLst>
              <a:ext uri="{FF2B5EF4-FFF2-40B4-BE49-F238E27FC236}">
                <a16:creationId xmlns:a16="http://schemas.microsoft.com/office/drawing/2014/main" id="{CA58C506-BB2D-43C6-B6EB-E38214428F4F}"/>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9" name="ABBREVIATIONS" descr=" 179">
            <a:hlinkClick r:id="" action="ppaction://noaction" highlightClick="1"/>
            <a:extLst>
              <a:ext uri="{FF2B5EF4-FFF2-40B4-BE49-F238E27FC236}">
                <a16:creationId xmlns:a16="http://schemas.microsoft.com/office/drawing/2014/main" id="{CDE7DECC-8111-4416-8636-B61814F89BB0}"/>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sp>
        <p:nvSpPr>
          <p:cNvPr id="180" name="Oval 179" descr=" 180">
            <a:hlinkClick r:id="" action="ppaction://hlinkshowjump?jump=nextslide" highlightClick="1"/>
            <a:extLst>
              <a:ext uri="{FF2B5EF4-FFF2-40B4-BE49-F238E27FC236}">
                <a16:creationId xmlns:a16="http://schemas.microsoft.com/office/drawing/2014/main" id="{BA863416-550F-4432-856F-D9640D70121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1" name="Oval 180" descr=" 181">
            <a:hlinkClick r:id="rId5" action="ppaction://hlinksldjump" highlightClick="1"/>
            <a:extLst>
              <a:ext uri="{FF2B5EF4-FFF2-40B4-BE49-F238E27FC236}">
                <a16:creationId xmlns:a16="http://schemas.microsoft.com/office/drawing/2014/main" id="{6A5FD429-A4B9-4677-A422-DF522C0900C2}"/>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82" name="Oval 181" descr=" 182">
            <a:hlinkClick r:id="rId6" action="ppaction://hlinksldjump" highlightClick="1"/>
            <a:extLst>
              <a:ext uri="{FF2B5EF4-FFF2-40B4-BE49-F238E27FC236}">
                <a16:creationId xmlns:a16="http://schemas.microsoft.com/office/drawing/2014/main" id="{CFA0CBD8-ADA6-435C-8EFD-5826A250CF9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3" name="Freeform: Shape 182" descr=" 183">
            <a:hlinkClick r:id="rId7" action="ppaction://hlinksldjump" highlightClick="1"/>
            <a:extLst>
              <a:ext uri="{FF2B5EF4-FFF2-40B4-BE49-F238E27FC236}">
                <a16:creationId xmlns:a16="http://schemas.microsoft.com/office/drawing/2014/main" id="{6BCC4A1C-65DE-48C8-9F96-E8C6DE8AFA79}"/>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Freeform: Shape 183" descr=" 184">
            <a:hlinkClick r:id="rId8" action="ppaction://hlinksldjump" highlightClick="1"/>
            <a:extLst>
              <a:ext uri="{FF2B5EF4-FFF2-40B4-BE49-F238E27FC236}">
                <a16:creationId xmlns:a16="http://schemas.microsoft.com/office/drawing/2014/main" id="{37F57C4F-5604-40DF-A93B-49C0ED960AE9}"/>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5" name="Freeform: Shape 184" descr=" 185">
            <a:hlinkClick r:id="rId9" action="ppaction://hlinksldjump" highlightClick="1"/>
            <a:extLst>
              <a:ext uri="{FF2B5EF4-FFF2-40B4-BE49-F238E27FC236}">
                <a16:creationId xmlns:a16="http://schemas.microsoft.com/office/drawing/2014/main" id="{1A10792D-03EB-4052-9D13-E7E9BB24BB0F}"/>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Freeform: Shape 185" descr=" 186">
            <a:hlinkClick r:id="rId5" action="ppaction://hlinksldjump" highlightClick="1"/>
            <a:extLst>
              <a:ext uri="{FF2B5EF4-FFF2-40B4-BE49-F238E27FC236}">
                <a16:creationId xmlns:a16="http://schemas.microsoft.com/office/drawing/2014/main" id="{FC5BFC82-C380-4252-A75C-04B4331ADFDF}"/>
              </a:ext>
            </a:extLst>
          </p:cNvPr>
          <p:cNvSpPr/>
          <p:nvPr/>
        </p:nvSpPr>
        <p:spPr>
          <a:xfrm>
            <a:off x="10307359" y="2723094"/>
            <a:ext cx="1884641"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Freeform: Shape 186" descr=" 187">
            <a:hlinkClick r:id="rId10" action="ppaction://hlinksldjump" highlightClick="1"/>
            <a:extLst>
              <a:ext uri="{FF2B5EF4-FFF2-40B4-BE49-F238E27FC236}">
                <a16:creationId xmlns:a16="http://schemas.microsoft.com/office/drawing/2014/main" id="{F2EA8CE0-5A57-4D08-AB74-C0A755F09CC1}"/>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Freeform: Shape 187" descr=" 188">
            <a:hlinkClick r:id="rId11" action="ppaction://hlinksldjump" highlightClick="1"/>
            <a:extLst>
              <a:ext uri="{FF2B5EF4-FFF2-40B4-BE49-F238E27FC236}">
                <a16:creationId xmlns:a16="http://schemas.microsoft.com/office/drawing/2014/main" id="{FD5AFAB3-A6F7-4ABE-9E6F-5249C5FB471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9" name="Freeform: Shape 188" descr=" 189">
            <a:hlinkClick r:id="rId12" action="ppaction://hlinksldjump" highlightClick="1"/>
            <a:extLst>
              <a:ext uri="{FF2B5EF4-FFF2-40B4-BE49-F238E27FC236}">
                <a16:creationId xmlns:a16="http://schemas.microsoft.com/office/drawing/2014/main" id="{367FC18E-D1E0-40C5-B397-E9248EBFA2D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1" name="Rectangle 190" descr=" 191">
            <a:extLst>
              <a:ext uri="{FF2B5EF4-FFF2-40B4-BE49-F238E27FC236}">
                <a16:creationId xmlns:a16="http://schemas.microsoft.com/office/drawing/2014/main" id="{5203EF51-C963-4C63-A96B-0AD30B9437A3}"/>
              </a:ext>
            </a:extLst>
          </p:cNvPr>
          <p:cNvSpPr/>
          <p:nvPr/>
        </p:nvSpPr>
        <p:spPr>
          <a:xfrm>
            <a:off x="294640" y="243536"/>
            <a:ext cx="10963910" cy="492443"/>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Children affected by SMA will require lifelong care and support</a:t>
            </a:r>
            <a:endParaRPr kumimoji="0" lang="en-GB" sz="2600" b="1" i="0" u="none" strike="noStrike" kern="1200" cap="none" spc="0" normalizeH="0" baseline="30000" noProof="0" dirty="0">
              <a:ln>
                <a:noFill/>
              </a:ln>
              <a:solidFill>
                <a:srgbClr val="023761"/>
              </a:solidFill>
              <a:effectLst/>
              <a:uLnTx/>
              <a:uFillTx/>
              <a:latin typeface="Arial" panose="020B0604020202020204"/>
              <a:ea typeface="+mn-ea"/>
              <a:cs typeface="+mn-cs"/>
            </a:endParaRPr>
          </a:p>
        </p:txBody>
      </p:sp>
      <p:sp>
        <p:nvSpPr>
          <p:cNvPr id="157" name="REFERENCES" descr=" 157">
            <a:hlinkClick r:id="" action="ppaction://noaction" highlightClick="1"/>
            <a:extLst>
              <a:ext uri="{FF2B5EF4-FFF2-40B4-BE49-F238E27FC236}">
                <a16:creationId xmlns:a16="http://schemas.microsoft.com/office/drawing/2014/main" id="{AFFEB211-4170-48F2-A7B7-0249C47FBC8B}"/>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64" name="Content Placeholder 4" descr=" 164">
            <a:extLst>
              <a:ext uri="{FF2B5EF4-FFF2-40B4-BE49-F238E27FC236}">
                <a16:creationId xmlns:a16="http://schemas.microsoft.com/office/drawing/2014/main" id="{007BB5F6-7086-4970-956F-52EDC45CCB19}"/>
              </a:ext>
            </a:extLst>
          </p:cNvPr>
          <p:cNvSpPr txBox="1">
            <a:spLocks/>
          </p:cNvSpPr>
          <p:nvPr/>
        </p:nvSpPr>
        <p:spPr>
          <a:xfrm>
            <a:off x="4927600" y="1562045"/>
            <a:ext cx="5067300" cy="3329359"/>
          </a:xfrm>
          <a:prstGeom prst="rect">
            <a:avLst/>
          </a:prstGeom>
        </p:spPr>
        <p:txBody>
          <a:bodyPr vert="horz" lIns="0" tIns="0" rIns="0" bIns="0" spcCol="182880" rtlCol="0">
            <a:noAutofit/>
          </a:bodyPr>
          <a:lstStyle>
            <a:lvl1pPr marL="304792" indent="-304792" algn="l" defTabSz="1219170" rtl="0" eaLnBrk="1" latinLnBrk="0" hangingPunct="1">
              <a:spcBef>
                <a:spcPts val="1200"/>
              </a:spcBef>
              <a:buClr>
                <a:schemeClr val="accent2"/>
              </a:buClr>
              <a:buSzPct val="100000"/>
              <a:buFont typeface="Wingdings" charset="2"/>
              <a:buChar char="§"/>
              <a:tabLst>
                <a:tab pos="5331751" algn="r"/>
                <a:tab pos="10972526" algn="r"/>
              </a:tabLst>
              <a:defRPr sz="2400" b="0" i="0" kern="1200" spc="0" baseline="0">
                <a:solidFill>
                  <a:schemeClr val="tx1"/>
                </a:solidFill>
                <a:latin typeface="+mn-lt"/>
                <a:ea typeface="+mn-ea"/>
                <a:cs typeface="+mn-cs"/>
              </a:defRPr>
            </a:lvl1pPr>
            <a:lvl2pPr marL="609585" indent="-304792" algn="l" defTabSz="1219170" rtl="0" eaLnBrk="1" latinLnBrk="0" hangingPunct="1">
              <a:spcBef>
                <a:spcPts val="400"/>
              </a:spcBef>
              <a:buClr>
                <a:schemeClr val="accent2"/>
              </a:buClr>
              <a:buSzPct val="100000"/>
              <a:buFont typeface="Arial" pitchFamily="34" charset="0"/>
              <a:buChar char="–"/>
              <a:defRPr sz="2200" b="0" i="0" kern="1200" spc="0" baseline="0">
                <a:solidFill>
                  <a:schemeClr val="tx1"/>
                </a:solidFill>
                <a:latin typeface="+mn-lt"/>
                <a:ea typeface="+mn-ea"/>
                <a:cs typeface="+mn-cs"/>
              </a:defRPr>
            </a:lvl2pPr>
            <a:lvl3pPr marL="914377" indent="-304792" algn="l" defTabSz="1219170" rtl="0" eaLnBrk="1" latinLnBrk="0" hangingPunct="1">
              <a:spcBef>
                <a:spcPts val="400"/>
              </a:spcBef>
              <a:buClr>
                <a:schemeClr val="accent2"/>
              </a:buClr>
              <a:buSzPct val="100000"/>
              <a:buFont typeface="Arial" pitchFamily="34" charset="0"/>
              <a:buChar char="–"/>
              <a:defRPr sz="2000" b="0" i="0" kern="1200" spc="0" baseline="0">
                <a:solidFill>
                  <a:schemeClr val="tx1"/>
                </a:solidFill>
                <a:latin typeface="+mn-lt"/>
                <a:ea typeface="+mn-ea"/>
                <a:cs typeface="+mn-cs"/>
              </a:defRPr>
            </a:lvl3pPr>
            <a:lvl4pPr marL="1219170" indent="-304792" algn="l" defTabSz="1219170" rtl="0" eaLnBrk="1" latinLnBrk="0" hangingPunct="1">
              <a:spcBef>
                <a:spcPts val="400"/>
              </a:spcBef>
              <a:buClr>
                <a:schemeClr val="accent2"/>
              </a:buClr>
              <a:buSzPct val="100000"/>
              <a:buFont typeface="Arial" pitchFamily="34" charset="0"/>
              <a:buChar char="–"/>
              <a:defRPr sz="1800" b="0" i="0" kern="1200" spc="0" baseline="0">
                <a:solidFill>
                  <a:schemeClr val="tx1"/>
                </a:solidFill>
                <a:latin typeface="+mn-lt"/>
                <a:ea typeface="+mn-ea"/>
                <a:cs typeface="+mn-cs"/>
              </a:defRPr>
            </a:lvl4pPr>
            <a:lvl5pPr marL="1523962" indent="-304792" algn="l" defTabSz="1219170" rtl="0" eaLnBrk="1" latinLnBrk="0" hangingPunct="1">
              <a:spcBef>
                <a:spcPts val="400"/>
              </a:spcBef>
              <a:buClr>
                <a:schemeClr val="accent2"/>
              </a:buClr>
              <a:buSzPct val="100000"/>
              <a:buFont typeface="Arial" pitchFamily="34" charset="0"/>
              <a:buChar char="–"/>
              <a:defRPr sz="1600" b="0" i="0" kern="1200" spc="0" baseline="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304792" marR="0" lvl="0" indent="-304792" algn="l" defTabSz="1219170" rtl="0" eaLnBrk="1" fontAlgn="auto" latinLnBrk="0" hangingPunct="1">
              <a:lnSpc>
                <a:spcPct val="100000"/>
              </a:lnSpc>
              <a:spcBef>
                <a:spcPts val="0"/>
              </a:spcBef>
              <a:spcAft>
                <a:spcPts val="1200"/>
              </a:spcAft>
              <a:buClr>
                <a:srgbClr val="0460A9"/>
              </a:buClr>
              <a:buSzTx/>
              <a:buFont typeface="Arial" panose="020B0604020202020204" pitchFamily="34" charset="0"/>
              <a:buChar char="•"/>
              <a:tabLst/>
              <a:defRPr/>
            </a:pP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Symptoms of </a:t>
            </a:r>
            <a: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t>weakness and muscle wasting</a:t>
            </a:r>
            <a:r>
              <a:rPr kumimoji="0" lang="en-GB" sz="24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p>
          <a:p>
            <a:pPr marL="304792" marR="0" lvl="0" indent="-304792" algn="l" defTabSz="1219170" rtl="0" eaLnBrk="1" fontAlgn="auto" latinLnBrk="0" hangingPunct="1">
              <a:lnSpc>
                <a:spcPct val="100000"/>
              </a:lnSpc>
              <a:spcBef>
                <a:spcPts val="0"/>
              </a:spcBef>
              <a:spcAft>
                <a:spcPts val="1200"/>
              </a:spcAft>
              <a:buClr>
                <a:srgbClr val="0460A9"/>
              </a:buClr>
              <a:buSzTx/>
              <a:buFont typeface="Arial" panose="020B0604020202020204" pitchFamily="34" charset="0"/>
              <a:buChar char="•"/>
              <a:tabLst/>
              <a:defRPr/>
            </a:pPr>
            <a: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t>SMA type I</a:t>
            </a: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b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b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symptoms by ~3 months; </a:t>
            </a:r>
            <a:b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b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mean survival is 5.9 months</a:t>
            </a:r>
            <a:r>
              <a:rPr kumimoji="0" lang="en-GB" sz="24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p>
          <a:p>
            <a:pPr marL="304792" marR="0" lvl="0" indent="-304792" algn="l" defTabSz="1219170" rtl="0" eaLnBrk="1" fontAlgn="auto" latinLnBrk="0" hangingPunct="1">
              <a:lnSpc>
                <a:spcPct val="100000"/>
              </a:lnSpc>
              <a:spcBef>
                <a:spcPts val="0"/>
              </a:spcBef>
              <a:spcAft>
                <a:spcPts val="1200"/>
              </a:spcAft>
              <a:buClr>
                <a:srgbClr val="0460A9"/>
              </a:buClr>
              <a:buSzTx/>
              <a:buFont typeface="Arial" panose="020B0604020202020204" pitchFamily="34" charset="0"/>
              <a:buChar char="•"/>
              <a:tabLst/>
              <a:defRPr/>
            </a:pPr>
            <a: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t>SMA type II</a:t>
            </a: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a:t>
            </a:r>
            <a:b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b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symptoms from 6–18 months; </a:t>
            </a:r>
            <a:b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b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children are often unable to stand by 1 year of age</a:t>
            </a:r>
            <a:r>
              <a:rPr kumimoji="0" lang="en-GB" sz="24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endParaRPr kumimoji="0" lang="en-GB" sz="2400" b="0" i="0" u="none" strike="noStrike" kern="1200" cap="none" spc="0" normalizeH="0" baseline="30000" noProof="0" dirty="0">
              <a:ln>
                <a:noFill/>
              </a:ln>
              <a:solidFill>
                <a:srgbClr val="000000"/>
              </a:solidFill>
              <a:effectLst/>
              <a:uLnTx/>
              <a:uFillTx/>
              <a:latin typeface="Arial" panose="020B0604020202020204"/>
              <a:ea typeface="+mn-ea"/>
              <a:cs typeface="+mn-cs"/>
            </a:endParaRPr>
          </a:p>
        </p:txBody>
      </p:sp>
      <p:grpSp>
        <p:nvGrpSpPr>
          <p:cNvPr id="158" name="Group 157" descr=" 308">
            <a:extLst>
              <a:ext uri="{FF2B5EF4-FFF2-40B4-BE49-F238E27FC236}">
                <a16:creationId xmlns:a16="http://schemas.microsoft.com/office/drawing/2014/main" id="{AD94408C-94A0-4302-A040-EF35DFE82F51}"/>
              </a:ext>
            </a:extLst>
          </p:cNvPr>
          <p:cNvGrpSpPr/>
          <p:nvPr/>
        </p:nvGrpSpPr>
        <p:grpSpPr>
          <a:xfrm>
            <a:off x="3180920" y="3546448"/>
            <a:ext cx="5770784" cy="3143241"/>
            <a:chOff x="3180920" y="3546448"/>
            <a:chExt cx="5770784" cy="3143241"/>
          </a:xfrm>
        </p:grpSpPr>
        <p:sp>
          <p:nvSpPr>
            <p:cNvPr id="159" name="ABBREVIATIONS">
              <a:extLst>
                <a:ext uri="{FF2B5EF4-FFF2-40B4-BE49-F238E27FC236}">
                  <a16:creationId xmlns:a16="http://schemas.microsoft.com/office/drawing/2014/main" id="{A898791E-8A72-480B-B339-2E5E04BF0530}"/>
                </a:ext>
              </a:extLst>
            </p:cNvPr>
            <p:cNvSpPr/>
            <p:nvPr/>
          </p:nvSpPr>
          <p:spPr>
            <a:xfrm>
              <a:off x="3180920" y="6305689"/>
              <a:ext cx="1310869" cy="384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grpSp>
          <p:nvGrpSpPr>
            <p:cNvPr id="161" name="Group 160">
              <a:extLst>
                <a:ext uri="{FF2B5EF4-FFF2-40B4-BE49-F238E27FC236}">
                  <a16:creationId xmlns:a16="http://schemas.microsoft.com/office/drawing/2014/main" id="{E7D83B38-06A7-4B88-945A-67F69F651105}"/>
                </a:ext>
              </a:extLst>
            </p:cNvPr>
            <p:cNvGrpSpPr/>
            <p:nvPr/>
          </p:nvGrpSpPr>
          <p:grpSpPr>
            <a:xfrm>
              <a:off x="3180920" y="3546448"/>
              <a:ext cx="5770784" cy="2687056"/>
              <a:chOff x="146440" y="2659836"/>
              <a:chExt cx="4328088" cy="2015292"/>
            </a:xfrm>
          </p:grpSpPr>
          <p:sp>
            <p:nvSpPr>
              <p:cNvPr id="162" name="Rectangle: Rounded Corners 161">
                <a:extLst>
                  <a:ext uri="{FF2B5EF4-FFF2-40B4-BE49-F238E27FC236}">
                    <a16:creationId xmlns:a16="http://schemas.microsoft.com/office/drawing/2014/main" id="{0B2EFD21-600C-42EA-B887-4B012DE1D082}"/>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spcBef>
                    <a:spcPts val="400"/>
                  </a:spcBef>
                  <a:spcAft>
                    <a:spcPts val="400"/>
                  </a:spcAft>
                </a:pPr>
                <a:r>
                  <a:rPr lang="en-GB" sz="1400" b="1" dirty="0">
                    <a:solidFill>
                      <a:srgbClr val="023761"/>
                    </a:solidFill>
                  </a:rPr>
                  <a:t>ABBREVIATIONS</a:t>
                </a:r>
              </a:p>
              <a:p>
                <a:pPr>
                  <a:spcBef>
                    <a:spcPts val="400"/>
                  </a:spcBef>
                  <a:spcAft>
                    <a:spcPts val="400"/>
                  </a:spcAft>
                </a:pPr>
                <a:r>
                  <a:rPr lang="en-GB" sz="1400" dirty="0">
                    <a:solidFill>
                      <a:srgbClr val="023761"/>
                    </a:solidFill>
                  </a:rPr>
                  <a:t>SMA, spinal muscular atrophy</a:t>
                </a:r>
              </a:p>
            </p:txBody>
          </p:sp>
          <p:sp>
            <p:nvSpPr>
              <p:cNvPr id="165" name="Rectangle: Rounded Corners 164">
                <a:extLst>
                  <a:ext uri="{FF2B5EF4-FFF2-40B4-BE49-F238E27FC236}">
                    <a16:creationId xmlns:a16="http://schemas.microsoft.com/office/drawing/2014/main" id="{688158E7-C5D9-49B1-AE06-4AF5DAB5617F}"/>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lgn="ctr">
                  <a:spcBef>
                    <a:spcPts val="400"/>
                  </a:spcBef>
                  <a:spcAft>
                    <a:spcPts val="400"/>
                  </a:spcAft>
                </a:pPr>
                <a:r>
                  <a:rPr lang="en-GB" sz="2667" dirty="0">
                    <a:solidFill>
                      <a:schemeClr val="bg1"/>
                    </a:solidFill>
                    <a:sym typeface="Wingdings" panose="05000000000000000000" pitchFamily="2" charset="2"/>
                  </a:rPr>
                  <a:t></a:t>
                </a:r>
                <a:endParaRPr lang="en-GB" sz="2667" dirty="0">
                  <a:solidFill>
                    <a:schemeClr val="bg1"/>
                  </a:solidFill>
                </a:endParaRPr>
              </a:p>
            </p:txBody>
          </p:sp>
        </p:grpSp>
      </p:grpSp>
    </p:spTree>
    <p:extLst>
      <p:ext uri="{BB962C8B-B14F-4D97-AF65-F5344CB8AC3E}">
        <p14:creationId xmlns:p14="http://schemas.microsoft.com/office/powerpoint/2010/main" val="2012299342"/>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72309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9"/>
            <a:ext cx="576000" cy="576000"/>
            <a:chOff x="3950297" y="2115051"/>
            <a:chExt cx="432000" cy="432000"/>
          </a:xfrm>
          <a:solidFill>
            <a:schemeClr val="accent4"/>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893351"/>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Future areas </a:t>
            </a:r>
            <a:b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b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of focus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3"/>
          <a:stretch>
            <a:fillRect/>
          </a:stretch>
        </p:blipFill>
        <p:spPr>
          <a:xfrm>
            <a:off x="9763410" y="6187335"/>
            <a:ext cx="1847316" cy="337291"/>
          </a:xfrm>
          <a:prstGeom prst="rect">
            <a:avLst/>
          </a:prstGeom>
        </p:spPr>
      </p:pic>
      <p:sp>
        <p:nvSpPr>
          <p:cNvPr id="173" name="Freeform: Shape 172" descr=" 173">
            <a:extLst>
              <a:ext uri="{FF2B5EF4-FFF2-40B4-BE49-F238E27FC236}">
                <a16:creationId xmlns:a16="http://schemas.microsoft.com/office/drawing/2014/main" id="{3A9CF0D6-308E-4059-9A7A-42C845596958}"/>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4" name="Freeform: Shape 173" descr=" 174">
            <a:extLst>
              <a:ext uri="{FF2B5EF4-FFF2-40B4-BE49-F238E27FC236}">
                <a16:creationId xmlns:a16="http://schemas.microsoft.com/office/drawing/2014/main" id="{244D10F2-6585-47AF-B6AF-8A890CF5E81B}"/>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5" name="Freeform: Shape 174" descr=" 175">
            <a:extLst>
              <a:ext uri="{FF2B5EF4-FFF2-40B4-BE49-F238E27FC236}">
                <a16:creationId xmlns:a16="http://schemas.microsoft.com/office/drawing/2014/main" id="{85C78B2D-41D0-43BD-85DD-631000CDDCA2}"/>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6" name="Freeform: Shape 175" descr=" 176">
            <a:extLst>
              <a:ext uri="{FF2B5EF4-FFF2-40B4-BE49-F238E27FC236}">
                <a16:creationId xmlns:a16="http://schemas.microsoft.com/office/drawing/2014/main" id="{1D6DC9BE-700C-4D01-921E-5A1EC56D7BB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7" name="Freeform: Shape 176" descr=" 177">
            <a:extLst>
              <a:ext uri="{FF2B5EF4-FFF2-40B4-BE49-F238E27FC236}">
                <a16:creationId xmlns:a16="http://schemas.microsoft.com/office/drawing/2014/main" id="{4B165EC0-00D4-481C-8958-2327367C089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8" name="Freeform: Shape 177" descr=" 178">
            <a:extLst>
              <a:ext uri="{FF2B5EF4-FFF2-40B4-BE49-F238E27FC236}">
                <a16:creationId xmlns:a16="http://schemas.microsoft.com/office/drawing/2014/main" id="{CA58C506-BB2D-43C6-B6EB-E38214428F4F}"/>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9" name="ABBREVIATIONS" descr=" 179">
            <a:hlinkClick r:id="" action="ppaction://noaction" highlightClick="1"/>
            <a:extLst>
              <a:ext uri="{FF2B5EF4-FFF2-40B4-BE49-F238E27FC236}">
                <a16:creationId xmlns:a16="http://schemas.microsoft.com/office/drawing/2014/main" id="{CDE7DECC-8111-4416-8636-B61814F89BB0}"/>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sp>
        <p:nvSpPr>
          <p:cNvPr id="180" name="Oval 179" descr=" 180">
            <a:hlinkClick r:id="" action="ppaction://hlinkshowjump?jump=nextslide" highlightClick="1"/>
            <a:extLst>
              <a:ext uri="{FF2B5EF4-FFF2-40B4-BE49-F238E27FC236}">
                <a16:creationId xmlns:a16="http://schemas.microsoft.com/office/drawing/2014/main" id="{BA863416-550F-4432-856F-D9640D70121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1" name="Oval 180" descr=" 181">
            <a:hlinkClick r:id="rId4" action="ppaction://hlinksldjump" highlightClick="1"/>
            <a:extLst>
              <a:ext uri="{FF2B5EF4-FFF2-40B4-BE49-F238E27FC236}">
                <a16:creationId xmlns:a16="http://schemas.microsoft.com/office/drawing/2014/main" id="{6A5FD429-A4B9-4677-A422-DF522C0900C2}"/>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82" name="Oval 181" descr=" 182">
            <a:hlinkClick r:id="rId5" action="ppaction://hlinksldjump" highlightClick="1"/>
            <a:extLst>
              <a:ext uri="{FF2B5EF4-FFF2-40B4-BE49-F238E27FC236}">
                <a16:creationId xmlns:a16="http://schemas.microsoft.com/office/drawing/2014/main" id="{CFA0CBD8-ADA6-435C-8EFD-5826A250CF9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3" name="Freeform: Shape 182" descr=" 183">
            <a:hlinkClick r:id="rId6" action="ppaction://hlinksldjump" highlightClick="1"/>
            <a:extLst>
              <a:ext uri="{FF2B5EF4-FFF2-40B4-BE49-F238E27FC236}">
                <a16:creationId xmlns:a16="http://schemas.microsoft.com/office/drawing/2014/main" id="{6BCC4A1C-65DE-48C8-9F96-E8C6DE8AFA79}"/>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Freeform: Shape 183" descr=" 184">
            <a:hlinkClick r:id="rId7" action="ppaction://hlinksldjump" highlightClick="1"/>
            <a:extLst>
              <a:ext uri="{FF2B5EF4-FFF2-40B4-BE49-F238E27FC236}">
                <a16:creationId xmlns:a16="http://schemas.microsoft.com/office/drawing/2014/main" id="{37F57C4F-5604-40DF-A93B-49C0ED960AE9}"/>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5" name="Freeform: Shape 184" descr=" 185">
            <a:hlinkClick r:id="rId8" action="ppaction://hlinksldjump" highlightClick="1"/>
            <a:extLst>
              <a:ext uri="{FF2B5EF4-FFF2-40B4-BE49-F238E27FC236}">
                <a16:creationId xmlns:a16="http://schemas.microsoft.com/office/drawing/2014/main" id="{1A10792D-03EB-4052-9D13-E7E9BB24BB0F}"/>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Freeform: Shape 185" descr=" 186">
            <a:hlinkClick r:id="rId4" action="ppaction://hlinksldjump" highlightClick="1"/>
            <a:extLst>
              <a:ext uri="{FF2B5EF4-FFF2-40B4-BE49-F238E27FC236}">
                <a16:creationId xmlns:a16="http://schemas.microsoft.com/office/drawing/2014/main" id="{FC5BFC82-C380-4252-A75C-04B4331ADFDF}"/>
              </a:ext>
            </a:extLst>
          </p:cNvPr>
          <p:cNvSpPr/>
          <p:nvPr/>
        </p:nvSpPr>
        <p:spPr>
          <a:xfrm>
            <a:off x="10307359" y="2723094"/>
            <a:ext cx="1884641"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Freeform: Shape 186" descr=" 187">
            <a:hlinkClick r:id="rId9" action="ppaction://hlinksldjump" highlightClick="1"/>
            <a:extLst>
              <a:ext uri="{FF2B5EF4-FFF2-40B4-BE49-F238E27FC236}">
                <a16:creationId xmlns:a16="http://schemas.microsoft.com/office/drawing/2014/main" id="{F2EA8CE0-5A57-4D08-AB74-C0A755F09CC1}"/>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Freeform: Shape 187" descr=" 188">
            <a:hlinkClick r:id="rId10" action="ppaction://hlinksldjump" highlightClick="1"/>
            <a:extLst>
              <a:ext uri="{FF2B5EF4-FFF2-40B4-BE49-F238E27FC236}">
                <a16:creationId xmlns:a16="http://schemas.microsoft.com/office/drawing/2014/main" id="{FD5AFAB3-A6F7-4ABE-9E6F-5249C5FB471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9" name="Freeform: Shape 188" descr=" 189">
            <a:hlinkClick r:id="rId11" action="ppaction://hlinksldjump" highlightClick="1"/>
            <a:extLst>
              <a:ext uri="{FF2B5EF4-FFF2-40B4-BE49-F238E27FC236}">
                <a16:creationId xmlns:a16="http://schemas.microsoft.com/office/drawing/2014/main" id="{367FC18E-D1E0-40C5-B397-E9248EBFA2D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7" name="REFERENCES" descr=" 157">
            <a:hlinkClick r:id="" action="ppaction://noaction" highlightClick="1"/>
            <a:extLst>
              <a:ext uri="{FF2B5EF4-FFF2-40B4-BE49-F238E27FC236}">
                <a16:creationId xmlns:a16="http://schemas.microsoft.com/office/drawing/2014/main" id="{AFFEB211-4170-48F2-A7B7-0249C47FBC8B}"/>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50" name="ABBREVIATIONS" descr=" 150">
            <a:hlinkClick r:id="" action="ppaction://noaction" highlightClick="1"/>
            <a:extLst>
              <a:ext uri="{FF2B5EF4-FFF2-40B4-BE49-F238E27FC236}">
                <a16:creationId xmlns:a16="http://schemas.microsoft.com/office/drawing/2014/main" id="{012DCD09-1C04-490A-ABFA-51E607446F31}"/>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ABBREVIATIONS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cxnSp>
        <p:nvCxnSpPr>
          <p:cNvPr id="163" name="Straight Connector 162" descr=" 163">
            <a:extLst>
              <a:ext uri="{FF2B5EF4-FFF2-40B4-BE49-F238E27FC236}">
                <a16:creationId xmlns:a16="http://schemas.microsoft.com/office/drawing/2014/main" id="{92F93E0C-69E0-44D0-8E47-83D82E9BCA0B}"/>
              </a:ext>
            </a:extLst>
          </p:cNvPr>
          <p:cNvCxnSpPr>
            <a:cxnSpLocks/>
          </p:cNvCxnSpPr>
          <p:nvPr/>
        </p:nvCxnSpPr>
        <p:spPr>
          <a:xfrm>
            <a:off x="1574800" y="1850107"/>
            <a:ext cx="8547100" cy="0"/>
          </a:xfrm>
          <a:prstGeom prst="line">
            <a:avLst/>
          </a:prstGeom>
          <a:ln w="57150">
            <a:solidFill>
              <a:schemeClr val="accent2"/>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6" name="Group 5" descr=" 6">
            <a:extLst>
              <a:ext uri="{FF2B5EF4-FFF2-40B4-BE49-F238E27FC236}">
                <a16:creationId xmlns:a16="http://schemas.microsoft.com/office/drawing/2014/main" id="{23C5297B-F289-42B0-A03F-2BACAF6813EF}"/>
              </a:ext>
            </a:extLst>
          </p:cNvPr>
          <p:cNvGrpSpPr/>
          <p:nvPr/>
        </p:nvGrpSpPr>
        <p:grpSpPr>
          <a:xfrm>
            <a:off x="151688" y="1539544"/>
            <a:ext cx="2972511" cy="3115874"/>
            <a:chOff x="151688" y="1539544"/>
            <a:chExt cx="2972511" cy="3115874"/>
          </a:xfrm>
        </p:grpSpPr>
        <p:sp>
          <p:nvSpPr>
            <p:cNvPr id="203" name="TextBox 202">
              <a:extLst>
                <a:ext uri="{FF2B5EF4-FFF2-40B4-BE49-F238E27FC236}">
                  <a16:creationId xmlns:a16="http://schemas.microsoft.com/office/drawing/2014/main" id="{6D75CC14-2F28-4B14-B91B-5F4CCC53E5FF}"/>
                </a:ext>
              </a:extLst>
            </p:cNvPr>
            <p:cNvSpPr txBox="1"/>
            <p:nvPr/>
          </p:nvSpPr>
          <p:spPr>
            <a:xfrm>
              <a:off x="276212" y="1989808"/>
              <a:ext cx="2723463"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HD is a rare inherited disease</a:t>
              </a:r>
            </a:p>
          </p:txBody>
        </p:sp>
        <p:sp>
          <p:nvSpPr>
            <p:cNvPr id="204" name="Oval 203">
              <a:extLst>
                <a:ext uri="{FF2B5EF4-FFF2-40B4-BE49-F238E27FC236}">
                  <a16:creationId xmlns:a16="http://schemas.microsoft.com/office/drawing/2014/main" id="{568218F4-A312-41B8-86D8-AA070CF8207C}"/>
                </a:ext>
              </a:extLst>
            </p:cNvPr>
            <p:cNvSpPr/>
            <p:nvPr/>
          </p:nvSpPr>
          <p:spPr>
            <a:xfrm>
              <a:off x="1327380" y="1539544"/>
              <a:ext cx="621127" cy="6211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5" name="TextBox 204">
              <a:extLst>
                <a:ext uri="{FF2B5EF4-FFF2-40B4-BE49-F238E27FC236}">
                  <a16:creationId xmlns:a16="http://schemas.microsoft.com/office/drawing/2014/main" id="{7F211617-7FDC-4DC7-9244-AAF89C21D43C}"/>
                </a:ext>
              </a:extLst>
            </p:cNvPr>
            <p:cNvSpPr txBox="1"/>
            <p:nvPr/>
          </p:nvSpPr>
          <p:spPr>
            <a:xfrm>
              <a:off x="151688" y="3360713"/>
              <a:ext cx="2972511"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Hereditary fault of CAG repeats in a gene</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1</a:t>
              </a:r>
            </a:p>
          </p:txBody>
        </p:sp>
        <p:sp>
          <p:nvSpPr>
            <p:cNvPr id="206" name="Arrow: Down 205">
              <a:extLst>
                <a:ext uri="{FF2B5EF4-FFF2-40B4-BE49-F238E27FC236}">
                  <a16:creationId xmlns:a16="http://schemas.microsoft.com/office/drawing/2014/main" id="{B25E8675-68A3-4644-B07A-EF7273A6CC7F}"/>
                </a:ext>
              </a:extLst>
            </p:cNvPr>
            <p:cNvSpPr/>
            <p:nvPr/>
          </p:nvSpPr>
          <p:spPr>
            <a:xfrm>
              <a:off x="1421919" y="319548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0" name="Freeform 22">
              <a:extLst>
                <a:ext uri="{FF2B5EF4-FFF2-40B4-BE49-F238E27FC236}">
                  <a16:creationId xmlns:a16="http://schemas.microsoft.com/office/drawing/2014/main" id="{7FD20C08-35E9-454D-9849-E56EC0B71D5C}"/>
                </a:ext>
              </a:extLst>
            </p:cNvPr>
            <p:cNvSpPr>
              <a:spLocks noEditPoints="1"/>
            </p:cNvSpPr>
            <p:nvPr/>
          </p:nvSpPr>
          <p:spPr bwMode="auto">
            <a:xfrm>
              <a:off x="1394166" y="1605657"/>
              <a:ext cx="487554" cy="488900"/>
            </a:xfrm>
            <a:custGeom>
              <a:avLst/>
              <a:gdLst>
                <a:gd name="T0" fmla="*/ 91 w 239"/>
                <a:gd name="T1" fmla="*/ 226 h 239"/>
                <a:gd name="T2" fmla="*/ 80 w 239"/>
                <a:gd name="T3" fmla="*/ 216 h 239"/>
                <a:gd name="T4" fmla="*/ 93 w 239"/>
                <a:gd name="T5" fmla="*/ 178 h 239"/>
                <a:gd name="T6" fmla="*/ 212 w 239"/>
                <a:gd name="T7" fmla="*/ 66 h 239"/>
                <a:gd name="T8" fmla="*/ 220 w 239"/>
                <a:gd name="T9" fmla="*/ 58 h 239"/>
                <a:gd name="T10" fmla="*/ 172 w 239"/>
                <a:gd name="T11" fmla="*/ 19 h 239"/>
                <a:gd name="T12" fmla="*/ 164 w 239"/>
                <a:gd name="T13" fmla="*/ 31 h 239"/>
                <a:gd name="T14" fmla="*/ 207 w 239"/>
                <a:gd name="T15" fmla="*/ 66 h 239"/>
                <a:gd name="T16" fmla="*/ 200 w 239"/>
                <a:gd name="T17" fmla="*/ 74 h 239"/>
                <a:gd name="T18" fmla="*/ 195 w 239"/>
                <a:gd name="T19" fmla="*/ 74 h 239"/>
                <a:gd name="T20" fmla="*/ 187 w 239"/>
                <a:gd name="T21" fmla="*/ 82 h 239"/>
                <a:gd name="T22" fmla="*/ 157 w 239"/>
                <a:gd name="T23" fmla="*/ 44 h 239"/>
                <a:gd name="T24" fmla="*/ 19 w 239"/>
                <a:gd name="T25" fmla="*/ 172 h 239"/>
                <a:gd name="T26" fmla="*/ 59 w 239"/>
                <a:gd name="T27" fmla="*/ 219 h 239"/>
                <a:gd name="T28" fmla="*/ 67 w 239"/>
                <a:gd name="T29" fmla="*/ 211 h 239"/>
                <a:gd name="T30" fmla="*/ 31 w 239"/>
                <a:gd name="T31" fmla="*/ 164 h 239"/>
                <a:gd name="T32" fmla="*/ 67 w 239"/>
                <a:gd name="T33" fmla="*/ 207 h 239"/>
                <a:gd name="T34" fmla="*/ 75 w 239"/>
                <a:gd name="T35" fmla="*/ 199 h 239"/>
                <a:gd name="T36" fmla="*/ 74 w 239"/>
                <a:gd name="T37" fmla="*/ 194 h 239"/>
                <a:gd name="T38" fmla="*/ 82 w 239"/>
                <a:gd name="T39" fmla="*/ 186 h 239"/>
                <a:gd name="T40" fmla="*/ 44 w 239"/>
                <a:gd name="T41" fmla="*/ 157 h 239"/>
                <a:gd name="T42" fmla="*/ 151 w 239"/>
                <a:gd name="T43" fmla="*/ 118 h 239"/>
                <a:gd name="T44" fmla="*/ 159 w 239"/>
                <a:gd name="T45" fmla="*/ 110 h 239"/>
                <a:gd name="T46" fmla="*/ 121 w 239"/>
                <a:gd name="T47" fmla="*/ 80 h 239"/>
                <a:gd name="T48" fmla="*/ 151 w 239"/>
                <a:gd name="T49" fmla="*/ 123 h 239"/>
                <a:gd name="T50" fmla="*/ 143 w 239"/>
                <a:gd name="T51" fmla="*/ 131 h 239"/>
                <a:gd name="T52" fmla="*/ 108 w 239"/>
                <a:gd name="T53" fmla="*/ 87 h 239"/>
                <a:gd name="T54" fmla="*/ 118 w 239"/>
                <a:gd name="T55" fmla="*/ 150 h 239"/>
                <a:gd name="T56" fmla="*/ 110 w 239"/>
                <a:gd name="T57" fmla="*/ 158 h 239"/>
                <a:gd name="T58" fmla="*/ 80 w 239"/>
                <a:gd name="T59" fmla="*/ 120 h 239"/>
                <a:gd name="T60" fmla="*/ 88 w 239"/>
                <a:gd name="T61" fmla="*/ 108 h 239"/>
                <a:gd name="T62" fmla="*/ 131 w 239"/>
                <a:gd name="T63" fmla="*/ 143 h 239"/>
                <a:gd name="T64" fmla="*/ 123 w 239"/>
                <a:gd name="T65" fmla="*/ 151 h 239"/>
                <a:gd name="T66" fmla="*/ 116 w 239"/>
                <a:gd name="T67" fmla="*/ 178 h 239"/>
                <a:gd name="T68" fmla="*/ 154 w 239"/>
                <a:gd name="T69" fmla="*/ 164 h 239"/>
                <a:gd name="T70" fmla="*/ 166 w 239"/>
                <a:gd name="T71" fmla="*/ 151 h 239"/>
                <a:gd name="T72" fmla="*/ 149 w 239"/>
                <a:gd name="T73" fmla="*/ 49 h 239"/>
                <a:gd name="T74" fmla="*/ 161 w 239"/>
                <a:gd name="T75" fmla="*/ 0 h 239"/>
                <a:gd name="T76" fmla="*/ 151 w 239"/>
                <a:gd name="T77" fmla="*/ 88 h 239"/>
                <a:gd name="T78" fmla="*/ 143 w 239"/>
                <a:gd name="T79" fmla="*/ 153 h 239"/>
                <a:gd name="T80" fmla="*/ 50 w 239"/>
                <a:gd name="T81" fmla="*/ 134 h 239"/>
                <a:gd name="T82" fmla="*/ 11 w 239"/>
                <a:gd name="T83" fmla="*/ 171 h 239"/>
                <a:gd name="T84" fmla="*/ 78 w 239"/>
                <a:gd name="T85" fmla="*/ 161 h 239"/>
                <a:gd name="T86" fmla="*/ 143 w 239"/>
                <a:gd name="T87" fmla="*/ 143 h 239"/>
                <a:gd name="T88" fmla="*/ 96 w 239"/>
                <a:gd name="T89" fmla="*/ 103 h 239"/>
                <a:gd name="T90" fmla="*/ 104 w 239"/>
                <a:gd name="T91" fmla="*/ 95 h 239"/>
                <a:gd name="T92" fmla="*/ 73 w 239"/>
                <a:gd name="T93" fmla="*/ 87 h 239"/>
                <a:gd name="T94" fmla="*/ 86 w 239"/>
                <a:gd name="T95" fmla="*/ 75 h 239"/>
                <a:gd name="T96" fmla="*/ 123 w 239"/>
                <a:gd name="T97" fmla="*/ 60 h 239"/>
                <a:gd name="T98" fmla="*/ 137 w 239"/>
                <a:gd name="T99" fmla="*/ 79 h 239"/>
                <a:gd name="T100" fmla="*/ 86 w 239"/>
                <a:gd name="T101" fmla="*/ 96 h 239"/>
                <a:gd name="T102" fmla="*/ 73 w 239"/>
                <a:gd name="T103" fmla="*/ 134 h 239"/>
                <a:gd name="T104" fmla="*/ 190 w 239"/>
                <a:gd name="T105" fmla="*/ 90 h 239"/>
                <a:gd name="T106" fmla="*/ 239 w 239"/>
                <a:gd name="T107" fmla="*/ 78 h 239"/>
                <a:gd name="T108" fmla="*/ 182 w 239"/>
                <a:gd name="T109" fmla="*/ 10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9" h="239">
                  <a:moveTo>
                    <a:pt x="105" y="182"/>
                  </a:moveTo>
                  <a:cubicBezTo>
                    <a:pt x="105" y="184"/>
                    <a:pt x="105" y="186"/>
                    <a:pt x="105" y="189"/>
                  </a:cubicBezTo>
                  <a:cubicBezTo>
                    <a:pt x="106" y="202"/>
                    <a:pt x="101" y="216"/>
                    <a:pt x="91" y="226"/>
                  </a:cubicBezTo>
                  <a:cubicBezTo>
                    <a:pt x="78" y="239"/>
                    <a:pt x="78" y="239"/>
                    <a:pt x="78" y="239"/>
                  </a:cubicBezTo>
                  <a:cubicBezTo>
                    <a:pt x="68" y="228"/>
                    <a:pt x="68" y="228"/>
                    <a:pt x="68" y="228"/>
                  </a:cubicBezTo>
                  <a:cubicBezTo>
                    <a:pt x="80" y="216"/>
                    <a:pt x="80" y="216"/>
                    <a:pt x="80" y="216"/>
                  </a:cubicBezTo>
                  <a:cubicBezTo>
                    <a:pt x="87" y="209"/>
                    <a:pt x="91" y="199"/>
                    <a:pt x="90" y="189"/>
                  </a:cubicBezTo>
                  <a:cubicBezTo>
                    <a:pt x="90" y="184"/>
                    <a:pt x="89" y="179"/>
                    <a:pt x="87" y="175"/>
                  </a:cubicBezTo>
                  <a:cubicBezTo>
                    <a:pt x="89" y="176"/>
                    <a:pt x="91" y="177"/>
                    <a:pt x="93" y="178"/>
                  </a:cubicBezTo>
                  <a:cubicBezTo>
                    <a:pt x="97" y="179"/>
                    <a:pt x="101" y="181"/>
                    <a:pt x="105" y="182"/>
                  </a:cubicBezTo>
                  <a:close/>
                  <a:moveTo>
                    <a:pt x="172" y="27"/>
                  </a:moveTo>
                  <a:cubicBezTo>
                    <a:pt x="212" y="66"/>
                    <a:pt x="212" y="66"/>
                    <a:pt x="212" y="66"/>
                  </a:cubicBezTo>
                  <a:cubicBezTo>
                    <a:pt x="214" y="69"/>
                    <a:pt x="217" y="69"/>
                    <a:pt x="220" y="66"/>
                  </a:cubicBezTo>
                  <a:cubicBezTo>
                    <a:pt x="220" y="66"/>
                    <a:pt x="220" y="66"/>
                    <a:pt x="220" y="66"/>
                  </a:cubicBezTo>
                  <a:cubicBezTo>
                    <a:pt x="222" y="64"/>
                    <a:pt x="222" y="61"/>
                    <a:pt x="220" y="58"/>
                  </a:cubicBezTo>
                  <a:cubicBezTo>
                    <a:pt x="180" y="19"/>
                    <a:pt x="180" y="19"/>
                    <a:pt x="180" y="19"/>
                  </a:cubicBezTo>
                  <a:cubicBezTo>
                    <a:pt x="178" y="17"/>
                    <a:pt x="174" y="17"/>
                    <a:pt x="172" y="19"/>
                  </a:cubicBezTo>
                  <a:cubicBezTo>
                    <a:pt x="172" y="19"/>
                    <a:pt x="172" y="19"/>
                    <a:pt x="172" y="19"/>
                  </a:cubicBezTo>
                  <a:cubicBezTo>
                    <a:pt x="170" y="21"/>
                    <a:pt x="170" y="25"/>
                    <a:pt x="172" y="27"/>
                  </a:cubicBezTo>
                  <a:close/>
                  <a:moveTo>
                    <a:pt x="164" y="39"/>
                  </a:moveTo>
                  <a:cubicBezTo>
                    <a:pt x="162" y="37"/>
                    <a:pt x="162" y="33"/>
                    <a:pt x="164" y="31"/>
                  </a:cubicBezTo>
                  <a:cubicBezTo>
                    <a:pt x="164" y="31"/>
                    <a:pt x="164" y="31"/>
                    <a:pt x="164" y="31"/>
                  </a:cubicBezTo>
                  <a:cubicBezTo>
                    <a:pt x="166" y="29"/>
                    <a:pt x="170" y="29"/>
                    <a:pt x="172" y="31"/>
                  </a:cubicBezTo>
                  <a:cubicBezTo>
                    <a:pt x="207" y="66"/>
                    <a:pt x="207" y="66"/>
                    <a:pt x="207" y="66"/>
                  </a:cubicBezTo>
                  <a:cubicBezTo>
                    <a:pt x="210" y="69"/>
                    <a:pt x="210" y="72"/>
                    <a:pt x="207" y="74"/>
                  </a:cubicBezTo>
                  <a:cubicBezTo>
                    <a:pt x="207" y="74"/>
                    <a:pt x="207" y="74"/>
                    <a:pt x="207" y="74"/>
                  </a:cubicBezTo>
                  <a:cubicBezTo>
                    <a:pt x="205" y="77"/>
                    <a:pt x="202" y="77"/>
                    <a:pt x="200" y="74"/>
                  </a:cubicBezTo>
                  <a:cubicBezTo>
                    <a:pt x="164" y="39"/>
                    <a:pt x="164" y="39"/>
                    <a:pt x="164" y="39"/>
                  </a:cubicBezTo>
                  <a:close/>
                  <a:moveTo>
                    <a:pt x="165" y="44"/>
                  </a:moveTo>
                  <a:cubicBezTo>
                    <a:pt x="195" y="74"/>
                    <a:pt x="195" y="74"/>
                    <a:pt x="195" y="74"/>
                  </a:cubicBezTo>
                  <a:cubicBezTo>
                    <a:pt x="197" y="76"/>
                    <a:pt x="197" y="80"/>
                    <a:pt x="195" y="82"/>
                  </a:cubicBezTo>
                  <a:cubicBezTo>
                    <a:pt x="195" y="82"/>
                    <a:pt x="195" y="82"/>
                    <a:pt x="195" y="82"/>
                  </a:cubicBezTo>
                  <a:cubicBezTo>
                    <a:pt x="192" y="84"/>
                    <a:pt x="189" y="84"/>
                    <a:pt x="187" y="82"/>
                  </a:cubicBezTo>
                  <a:cubicBezTo>
                    <a:pt x="157" y="52"/>
                    <a:pt x="157" y="52"/>
                    <a:pt x="157" y="52"/>
                  </a:cubicBezTo>
                  <a:cubicBezTo>
                    <a:pt x="155" y="50"/>
                    <a:pt x="155" y="46"/>
                    <a:pt x="157" y="44"/>
                  </a:cubicBezTo>
                  <a:cubicBezTo>
                    <a:pt x="157" y="44"/>
                    <a:pt x="157" y="44"/>
                    <a:pt x="157" y="44"/>
                  </a:cubicBezTo>
                  <a:cubicBezTo>
                    <a:pt x="159" y="42"/>
                    <a:pt x="163" y="42"/>
                    <a:pt x="165" y="44"/>
                  </a:cubicBezTo>
                  <a:close/>
                  <a:moveTo>
                    <a:pt x="27" y="172"/>
                  </a:moveTo>
                  <a:cubicBezTo>
                    <a:pt x="25" y="170"/>
                    <a:pt x="22" y="170"/>
                    <a:pt x="19" y="172"/>
                  </a:cubicBezTo>
                  <a:cubicBezTo>
                    <a:pt x="19" y="172"/>
                    <a:pt x="19" y="172"/>
                    <a:pt x="19" y="172"/>
                  </a:cubicBezTo>
                  <a:cubicBezTo>
                    <a:pt x="17" y="174"/>
                    <a:pt x="17" y="178"/>
                    <a:pt x="19" y="180"/>
                  </a:cubicBezTo>
                  <a:cubicBezTo>
                    <a:pt x="59" y="219"/>
                    <a:pt x="59" y="219"/>
                    <a:pt x="59" y="219"/>
                  </a:cubicBezTo>
                  <a:cubicBezTo>
                    <a:pt x="61" y="221"/>
                    <a:pt x="65" y="221"/>
                    <a:pt x="67" y="219"/>
                  </a:cubicBezTo>
                  <a:cubicBezTo>
                    <a:pt x="67" y="219"/>
                    <a:pt x="67" y="219"/>
                    <a:pt x="67" y="219"/>
                  </a:cubicBezTo>
                  <a:cubicBezTo>
                    <a:pt x="69" y="217"/>
                    <a:pt x="69" y="214"/>
                    <a:pt x="67" y="211"/>
                  </a:cubicBezTo>
                  <a:cubicBezTo>
                    <a:pt x="27" y="172"/>
                    <a:pt x="27" y="172"/>
                    <a:pt x="27" y="172"/>
                  </a:cubicBezTo>
                  <a:close/>
                  <a:moveTo>
                    <a:pt x="39" y="164"/>
                  </a:moveTo>
                  <a:cubicBezTo>
                    <a:pt x="37" y="162"/>
                    <a:pt x="34" y="162"/>
                    <a:pt x="31" y="164"/>
                  </a:cubicBezTo>
                  <a:cubicBezTo>
                    <a:pt x="31" y="164"/>
                    <a:pt x="31" y="164"/>
                    <a:pt x="31" y="164"/>
                  </a:cubicBezTo>
                  <a:cubicBezTo>
                    <a:pt x="29" y="166"/>
                    <a:pt x="29" y="170"/>
                    <a:pt x="31" y="172"/>
                  </a:cubicBezTo>
                  <a:cubicBezTo>
                    <a:pt x="67" y="207"/>
                    <a:pt x="67" y="207"/>
                    <a:pt x="67" y="207"/>
                  </a:cubicBezTo>
                  <a:cubicBezTo>
                    <a:pt x="69" y="209"/>
                    <a:pt x="73" y="209"/>
                    <a:pt x="75" y="207"/>
                  </a:cubicBezTo>
                  <a:cubicBezTo>
                    <a:pt x="75" y="207"/>
                    <a:pt x="75" y="207"/>
                    <a:pt x="75" y="207"/>
                  </a:cubicBezTo>
                  <a:cubicBezTo>
                    <a:pt x="77" y="205"/>
                    <a:pt x="77" y="201"/>
                    <a:pt x="75" y="199"/>
                  </a:cubicBezTo>
                  <a:cubicBezTo>
                    <a:pt x="39" y="164"/>
                    <a:pt x="39" y="164"/>
                    <a:pt x="39" y="164"/>
                  </a:cubicBezTo>
                  <a:close/>
                  <a:moveTo>
                    <a:pt x="44" y="164"/>
                  </a:moveTo>
                  <a:cubicBezTo>
                    <a:pt x="74" y="194"/>
                    <a:pt x="74" y="194"/>
                    <a:pt x="74" y="194"/>
                  </a:cubicBezTo>
                  <a:cubicBezTo>
                    <a:pt x="76" y="196"/>
                    <a:pt x="80" y="196"/>
                    <a:pt x="82" y="194"/>
                  </a:cubicBezTo>
                  <a:cubicBezTo>
                    <a:pt x="82" y="194"/>
                    <a:pt x="82" y="194"/>
                    <a:pt x="82" y="194"/>
                  </a:cubicBezTo>
                  <a:cubicBezTo>
                    <a:pt x="84" y="192"/>
                    <a:pt x="84" y="188"/>
                    <a:pt x="82" y="186"/>
                  </a:cubicBezTo>
                  <a:cubicBezTo>
                    <a:pt x="52" y="157"/>
                    <a:pt x="52" y="157"/>
                    <a:pt x="52" y="157"/>
                  </a:cubicBezTo>
                  <a:cubicBezTo>
                    <a:pt x="50" y="154"/>
                    <a:pt x="47" y="154"/>
                    <a:pt x="44" y="157"/>
                  </a:cubicBezTo>
                  <a:cubicBezTo>
                    <a:pt x="44" y="157"/>
                    <a:pt x="44" y="157"/>
                    <a:pt x="44" y="157"/>
                  </a:cubicBezTo>
                  <a:cubicBezTo>
                    <a:pt x="42" y="159"/>
                    <a:pt x="42" y="162"/>
                    <a:pt x="44" y="164"/>
                  </a:cubicBezTo>
                  <a:close/>
                  <a:moveTo>
                    <a:pt x="121" y="88"/>
                  </a:moveTo>
                  <a:cubicBezTo>
                    <a:pt x="151" y="118"/>
                    <a:pt x="151" y="118"/>
                    <a:pt x="151" y="118"/>
                  </a:cubicBezTo>
                  <a:cubicBezTo>
                    <a:pt x="153" y="120"/>
                    <a:pt x="156" y="120"/>
                    <a:pt x="159" y="118"/>
                  </a:cubicBezTo>
                  <a:cubicBezTo>
                    <a:pt x="159" y="118"/>
                    <a:pt x="159" y="118"/>
                    <a:pt x="159" y="118"/>
                  </a:cubicBezTo>
                  <a:cubicBezTo>
                    <a:pt x="161" y="116"/>
                    <a:pt x="161" y="112"/>
                    <a:pt x="159" y="110"/>
                  </a:cubicBezTo>
                  <a:cubicBezTo>
                    <a:pt x="129" y="80"/>
                    <a:pt x="129" y="80"/>
                    <a:pt x="129" y="80"/>
                  </a:cubicBezTo>
                  <a:cubicBezTo>
                    <a:pt x="127" y="78"/>
                    <a:pt x="123" y="78"/>
                    <a:pt x="121" y="80"/>
                  </a:cubicBezTo>
                  <a:cubicBezTo>
                    <a:pt x="121" y="80"/>
                    <a:pt x="121" y="80"/>
                    <a:pt x="121" y="80"/>
                  </a:cubicBezTo>
                  <a:cubicBezTo>
                    <a:pt x="119" y="82"/>
                    <a:pt x="119" y="86"/>
                    <a:pt x="121" y="88"/>
                  </a:cubicBezTo>
                  <a:close/>
                  <a:moveTo>
                    <a:pt x="116" y="87"/>
                  </a:moveTo>
                  <a:cubicBezTo>
                    <a:pt x="151" y="123"/>
                    <a:pt x="151" y="123"/>
                    <a:pt x="151" y="123"/>
                  </a:cubicBezTo>
                  <a:cubicBezTo>
                    <a:pt x="153" y="125"/>
                    <a:pt x="153" y="128"/>
                    <a:pt x="151" y="131"/>
                  </a:cubicBezTo>
                  <a:cubicBezTo>
                    <a:pt x="151" y="131"/>
                    <a:pt x="151" y="131"/>
                    <a:pt x="151" y="131"/>
                  </a:cubicBezTo>
                  <a:cubicBezTo>
                    <a:pt x="149" y="133"/>
                    <a:pt x="145" y="133"/>
                    <a:pt x="143" y="131"/>
                  </a:cubicBezTo>
                  <a:cubicBezTo>
                    <a:pt x="108" y="95"/>
                    <a:pt x="108" y="95"/>
                    <a:pt x="108" y="95"/>
                  </a:cubicBezTo>
                  <a:cubicBezTo>
                    <a:pt x="106" y="93"/>
                    <a:pt x="106" y="90"/>
                    <a:pt x="108" y="87"/>
                  </a:cubicBezTo>
                  <a:cubicBezTo>
                    <a:pt x="108" y="87"/>
                    <a:pt x="108" y="87"/>
                    <a:pt x="108" y="87"/>
                  </a:cubicBezTo>
                  <a:cubicBezTo>
                    <a:pt x="110" y="85"/>
                    <a:pt x="114" y="85"/>
                    <a:pt x="116" y="87"/>
                  </a:cubicBezTo>
                  <a:close/>
                  <a:moveTo>
                    <a:pt x="88" y="120"/>
                  </a:moveTo>
                  <a:cubicBezTo>
                    <a:pt x="118" y="150"/>
                    <a:pt x="118" y="150"/>
                    <a:pt x="118" y="150"/>
                  </a:cubicBezTo>
                  <a:cubicBezTo>
                    <a:pt x="120" y="152"/>
                    <a:pt x="120" y="156"/>
                    <a:pt x="118" y="158"/>
                  </a:cubicBezTo>
                  <a:cubicBezTo>
                    <a:pt x="118" y="158"/>
                    <a:pt x="118" y="158"/>
                    <a:pt x="118" y="158"/>
                  </a:cubicBezTo>
                  <a:cubicBezTo>
                    <a:pt x="116" y="160"/>
                    <a:pt x="112" y="160"/>
                    <a:pt x="110" y="158"/>
                  </a:cubicBezTo>
                  <a:cubicBezTo>
                    <a:pt x="80" y="128"/>
                    <a:pt x="80" y="128"/>
                    <a:pt x="80" y="128"/>
                  </a:cubicBezTo>
                  <a:cubicBezTo>
                    <a:pt x="78" y="126"/>
                    <a:pt x="78" y="123"/>
                    <a:pt x="80" y="120"/>
                  </a:cubicBezTo>
                  <a:cubicBezTo>
                    <a:pt x="80" y="120"/>
                    <a:pt x="80" y="120"/>
                    <a:pt x="80" y="120"/>
                  </a:cubicBezTo>
                  <a:cubicBezTo>
                    <a:pt x="83" y="118"/>
                    <a:pt x="86" y="118"/>
                    <a:pt x="88" y="120"/>
                  </a:cubicBezTo>
                  <a:close/>
                  <a:moveTo>
                    <a:pt x="88" y="115"/>
                  </a:moveTo>
                  <a:cubicBezTo>
                    <a:pt x="86" y="113"/>
                    <a:pt x="86" y="110"/>
                    <a:pt x="88" y="108"/>
                  </a:cubicBezTo>
                  <a:cubicBezTo>
                    <a:pt x="88" y="108"/>
                    <a:pt x="88" y="108"/>
                    <a:pt x="88" y="108"/>
                  </a:cubicBezTo>
                  <a:cubicBezTo>
                    <a:pt x="90" y="105"/>
                    <a:pt x="94" y="105"/>
                    <a:pt x="96" y="108"/>
                  </a:cubicBezTo>
                  <a:cubicBezTo>
                    <a:pt x="131" y="143"/>
                    <a:pt x="131" y="143"/>
                    <a:pt x="131" y="143"/>
                  </a:cubicBezTo>
                  <a:cubicBezTo>
                    <a:pt x="133" y="145"/>
                    <a:pt x="133" y="149"/>
                    <a:pt x="131" y="151"/>
                  </a:cubicBezTo>
                  <a:cubicBezTo>
                    <a:pt x="131" y="151"/>
                    <a:pt x="131" y="151"/>
                    <a:pt x="131" y="151"/>
                  </a:cubicBezTo>
                  <a:cubicBezTo>
                    <a:pt x="129" y="153"/>
                    <a:pt x="125" y="153"/>
                    <a:pt x="123" y="151"/>
                  </a:cubicBezTo>
                  <a:cubicBezTo>
                    <a:pt x="88" y="115"/>
                    <a:pt x="88" y="115"/>
                    <a:pt x="88" y="115"/>
                  </a:cubicBezTo>
                  <a:close/>
                  <a:moveTo>
                    <a:pt x="78" y="161"/>
                  </a:moveTo>
                  <a:cubicBezTo>
                    <a:pt x="88" y="172"/>
                    <a:pt x="102" y="178"/>
                    <a:pt x="116" y="178"/>
                  </a:cubicBezTo>
                  <a:cubicBezTo>
                    <a:pt x="129" y="179"/>
                    <a:pt x="142" y="174"/>
                    <a:pt x="152" y="166"/>
                  </a:cubicBezTo>
                  <a:cubicBezTo>
                    <a:pt x="152" y="166"/>
                    <a:pt x="152" y="166"/>
                    <a:pt x="152" y="166"/>
                  </a:cubicBezTo>
                  <a:cubicBezTo>
                    <a:pt x="154" y="164"/>
                    <a:pt x="154" y="164"/>
                    <a:pt x="154" y="164"/>
                  </a:cubicBezTo>
                  <a:cubicBezTo>
                    <a:pt x="164" y="153"/>
                    <a:pt x="164" y="153"/>
                    <a:pt x="164" y="153"/>
                  </a:cubicBezTo>
                  <a:cubicBezTo>
                    <a:pt x="166" y="151"/>
                    <a:pt x="166" y="151"/>
                    <a:pt x="166" y="151"/>
                  </a:cubicBezTo>
                  <a:cubicBezTo>
                    <a:pt x="166" y="151"/>
                    <a:pt x="166" y="151"/>
                    <a:pt x="166" y="151"/>
                  </a:cubicBezTo>
                  <a:cubicBezTo>
                    <a:pt x="175" y="141"/>
                    <a:pt x="179" y="128"/>
                    <a:pt x="178" y="115"/>
                  </a:cubicBezTo>
                  <a:cubicBezTo>
                    <a:pt x="178" y="102"/>
                    <a:pt x="172" y="88"/>
                    <a:pt x="162" y="77"/>
                  </a:cubicBezTo>
                  <a:cubicBezTo>
                    <a:pt x="154" y="69"/>
                    <a:pt x="149" y="59"/>
                    <a:pt x="149" y="49"/>
                  </a:cubicBezTo>
                  <a:cubicBezTo>
                    <a:pt x="149" y="39"/>
                    <a:pt x="152" y="30"/>
                    <a:pt x="159" y="23"/>
                  </a:cubicBezTo>
                  <a:cubicBezTo>
                    <a:pt x="171" y="10"/>
                    <a:pt x="171" y="10"/>
                    <a:pt x="171" y="10"/>
                  </a:cubicBezTo>
                  <a:cubicBezTo>
                    <a:pt x="161" y="0"/>
                    <a:pt x="161" y="0"/>
                    <a:pt x="161" y="0"/>
                  </a:cubicBezTo>
                  <a:cubicBezTo>
                    <a:pt x="148" y="12"/>
                    <a:pt x="148" y="12"/>
                    <a:pt x="148" y="12"/>
                  </a:cubicBezTo>
                  <a:cubicBezTo>
                    <a:pt x="138" y="22"/>
                    <a:pt x="133" y="36"/>
                    <a:pt x="134" y="50"/>
                  </a:cubicBezTo>
                  <a:cubicBezTo>
                    <a:pt x="134" y="63"/>
                    <a:pt x="140" y="77"/>
                    <a:pt x="151" y="88"/>
                  </a:cubicBezTo>
                  <a:cubicBezTo>
                    <a:pt x="159" y="96"/>
                    <a:pt x="163" y="106"/>
                    <a:pt x="163" y="116"/>
                  </a:cubicBezTo>
                  <a:cubicBezTo>
                    <a:pt x="164" y="126"/>
                    <a:pt x="160" y="135"/>
                    <a:pt x="153" y="142"/>
                  </a:cubicBezTo>
                  <a:cubicBezTo>
                    <a:pt x="143" y="153"/>
                    <a:pt x="143" y="153"/>
                    <a:pt x="143" y="153"/>
                  </a:cubicBezTo>
                  <a:cubicBezTo>
                    <a:pt x="136" y="160"/>
                    <a:pt x="126" y="163"/>
                    <a:pt x="116" y="163"/>
                  </a:cubicBezTo>
                  <a:cubicBezTo>
                    <a:pt x="106" y="163"/>
                    <a:pt x="96" y="158"/>
                    <a:pt x="88" y="150"/>
                  </a:cubicBezTo>
                  <a:cubicBezTo>
                    <a:pt x="78" y="140"/>
                    <a:pt x="64" y="134"/>
                    <a:pt x="50" y="134"/>
                  </a:cubicBezTo>
                  <a:cubicBezTo>
                    <a:pt x="36" y="133"/>
                    <a:pt x="23" y="138"/>
                    <a:pt x="12" y="148"/>
                  </a:cubicBezTo>
                  <a:cubicBezTo>
                    <a:pt x="0" y="160"/>
                    <a:pt x="0" y="160"/>
                    <a:pt x="0" y="160"/>
                  </a:cubicBezTo>
                  <a:cubicBezTo>
                    <a:pt x="11" y="171"/>
                    <a:pt x="11" y="171"/>
                    <a:pt x="11" y="171"/>
                  </a:cubicBezTo>
                  <a:cubicBezTo>
                    <a:pt x="23" y="159"/>
                    <a:pt x="23" y="159"/>
                    <a:pt x="23" y="159"/>
                  </a:cubicBezTo>
                  <a:cubicBezTo>
                    <a:pt x="30" y="152"/>
                    <a:pt x="40" y="148"/>
                    <a:pt x="50" y="149"/>
                  </a:cubicBezTo>
                  <a:cubicBezTo>
                    <a:pt x="59" y="149"/>
                    <a:pt x="70" y="153"/>
                    <a:pt x="78" y="161"/>
                  </a:cubicBezTo>
                  <a:close/>
                  <a:moveTo>
                    <a:pt x="104" y="95"/>
                  </a:moveTo>
                  <a:cubicBezTo>
                    <a:pt x="143" y="135"/>
                    <a:pt x="143" y="135"/>
                    <a:pt x="143" y="135"/>
                  </a:cubicBezTo>
                  <a:cubicBezTo>
                    <a:pt x="145" y="137"/>
                    <a:pt x="145" y="141"/>
                    <a:pt x="143" y="143"/>
                  </a:cubicBezTo>
                  <a:cubicBezTo>
                    <a:pt x="143" y="143"/>
                    <a:pt x="143" y="143"/>
                    <a:pt x="143" y="143"/>
                  </a:cubicBezTo>
                  <a:cubicBezTo>
                    <a:pt x="141" y="145"/>
                    <a:pt x="137" y="145"/>
                    <a:pt x="135" y="143"/>
                  </a:cubicBezTo>
                  <a:cubicBezTo>
                    <a:pt x="96" y="103"/>
                    <a:pt x="96" y="103"/>
                    <a:pt x="96" y="103"/>
                  </a:cubicBezTo>
                  <a:cubicBezTo>
                    <a:pt x="94" y="101"/>
                    <a:pt x="94" y="98"/>
                    <a:pt x="96" y="95"/>
                  </a:cubicBezTo>
                  <a:cubicBezTo>
                    <a:pt x="96" y="95"/>
                    <a:pt x="96" y="95"/>
                    <a:pt x="96" y="95"/>
                  </a:cubicBezTo>
                  <a:cubicBezTo>
                    <a:pt x="98" y="93"/>
                    <a:pt x="102" y="93"/>
                    <a:pt x="104" y="95"/>
                  </a:cubicBezTo>
                  <a:close/>
                  <a:moveTo>
                    <a:pt x="61" y="130"/>
                  </a:moveTo>
                  <a:cubicBezTo>
                    <a:pt x="61" y="128"/>
                    <a:pt x="61" y="125"/>
                    <a:pt x="61" y="123"/>
                  </a:cubicBezTo>
                  <a:cubicBezTo>
                    <a:pt x="60" y="110"/>
                    <a:pt x="64" y="97"/>
                    <a:pt x="73" y="87"/>
                  </a:cubicBezTo>
                  <a:cubicBezTo>
                    <a:pt x="73" y="87"/>
                    <a:pt x="73" y="87"/>
                    <a:pt x="73" y="87"/>
                  </a:cubicBezTo>
                  <a:cubicBezTo>
                    <a:pt x="75" y="85"/>
                    <a:pt x="75" y="85"/>
                    <a:pt x="75" y="85"/>
                  </a:cubicBezTo>
                  <a:cubicBezTo>
                    <a:pt x="86" y="75"/>
                    <a:pt x="86" y="75"/>
                    <a:pt x="86" y="75"/>
                  </a:cubicBezTo>
                  <a:cubicBezTo>
                    <a:pt x="88" y="73"/>
                    <a:pt x="88" y="73"/>
                    <a:pt x="88" y="73"/>
                  </a:cubicBezTo>
                  <a:cubicBezTo>
                    <a:pt x="88" y="73"/>
                    <a:pt x="88" y="73"/>
                    <a:pt x="88" y="73"/>
                  </a:cubicBezTo>
                  <a:cubicBezTo>
                    <a:pt x="98" y="64"/>
                    <a:pt x="110" y="60"/>
                    <a:pt x="123" y="60"/>
                  </a:cubicBezTo>
                  <a:cubicBezTo>
                    <a:pt x="126" y="60"/>
                    <a:pt x="128" y="61"/>
                    <a:pt x="130" y="61"/>
                  </a:cubicBezTo>
                  <a:cubicBezTo>
                    <a:pt x="131" y="65"/>
                    <a:pt x="132" y="69"/>
                    <a:pt x="134" y="72"/>
                  </a:cubicBezTo>
                  <a:cubicBezTo>
                    <a:pt x="135" y="75"/>
                    <a:pt x="136" y="77"/>
                    <a:pt x="137" y="79"/>
                  </a:cubicBezTo>
                  <a:cubicBezTo>
                    <a:pt x="133" y="77"/>
                    <a:pt x="128" y="76"/>
                    <a:pt x="123" y="75"/>
                  </a:cubicBezTo>
                  <a:cubicBezTo>
                    <a:pt x="113" y="75"/>
                    <a:pt x="103" y="78"/>
                    <a:pt x="96" y="85"/>
                  </a:cubicBezTo>
                  <a:cubicBezTo>
                    <a:pt x="86" y="96"/>
                    <a:pt x="86" y="96"/>
                    <a:pt x="86" y="96"/>
                  </a:cubicBezTo>
                  <a:cubicBezTo>
                    <a:pt x="79" y="103"/>
                    <a:pt x="75" y="113"/>
                    <a:pt x="76" y="122"/>
                  </a:cubicBezTo>
                  <a:cubicBezTo>
                    <a:pt x="76" y="127"/>
                    <a:pt x="77" y="132"/>
                    <a:pt x="79" y="137"/>
                  </a:cubicBezTo>
                  <a:cubicBezTo>
                    <a:pt x="77" y="136"/>
                    <a:pt x="75" y="135"/>
                    <a:pt x="73" y="134"/>
                  </a:cubicBezTo>
                  <a:cubicBezTo>
                    <a:pt x="69" y="132"/>
                    <a:pt x="65" y="131"/>
                    <a:pt x="61" y="130"/>
                  </a:cubicBezTo>
                  <a:close/>
                  <a:moveTo>
                    <a:pt x="175" y="86"/>
                  </a:moveTo>
                  <a:cubicBezTo>
                    <a:pt x="180" y="88"/>
                    <a:pt x="185" y="90"/>
                    <a:pt x="190" y="90"/>
                  </a:cubicBezTo>
                  <a:cubicBezTo>
                    <a:pt x="199" y="90"/>
                    <a:pt x="209" y="87"/>
                    <a:pt x="216" y="80"/>
                  </a:cubicBezTo>
                  <a:cubicBezTo>
                    <a:pt x="228" y="67"/>
                    <a:pt x="228" y="67"/>
                    <a:pt x="228" y="67"/>
                  </a:cubicBezTo>
                  <a:cubicBezTo>
                    <a:pt x="239" y="78"/>
                    <a:pt x="239" y="78"/>
                    <a:pt x="239" y="78"/>
                  </a:cubicBezTo>
                  <a:cubicBezTo>
                    <a:pt x="227" y="91"/>
                    <a:pt x="227" y="91"/>
                    <a:pt x="227" y="91"/>
                  </a:cubicBezTo>
                  <a:cubicBezTo>
                    <a:pt x="217" y="101"/>
                    <a:pt x="203" y="105"/>
                    <a:pt x="189" y="105"/>
                  </a:cubicBezTo>
                  <a:cubicBezTo>
                    <a:pt x="187" y="105"/>
                    <a:pt x="184" y="105"/>
                    <a:pt x="182" y="104"/>
                  </a:cubicBezTo>
                  <a:cubicBezTo>
                    <a:pt x="181" y="100"/>
                    <a:pt x="180" y="96"/>
                    <a:pt x="178" y="93"/>
                  </a:cubicBezTo>
                  <a:cubicBezTo>
                    <a:pt x="177" y="91"/>
                    <a:pt x="176" y="88"/>
                    <a:pt x="175"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5" name="Group 4" descr=" 5">
            <a:extLst>
              <a:ext uri="{FF2B5EF4-FFF2-40B4-BE49-F238E27FC236}">
                <a16:creationId xmlns:a16="http://schemas.microsoft.com/office/drawing/2014/main" id="{DD0C74A8-6581-4267-877C-E9FDAF6AAA54}"/>
              </a:ext>
            </a:extLst>
          </p:cNvPr>
          <p:cNvGrpSpPr/>
          <p:nvPr/>
        </p:nvGrpSpPr>
        <p:grpSpPr>
          <a:xfrm>
            <a:off x="3914167" y="1539544"/>
            <a:ext cx="2664000" cy="3115874"/>
            <a:chOff x="3759912" y="1539544"/>
            <a:chExt cx="2664000" cy="3115874"/>
          </a:xfrm>
        </p:grpSpPr>
        <p:sp>
          <p:nvSpPr>
            <p:cNvPr id="197" name="TextBox 196">
              <a:extLst>
                <a:ext uri="{FF2B5EF4-FFF2-40B4-BE49-F238E27FC236}">
                  <a16:creationId xmlns:a16="http://schemas.microsoft.com/office/drawing/2014/main" id="{91F9EC55-E7DC-466F-AB41-9AA72106B4C1}"/>
                </a:ext>
              </a:extLst>
            </p:cNvPr>
            <p:cNvSpPr txBox="1"/>
            <p:nvPr/>
          </p:nvSpPr>
          <p:spPr>
            <a:xfrm>
              <a:off x="3871512" y="1975677"/>
              <a:ext cx="24408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Mutant protein accumulates in the brain</a:t>
              </a:r>
            </a:p>
          </p:txBody>
        </p:sp>
        <p:sp>
          <p:nvSpPr>
            <p:cNvPr id="198" name="Oval 197">
              <a:extLst>
                <a:ext uri="{FF2B5EF4-FFF2-40B4-BE49-F238E27FC236}">
                  <a16:creationId xmlns:a16="http://schemas.microsoft.com/office/drawing/2014/main" id="{34E2354B-BD6D-41D5-B4C4-04D61DA2C0E7}"/>
                </a:ext>
              </a:extLst>
            </p:cNvPr>
            <p:cNvSpPr/>
            <p:nvPr/>
          </p:nvSpPr>
          <p:spPr>
            <a:xfrm>
              <a:off x="4781349" y="1539544"/>
              <a:ext cx="621127" cy="6211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9" name="TextBox 198">
              <a:extLst>
                <a:ext uri="{FF2B5EF4-FFF2-40B4-BE49-F238E27FC236}">
                  <a16:creationId xmlns:a16="http://schemas.microsoft.com/office/drawing/2014/main" id="{A8018986-B79C-470A-AC23-EFF26C74322B}"/>
                </a:ext>
              </a:extLst>
            </p:cNvPr>
            <p:cNvSpPr txBox="1"/>
            <p:nvPr/>
          </p:nvSpPr>
          <p:spPr>
            <a:xfrm>
              <a:off x="3759912" y="336071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Mutant huntingtin protein produced which accumulates in cell nuclei in the brain</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1</a:t>
              </a:r>
            </a:p>
          </p:txBody>
        </p:sp>
        <p:sp>
          <p:nvSpPr>
            <p:cNvPr id="200" name="Arrow: Down 199">
              <a:extLst>
                <a:ext uri="{FF2B5EF4-FFF2-40B4-BE49-F238E27FC236}">
                  <a16:creationId xmlns:a16="http://schemas.microsoft.com/office/drawing/2014/main" id="{17C322C2-0834-40DE-80FD-5C3FB8292422}"/>
                </a:ext>
              </a:extLst>
            </p:cNvPr>
            <p:cNvSpPr/>
            <p:nvPr/>
          </p:nvSpPr>
          <p:spPr>
            <a:xfrm>
              <a:off x="4875888" y="319548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5" name="Freeform: Shape 244">
              <a:extLst>
                <a:ext uri="{FF2B5EF4-FFF2-40B4-BE49-F238E27FC236}">
                  <a16:creationId xmlns:a16="http://schemas.microsoft.com/office/drawing/2014/main" id="{0EA0A51A-8DBD-48F9-A121-957E502615F9}"/>
                </a:ext>
              </a:extLst>
            </p:cNvPr>
            <p:cNvSpPr/>
            <p:nvPr/>
          </p:nvSpPr>
          <p:spPr>
            <a:xfrm>
              <a:off x="4893912" y="1652107"/>
              <a:ext cx="396000" cy="396000"/>
            </a:xfrm>
            <a:custGeom>
              <a:avLst/>
              <a:gdLst>
                <a:gd name="connsiteX0" fmla="*/ 582164 w 582171"/>
                <a:gd name="connsiteY0" fmla="*/ 558127 h 630940"/>
                <a:gd name="connsiteX1" fmla="*/ 566779 w 582171"/>
                <a:gd name="connsiteY1" fmla="*/ 543812 h 630940"/>
                <a:gd name="connsiteX2" fmla="*/ 530349 w 582171"/>
                <a:gd name="connsiteY2" fmla="*/ 543812 h 630940"/>
                <a:gd name="connsiteX3" fmla="*/ 572799 w 582171"/>
                <a:gd name="connsiteY3" fmla="*/ 501362 h 630940"/>
                <a:gd name="connsiteX4" fmla="*/ 573555 w 582171"/>
                <a:gd name="connsiteY4" fmla="*/ 487429 h 630940"/>
                <a:gd name="connsiteX5" fmla="*/ 559260 w 582171"/>
                <a:gd name="connsiteY5" fmla="*/ 487041 h 630940"/>
                <a:gd name="connsiteX6" fmla="*/ 504263 w 582171"/>
                <a:gd name="connsiteY6" fmla="*/ 542031 h 630940"/>
                <a:gd name="connsiteX7" fmla="*/ 412364 w 582171"/>
                <a:gd name="connsiteY7" fmla="*/ 478392 h 630940"/>
                <a:gd name="connsiteX8" fmla="*/ 316409 w 582171"/>
                <a:gd name="connsiteY8" fmla="*/ 312187 h 630940"/>
                <a:gd name="connsiteX9" fmla="*/ 323086 w 582171"/>
                <a:gd name="connsiteY9" fmla="*/ 248751 h 630940"/>
                <a:gd name="connsiteX10" fmla="*/ 352280 w 582171"/>
                <a:gd name="connsiteY10" fmla="*/ 233136 h 630940"/>
                <a:gd name="connsiteX11" fmla="*/ 387751 w 582171"/>
                <a:gd name="connsiteY11" fmla="*/ 231131 h 630940"/>
                <a:gd name="connsiteX12" fmla="*/ 442806 w 582171"/>
                <a:gd name="connsiteY12" fmla="*/ 286187 h 630940"/>
                <a:gd name="connsiteX13" fmla="*/ 449766 w 582171"/>
                <a:gd name="connsiteY13" fmla="*/ 289072 h 630940"/>
                <a:gd name="connsiteX14" fmla="*/ 456378 w 582171"/>
                <a:gd name="connsiteY14" fmla="*/ 286522 h 630940"/>
                <a:gd name="connsiteX15" fmla="*/ 456339 w 582171"/>
                <a:gd name="connsiteY15" fmla="*/ 271879 h 630940"/>
                <a:gd name="connsiteX16" fmla="*/ 415591 w 582171"/>
                <a:gd name="connsiteY16" fmla="*/ 231131 h 630940"/>
                <a:gd name="connsiteX17" fmla="*/ 448781 w 582171"/>
                <a:gd name="connsiteY17" fmla="*/ 231131 h 630940"/>
                <a:gd name="connsiteX18" fmla="*/ 459007 w 582171"/>
                <a:gd name="connsiteY18" fmla="*/ 222252 h 630940"/>
                <a:gd name="connsiteX19" fmla="*/ 449208 w 582171"/>
                <a:gd name="connsiteY19" fmla="*/ 211434 h 630940"/>
                <a:gd name="connsiteX20" fmla="*/ 414408 w 582171"/>
                <a:gd name="connsiteY20" fmla="*/ 211434 h 630940"/>
                <a:gd name="connsiteX21" fmla="*/ 456332 w 582171"/>
                <a:gd name="connsiteY21" fmla="*/ 169510 h 630940"/>
                <a:gd name="connsiteX22" fmla="*/ 457088 w 582171"/>
                <a:gd name="connsiteY22" fmla="*/ 155577 h 630940"/>
                <a:gd name="connsiteX23" fmla="*/ 442793 w 582171"/>
                <a:gd name="connsiteY23" fmla="*/ 155189 h 630940"/>
                <a:gd name="connsiteX24" fmla="*/ 386548 w 582171"/>
                <a:gd name="connsiteY24" fmla="*/ 211428 h 630940"/>
                <a:gd name="connsiteX25" fmla="*/ 352260 w 582171"/>
                <a:gd name="connsiteY25" fmla="*/ 207142 h 630940"/>
                <a:gd name="connsiteX26" fmla="*/ 310776 w 582171"/>
                <a:gd name="connsiteY26" fmla="*/ 135295 h 630940"/>
                <a:gd name="connsiteX27" fmla="*/ 340930 w 582171"/>
                <a:gd name="connsiteY27" fmla="*/ 76486 h 630940"/>
                <a:gd name="connsiteX28" fmla="*/ 394329 w 582171"/>
                <a:gd name="connsiteY28" fmla="*/ 64176 h 630940"/>
                <a:gd name="connsiteX29" fmla="*/ 402315 w 582171"/>
                <a:gd name="connsiteY29" fmla="*/ 53214 h 630940"/>
                <a:gd name="connsiteX30" fmla="*/ 390334 w 582171"/>
                <a:gd name="connsiteY30" fmla="*/ 44887 h 630940"/>
                <a:gd name="connsiteX31" fmla="*/ 341922 w 582171"/>
                <a:gd name="connsiteY31" fmla="*/ 56046 h 630940"/>
                <a:gd name="connsiteX32" fmla="*/ 330763 w 582171"/>
                <a:gd name="connsiteY32" fmla="*/ 7635 h 630940"/>
                <a:gd name="connsiteX33" fmla="*/ 316968 w 582171"/>
                <a:gd name="connsiteY33" fmla="*/ 931 h 630940"/>
                <a:gd name="connsiteX34" fmla="*/ 311631 w 582171"/>
                <a:gd name="connsiteY34" fmla="*/ 12334 h 630940"/>
                <a:gd name="connsiteX35" fmla="*/ 324066 w 582171"/>
                <a:gd name="connsiteY35" fmla="*/ 66299 h 630940"/>
                <a:gd name="connsiteX36" fmla="*/ 288260 w 582171"/>
                <a:gd name="connsiteY36" fmla="*/ 122308 h 630940"/>
                <a:gd name="connsiteX37" fmla="*/ 205298 w 582171"/>
                <a:gd name="connsiteY37" fmla="*/ 122308 h 630940"/>
                <a:gd name="connsiteX38" fmla="*/ 184951 w 582171"/>
                <a:gd name="connsiteY38" fmla="*/ 93357 h 630940"/>
                <a:gd name="connsiteX39" fmla="*/ 200284 w 582171"/>
                <a:gd name="connsiteY39" fmla="*/ 12716 h 630940"/>
                <a:gd name="connsiteX40" fmla="*/ 192450 w 582171"/>
                <a:gd name="connsiteY40" fmla="*/ 1201 h 630940"/>
                <a:gd name="connsiteX41" fmla="*/ 180935 w 582171"/>
                <a:gd name="connsiteY41" fmla="*/ 9035 h 630940"/>
                <a:gd name="connsiteX42" fmla="*/ 169874 w 582171"/>
                <a:gd name="connsiteY42" fmla="*/ 67232 h 630940"/>
                <a:gd name="connsiteX43" fmla="*/ 142967 w 582171"/>
                <a:gd name="connsiteY43" fmla="*/ 20629 h 630940"/>
                <a:gd name="connsiteX44" fmla="*/ 129067 w 582171"/>
                <a:gd name="connsiteY44" fmla="*/ 17296 h 630940"/>
                <a:gd name="connsiteX45" fmla="*/ 126188 w 582171"/>
                <a:gd name="connsiteY45" fmla="*/ 30954 h 630940"/>
                <a:gd name="connsiteX46" fmla="*/ 153364 w 582171"/>
                <a:gd name="connsiteY46" fmla="*/ 78024 h 630940"/>
                <a:gd name="connsiteX47" fmla="*/ 95667 w 582171"/>
                <a:gd name="connsiteY47" fmla="*/ 67055 h 630940"/>
                <a:gd name="connsiteX48" fmla="*/ 84021 w 582171"/>
                <a:gd name="connsiteY48" fmla="*/ 75842 h 630940"/>
                <a:gd name="connsiteX49" fmla="*/ 92420 w 582171"/>
                <a:gd name="connsiteY49" fmla="*/ 86489 h 630940"/>
                <a:gd name="connsiteX50" fmla="*/ 166371 w 582171"/>
                <a:gd name="connsiteY50" fmla="*/ 100547 h 630940"/>
                <a:gd name="connsiteX51" fmla="*/ 182802 w 582171"/>
                <a:gd name="connsiteY51" fmla="*/ 135295 h 630940"/>
                <a:gd name="connsiteX52" fmla="*/ 120181 w 582171"/>
                <a:gd name="connsiteY52" fmla="*/ 211428 h 630940"/>
                <a:gd name="connsiteX53" fmla="*/ 58356 w 582171"/>
                <a:gd name="connsiteY53" fmla="*/ 211428 h 630940"/>
                <a:gd name="connsiteX54" fmla="*/ 16787 w 582171"/>
                <a:gd name="connsiteY54" fmla="*/ 169858 h 630940"/>
                <a:gd name="connsiteX55" fmla="*/ 1552 w 582171"/>
                <a:gd name="connsiteY55" fmla="*/ 171462 h 630940"/>
                <a:gd name="connsiteX56" fmla="*/ 3051 w 582171"/>
                <a:gd name="connsiteY56" fmla="*/ 183975 h 630940"/>
                <a:gd name="connsiteX57" fmla="*/ 37989 w 582171"/>
                <a:gd name="connsiteY57" fmla="*/ 218913 h 630940"/>
                <a:gd name="connsiteX58" fmla="*/ 3235 w 582171"/>
                <a:gd name="connsiteY58" fmla="*/ 253667 h 630940"/>
                <a:gd name="connsiteX59" fmla="*/ 3235 w 582171"/>
                <a:gd name="connsiteY59" fmla="*/ 268323 h 630940"/>
                <a:gd name="connsiteX60" fmla="*/ 9846 w 582171"/>
                <a:gd name="connsiteY60" fmla="*/ 270874 h 630940"/>
                <a:gd name="connsiteX61" fmla="*/ 16806 w 582171"/>
                <a:gd name="connsiteY61" fmla="*/ 267988 h 630940"/>
                <a:gd name="connsiteX62" fmla="*/ 53663 w 582171"/>
                <a:gd name="connsiteY62" fmla="*/ 231138 h 630940"/>
                <a:gd name="connsiteX63" fmla="*/ 131426 w 582171"/>
                <a:gd name="connsiteY63" fmla="*/ 231138 h 630940"/>
                <a:gd name="connsiteX64" fmla="*/ 182821 w 582171"/>
                <a:gd name="connsiteY64" fmla="*/ 304997 h 630940"/>
                <a:gd name="connsiteX65" fmla="*/ 144512 w 582171"/>
                <a:gd name="connsiteY65" fmla="*/ 377646 h 630940"/>
                <a:gd name="connsiteX66" fmla="*/ 91007 w 582171"/>
                <a:gd name="connsiteY66" fmla="*/ 389325 h 630940"/>
                <a:gd name="connsiteX67" fmla="*/ 82917 w 582171"/>
                <a:gd name="connsiteY67" fmla="*/ 400176 h 630940"/>
                <a:gd name="connsiteX68" fmla="*/ 94799 w 582171"/>
                <a:gd name="connsiteY68" fmla="*/ 408654 h 630940"/>
                <a:gd name="connsiteX69" fmla="*/ 143335 w 582171"/>
                <a:gd name="connsiteY69" fmla="*/ 398060 h 630940"/>
                <a:gd name="connsiteX70" fmla="*/ 153930 w 582171"/>
                <a:gd name="connsiteY70" fmla="*/ 446596 h 630940"/>
                <a:gd name="connsiteX71" fmla="*/ 163545 w 582171"/>
                <a:gd name="connsiteY71" fmla="*/ 454344 h 630940"/>
                <a:gd name="connsiteX72" fmla="*/ 165655 w 582171"/>
                <a:gd name="connsiteY72" fmla="*/ 454114 h 630940"/>
                <a:gd name="connsiteX73" fmla="*/ 173173 w 582171"/>
                <a:gd name="connsiteY73" fmla="*/ 442396 h 630940"/>
                <a:gd name="connsiteX74" fmla="*/ 161291 w 582171"/>
                <a:gd name="connsiteY74" fmla="*/ 387958 h 630940"/>
                <a:gd name="connsiteX75" fmla="*/ 205325 w 582171"/>
                <a:gd name="connsiteY75" fmla="*/ 317983 h 630940"/>
                <a:gd name="connsiteX76" fmla="*/ 207513 w 582171"/>
                <a:gd name="connsiteY76" fmla="*/ 315631 h 630940"/>
                <a:gd name="connsiteX77" fmla="*/ 291171 w 582171"/>
                <a:gd name="connsiteY77" fmla="*/ 327566 h 630940"/>
                <a:gd name="connsiteX78" fmla="*/ 386778 w 582171"/>
                <a:gd name="connsiteY78" fmla="*/ 493167 h 630940"/>
                <a:gd name="connsiteX79" fmla="*/ 502903 w 582171"/>
                <a:gd name="connsiteY79" fmla="*/ 571705 h 630940"/>
                <a:gd name="connsiteX80" fmla="*/ 559260 w 582171"/>
                <a:gd name="connsiteY80" fmla="*/ 628062 h 630940"/>
                <a:gd name="connsiteX81" fmla="*/ 566233 w 582171"/>
                <a:gd name="connsiteY81" fmla="*/ 630941 h 630940"/>
                <a:gd name="connsiteX82" fmla="*/ 572845 w 582171"/>
                <a:gd name="connsiteY82" fmla="*/ 628391 h 630940"/>
                <a:gd name="connsiteX83" fmla="*/ 572812 w 582171"/>
                <a:gd name="connsiteY83" fmla="*/ 613741 h 630940"/>
                <a:gd name="connsiteX84" fmla="*/ 532426 w 582171"/>
                <a:gd name="connsiteY84" fmla="*/ 573355 h 630940"/>
                <a:gd name="connsiteX85" fmla="*/ 567403 w 582171"/>
                <a:gd name="connsiteY85" fmla="*/ 573355 h 630940"/>
                <a:gd name="connsiteX86" fmla="*/ 582164 w 582171"/>
                <a:gd name="connsiteY86" fmla="*/ 558127 h 630940"/>
                <a:gd name="connsiteX87" fmla="*/ 387258 w 582171"/>
                <a:gd name="connsiteY87" fmla="*/ 211434 h 630940"/>
                <a:gd name="connsiteX88" fmla="*/ 387113 w 582171"/>
                <a:gd name="connsiteY88" fmla="*/ 211434 h 630940"/>
                <a:gd name="connsiteX89" fmla="*/ 387258 w 582171"/>
                <a:gd name="connsiteY89" fmla="*/ 211434 h 630940"/>
                <a:gd name="connsiteX90" fmla="*/ 236247 w 582171"/>
                <a:gd name="connsiteY90" fmla="*/ 236593 h 630940"/>
                <a:gd name="connsiteX91" fmla="*/ 204661 w 582171"/>
                <a:gd name="connsiteY91" fmla="*/ 205006 h 630940"/>
                <a:gd name="connsiteX92" fmla="*/ 236247 w 582171"/>
                <a:gd name="connsiteY92" fmla="*/ 173420 h 630940"/>
                <a:gd name="connsiteX93" fmla="*/ 267833 w 582171"/>
                <a:gd name="connsiteY93" fmla="*/ 205006 h 630940"/>
                <a:gd name="connsiteX94" fmla="*/ 236247 w 582171"/>
                <a:gd name="connsiteY94" fmla="*/ 236593 h 63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82171" h="630940">
                  <a:moveTo>
                    <a:pt x="582164" y="558127"/>
                  </a:moveTo>
                  <a:cubicBezTo>
                    <a:pt x="581921" y="550043"/>
                    <a:pt x="574869" y="543812"/>
                    <a:pt x="566779" y="543812"/>
                  </a:cubicBezTo>
                  <a:lnTo>
                    <a:pt x="530349" y="543812"/>
                  </a:lnTo>
                  <a:lnTo>
                    <a:pt x="572799" y="501362"/>
                  </a:lnTo>
                  <a:cubicBezTo>
                    <a:pt x="576571" y="497590"/>
                    <a:pt x="577123" y="491392"/>
                    <a:pt x="573555" y="487429"/>
                  </a:cubicBezTo>
                  <a:cubicBezTo>
                    <a:pt x="569749" y="483203"/>
                    <a:pt x="563230" y="483072"/>
                    <a:pt x="559260" y="487041"/>
                  </a:cubicBezTo>
                  <a:lnTo>
                    <a:pt x="504263" y="542031"/>
                  </a:lnTo>
                  <a:cubicBezTo>
                    <a:pt x="466079" y="535656"/>
                    <a:pt x="432041" y="512476"/>
                    <a:pt x="412364" y="478392"/>
                  </a:cubicBezTo>
                  <a:lnTo>
                    <a:pt x="316409" y="312187"/>
                  </a:lnTo>
                  <a:cubicBezTo>
                    <a:pt x="304658" y="291826"/>
                    <a:pt x="306912" y="265813"/>
                    <a:pt x="323086" y="248751"/>
                  </a:cubicBezTo>
                  <a:cubicBezTo>
                    <a:pt x="330579" y="240845"/>
                    <a:pt x="340542" y="235153"/>
                    <a:pt x="352280" y="233136"/>
                  </a:cubicBezTo>
                  <a:cubicBezTo>
                    <a:pt x="360640" y="231696"/>
                    <a:pt x="385273" y="231177"/>
                    <a:pt x="387751" y="231131"/>
                  </a:cubicBezTo>
                  <a:lnTo>
                    <a:pt x="442806" y="286187"/>
                  </a:lnTo>
                  <a:cubicBezTo>
                    <a:pt x="444732" y="288106"/>
                    <a:pt x="447249" y="289072"/>
                    <a:pt x="449766" y="289072"/>
                  </a:cubicBezTo>
                  <a:cubicBezTo>
                    <a:pt x="452139" y="289072"/>
                    <a:pt x="454512" y="288224"/>
                    <a:pt x="456378" y="286522"/>
                  </a:cubicBezTo>
                  <a:cubicBezTo>
                    <a:pt x="460584" y="282704"/>
                    <a:pt x="460361" y="275895"/>
                    <a:pt x="456339" y="271879"/>
                  </a:cubicBezTo>
                  <a:lnTo>
                    <a:pt x="415591" y="231131"/>
                  </a:lnTo>
                  <a:lnTo>
                    <a:pt x="448781" y="231131"/>
                  </a:lnTo>
                  <a:cubicBezTo>
                    <a:pt x="453927" y="231131"/>
                    <a:pt x="458521" y="227372"/>
                    <a:pt x="459007" y="222252"/>
                  </a:cubicBezTo>
                  <a:cubicBezTo>
                    <a:pt x="459566" y="216376"/>
                    <a:pt x="454965" y="211434"/>
                    <a:pt x="449208" y="211434"/>
                  </a:cubicBezTo>
                  <a:lnTo>
                    <a:pt x="414408" y="211434"/>
                  </a:lnTo>
                  <a:lnTo>
                    <a:pt x="456332" y="169510"/>
                  </a:lnTo>
                  <a:cubicBezTo>
                    <a:pt x="460105" y="165737"/>
                    <a:pt x="460657" y="159540"/>
                    <a:pt x="457088" y="155577"/>
                  </a:cubicBezTo>
                  <a:cubicBezTo>
                    <a:pt x="453283" y="151351"/>
                    <a:pt x="446763" y="151219"/>
                    <a:pt x="442793" y="155189"/>
                  </a:cubicBezTo>
                  <a:lnTo>
                    <a:pt x="386548" y="211428"/>
                  </a:lnTo>
                  <a:cubicBezTo>
                    <a:pt x="386548" y="211428"/>
                    <a:pt x="360772" y="208641"/>
                    <a:pt x="352260" y="207142"/>
                  </a:cubicBezTo>
                  <a:cubicBezTo>
                    <a:pt x="321785" y="201773"/>
                    <a:pt x="301017" y="165961"/>
                    <a:pt x="310776" y="135295"/>
                  </a:cubicBezTo>
                  <a:cubicBezTo>
                    <a:pt x="315791" y="119554"/>
                    <a:pt x="340930" y="76486"/>
                    <a:pt x="340930" y="76486"/>
                  </a:cubicBezTo>
                  <a:lnTo>
                    <a:pt x="394329" y="64176"/>
                  </a:lnTo>
                  <a:cubicBezTo>
                    <a:pt x="399351" y="63020"/>
                    <a:pt x="402985" y="58320"/>
                    <a:pt x="402315" y="53214"/>
                  </a:cubicBezTo>
                  <a:cubicBezTo>
                    <a:pt x="401539" y="47364"/>
                    <a:pt x="395933" y="43599"/>
                    <a:pt x="390334" y="44887"/>
                  </a:cubicBezTo>
                  <a:lnTo>
                    <a:pt x="341922" y="56046"/>
                  </a:lnTo>
                  <a:lnTo>
                    <a:pt x="330763" y="7635"/>
                  </a:lnTo>
                  <a:cubicBezTo>
                    <a:pt x="329389" y="1668"/>
                    <a:pt x="322843" y="-1763"/>
                    <a:pt x="316968" y="931"/>
                  </a:cubicBezTo>
                  <a:cubicBezTo>
                    <a:pt x="312702" y="2890"/>
                    <a:pt x="310579" y="7760"/>
                    <a:pt x="311631" y="12334"/>
                  </a:cubicBezTo>
                  <a:lnTo>
                    <a:pt x="324066" y="66299"/>
                  </a:lnTo>
                  <a:cubicBezTo>
                    <a:pt x="324066" y="66299"/>
                    <a:pt x="302390" y="106028"/>
                    <a:pt x="288260" y="122308"/>
                  </a:cubicBezTo>
                  <a:cubicBezTo>
                    <a:pt x="266447" y="147440"/>
                    <a:pt x="225916" y="148433"/>
                    <a:pt x="205298" y="122308"/>
                  </a:cubicBezTo>
                  <a:cubicBezTo>
                    <a:pt x="199817" y="115361"/>
                    <a:pt x="184951" y="93357"/>
                    <a:pt x="184951" y="93357"/>
                  </a:cubicBezTo>
                  <a:lnTo>
                    <a:pt x="200284" y="12716"/>
                  </a:lnTo>
                  <a:cubicBezTo>
                    <a:pt x="201296" y="7372"/>
                    <a:pt x="197793" y="2220"/>
                    <a:pt x="192450" y="1201"/>
                  </a:cubicBezTo>
                  <a:cubicBezTo>
                    <a:pt x="187100" y="189"/>
                    <a:pt x="181947" y="3692"/>
                    <a:pt x="180935" y="9035"/>
                  </a:cubicBezTo>
                  <a:lnTo>
                    <a:pt x="169874" y="67232"/>
                  </a:lnTo>
                  <a:lnTo>
                    <a:pt x="142967" y="20629"/>
                  </a:lnTo>
                  <a:cubicBezTo>
                    <a:pt x="140161" y="15765"/>
                    <a:pt x="133838" y="14201"/>
                    <a:pt x="129067" y="17296"/>
                  </a:cubicBezTo>
                  <a:cubicBezTo>
                    <a:pt x="124591" y="20201"/>
                    <a:pt x="123520" y="26333"/>
                    <a:pt x="126188" y="30954"/>
                  </a:cubicBezTo>
                  <a:lnTo>
                    <a:pt x="153364" y="78024"/>
                  </a:lnTo>
                  <a:lnTo>
                    <a:pt x="95667" y="67055"/>
                  </a:lnTo>
                  <a:cubicBezTo>
                    <a:pt x="90028" y="65984"/>
                    <a:pt x="84566" y="69966"/>
                    <a:pt x="84021" y="75842"/>
                  </a:cubicBezTo>
                  <a:cubicBezTo>
                    <a:pt x="83541" y="80968"/>
                    <a:pt x="87366" y="85523"/>
                    <a:pt x="92420" y="86489"/>
                  </a:cubicBezTo>
                  <a:lnTo>
                    <a:pt x="166371" y="100547"/>
                  </a:lnTo>
                  <a:cubicBezTo>
                    <a:pt x="166371" y="100547"/>
                    <a:pt x="179213" y="126383"/>
                    <a:pt x="182802" y="135295"/>
                  </a:cubicBezTo>
                  <a:cubicBezTo>
                    <a:pt x="195611" y="167111"/>
                    <a:pt x="172424" y="211428"/>
                    <a:pt x="120181" y="211428"/>
                  </a:cubicBezTo>
                  <a:cubicBezTo>
                    <a:pt x="98552" y="211428"/>
                    <a:pt x="58356" y="211428"/>
                    <a:pt x="58356" y="211428"/>
                  </a:cubicBezTo>
                  <a:lnTo>
                    <a:pt x="16787" y="169858"/>
                  </a:lnTo>
                  <a:cubicBezTo>
                    <a:pt x="12462" y="165540"/>
                    <a:pt x="5121" y="166072"/>
                    <a:pt x="1552" y="171462"/>
                  </a:cubicBezTo>
                  <a:cubicBezTo>
                    <a:pt x="-1044" y="175379"/>
                    <a:pt x="-275" y="180656"/>
                    <a:pt x="3051" y="183975"/>
                  </a:cubicBezTo>
                  <a:lnTo>
                    <a:pt x="37989" y="218913"/>
                  </a:lnTo>
                  <a:lnTo>
                    <a:pt x="3235" y="253667"/>
                  </a:lnTo>
                  <a:cubicBezTo>
                    <a:pt x="-761" y="257703"/>
                    <a:pt x="-972" y="264505"/>
                    <a:pt x="3235" y="268323"/>
                  </a:cubicBezTo>
                  <a:cubicBezTo>
                    <a:pt x="5108" y="270019"/>
                    <a:pt x="7474" y="270874"/>
                    <a:pt x="9846" y="270874"/>
                  </a:cubicBezTo>
                  <a:cubicBezTo>
                    <a:pt x="12363" y="270874"/>
                    <a:pt x="14887" y="269914"/>
                    <a:pt x="16806" y="267988"/>
                  </a:cubicBezTo>
                  <a:lnTo>
                    <a:pt x="53663" y="231138"/>
                  </a:lnTo>
                  <a:cubicBezTo>
                    <a:pt x="53663" y="231138"/>
                    <a:pt x="109455" y="231138"/>
                    <a:pt x="131426" y="231138"/>
                  </a:cubicBezTo>
                  <a:cubicBezTo>
                    <a:pt x="168343" y="231138"/>
                    <a:pt x="193784" y="274403"/>
                    <a:pt x="182821" y="304997"/>
                  </a:cubicBezTo>
                  <a:cubicBezTo>
                    <a:pt x="175894" y="324326"/>
                    <a:pt x="144512" y="377646"/>
                    <a:pt x="144512" y="377646"/>
                  </a:cubicBezTo>
                  <a:lnTo>
                    <a:pt x="91007" y="389325"/>
                  </a:lnTo>
                  <a:cubicBezTo>
                    <a:pt x="85986" y="390423"/>
                    <a:pt x="82305" y="395076"/>
                    <a:pt x="82917" y="400176"/>
                  </a:cubicBezTo>
                  <a:cubicBezTo>
                    <a:pt x="83620" y="406032"/>
                    <a:pt x="89154" y="409883"/>
                    <a:pt x="94799" y="408654"/>
                  </a:cubicBezTo>
                  <a:lnTo>
                    <a:pt x="143335" y="398060"/>
                  </a:lnTo>
                  <a:lnTo>
                    <a:pt x="153930" y="446596"/>
                  </a:lnTo>
                  <a:cubicBezTo>
                    <a:pt x="154935" y="451203"/>
                    <a:pt x="159010" y="454344"/>
                    <a:pt x="163545" y="454344"/>
                  </a:cubicBezTo>
                  <a:cubicBezTo>
                    <a:pt x="164242" y="454344"/>
                    <a:pt x="164945" y="454272"/>
                    <a:pt x="165655" y="454114"/>
                  </a:cubicBezTo>
                  <a:cubicBezTo>
                    <a:pt x="170965" y="452958"/>
                    <a:pt x="174337" y="447707"/>
                    <a:pt x="173173" y="442396"/>
                  </a:cubicBezTo>
                  <a:lnTo>
                    <a:pt x="161291" y="387958"/>
                  </a:lnTo>
                  <a:cubicBezTo>
                    <a:pt x="161291" y="387958"/>
                    <a:pt x="191694" y="333527"/>
                    <a:pt x="205325" y="317983"/>
                  </a:cubicBezTo>
                  <a:cubicBezTo>
                    <a:pt x="206034" y="317175"/>
                    <a:pt x="206764" y="316386"/>
                    <a:pt x="207513" y="315631"/>
                  </a:cubicBezTo>
                  <a:cubicBezTo>
                    <a:pt x="231962" y="290820"/>
                    <a:pt x="273755" y="297399"/>
                    <a:pt x="291171" y="327566"/>
                  </a:cubicBezTo>
                  <a:lnTo>
                    <a:pt x="386778" y="493167"/>
                  </a:lnTo>
                  <a:cubicBezTo>
                    <a:pt x="411496" y="535978"/>
                    <a:pt x="454696" y="564739"/>
                    <a:pt x="502903" y="571705"/>
                  </a:cubicBezTo>
                  <a:lnTo>
                    <a:pt x="559260" y="628062"/>
                  </a:lnTo>
                  <a:cubicBezTo>
                    <a:pt x="561192" y="629981"/>
                    <a:pt x="563709" y="630941"/>
                    <a:pt x="566233" y="630941"/>
                  </a:cubicBezTo>
                  <a:cubicBezTo>
                    <a:pt x="568599" y="630941"/>
                    <a:pt x="570972" y="630093"/>
                    <a:pt x="572845" y="628391"/>
                  </a:cubicBezTo>
                  <a:cubicBezTo>
                    <a:pt x="577051" y="624572"/>
                    <a:pt x="576828" y="617757"/>
                    <a:pt x="572812" y="613741"/>
                  </a:cubicBezTo>
                  <a:lnTo>
                    <a:pt x="532426" y="573355"/>
                  </a:lnTo>
                  <a:lnTo>
                    <a:pt x="567403" y="573355"/>
                  </a:lnTo>
                  <a:cubicBezTo>
                    <a:pt x="575710" y="573355"/>
                    <a:pt x="582421" y="566493"/>
                    <a:pt x="582164" y="558127"/>
                  </a:cubicBezTo>
                  <a:close/>
                  <a:moveTo>
                    <a:pt x="387258" y="211434"/>
                  </a:moveTo>
                  <a:lnTo>
                    <a:pt x="387113" y="211434"/>
                  </a:lnTo>
                  <a:cubicBezTo>
                    <a:pt x="387258" y="211336"/>
                    <a:pt x="387317" y="211329"/>
                    <a:pt x="387258" y="211434"/>
                  </a:cubicBezTo>
                  <a:close/>
                  <a:moveTo>
                    <a:pt x="236247" y="236593"/>
                  </a:moveTo>
                  <a:cubicBezTo>
                    <a:pt x="218804" y="236593"/>
                    <a:pt x="204661" y="222449"/>
                    <a:pt x="204661" y="205006"/>
                  </a:cubicBezTo>
                  <a:cubicBezTo>
                    <a:pt x="204661" y="187564"/>
                    <a:pt x="218804" y="173420"/>
                    <a:pt x="236247" y="173420"/>
                  </a:cubicBezTo>
                  <a:cubicBezTo>
                    <a:pt x="253690" y="173420"/>
                    <a:pt x="267833" y="187564"/>
                    <a:pt x="267833" y="205006"/>
                  </a:cubicBezTo>
                  <a:cubicBezTo>
                    <a:pt x="267833" y="222449"/>
                    <a:pt x="253690" y="236593"/>
                    <a:pt x="236247" y="236593"/>
                  </a:cubicBezTo>
                  <a:close/>
                </a:path>
              </a:pathLst>
            </a:custGeom>
            <a:solidFill>
              <a:schemeClr val="bg1"/>
            </a:solidFill>
            <a:ln w="657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 name="Group 6" descr=" 7">
            <a:extLst>
              <a:ext uri="{FF2B5EF4-FFF2-40B4-BE49-F238E27FC236}">
                <a16:creationId xmlns:a16="http://schemas.microsoft.com/office/drawing/2014/main" id="{68715E71-B438-449E-9204-6E4CB1FB570D}"/>
              </a:ext>
            </a:extLst>
          </p:cNvPr>
          <p:cNvGrpSpPr/>
          <p:nvPr/>
        </p:nvGrpSpPr>
        <p:grpSpPr>
          <a:xfrm>
            <a:off x="7368135" y="1539544"/>
            <a:ext cx="2664000" cy="3115874"/>
            <a:chOff x="7368135" y="1539544"/>
            <a:chExt cx="2664000" cy="3115874"/>
          </a:xfrm>
        </p:grpSpPr>
        <p:sp>
          <p:nvSpPr>
            <p:cNvPr id="166" name="TextBox 165">
              <a:extLst>
                <a:ext uri="{FF2B5EF4-FFF2-40B4-BE49-F238E27FC236}">
                  <a16:creationId xmlns:a16="http://schemas.microsoft.com/office/drawing/2014/main" id="{7A8AABE2-F57F-4262-AFA4-41CEFE3FD17E}"/>
                </a:ext>
              </a:extLst>
            </p:cNvPr>
            <p:cNvSpPr txBox="1"/>
            <p:nvPr/>
          </p:nvSpPr>
          <p:spPr>
            <a:xfrm>
              <a:off x="7479735" y="1989808"/>
              <a:ext cx="24408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The brain is progressively damaged</a:t>
              </a:r>
            </a:p>
          </p:txBody>
        </p:sp>
        <p:sp>
          <p:nvSpPr>
            <p:cNvPr id="169" name="Oval 168">
              <a:extLst>
                <a:ext uri="{FF2B5EF4-FFF2-40B4-BE49-F238E27FC236}">
                  <a16:creationId xmlns:a16="http://schemas.microsoft.com/office/drawing/2014/main" id="{1605B255-5ECA-4CED-A948-595797C0A5B1}"/>
                </a:ext>
              </a:extLst>
            </p:cNvPr>
            <p:cNvSpPr/>
            <p:nvPr/>
          </p:nvSpPr>
          <p:spPr>
            <a:xfrm>
              <a:off x="8389572" y="1539544"/>
              <a:ext cx="621127" cy="6211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0" name="TextBox 189">
              <a:extLst>
                <a:ext uri="{FF2B5EF4-FFF2-40B4-BE49-F238E27FC236}">
                  <a16:creationId xmlns:a16="http://schemas.microsoft.com/office/drawing/2014/main" id="{5ED73F14-0834-40AA-B426-11ED77944FF9}"/>
                </a:ext>
              </a:extLst>
            </p:cNvPr>
            <p:cNvSpPr txBox="1"/>
            <p:nvPr/>
          </p:nvSpPr>
          <p:spPr>
            <a:xfrm>
              <a:off x="7368135" y="336071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Progressive cell loss occurs in the basal ganglia and cortex</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1</a:t>
              </a:r>
            </a:p>
          </p:txBody>
        </p:sp>
        <p:sp>
          <p:nvSpPr>
            <p:cNvPr id="194" name="Arrow: Down 193">
              <a:extLst>
                <a:ext uri="{FF2B5EF4-FFF2-40B4-BE49-F238E27FC236}">
                  <a16:creationId xmlns:a16="http://schemas.microsoft.com/office/drawing/2014/main" id="{33FCD961-E9C3-48C9-9577-46B8A0AE6354}"/>
                </a:ext>
              </a:extLst>
            </p:cNvPr>
            <p:cNvSpPr/>
            <p:nvPr/>
          </p:nvSpPr>
          <p:spPr>
            <a:xfrm>
              <a:off x="8484111" y="319548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778A37AF-EE7D-41EE-B8C8-5663E3A96191}"/>
                </a:ext>
              </a:extLst>
            </p:cNvPr>
            <p:cNvGrpSpPr/>
            <p:nvPr/>
          </p:nvGrpSpPr>
          <p:grpSpPr>
            <a:xfrm>
              <a:off x="8528686" y="1623094"/>
              <a:ext cx="342899" cy="454026"/>
              <a:chOff x="10063869" y="2236985"/>
              <a:chExt cx="342899" cy="454026"/>
            </a:xfrm>
          </p:grpSpPr>
          <p:sp>
            <p:nvSpPr>
              <p:cNvPr id="164" name="Freeform 163">
                <a:extLst>
                  <a:ext uri="{FF2B5EF4-FFF2-40B4-BE49-F238E27FC236}">
                    <a16:creationId xmlns:a16="http://schemas.microsoft.com/office/drawing/2014/main" id="{8C3CF219-9933-4D99-A1D8-C852A98C7AFB}"/>
                  </a:ext>
                </a:extLst>
              </p:cNvPr>
              <p:cNvSpPr>
                <a:spLocks noEditPoints="1"/>
              </p:cNvSpPr>
              <p:nvPr/>
            </p:nvSpPr>
            <p:spPr bwMode="auto">
              <a:xfrm>
                <a:off x="10063869" y="2329060"/>
                <a:ext cx="342899" cy="361951"/>
              </a:xfrm>
              <a:custGeom>
                <a:avLst/>
                <a:gdLst>
                  <a:gd name="T0" fmla="*/ 177 w 178"/>
                  <a:gd name="T1" fmla="*/ 152 h 188"/>
                  <a:gd name="T2" fmla="*/ 164 w 178"/>
                  <a:gd name="T3" fmla="*/ 143 h 188"/>
                  <a:gd name="T4" fmla="*/ 147 w 178"/>
                  <a:gd name="T5" fmla="*/ 146 h 188"/>
                  <a:gd name="T6" fmla="*/ 120 w 178"/>
                  <a:gd name="T7" fmla="*/ 81 h 188"/>
                  <a:gd name="T8" fmla="*/ 110 w 178"/>
                  <a:gd name="T9" fmla="*/ 74 h 188"/>
                  <a:gd name="T10" fmla="*/ 73 w 178"/>
                  <a:gd name="T11" fmla="*/ 74 h 188"/>
                  <a:gd name="T12" fmla="*/ 73 w 178"/>
                  <a:gd name="T13" fmla="*/ 36 h 188"/>
                  <a:gd name="T14" fmla="*/ 101 w 178"/>
                  <a:gd name="T15" fmla="*/ 36 h 188"/>
                  <a:gd name="T16" fmla="*/ 112 w 178"/>
                  <a:gd name="T17" fmla="*/ 25 h 188"/>
                  <a:gd name="T18" fmla="*/ 101 w 178"/>
                  <a:gd name="T19" fmla="*/ 15 h 188"/>
                  <a:gd name="T20" fmla="*/ 73 w 178"/>
                  <a:gd name="T21" fmla="*/ 15 h 188"/>
                  <a:gd name="T22" fmla="*/ 73 w 178"/>
                  <a:gd name="T23" fmla="*/ 11 h 188"/>
                  <a:gd name="T24" fmla="*/ 63 w 178"/>
                  <a:gd name="T25" fmla="*/ 0 h 188"/>
                  <a:gd name="T26" fmla="*/ 52 w 178"/>
                  <a:gd name="T27" fmla="*/ 11 h 188"/>
                  <a:gd name="T28" fmla="*/ 52 w 178"/>
                  <a:gd name="T29" fmla="*/ 51 h 188"/>
                  <a:gd name="T30" fmla="*/ 0 w 178"/>
                  <a:gd name="T31" fmla="*/ 118 h 188"/>
                  <a:gd name="T32" fmla="*/ 70 w 178"/>
                  <a:gd name="T33" fmla="*/ 188 h 188"/>
                  <a:gd name="T34" fmla="*/ 128 w 178"/>
                  <a:gd name="T35" fmla="*/ 157 h 188"/>
                  <a:gd name="T36" fmla="*/ 130 w 178"/>
                  <a:gd name="T37" fmla="*/ 162 h 188"/>
                  <a:gd name="T38" fmla="*/ 140 w 178"/>
                  <a:gd name="T39" fmla="*/ 169 h 188"/>
                  <a:gd name="T40" fmla="*/ 142 w 178"/>
                  <a:gd name="T41" fmla="*/ 169 h 188"/>
                  <a:gd name="T42" fmla="*/ 168 w 178"/>
                  <a:gd name="T43" fmla="*/ 164 h 188"/>
                  <a:gd name="T44" fmla="*/ 177 w 178"/>
                  <a:gd name="T45" fmla="*/ 152 h 188"/>
                  <a:gd name="T46" fmla="*/ 70 w 178"/>
                  <a:gd name="T47" fmla="*/ 167 h 188"/>
                  <a:gd name="T48" fmla="*/ 22 w 178"/>
                  <a:gd name="T49" fmla="*/ 118 h 188"/>
                  <a:gd name="T50" fmla="*/ 52 w 178"/>
                  <a:gd name="T51" fmla="*/ 73 h 188"/>
                  <a:gd name="T52" fmla="*/ 52 w 178"/>
                  <a:gd name="T53" fmla="*/ 85 h 188"/>
                  <a:gd name="T54" fmla="*/ 63 w 178"/>
                  <a:gd name="T55" fmla="*/ 96 h 188"/>
                  <a:gd name="T56" fmla="*/ 103 w 178"/>
                  <a:gd name="T57" fmla="*/ 96 h 188"/>
                  <a:gd name="T58" fmla="*/ 117 w 178"/>
                  <a:gd name="T59" fmla="*/ 130 h 188"/>
                  <a:gd name="T60" fmla="*/ 70 w 178"/>
                  <a:gd name="T61" fmla="*/ 16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8" h="188">
                    <a:moveTo>
                      <a:pt x="177" y="152"/>
                    </a:moveTo>
                    <a:cubicBezTo>
                      <a:pt x="176" y="146"/>
                      <a:pt x="170" y="142"/>
                      <a:pt x="164" y="143"/>
                    </a:cubicBezTo>
                    <a:cubicBezTo>
                      <a:pt x="147" y="146"/>
                      <a:pt x="147" y="146"/>
                      <a:pt x="147" y="146"/>
                    </a:cubicBezTo>
                    <a:cubicBezTo>
                      <a:pt x="120" y="81"/>
                      <a:pt x="120" y="81"/>
                      <a:pt x="120" y="81"/>
                    </a:cubicBezTo>
                    <a:cubicBezTo>
                      <a:pt x="118" y="77"/>
                      <a:pt x="114" y="74"/>
                      <a:pt x="110" y="74"/>
                    </a:cubicBezTo>
                    <a:cubicBezTo>
                      <a:pt x="73" y="74"/>
                      <a:pt x="73" y="74"/>
                      <a:pt x="73" y="74"/>
                    </a:cubicBezTo>
                    <a:cubicBezTo>
                      <a:pt x="73" y="36"/>
                      <a:pt x="73" y="36"/>
                      <a:pt x="73" y="36"/>
                    </a:cubicBezTo>
                    <a:cubicBezTo>
                      <a:pt x="101" y="36"/>
                      <a:pt x="101" y="36"/>
                      <a:pt x="101" y="36"/>
                    </a:cubicBezTo>
                    <a:cubicBezTo>
                      <a:pt x="107" y="36"/>
                      <a:pt x="112" y="31"/>
                      <a:pt x="112" y="25"/>
                    </a:cubicBezTo>
                    <a:cubicBezTo>
                      <a:pt x="112" y="19"/>
                      <a:pt x="107" y="15"/>
                      <a:pt x="101" y="15"/>
                    </a:cubicBezTo>
                    <a:cubicBezTo>
                      <a:pt x="73" y="15"/>
                      <a:pt x="73" y="15"/>
                      <a:pt x="73" y="15"/>
                    </a:cubicBezTo>
                    <a:cubicBezTo>
                      <a:pt x="73" y="11"/>
                      <a:pt x="73" y="11"/>
                      <a:pt x="73" y="11"/>
                    </a:cubicBezTo>
                    <a:cubicBezTo>
                      <a:pt x="73" y="5"/>
                      <a:pt x="69" y="0"/>
                      <a:pt x="63" y="0"/>
                    </a:cubicBezTo>
                    <a:cubicBezTo>
                      <a:pt x="57" y="0"/>
                      <a:pt x="52" y="5"/>
                      <a:pt x="52" y="11"/>
                    </a:cubicBezTo>
                    <a:cubicBezTo>
                      <a:pt x="52" y="51"/>
                      <a:pt x="52" y="51"/>
                      <a:pt x="52" y="51"/>
                    </a:cubicBezTo>
                    <a:cubicBezTo>
                      <a:pt x="22" y="59"/>
                      <a:pt x="0" y="86"/>
                      <a:pt x="0" y="118"/>
                    </a:cubicBezTo>
                    <a:cubicBezTo>
                      <a:pt x="0" y="157"/>
                      <a:pt x="32" y="188"/>
                      <a:pt x="70" y="188"/>
                    </a:cubicBezTo>
                    <a:cubicBezTo>
                      <a:pt x="94" y="188"/>
                      <a:pt x="116" y="176"/>
                      <a:pt x="128" y="157"/>
                    </a:cubicBezTo>
                    <a:cubicBezTo>
                      <a:pt x="130" y="162"/>
                      <a:pt x="130" y="162"/>
                      <a:pt x="130" y="162"/>
                    </a:cubicBezTo>
                    <a:cubicBezTo>
                      <a:pt x="132" y="166"/>
                      <a:pt x="136" y="169"/>
                      <a:pt x="140" y="169"/>
                    </a:cubicBezTo>
                    <a:cubicBezTo>
                      <a:pt x="141" y="169"/>
                      <a:pt x="141" y="169"/>
                      <a:pt x="142" y="169"/>
                    </a:cubicBezTo>
                    <a:cubicBezTo>
                      <a:pt x="168" y="164"/>
                      <a:pt x="168" y="164"/>
                      <a:pt x="168" y="164"/>
                    </a:cubicBezTo>
                    <a:cubicBezTo>
                      <a:pt x="174" y="163"/>
                      <a:pt x="178" y="158"/>
                      <a:pt x="177" y="152"/>
                    </a:cubicBezTo>
                    <a:close/>
                    <a:moveTo>
                      <a:pt x="70" y="167"/>
                    </a:moveTo>
                    <a:cubicBezTo>
                      <a:pt x="43" y="167"/>
                      <a:pt x="22" y="145"/>
                      <a:pt x="22" y="118"/>
                    </a:cubicBezTo>
                    <a:cubicBezTo>
                      <a:pt x="22" y="98"/>
                      <a:pt x="34" y="81"/>
                      <a:pt x="52" y="73"/>
                    </a:cubicBezTo>
                    <a:cubicBezTo>
                      <a:pt x="52" y="85"/>
                      <a:pt x="52" y="85"/>
                      <a:pt x="52" y="85"/>
                    </a:cubicBezTo>
                    <a:cubicBezTo>
                      <a:pt x="52" y="91"/>
                      <a:pt x="57" y="96"/>
                      <a:pt x="63" y="96"/>
                    </a:cubicBezTo>
                    <a:cubicBezTo>
                      <a:pt x="103" y="96"/>
                      <a:pt x="103" y="96"/>
                      <a:pt x="103" y="96"/>
                    </a:cubicBezTo>
                    <a:cubicBezTo>
                      <a:pt x="117" y="130"/>
                      <a:pt x="117" y="130"/>
                      <a:pt x="117" y="130"/>
                    </a:cubicBezTo>
                    <a:cubicBezTo>
                      <a:pt x="112" y="151"/>
                      <a:pt x="93" y="167"/>
                      <a:pt x="70" y="16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5" name="Oval 164">
                <a:extLst>
                  <a:ext uri="{FF2B5EF4-FFF2-40B4-BE49-F238E27FC236}">
                    <a16:creationId xmlns:a16="http://schemas.microsoft.com/office/drawing/2014/main" id="{2EBC345D-2F52-4770-B877-636E1C1BC4F2}"/>
                  </a:ext>
                </a:extLst>
              </p:cNvPr>
              <p:cNvSpPr>
                <a:spLocks noChangeArrowheads="1"/>
              </p:cNvSpPr>
              <p:nvPr/>
            </p:nvSpPr>
            <p:spPr bwMode="auto">
              <a:xfrm>
                <a:off x="10141657" y="2236985"/>
                <a:ext cx="85725" cy="889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sp>
        <p:nvSpPr>
          <p:cNvPr id="151" name="Rectangle 150" descr=" 191">
            <a:extLst>
              <a:ext uri="{FF2B5EF4-FFF2-40B4-BE49-F238E27FC236}">
                <a16:creationId xmlns:a16="http://schemas.microsoft.com/office/drawing/2014/main" id="{0F863C34-7AFD-4971-A34F-6D04477B7E6F}"/>
              </a:ext>
            </a:extLst>
          </p:cNvPr>
          <p:cNvSpPr/>
          <p:nvPr/>
        </p:nvSpPr>
        <p:spPr>
          <a:xfrm>
            <a:off x="128016" y="243536"/>
            <a:ext cx="11258550" cy="892552"/>
          </a:xfrm>
          <a:prstGeom prst="rect">
            <a:avLst/>
          </a:prstGeom>
        </p:spPr>
        <p:txBody>
          <a:bodyPr wrap="square">
            <a:spAutoFit/>
          </a:bodyPr>
          <a:lstStyle/>
          <a:p>
            <a:pPr lvl="0"/>
            <a:r>
              <a:rPr lang="en-GB" sz="2600" b="1" dirty="0">
                <a:solidFill>
                  <a:srgbClr val="023761"/>
                </a:solidFill>
              </a:rPr>
              <a:t>In Huntington’s disease, accumulation of a mutant huntingtin protein damages the brain</a:t>
            </a:r>
            <a:r>
              <a:rPr lang="en-GB" sz="2600" b="1" baseline="30000" dirty="0">
                <a:solidFill>
                  <a:srgbClr val="023761"/>
                </a:solidFill>
              </a:rPr>
              <a:t>1</a:t>
            </a:r>
            <a:endParaRPr kumimoji="0" lang="en-GB" sz="2600" b="1" i="0" u="none" strike="noStrike" kern="1200" cap="none" spc="0" normalizeH="0" baseline="30000" noProof="0" dirty="0">
              <a:ln>
                <a:noFill/>
              </a:ln>
              <a:solidFill>
                <a:srgbClr val="023761"/>
              </a:solidFill>
              <a:effectLst/>
              <a:uLnTx/>
              <a:uFillTx/>
              <a:latin typeface="Arial" panose="020B0604020202020204"/>
              <a:ea typeface="+mn-ea"/>
              <a:cs typeface="+mn-cs"/>
            </a:endParaRPr>
          </a:p>
        </p:txBody>
      </p:sp>
    </p:spTree>
    <p:extLst>
      <p:ext uri="{BB962C8B-B14F-4D97-AF65-F5344CB8AC3E}">
        <p14:creationId xmlns:p14="http://schemas.microsoft.com/office/powerpoint/2010/main" val="3153580264"/>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72309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9"/>
            <a:ext cx="576000" cy="576000"/>
            <a:chOff x="3950297" y="2115051"/>
            <a:chExt cx="432000" cy="432000"/>
          </a:xfrm>
          <a:solidFill>
            <a:schemeClr val="accent4"/>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893351"/>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Future areas </a:t>
            </a:r>
            <a:b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b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of focus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3"/>
          <a:stretch>
            <a:fillRect/>
          </a:stretch>
        </p:blipFill>
        <p:spPr>
          <a:xfrm>
            <a:off x="9763410" y="6187335"/>
            <a:ext cx="1847316" cy="337291"/>
          </a:xfrm>
          <a:prstGeom prst="rect">
            <a:avLst/>
          </a:prstGeom>
        </p:spPr>
      </p:pic>
      <p:sp>
        <p:nvSpPr>
          <p:cNvPr id="173" name="Freeform: Shape 172" descr=" 173">
            <a:extLst>
              <a:ext uri="{FF2B5EF4-FFF2-40B4-BE49-F238E27FC236}">
                <a16:creationId xmlns:a16="http://schemas.microsoft.com/office/drawing/2014/main" id="{3A9CF0D6-308E-4059-9A7A-42C845596958}"/>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4" name="Freeform: Shape 173" descr=" 174">
            <a:extLst>
              <a:ext uri="{FF2B5EF4-FFF2-40B4-BE49-F238E27FC236}">
                <a16:creationId xmlns:a16="http://schemas.microsoft.com/office/drawing/2014/main" id="{244D10F2-6585-47AF-B6AF-8A890CF5E81B}"/>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5" name="Freeform: Shape 174" descr=" 175">
            <a:extLst>
              <a:ext uri="{FF2B5EF4-FFF2-40B4-BE49-F238E27FC236}">
                <a16:creationId xmlns:a16="http://schemas.microsoft.com/office/drawing/2014/main" id="{85C78B2D-41D0-43BD-85DD-631000CDDCA2}"/>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6" name="Freeform: Shape 175" descr=" 176">
            <a:extLst>
              <a:ext uri="{FF2B5EF4-FFF2-40B4-BE49-F238E27FC236}">
                <a16:creationId xmlns:a16="http://schemas.microsoft.com/office/drawing/2014/main" id="{1D6DC9BE-700C-4D01-921E-5A1EC56D7BB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7" name="Freeform: Shape 176" descr=" 177">
            <a:extLst>
              <a:ext uri="{FF2B5EF4-FFF2-40B4-BE49-F238E27FC236}">
                <a16:creationId xmlns:a16="http://schemas.microsoft.com/office/drawing/2014/main" id="{4B165EC0-00D4-481C-8958-2327367C089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8" name="Freeform: Shape 177" descr=" 178">
            <a:extLst>
              <a:ext uri="{FF2B5EF4-FFF2-40B4-BE49-F238E27FC236}">
                <a16:creationId xmlns:a16="http://schemas.microsoft.com/office/drawing/2014/main" id="{CA58C506-BB2D-43C6-B6EB-E38214428F4F}"/>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9" name="ABBREVIATIONS" descr=" 179">
            <a:hlinkClick r:id="" action="ppaction://noaction" highlightClick="1"/>
            <a:extLst>
              <a:ext uri="{FF2B5EF4-FFF2-40B4-BE49-F238E27FC236}">
                <a16:creationId xmlns:a16="http://schemas.microsoft.com/office/drawing/2014/main" id="{CDE7DECC-8111-4416-8636-B61814F89BB0}"/>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sp>
        <p:nvSpPr>
          <p:cNvPr id="180" name="Oval 179" descr=" 180">
            <a:hlinkClick r:id="" action="ppaction://hlinkshowjump?jump=nextslide" highlightClick="1"/>
            <a:extLst>
              <a:ext uri="{FF2B5EF4-FFF2-40B4-BE49-F238E27FC236}">
                <a16:creationId xmlns:a16="http://schemas.microsoft.com/office/drawing/2014/main" id="{BA863416-550F-4432-856F-D9640D70121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1" name="Oval 180" descr=" 181">
            <a:hlinkClick r:id="rId4" action="ppaction://hlinksldjump" highlightClick="1"/>
            <a:extLst>
              <a:ext uri="{FF2B5EF4-FFF2-40B4-BE49-F238E27FC236}">
                <a16:creationId xmlns:a16="http://schemas.microsoft.com/office/drawing/2014/main" id="{6A5FD429-A4B9-4677-A422-DF522C0900C2}"/>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82" name="Oval 181" descr=" 182">
            <a:hlinkClick r:id="rId5" action="ppaction://hlinksldjump" highlightClick="1"/>
            <a:extLst>
              <a:ext uri="{FF2B5EF4-FFF2-40B4-BE49-F238E27FC236}">
                <a16:creationId xmlns:a16="http://schemas.microsoft.com/office/drawing/2014/main" id="{CFA0CBD8-ADA6-435C-8EFD-5826A250CF9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3" name="Freeform: Shape 182" descr=" 183">
            <a:hlinkClick r:id="rId6" action="ppaction://hlinksldjump" highlightClick="1"/>
            <a:extLst>
              <a:ext uri="{FF2B5EF4-FFF2-40B4-BE49-F238E27FC236}">
                <a16:creationId xmlns:a16="http://schemas.microsoft.com/office/drawing/2014/main" id="{6BCC4A1C-65DE-48C8-9F96-E8C6DE8AFA79}"/>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Freeform: Shape 183" descr=" 184">
            <a:hlinkClick r:id="rId7" action="ppaction://hlinksldjump" highlightClick="1"/>
            <a:extLst>
              <a:ext uri="{FF2B5EF4-FFF2-40B4-BE49-F238E27FC236}">
                <a16:creationId xmlns:a16="http://schemas.microsoft.com/office/drawing/2014/main" id="{37F57C4F-5604-40DF-A93B-49C0ED960AE9}"/>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5" name="Freeform: Shape 184" descr=" 185">
            <a:hlinkClick r:id="rId8" action="ppaction://hlinksldjump" highlightClick="1"/>
            <a:extLst>
              <a:ext uri="{FF2B5EF4-FFF2-40B4-BE49-F238E27FC236}">
                <a16:creationId xmlns:a16="http://schemas.microsoft.com/office/drawing/2014/main" id="{1A10792D-03EB-4052-9D13-E7E9BB24BB0F}"/>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Freeform: Shape 185" descr=" 186">
            <a:hlinkClick r:id="rId4" action="ppaction://hlinksldjump" highlightClick="1"/>
            <a:extLst>
              <a:ext uri="{FF2B5EF4-FFF2-40B4-BE49-F238E27FC236}">
                <a16:creationId xmlns:a16="http://schemas.microsoft.com/office/drawing/2014/main" id="{FC5BFC82-C380-4252-A75C-04B4331ADFDF}"/>
              </a:ext>
            </a:extLst>
          </p:cNvPr>
          <p:cNvSpPr/>
          <p:nvPr/>
        </p:nvSpPr>
        <p:spPr>
          <a:xfrm>
            <a:off x="10307359" y="2723094"/>
            <a:ext cx="1884641"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Freeform: Shape 186" descr=" 187">
            <a:hlinkClick r:id="rId9" action="ppaction://hlinksldjump" highlightClick="1"/>
            <a:extLst>
              <a:ext uri="{FF2B5EF4-FFF2-40B4-BE49-F238E27FC236}">
                <a16:creationId xmlns:a16="http://schemas.microsoft.com/office/drawing/2014/main" id="{F2EA8CE0-5A57-4D08-AB74-C0A755F09CC1}"/>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Freeform: Shape 187" descr=" 188">
            <a:hlinkClick r:id="rId10" action="ppaction://hlinksldjump" highlightClick="1"/>
            <a:extLst>
              <a:ext uri="{FF2B5EF4-FFF2-40B4-BE49-F238E27FC236}">
                <a16:creationId xmlns:a16="http://schemas.microsoft.com/office/drawing/2014/main" id="{FD5AFAB3-A6F7-4ABE-9E6F-5249C5FB471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9" name="Freeform: Shape 188" descr=" 189">
            <a:hlinkClick r:id="rId11" action="ppaction://hlinksldjump" highlightClick="1"/>
            <a:extLst>
              <a:ext uri="{FF2B5EF4-FFF2-40B4-BE49-F238E27FC236}">
                <a16:creationId xmlns:a16="http://schemas.microsoft.com/office/drawing/2014/main" id="{367FC18E-D1E0-40C5-B397-E9248EBFA2D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7" name="REFERENCES" descr=" 157">
            <a:hlinkClick r:id="" action="ppaction://noaction" highlightClick="1"/>
            <a:extLst>
              <a:ext uri="{FF2B5EF4-FFF2-40B4-BE49-F238E27FC236}">
                <a16:creationId xmlns:a16="http://schemas.microsoft.com/office/drawing/2014/main" id="{AFFEB211-4170-48F2-A7B7-0249C47FBC8B}"/>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50" name="ABBREVIATIONS" descr=" 150">
            <a:hlinkClick r:id="" action="ppaction://noaction" highlightClick="1"/>
            <a:extLst>
              <a:ext uri="{FF2B5EF4-FFF2-40B4-BE49-F238E27FC236}">
                <a16:creationId xmlns:a16="http://schemas.microsoft.com/office/drawing/2014/main" id="{012DCD09-1C04-490A-ABFA-51E607446F31}"/>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ABBREVIATIONS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cxnSp>
        <p:nvCxnSpPr>
          <p:cNvPr id="163" name="Straight Connector 162" descr=" 163">
            <a:extLst>
              <a:ext uri="{FF2B5EF4-FFF2-40B4-BE49-F238E27FC236}">
                <a16:creationId xmlns:a16="http://schemas.microsoft.com/office/drawing/2014/main" id="{92F93E0C-69E0-44D0-8E47-83D82E9BCA0B}"/>
              </a:ext>
            </a:extLst>
          </p:cNvPr>
          <p:cNvCxnSpPr>
            <a:cxnSpLocks/>
          </p:cNvCxnSpPr>
          <p:nvPr/>
        </p:nvCxnSpPr>
        <p:spPr>
          <a:xfrm>
            <a:off x="1574800" y="1850107"/>
            <a:ext cx="8547100" cy="0"/>
          </a:xfrm>
          <a:prstGeom prst="line">
            <a:avLst/>
          </a:prstGeom>
          <a:ln w="57150">
            <a:solidFill>
              <a:schemeClr val="accent2"/>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6" name="Group 5" descr=" 6">
            <a:extLst>
              <a:ext uri="{FF2B5EF4-FFF2-40B4-BE49-F238E27FC236}">
                <a16:creationId xmlns:a16="http://schemas.microsoft.com/office/drawing/2014/main" id="{23C5297B-F289-42B0-A03F-2BACAF6813EF}"/>
              </a:ext>
            </a:extLst>
          </p:cNvPr>
          <p:cNvGrpSpPr/>
          <p:nvPr/>
        </p:nvGrpSpPr>
        <p:grpSpPr>
          <a:xfrm>
            <a:off x="151688" y="1539544"/>
            <a:ext cx="2972511" cy="3115874"/>
            <a:chOff x="151688" y="1539544"/>
            <a:chExt cx="2972511" cy="3115874"/>
          </a:xfrm>
        </p:grpSpPr>
        <p:sp>
          <p:nvSpPr>
            <p:cNvPr id="203" name="TextBox 202">
              <a:extLst>
                <a:ext uri="{FF2B5EF4-FFF2-40B4-BE49-F238E27FC236}">
                  <a16:creationId xmlns:a16="http://schemas.microsoft.com/office/drawing/2014/main" id="{6D75CC14-2F28-4B14-B91B-5F4CCC53E5FF}"/>
                </a:ext>
              </a:extLst>
            </p:cNvPr>
            <p:cNvSpPr txBox="1"/>
            <p:nvPr/>
          </p:nvSpPr>
          <p:spPr>
            <a:xfrm>
              <a:off x="276212" y="1989808"/>
              <a:ext cx="2723463"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HD is a rare inherited disease</a:t>
              </a:r>
            </a:p>
          </p:txBody>
        </p:sp>
        <p:sp>
          <p:nvSpPr>
            <p:cNvPr id="204" name="Oval 203">
              <a:extLst>
                <a:ext uri="{FF2B5EF4-FFF2-40B4-BE49-F238E27FC236}">
                  <a16:creationId xmlns:a16="http://schemas.microsoft.com/office/drawing/2014/main" id="{568218F4-A312-41B8-86D8-AA070CF8207C}"/>
                </a:ext>
              </a:extLst>
            </p:cNvPr>
            <p:cNvSpPr/>
            <p:nvPr/>
          </p:nvSpPr>
          <p:spPr>
            <a:xfrm>
              <a:off x="1327380" y="1539544"/>
              <a:ext cx="621127" cy="6211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5" name="TextBox 204">
              <a:extLst>
                <a:ext uri="{FF2B5EF4-FFF2-40B4-BE49-F238E27FC236}">
                  <a16:creationId xmlns:a16="http://schemas.microsoft.com/office/drawing/2014/main" id="{7F211617-7FDC-4DC7-9244-AAF89C21D43C}"/>
                </a:ext>
              </a:extLst>
            </p:cNvPr>
            <p:cNvSpPr txBox="1"/>
            <p:nvPr/>
          </p:nvSpPr>
          <p:spPr>
            <a:xfrm>
              <a:off x="151688" y="3360713"/>
              <a:ext cx="2972511"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Hereditary fault of CAG repeats in a gene</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1</a:t>
              </a:r>
            </a:p>
          </p:txBody>
        </p:sp>
        <p:sp>
          <p:nvSpPr>
            <p:cNvPr id="206" name="Arrow: Down 205">
              <a:extLst>
                <a:ext uri="{FF2B5EF4-FFF2-40B4-BE49-F238E27FC236}">
                  <a16:creationId xmlns:a16="http://schemas.microsoft.com/office/drawing/2014/main" id="{B25E8675-68A3-4644-B07A-EF7273A6CC7F}"/>
                </a:ext>
              </a:extLst>
            </p:cNvPr>
            <p:cNvSpPr/>
            <p:nvPr/>
          </p:nvSpPr>
          <p:spPr>
            <a:xfrm>
              <a:off x="1421919" y="319548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0" name="Freeform 22">
              <a:extLst>
                <a:ext uri="{FF2B5EF4-FFF2-40B4-BE49-F238E27FC236}">
                  <a16:creationId xmlns:a16="http://schemas.microsoft.com/office/drawing/2014/main" id="{7FD20C08-35E9-454D-9849-E56EC0B71D5C}"/>
                </a:ext>
              </a:extLst>
            </p:cNvPr>
            <p:cNvSpPr>
              <a:spLocks noEditPoints="1"/>
            </p:cNvSpPr>
            <p:nvPr/>
          </p:nvSpPr>
          <p:spPr bwMode="auto">
            <a:xfrm>
              <a:off x="1394166" y="1605657"/>
              <a:ext cx="487554" cy="488900"/>
            </a:xfrm>
            <a:custGeom>
              <a:avLst/>
              <a:gdLst>
                <a:gd name="T0" fmla="*/ 91 w 239"/>
                <a:gd name="T1" fmla="*/ 226 h 239"/>
                <a:gd name="T2" fmla="*/ 80 w 239"/>
                <a:gd name="T3" fmla="*/ 216 h 239"/>
                <a:gd name="T4" fmla="*/ 93 w 239"/>
                <a:gd name="T5" fmla="*/ 178 h 239"/>
                <a:gd name="T6" fmla="*/ 212 w 239"/>
                <a:gd name="T7" fmla="*/ 66 h 239"/>
                <a:gd name="T8" fmla="*/ 220 w 239"/>
                <a:gd name="T9" fmla="*/ 58 h 239"/>
                <a:gd name="T10" fmla="*/ 172 w 239"/>
                <a:gd name="T11" fmla="*/ 19 h 239"/>
                <a:gd name="T12" fmla="*/ 164 w 239"/>
                <a:gd name="T13" fmla="*/ 31 h 239"/>
                <a:gd name="T14" fmla="*/ 207 w 239"/>
                <a:gd name="T15" fmla="*/ 66 h 239"/>
                <a:gd name="T16" fmla="*/ 200 w 239"/>
                <a:gd name="T17" fmla="*/ 74 h 239"/>
                <a:gd name="T18" fmla="*/ 195 w 239"/>
                <a:gd name="T19" fmla="*/ 74 h 239"/>
                <a:gd name="T20" fmla="*/ 187 w 239"/>
                <a:gd name="T21" fmla="*/ 82 h 239"/>
                <a:gd name="T22" fmla="*/ 157 w 239"/>
                <a:gd name="T23" fmla="*/ 44 h 239"/>
                <a:gd name="T24" fmla="*/ 19 w 239"/>
                <a:gd name="T25" fmla="*/ 172 h 239"/>
                <a:gd name="T26" fmla="*/ 59 w 239"/>
                <a:gd name="T27" fmla="*/ 219 h 239"/>
                <a:gd name="T28" fmla="*/ 67 w 239"/>
                <a:gd name="T29" fmla="*/ 211 h 239"/>
                <a:gd name="T30" fmla="*/ 31 w 239"/>
                <a:gd name="T31" fmla="*/ 164 h 239"/>
                <a:gd name="T32" fmla="*/ 67 w 239"/>
                <a:gd name="T33" fmla="*/ 207 h 239"/>
                <a:gd name="T34" fmla="*/ 75 w 239"/>
                <a:gd name="T35" fmla="*/ 199 h 239"/>
                <a:gd name="T36" fmla="*/ 74 w 239"/>
                <a:gd name="T37" fmla="*/ 194 h 239"/>
                <a:gd name="T38" fmla="*/ 82 w 239"/>
                <a:gd name="T39" fmla="*/ 186 h 239"/>
                <a:gd name="T40" fmla="*/ 44 w 239"/>
                <a:gd name="T41" fmla="*/ 157 h 239"/>
                <a:gd name="T42" fmla="*/ 151 w 239"/>
                <a:gd name="T43" fmla="*/ 118 h 239"/>
                <a:gd name="T44" fmla="*/ 159 w 239"/>
                <a:gd name="T45" fmla="*/ 110 h 239"/>
                <a:gd name="T46" fmla="*/ 121 w 239"/>
                <a:gd name="T47" fmla="*/ 80 h 239"/>
                <a:gd name="T48" fmla="*/ 151 w 239"/>
                <a:gd name="T49" fmla="*/ 123 h 239"/>
                <a:gd name="T50" fmla="*/ 143 w 239"/>
                <a:gd name="T51" fmla="*/ 131 h 239"/>
                <a:gd name="T52" fmla="*/ 108 w 239"/>
                <a:gd name="T53" fmla="*/ 87 h 239"/>
                <a:gd name="T54" fmla="*/ 118 w 239"/>
                <a:gd name="T55" fmla="*/ 150 h 239"/>
                <a:gd name="T56" fmla="*/ 110 w 239"/>
                <a:gd name="T57" fmla="*/ 158 h 239"/>
                <a:gd name="T58" fmla="*/ 80 w 239"/>
                <a:gd name="T59" fmla="*/ 120 h 239"/>
                <a:gd name="T60" fmla="*/ 88 w 239"/>
                <a:gd name="T61" fmla="*/ 108 h 239"/>
                <a:gd name="T62" fmla="*/ 131 w 239"/>
                <a:gd name="T63" fmla="*/ 143 h 239"/>
                <a:gd name="T64" fmla="*/ 123 w 239"/>
                <a:gd name="T65" fmla="*/ 151 h 239"/>
                <a:gd name="T66" fmla="*/ 116 w 239"/>
                <a:gd name="T67" fmla="*/ 178 h 239"/>
                <a:gd name="T68" fmla="*/ 154 w 239"/>
                <a:gd name="T69" fmla="*/ 164 h 239"/>
                <a:gd name="T70" fmla="*/ 166 w 239"/>
                <a:gd name="T71" fmla="*/ 151 h 239"/>
                <a:gd name="T72" fmla="*/ 149 w 239"/>
                <a:gd name="T73" fmla="*/ 49 h 239"/>
                <a:gd name="T74" fmla="*/ 161 w 239"/>
                <a:gd name="T75" fmla="*/ 0 h 239"/>
                <a:gd name="T76" fmla="*/ 151 w 239"/>
                <a:gd name="T77" fmla="*/ 88 h 239"/>
                <a:gd name="T78" fmla="*/ 143 w 239"/>
                <a:gd name="T79" fmla="*/ 153 h 239"/>
                <a:gd name="T80" fmla="*/ 50 w 239"/>
                <a:gd name="T81" fmla="*/ 134 h 239"/>
                <a:gd name="T82" fmla="*/ 11 w 239"/>
                <a:gd name="T83" fmla="*/ 171 h 239"/>
                <a:gd name="T84" fmla="*/ 78 w 239"/>
                <a:gd name="T85" fmla="*/ 161 h 239"/>
                <a:gd name="T86" fmla="*/ 143 w 239"/>
                <a:gd name="T87" fmla="*/ 143 h 239"/>
                <a:gd name="T88" fmla="*/ 96 w 239"/>
                <a:gd name="T89" fmla="*/ 103 h 239"/>
                <a:gd name="T90" fmla="*/ 104 w 239"/>
                <a:gd name="T91" fmla="*/ 95 h 239"/>
                <a:gd name="T92" fmla="*/ 73 w 239"/>
                <a:gd name="T93" fmla="*/ 87 h 239"/>
                <a:gd name="T94" fmla="*/ 86 w 239"/>
                <a:gd name="T95" fmla="*/ 75 h 239"/>
                <a:gd name="T96" fmla="*/ 123 w 239"/>
                <a:gd name="T97" fmla="*/ 60 h 239"/>
                <a:gd name="T98" fmla="*/ 137 w 239"/>
                <a:gd name="T99" fmla="*/ 79 h 239"/>
                <a:gd name="T100" fmla="*/ 86 w 239"/>
                <a:gd name="T101" fmla="*/ 96 h 239"/>
                <a:gd name="T102" fmla="*/ 73 w 239"/>
                <a:gd name="T103" fmla="*/ 134 h 239"/>
                <a:gd name="T104" fmla="*/ 190 w 239"/>
                <a:gd name="T105" fmla="*/ 90 h 239"/>
                <a:gd name="T106" fmla="*/ 239 w 239"/>
                <a:gd name="T107" fmla="*/ 78 h 239"/>
                <a:gd name="T108" fmla="*/ 182 w 239"/>
                <a:gd name="T109" fmla="*/ 10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9" h="239">
                  <a:moveTo>
                    <a:pt x="105" y="182"/>
                  </a:moveTo>
                  <a:cubicBezTo>
                    <a:pt x="105" y="184"/>
                    <a:pt x="105" y="186"/>
                    <a:pt x="105" y="189"/>
                  </a:cubicBezTo>
                  <a:cubicBezTo>
                    <a:pt x="106" y="202"/>
                    <a:pt x="101" y="216"/>
                    <a:pt x="91" y="226"/>
                  </a:cubicBezTo>
                  <a:cubicBezTo>
                    <a:pt x="78" y="239"/>
                    <a:pt x="78" y="239"/>
                    <a:pt x="78" y="239"/>
                  </a:cubicBezTo>
                  <a:cubicBezTo>
                    <a:pt x="68" y="228"/>
                    <a:pt x="68" y="228"/>
                    <a:pt x="68" y="228"/>
                  </a:cubicBezTo>
                  <a:cubicBezTo>
                    <a:pt x="80" y="216"/>
                    <a:pt x="80" y="216"/>
                    <a:pt x="80" y="216"/>
                  </a:cubicBezTo>
                  <a:cubicBezTo>
                    <a:pt x="87" y="209"/>
                    <a:pt x="91" y="199"/>
                    <a:pt x="90" y="189"/>
                  </a:cubicBezTo>
                  <a:cubicBezTo>
                    <a:pt x="90" y="184"/>
                    <a:pt x="89" y="179"/>
                    <a:pt x="87" y="175"/>
                  </a:cubicBezTo>
                  <a:cubicBezTo>
                    <a:pt x="89" y="176"/>
                    <a:pt x="91" y="177"/>
                    <a:pt x="93" y="178"/>
                  </a:cubicBezTo>
                  <a:cubicBezTo>
                    <a:pt x="97" y="179"/>
                    <a:pt x="101" y="181"/>
                    <a:pt x="105" y="182"/>
                  </a:cubicBezTo>
                  <a:close/>
                  <a:moveTo>
                    <a:pt x="172" y="27"/>
                  </a:moveTo>
                  <a:cubicBezTo>
                    <a:pt x="212" y="66"/>
                    <a:pt x="212" y="66"/>
                    <a:pt x="212" y="66"/>
                  </a:cubicBezTo>
                  <a:cubicBezTo>
                    <a:pt x="214" y="69"/>
                    <a:pt x="217" y="69"/>
                    <a:pt x="220" y="66"/>
                  </a:cubicBezTo>
                  <a:cubicBezTo>
                    <a:pt x="220" y="66"/>
                    <a:pt x="220" y="66"/>
                    <a:pt x="220" y="66"/>
                  </a:cubicBezTo>
                  <a:cubicBezTo>
                    <a:pt x="222" y="64"/>
                    <a:pt x="222" y="61"/>
                    <a:pt x="220" y="58"/>
                  </a:cubicBezTo>
                  <a:cubicBezTo>
                    <a:pt x="180" y="19"/>
                    <a:pt x="180" y="19"/>
                    <a:pt x="180" y="19"/>
                  </a:cubicBezTo>
                  <a:cubicBezTo>
                    <a:pt x="178" y="17"/>
                    <a:pt x="174" y="17"/>
                    <a:pt x="172" y="19"/>
                  </a:cubicBezTo>
                  <a:cubicBezTo>
                    <a:pt x="172" y="19"/>
                    <a:pt x="172" y="19"/>
                    <a:pt x="172" y="19"/>
                  </a:cubicBezTo>
                  <a:cubicBezTo>
                    <a:pt x="170" y="21"/>
                    <a:pt x="170" y="25"/>
                    <a:pt x="172" y="27"/>
                  </a:cubicBezTo>
                  <a:close/>
                  <a:moveTo>
                    <a:pt x="164" y="39"/>
                  </a:moveTo>
                  <a:cubicBezTo>
                    <a:pt x="162" y="37"/>
                    <a:pt x="162" y="33"/>
                    <a:pt x="164" y="31"/>
                  </a:cubicBezTo>
                  <a:cubicBezTo>
                    <a:pt x="164" y="31"/>
                    <a:pt x="164" y="31"/>
                    <a:pt x="164" y="31"/>
                  </a:cubicBezTo>
                  <a:cubicBezTo>
                    <a:pt x="166" y="29"/>
                    <a:pt x="170" y="29"/>
                    <a:pt x="172" y="31"/>
                  </a:cubicBezTo>
                  <a:cubicBezTo>
                    <a:pt x="207" y="66"/>
                    <a:pt x="207" y="66"/>
                    <a:pt x="207" y="66"/>
                  </a:cubicBezTo>
                  <a:cubicBezTo>
                    <a:pt x="210" y="69"/>
                    <a:pt x="210" y="72"/>
                    <a:pt x="207" y="74"/>
                  </a:cubicBezTo>
                  <a:cubicBezTo>
                    <a:pt x="207" y="74"/>
                    <a:pt x="207" y="74"/>
                    <a:pt x="207" y="74"/>
                  </a:cubicBezTo>
                  <a:cubicBezTo>
                    <a:pt x="205" y="77"/>
                    <a:pt x="202" y="77"/>
                    <a:pt x="200" y="74"/>
                  </a:cubicBezTo>
                  <a:cubicBezTo>
                    <a:pt x="164" y="39"/>
                    <a:pt x="164" y="39"/>
                    <a:pt x="164" y="39"/>
                  </a:cubicBezTo>
                  <a:close/>
                  <a:moveTo>
                    <a:pt x="165" y="44"/>
                  </a:moveTo>
                  <a:cubicBezTo>
                    <a:pt x="195" y="74"/>
                    <a:pt x="195" y="74"/>
                    <a:pt x="195" y="74"/>
                  </a:cubicBezTo>
                  <a:cubicBezTo>
                    <a:pt x="197" y="76"/>
                    <a:pt x="197" y="80"/>
                    <a:pt x="195" y="82"/>
                  </a:cubicBezTo>
                  <a:cubicBezTo>
                    <a:pt x="195" y="82"/>
                    <a:pt x="195" y="82"/>
                    <a:pt x="195" y="82"/>
                  </a:cubicBezTo>
                  <a:cubicBezTo>
                    <a:pt x="192" y="84"/>
                    <a:pt x="189" y="84"/>
                    <a:pt x="187" y="82"/>
                  </a:cubicBezTo>
                  <a:cubicBezTo>
                    <a:pt x="157" y="52"/>
                    <a:pt x="157" y="52"/>
                    <a:pt x="157" y="52"/>
                  </a:cubicBezTo>
                  <a:cubicBezTo>
                    <a:pt x="155" y="50"/>
                    <a:pt x="155" y="46"/>
                    <a:pt x="157" y="44"/>
                  </a:cubicBezTo>
                  <a:cubicBezTo>
                    <a:pt x="157" y="44"/>
                    <a:pt x="157" y="44"/>
                    <a:pt x="157" y="44"/>
                  </a:cubicBezTo>
                  <a:cubicBezTo>
                    <a:pt x="159" y="42"/>
                    <a:pt x="163" y="42"/>
                    <a:pt x="165" y="44"/>
                  </a:cubicBezTo>
                  <a:close/>
                  <a:moveTo>
                    <a:pt x="27" y="172"/>
                  </a:moveTo>
                  <a:cubicBezTo>
                    <a:pt x="25" y="170"/>
                    <a:pt x="22" y="170"/>
                    <a:pt x="19" y="172"/>
                  </a:cubicBezTo>
                  <a:cubicBezTo>
                    <a:pt x="19" y="172"/>
                    <a:pt x="19" y="172"/>
                    <a:pt x="19" y="172"/>
                  </a:cubicBezTo>
                  <a:cubicBezTo>
                    <a:pt x="17" y="174"/>
                    <a:pt x="17" y="178"/>
                    <a:pt x="19" y="180"/>
                  </a:cubicBezTo>
                  <a:cubicBezTo>
                    <a:pt x="59" y="219"/>
                    <a:pt x="59" y="219"/>
                    <a:pt x="59" y="219"/>
                  </a:cubicBezTo>
                  <a:cubicBezTo>
                    <a:pt x="61" y="221"/>
                    <a:pt x="65" y="221"/>
                    <a:pt x="67" y="219"/>
                  </a:cubicBezTo>
                  <a:cubicBezTo>
                    <a:pt x="67" y="219"/>
                    <a:pt x="67" y="219"/>
                    <a:pt x="67" y="219"/>
                  </a:cubicBezTo>
                  <a:cubicBezTo>
                    <a:pt x="69" y="217"/>
                    <a:pt x="69" y="214"/>
                    <a:pt x="67" y="211"/>
                  </a:cubicBezTo>
                  <a:cubicBezTo>
                    <a:pt x="27" y="172"/>
                    <a:pt x="27" y="172"/>
                    <a:pt x="27" y="172"/>
                  </a:cubicBezTo>
                  <a:close/>
                  <a:moveTo>
                    <a:pt x="39" y="164"/>
                  </a:moveTo>
                  <a:cubicBezTo>
                    <a:pt x="37" y="162"/>
                    <a:pt x="34" y="162"/>
                    <a:pt x="31" y="164"/>
                  </a:cubicBezTo>
                  <a:cubicBezTo>
                    <a:pt x="31" y="164"/>
                    <a:pt x="31" y="164"/>
                    <a:pt x="31" y="164"/>
                  </a:cubicBezTo>
                  <a:cubicBezTo>
                    <a:pt x="29" y="166"/>
                    <a:pt x="29" y="170"/>
                    <a:pt x="31" y="172"/>
                  </a:cubicBezTo>
                  <a:cubicBezTo>
                    <a:pt x="67" y="207"/>
                    <a:pt x="67" y="207"/>
                    <a:pt x="67" y="207"/>
                  </a:cubicBezTo>
                  <a:cubicBezTo>
                    <a:pt x="69" y="209"/>
                    <a:pt x="73" y="209"/>
                    <a:pt x="75" y="207"/>
                  </a:cubicBezTo>
                  <a:cubicBezTo>
                    <a:pt x="75" y="207"/>
                    <a:pt x="75" y="207"/>
                    <a:pt x="75" y="207"/>
                  </a:cubicBezTo>
                  <a:cubicBezTo>
                    <a:pt x="77" y="205"/>
                    <a:pt x="77" y="201"/>
                    <a:pt x="75" y="199"/>
                  </a:cubicBezTo>
                  <a:cubicBezTo>
                    <a:pt x="39" y="164"/>
                    <a:pt x="39" y="164"/>
                    <a:pt x="39" y="164"/>
                  </a:cubicBezTo>
                  <a:close/>
                  <a:moveTo>
                    <a:pt x="44" y="164"/>
                  </a:moveTo>
                  <a:cubicBezTo>
                    <a:pt x="74" y="194"/>
                    <a:pt x="74" y="194"/>
                    <a:pt x="74" y="194"/>
                  </a:cubicBezTo>
                  <a:cubicBezTo>
                    <a:pt x="76" y="196"/>
                    <a:pt x="80" y="196"/>
                    <a:pt x="82" y="194"/>
                  </a:cubicBezTo>
                  <a:cubicBezTo>
                    <a:pt x="82" y="194"/>
                    <a:pt x="82" y="194"/>
                    <a:pt x="82" y="194"/>
                  </a:cubicBezTo>
                  <a:cubicBezTo>
                    <a:pt x="84" y="192"/>
                    <a:pt x="84" y="188"/>
                    <a:pt x="82" y="186"/>
                  </a:cubicBezTo>
                  <a:cubicBezTo>
                    <a:pt x="52" y="157"/>
                    <a:pt x="52" y="157"/>
                    <a:pt x="52" y="157"/>
                  </a:cubicBezTo>
                  <a:cubicBezTo>
                    <a:pt x="50" y="154"/>
                    <a:pt x="47" y="154"/>
                    <a:pt x="44" y="157"/>
                  </a:cubicBezTo>
                  <a:cubicBezTo>
                    <a:pt x="44" y="157"/>
                    <a:pt x="44" y="157"/>
                    <a:pt x="44" y="157"/>
                  </a:cubicBezTo>
                  <a:cubicBezTo>
                    <a:pt x="42" y="159"/>
                    <a:pt x="42" y="162"/>
                    <a:pt x="44" y="164"/>
                  </a:cubicBezTo>
                  <a:close/>
                  <a:moveTo>
                    <a:pt x="121" y="88"/>
                  </a:moveTo>
                  <a:cubicBezTo>
                    <a:pt x="151" y="118"/>
                    <a:pt x="151" y="118"/>
                    <a:pt x="151" y="118"/>
                  </a:cubicBezTo>
                  <a:cubicBezTo>
                    <a:pt x="153" y="120"/>
                    <a:pt x="156" y="120"/>
                    <a:pt x="159" y="118"/>
                  </a:cubicBezTo>
                  <a:cubicBezTo>
                    <a:pt x="159" y="118"/>
                    <a:pt x="159" y="118"/>
                    <a:pt x="159" y="118"/>
                  </a:cubicBezTo>
                  <a:cubicBezTo>
                    <a:pt x="161" y="116"/>
                    <a:pt x="161" y="112"/>
                    <a:pt x="159" y="110"/>
                  </a:cubicBezTo>
                  <a:cubicBezTo>
                    <a:pt x="129" y="80"/>
                    <a:pt x="129" y="80"/>
                    <a:pt x="129" y="80"/>
                  </a:cubicBezTo>
                  <a:cubicBezTo>
                    <a:pt x="127" y="78"/>
                    <a:pt x="123" y="78"/>
                    <a:pt x="121" y="80"/>
                  </a:cubicBezTo>
                  <a:cubicBezTo>
                    <a:pt x="121" y="80"/>
                    <a:pt x="121" y="80"/>
                    <a:pt x="121" y="80"/>
                  </a:cubicBezTo>
                  <a:cubicBezTo>
                    <a:pt x="119" y="82"/>
                    <a:pt x="119" y="86"/>
                    <a:pt x="121" y="88"/>
                  </a:cubicBezTo>
                  <a:close/>
                  <a:moveTo>
                    <a:pt x="116" y="87"/>
                  </a:moveTo>
                  <a:cubicBezTo>
                    <a:pt x="151" y="123"/>
                    <a:pt x="151" y="123"/>
                    <a:pt x="151" y="123"/>
                  </a:cubicBezTo>
                  <a:cubicBezTo>
                    <a:pt x="153" y="125"/>
                    <a:pt x="153" y="128"/>
                    <a:pt x="151" y="131"/>
                  </a:cubicBezTo>
                  <a:cubicBezTo>
                    <a:pt x="151" y="131"/>
                    <a:pt x="151" y="131"/>
                    <a:pt x="151" y="131"/>
                  </a:cubicBezTo>
                  <a:cubicBezTo>
                    <a:pt x="149" y="133"/>
                    <a:pt x="145" y="133"/>
                    <a:pt x="143" y="131"/>
                  </a:cubicBezTo>
                  <a:cubicBezTo>
                    <a:pt x="108" y="95"/>
                    <a:pt x="108" y="95"/>
                    <a:pt x="108" y="95"/>
                  </a:cubicBezTo>
                  <a:cubicBezTo>
                    <a:pt x="106" y="93"/>
                    <a:pt x="106" y="90"/>
                    <a:pt x="108" y="87"/>
                  </a:cubicBezTo>
                  <a:cubicBezTo>
                    <a:pt x="108" y="87"/>
                    <a:pt x="108" y="87"/>
                    <a:pt x="108" y="87"/>
                  </a:cubicBezTo>
                  <a:cubicBezTo>
                    <a:pt x="110" y="85"/>
                    <a:pt x="114" y="85"/>
                    <a:pt x="116" y="87"/>
                  </a:cubicBezTo>
                  <a:close/>
                  <a:moveTo>
                    <a:pt x="88" y="120"/>
                  </a:moveTo>
                  <a:cubicBezTo>
                    <a:pt x="118" y="150"/>
                    <a:pt x="118" y="150"/>
                    <a:pt x="118" y="150"/>
                  </a:cubicBezTo>
                  <a:cubicBezTo>
                    <a:pt x="120" y="152"/>
                    <a:pt x="120" y="156"/>
                    <a:pt x="118" y="158"/>
                  </a:cubicBezTo>
                  <a:cubicBezTo>
                    <a:pt x="118" y="158"/>
                    <a:pt x="118" y="158"/>
                    <a:pt x="118" y="158"/>
                  </a:cubicBezTo>
                  <a:cubicBezTo>
                    <a:pt x="116" y="160"/>
                    <a:pt x="112" y="160"/>
                    <a:pt x="110" y="158"/>
                  </a:cubicBezTo>
                  <a:cubicBezTo>
                    <a:pt x="80" y="128"/>
                    <a:pt x="80" y="128"/>
                    <a:pt x="80" y="128"/>
                  </a:cubicBezTo>
                  <a:cubicBezTo>
                    <a:pt x="78" y="126"/>
                    <a:pt x="78" y="123"/>
                    <a:pt x="80" y="120"/>
                  </a:cubicBezTo>
                  <a:cubicBezTo>
                    <a:pt x="80" y="120"/>
                    <a:pt x="80" y="120"/>
                    <a:pt x="80" y="120"/>
                  </a:cubicBezTo>
                  <a:cubicBezTo>
                    <a:pt x="83" y="118"/>
                    <a:pt x="86" y="118"/>
                    <a:pt x="88" y="120"/>
                  </a:cubicBezTo>
                  <a:close/>
                  <a:moveTo>
                    <a:pt x="88" y="115"/>
                  </a:moveTo>
                  <a:cubicBezTo>
                    <a:pt x="86" y="113"/>
                    <a:pt x="86" y="110"/>
                    <a:pt x="88" y="108"/>
                  </a:cubicBezTo>
                  <a:cubicBezTo>
                    <a:pt x="88" y="108"/>
                    <a:pt x="88" y="108"/>
                    <a:pt x="88" y="108"/>
                  </a:cubicBezTo>
                  <a:cubicBezTo>
                    <a:pt x="90" y="105"/>
                    <a:pt x="94" y="105"/>
                    <a:pt x="96" y="108"/>
                  </a:cubicBezTo>
                  <a:cubicBezTo>
                    <a:pt x="131" y="143"/>
                    <a:pt x="131" y="143"/>
                    <a:pt x="131" y="143"/>
                  </a:cubicBezTo>
                  <a:cubicBezTo>
                    <a:pt x="133" y="145"/>
                    <a:pt x="133" y="149"/>
                    <a:pt x="131" y="151"/>
                  </a:cubicBezTo>
                  <a:cubicBezTo>
                    <a:pt x="131" y="151"/>
                    <a:pt x="131" y="151"/>
                    <a:pt x="131" y="151"/>
                  </a:cubicBezTo>
                  <a:cubicBezTo>
                    <a:pt x="129" y="153"/>
                    <a:pt x="125" y="153"/>
                    <a:pt x="123" y="151"/>
                  </a:cubicBezTo>
                  <a:cubicBezTo>
                    <a:pt x="88" y="115"/>
                    <a:pt x="88" y="115"/>
                    <a:pt x="88" y="115"/>
                  </a:cubicBezTo>
                  <a:close/>
                  <a:moveTo>
                    <a:pt x="78" y="161"/>
                  </a:moveTo>
                  <a:cubicBezTo>
                    <a:pt x="88" y="172"/>
                    <a:pt x="102" y="178"/>
                    <a:pt x="116" y="178"/>
                  </a:cubicBezTo>
                  <a:cubicBezTo>
                    <a:pt x="129" y="179"/>
                    <a:pt x="142" y="174"/>
                    <a:pt x="152" y="166"/>
                  </a:cubicBezTo>
                  <a:cubicBezTo>
                    <a:pt x="152" y="166"/>
                    <a:pt x="152" y="166"/>
                    <a:pt x="152" y="166"/>
                  </a:cubicBezTo>
                  <a:cubicBezTo>
                    <a:pt x="154" y="164"/>
                    <a:pt x="154" y="164"/>
                    <a:pt x="154" y="164"/>
                  </a:cubicBezTo>
                  <a:cubicBezTo>
                    <a:pt x="164" y="153"/>
                    <a:pt x="164" y="153"/>
                    <a:pt x="164" y="153"/>
                  </a:cubicBezTo>
                  <a:cubicBezTo>
                    <a:pt x="166" y="151"/>
                    <a:pt x="166" y="151"/>
                    <a:pt x="166" y="151"/>
                  </a:cubicBezTo>
                  <a:cubicBezTo>
                    <a:pt x="166" y="151"/>
                    <a:pt x="166" y="151"/>
                    <a:pt x="166" y="151"/>
                  </a:cubicBezTo>
                  <a:cubicBezTo>
                    <a:pt x="175" y="141"/>
                    <a:pt x="179" y="128"/>
                    <a:pt x="178" y="115"/>
                  </a:cubicBezTo>
                  <a:cubicBezTo>
                    <a:pt x="178" y="102"/>
                    <a:pt x="172" y="88"/>
                    <a:pt x="162" y="77"/>
                  </a:cubicBezTo>
                  <a:cubicBezTo>
                    <a:pt x="154" y="69"/>
                    <a:pt x="149" y="59"/>
                    <a:pt x="149" y="49"/>
                  </a:cubicBezTo>
                  <a:cubicBezTo>
                    <a:pt x="149" y="39"/>
                    <a:pt x="152" y="30"/>
                    <a:pt x="159" y="23"/>
                  </a:cubicBezTo>
                  <a:cubicBezTo>
                    <a:pt x="171" y="10"/>
                    <a:pt x="171" y="10"/>
                    <a:pt x="171" y="10"/>
                  </a:cubicBezTo>
                  <a:cubicBezTo>
                    <a:pt x="161" y="0"/>
                    <a:pt x="161" y="0"/>
                    <a:pt x="161" y="0"/>
                  </a:cubicBezTo>
                  <a:cubicBezTo>
                    <a:pt x="148" y="12"/>
                    <a:pt x="148" y="12"/>
                    <a:pt x="148" y="12"/>
                  </a:cubicBezTo>
                  <a:cubicBezTo>
                    <a:pt x="138" y="22"/>
                    <a:pt x="133" y="36"/>
                    <a:pt x="134" y="50"/>
                  </a:cubicBezTo>
                  <a:cubicBezTo>
                    <a:pt x="134" y="63"/>
                    <a:pt x="140" y="77"/>
                    <a:pt x="151" y="88"/>
                  </a:cubicBezTo>
                  <a:cubicBezTo>
                    <a:pt x="159" y="96"/>
                    <a:pt x="163" y="106"/>
                    <a:pt x="163" y="116"/>
                  </a:cubicBezTo>
                  <a:cubicBezTo>
                    <a:pt x="164" y="126"/>
                    <a:pt x="160" y="135"/>
                    <a:pt x="153" y="142"/>
                  </a:cubicBezTo>
                  <a:cubicBezTo>
                    <a:pt x="143" y="153"/>
                    <a:pt x="143" y="153"/>
                    <a:pt x="143" y="153"/>
                  </a:cubicBezTo>
                  <a:cubicBezTo>
                    <a:pt x="136" y="160"/>
                    <a:pt x="126" y="163"/>
                    <a:pt x="116" y="163"/>
                  </a:cubicBezTo>
                  <a:cubicBezTo>
                    <a:pt x="106" y="163"/>
                    <a:pt x="96" y="158"/>
                    <a:pt x="88" y="150"/>
                  </a:cubicBezTo>
                  <a:cubicBezTo>
                    <a:pt x="78" y="140"/>
                    <a:pt x="64" y="134"/>
                    <a:pt x="50" y="134"/>
                  </a:cubicBezTo>
                  <a:cubicBezTo>
                    <a:pt x="36" y="133"/>
                    <a:pt x="23" y="138"/>
                    <a:pt x="12" y="148"/>
                  </a:cubicBezTo>
                  <a:cubicBezTo>
                    <a:pt x="0" y="160"/>
                    <a:pt x="0" y="160"/>
                    <a:pt x="0" y="160"/>
                  </a:cubicBezTo>
                  <a:cubicBezTo>
                    <a:pt x="11" y="171"/>
                    <a:pt x="11" y="171"/>
                    <a:pt x="11" y="171"/>
                  </a:cubicBezTo>
                  <a:cubicBezTo>
                    <a:pt x="23" y="159"/>
                    <a:pt x="23" y="159"/>
                    <a:pt x="23" y="159"/>
                  </a:cubicBezTo>
                  <a:cubicBezTo>
                    <a:pt x="30" y="152"/>
                    <a:pt x="40" y="148"/>
                    <a:pt x="50" y="149"/>
                  </a:cubicBezTo>
                  <a:cubicBezTo>
                    <a:pt x="59" y="149"/>
                    <a:pt x="70" y="153"/>
                    <a:pt x="78" y="161"/>
                  </a:cubicBezTo>
                  <a:close/>
                  <a:moveTo>
                    <a:pt x="104" y="95"/>
                  </a:moveTo>
                  <a:cubicBezTo>
                    <a:pt x="143" y="135"/>
                    <a:pt x="143" y="135"/>
                    <a:pt x="143" y="135"/>
                  </a:cubicBezTo>
                  <a:cubicBezTo>
                    <a:pt x="145" y="137"/>
                    <a:pt x="145" y="141"/>
                    <a:pt x="143" y="143"/>
                  </a:cubicBezTo>
                  <a:cubicBezTo>
                    <a:pt x="143" y="143"/>
                    <a:pt x="143" y="143"/>
                    <a:pt x="143" y="143"/>
                  </a:cubicBezTo>
                  <a:cubicBezTo>
                    <a:pt x="141" y="145"/>
                    <a:pt x="137" y="145"/>
                    <a:pt x="135" y="143"/>
                  </a:cubicBezTo>
                  <a:cubicBezTo>
                    <a:pt x="96" y="103"/>
                    <a:pt x="96" y="103"/>
                    <a:pt x="96" y="103"/>
                  </a:cubicBezTo>
                  <a:cubicBezTo>
                    <a:pt x="94" y="101"/>
                    <a:pt x="94" y="98"/>
                    <a:pt x="96" y="95"/>
                  </a:cubicBezTo>
                  <a:cubicBezTo>
                    <a:pt x="96" y="95"/>
                    <a:pt x="96" y="95"/>
                    <a:pt x="96" y="95"/>
                  </a:cubicBezTo>
                  <a:cubicBezTo>
                    <a:pt x="98" y="93"/>
                    <a:pt x="102" y="93"/>
                    <a:pt x="104" y="95"/>
                  </a:cubicBezTo>
                  <a:close/>
                  <a:moveTo>
                    <a:pt x="61" y="130"/>
                  </a:moveTo>
                  <a:cubicBezTo>
                    <a:pt x="61" y="128"/>
                    <a:pt x="61" y="125"/>
                    <a:pt x="61" y="123"/>
                  </a:cubicBezTo>
                  <a:cubicBezTo>
                    <a:pt x="60" y="110"/>
                    <a:pt x="64" y="97"/>
                    <a:pt x="73" y="87"/>
                  </a:cubicBezTo>
                  <a:cubicBezTo>
                    <a:pt x="73" y="87"/>
                    <a:pt x="73" y="87"/>
                    <a:pt x="73" y="87"/>
                  </a:cubicBezTo>
                  <a:cubicBezTo>
                    <a:pt x="75" y="85"/>
                    <a:pt x="75" y="85"/>
                    <a:pt x="75" y="85"/>
                  </a:cubicBezTo>
                  <a:cubicBezTo>
                    <a:pt x="86" y="75"/>
                    <a:pt x="86" y="75"/>
                    <a:pt x="86" y="75"/>
                  </a:cubicBezTo>
                  <a:cubicBezTo>
                    <a:pt x="88" y="73"/>
                    <a:pt x="88" y="73"/>
                    <a:pt x="88" y="73"/>
                  </a:cubicBezTo>
                  <a:cubicBezTo>
                    <a:pt x="88" y="73"/>
                    <a:pt x="88" y="73"/>
                    <a:pt x="88" y="73"/>
                  </a:cubicBezTo>
                  <a:cubicBezTo>
                    <a:pt x="98" y="64"/>
                    <a:pt x="110" y="60"/>
                    <a:pt x="123" y="60"/>
                  </a:cubicBezTo>
                  <a:cubicBezTo>
                    <a:pt x="126" y="60"/>
                    <a:pt x="128" y="61"/>
                    <a:pt x="130" y="61"/>
                  </a:cubicBezTo>
                  <a:cubicBezTo>
                    <a:pt x="131" y="65"/>
                    <a:pt x="132" y="69"/>
                    <a:pt x="134" y="72"/>
                  </a:cubicBezTo>
                  <a:cubicBezTo>
                    <a:pt x="135" y="75"/>
                    <a:pt x="136" y="77"/>
                    <a:pt x="137" y="79"/>
                  </a:cubicBezTo>
                  <a:cubicBezTo>
                    <a:pt x="133" y="77"/>
                    <a:pt x="128" y="76"/>
                    <a:pt x="123" y="75"/>
                  </a:cubicBezTo>
                  <a:cubicBezTo>
                    <a:pt x="113" y="75"/>
                    <a:pt x="103" y="78"/>
                    <a:pt x="96" y="85"/>
                  </a:cubicBezTo>
                  <a:cubicBezTo>
                    <a:pt x="86" y="96"/>
                    <a:pt x="86" y="96"/>
                    <a:pt x="86" y="96"/>
                  </a:cubicBezTo>
                  <a:cubicBezTo>
                    <a:pt x="79" y="103"/>
                    <a:pt x="75" y="113"/>
                    <a:pt x="76" y="122"/>
                  </a:cubicBezTo>
                  <a:cubicBezTo>
                    <a:pt x="76" y="127"/>
                    <a:pt x="77" y="132"/>
                    <a:pt x="79" y="137"/>
                  </a:cubicBezTo>
                  <a:cubicBezTo>
                    <a:pt x="77" y="136"/>
                    <a:pt x="75" y="135"/>
                    <a:pt x="73" y="134"/>
                  </a:cubicBezTo>
                  <a:cubicBezTo>
                    <a:pt x="69" y="132"/>
                    <a:pt x="65" y="131"/>
                    <a:pt x="61" y="130"/>
                  </a:cubicBezTo>
                  <a:close/>
                  <a:moveTo>
                    <a:pt x="175" y="86"/>
                  </a:moveTo>
                  <a:cubicBezTo>
                    <a:pt x="180" y="88"/>
                    <a:pt x="185" y="90"/>
                    <a:pt x="190" y="90"/>
                  </a:cubicBezTo>
                  <a:cubicBezTo>
                    <a:pt x="199" y="90"/>
                    <a:pt x="209" y="87"/>
                    <a:pt x="216" y="80"/>
                  </a:cubicBezTo>
                  <a:cubicBezTo>
                    <a:pt x="228" y="67"/>
                    <a:pt x="228" y="67"/>
                    <a:pt x="228" y="67"/>
                  </a:cubicBezTo>
                  <a:cubicBezTo>
                    <a:pt x="239" y="78"/>
                    <a:pt x="239" y="78"/>
                    <a:pt x="239" y="78"/>
                  </a:cubicBezTo>
                  <a:cubicBezTo>
                    <a:pt x="227" y="91"/>
                    <a:pt x="227" y="91"/>
                    <a:pt x="227" y="91"/>
                  </a:cubicBezTo>
                  <a:cubicBezTo>
                    <a:pt x="217" y="101"/>
                    <a:pt x="203" y="105"/>
                    <a:pt x="189" y="105"/>
                  </a:cubicBezTo>
                  <a:cubicBezTo>
                    <a:pt x="187" y="105"/>
                    <a:pt x="184" y="105"/>
                    <a:pt x="182" y="104"/>
                  </a:cubicBezTo>
                  <a:cubicBezTo>
                    <a:pt x="181" y="100"/>
                    <a:pt x="180" y="96"/>
                    <a:pt x="178" y="93"/>
                  </a:cubicBezTo>
                  <a:cubicBezTo>
                    <a:pt x="177" y="91"/>
                    <a:pt x="176" y="88"/>
                    <a:pt x="175"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5" name="Group 4" descr=" 5">
            <a:extLst>
              <a:ext uri="{FF2B5EF4-FFF2-40B4-BE49-F238E27FC236}">
                <a16:creationId xmlns:a16="http://schemas.microsoft.com/office/drawing/2014/main" id="{DD0C74A8-6581-4267-877C-E9FDAF6AAA54}"/>
              </a:ext>
            </a:extLst>
          </p:cNvPr>
          <p:cNvGrpSpPr/>
          <p:nvPr/>
        </p:nvGrpSpPr>
        <p:grpSpPr>
          <a:xfrm>
            <a:off x="3914167" y="1539544"/>
            <a:ext cx="2664000" cy="3115874"/>
            <a:chOff x="3759912" y="1539544"/>
            <a:chExt cx="2664000" cy="3115874"/>
          </a:xfrm>
        </p:grpSpPr>
        <p:sp>
          <p:nvSpPr>
            <p:cNvPr id="197" name="TextBox 196">
              <a:extLst>
                <a:ext uri="{FF2B5EF4-FFF2-40B4-BE49-F238E27FC236}">
                  <a16:creationId xmlns:a16="http://schemas.microsoft.com/office/drawing/2014/main" id="{91F9EC55-E7DC-466F-AB41-9AA72106B4C1}"/>
                </a:ext>
              </a:extLst>
            </p:cNvPr>
            <p:cNvSpPr txBox="1"/>
            <p:nvPr/>
          </p:nvSpPr>
          <p:spPr>
            <a:xfrm>
              <a:off x="3871512" y="1975677"/>
              <a:ext cx="24408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Mutant protein accumulates in the brain</a:t>
              </a:r>
            </a:p>
          </p:txBody>
        </p:sp>
        <p:sp>
          <p:nvSpPr>
            <p:cNvPr id="198" name="Oval 197">
              <a:extLst>
                <a:ext uri="{FF2B5EF4-FFF2-40B4-BE49-F238E27FC236}">
                  <a16:creationId xmlns:a16="http://schemas.microsoft.com/office/drawing/2014/main" id="{34E2354B-BD6D-41D5-B4C4-04D61DA2C0E7}"/>
                </a:ext>
              </a:extLst>
            </p:cNvPr>
            <p:cNvSpPr/>
            <p:nvPr/>
          </p:nvSpPr>
          <p:spPr>
            <a:xfrm>
              <a:off x="4781349" y="1539544"/>
              <a:ext cx="621127" cy="6211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9" name="TextBox 198">
              <a:extLst>
                <a:ext uri="{FF2B5EF4-FFF2-40B4-BE49-F238E27FC236}">
                  <a16:creationId xmlns:a16="http://schemas.microsoft.com/office/drawing/2014/main" id="{A8018986-B79C-470A-AC23-EFF26C74322B}"/>
                </a:ext>
              </a:extLst>
            </p:cNvPr>
            <p:cNvSpPr txBox="1"/>
            <p:nvPr/>
          </p:nvSpPr>
          <p:spPr>
            <a:xfrm>
              <a:off x="3759912" y="336071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Mutant huntingtin protein produced which accumulates in cell nuclei in the brain</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1</a:t>
              </a:r>
            </a:p>
          </p:txBody>
        </p:sp>
        <p:sp>
          <p:nvSpPr>
            <p:cNvPr id="200" name="Arrow: Down 199">
              <a:extLst>
                <a:ext uri="{FF2B5EF4-FFF2-40B4-BE49-F238E27FC236}">
                  <a16:creationId xmlns:a16="http://schemas.microsoft.com/office/drawing/2014/main" id="{17C322C2-0834-40DE-80FD-5C3FB8292422}"/>
                </a:ext>
              </a:extLst>
            </p:cNvPr>
            <p:cNvSpPr/>
            <p:nvPr/>
          </p:nvSpPr>
          <p:spPr>
            <a:xfrm>
              <a:off x="4875888" y="319548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5" name="Freeform: Shape 244">
              <a:extLst>
                <a:ext uri="{FF2B5EF4-FFF2-40B4-BE49-F238E27FC236}">
                  <a16:creationId xmlns:a16="http://schemas.microsoft.com/office/drawing/2014/main" id="{0EA0A51A-8DBD-48F9-A121-957E502615F9}"/>
                </a:ext>
              </a:extLst>
            </p:cNvPr>
            <p:cNvSpPr/>
            <p:nvPr/>
          </p:nvSpPr>
          <p:spPr>
            <a:xfrm>
              <a:off x="4893912" y="1652107"/>
              <a:ext cx="396000" cy="396000"/>
            </a:xfrm>
            <a:custGeom>
              <a:avLst/>
              <a:gdLst>
                <a:gd name="connsiteX0" fmla="*/ 582164 w 582171"/>
                <a:gd name="connsiteY0" fmla="*/ 558127 h 630940"/>
                <a:gd name="connsiteX1" fmla="*/ 566779 w 582171"/>
                <a:gd name="connsiteY1" fmla="*/ 543812 h 630940"/>
                <a:gd name="connsiteX2" fmla="*/ 530349 w 582171"/>
                <a:gd name="connsiteY2" fmla="*/ 543812 h 630940"/>
                <a:gd name="connsiteX3" fmla="*/ 572799 w 582171"/>
                <a:gd name="connsiteY3" fmla="*/ 501362 h 630940"/>
                <a:gd name="connsiteX4" fmla="*/ 573555 w 582171"/>
                <a:gd name="connsiteY4" fmla="*/ 487429 h 630940"/>
                <a:gd name="connsiteX5" fmla="*/ 559260 w 582171"/>
                <a:gd name="connsiteY5" fmla="*/ 487041 h 630940"/>
                <a:gd name="connsiteX6" fmla="*/ 504263 w 582171"/>
                <a:gd name="connsiteY6" fmla="*/ 542031 h 630940"/>
                <a:gd name="connsiteX7" fmla="*/ 412364 w 582171"/>
                <a:gd name="connsiteY7" fmla="*/ 478392 h 630940"/>
                <a:gd name="connsiteX8" fmla="*/ 316409 w 582171"/>
                <a:gd name="connsiteY8" fmla="*/ 312187 h 630940"/>
                <a:gd name="connsiteX9" fmla="*/ 323086 w 582171"/>
                <a:gd name="connsiteY9" fmla="*/ 248751 h 630940"/>
                <a:gd name="connsiteX10" fmla="*/ 352280 w 582171"/>
                <a:gd name="connsiteY10" fmla="*/ 233136 h 630940"/>
                <a:gd name="connsiteX11" fmla="*/ 387751 w 582171"/>
                <a:gd name="connsiteY11" fmla="*/ 231131 h 630940"/>
                <a:gd name="connsiteX12" fmla="*/ 442806 w 582171"/>
                <a:gd name="connsiteY12" fmla="*/ 286187 h 630940"/>
                <a:gd name="connsiteX13" fmla="*/ 449766 w 582171"/>
                <a:gd name="connsiteY13" fmla="*/ 289072 h 630940"/>
                <a:gd name="connsiteX14" fmla="*/ 456378 w 582171"/>
                <a:gd name="connsiteY14" fmla="*/ 286522 h 630940"/>
                <a:gd name="connsiteX15" fmla="*/ 456339 w 582171"/>
                <a:gd name="connsiteY15" fmla="*/ 271879 h 630940"/>
                <a:gd name="connsiteX16" fmla="*/ 415591 w 582171"/>
                <a:gd name="connsiteY16" fmla="*/ 231131 h 630940"/>
                <a:gd name="connsiteX17" fmla="*/ 448781 w 582171"/>
                <a:gd name="connsiteY17" fmla="*/ 231131 h 630940"/>
                <a:gd name="connsiteX18" fmla="*/ 459007 w 582171"/>
                <a:gd name="connsiteY18" fmla="*/ 222252 h 630940"/>
                <a:gd name="connsiteX19" fmla="*/ 449208 w 582171"/>
                <a:gd name="connsiteY19" fmla="*/ 211434 h 630940"/>
                <a:gd name="connsiteX20" fmla="*/ 414408 w 582171"/>
                <a:gd name="connsiteY20" fmla="*/ 211434 h 630940"/>
                <a:gd name="connsiteX21" fmla="*/ 456332 w 582171"/>
                <a:gd name="connsiteY21" fmla="*/ 169510 h 630940"/>
                <a:gd name="connsiteX22" fmla="*/ 457088 w 582171"/>
                <a:gd name="connsiteY22" fmla="*/ 155577 h 630940"/>
                <a:gd name="connsiteX23" fmla="*/ 442793 w 582171"/>
                <a:gd name="connsiteY23" fmla="*/ 155189 h 630940"/>
                <a:gd name="connsiteX24" fmla="*/ 386548 w 582171"/>
                <a:gd name="connsiteY24" fmla="*/ 211428 h 630940"/>
                <a:gd name="connsiteX25" fmla="*/ 352260 w 582171"/>
                <a:gd name="connsiteY25" fmla="*/ 207142 h 630940"/>
                <a:gd name="connsiteX26" fmla="*/ 310776 w 582171"/>
                <a:gd name="connsiteY26" fmla="*/ 135295 h 630940"/>
                <a:gd name="connsiteX27" fmla="*/ 340930 w 582171"/>
                <a:gd name="connsiteY27" fmla="*/ 76486 h 630940"/>
                <a:gd name="connsiteX28" fmla="*/ 394329 w 582171"/>
                <a:gd name="connsiteY28" fmla="*/ 64176 h 630940"/>
                <a:gd name="connsiteX29" fmla="*/ 402315 w 582171"/>
                <a:gd name="connsiteY29" fmla="*/ 53214 h 630940"/>
                <a:gd name="connsiteX30" fmla="*/ 390334 w 582171"/>
                <a:gd name="connsiteY30" fmla="*/ 44887 h 630940"/>
                <a:gd name="connsiteX31" fmla="*/ 341922 w 582171"/>
                <a:gd name="connsiteY31" fmla="*/ 56046 h 630940"/>
                <a:gd name="connsiteX32" fmla="*/ 330763 w 582171"/>
                <a:gd name="connsiteY32" fmla="*/ 7635 h 630940"/>
                <a:gd name="connsiteX33" fmla="*/ 316968 w 582171"/>
                <a:gd name="connsiteY33" fmla="*/ 931 h 630940"/>
                <a:gd name="connsiteX34" fmla="*/ 311631 w 582171"/>
                <a:gd name="connsiteY34" fmla="*/ 12334 h 630940"/>
                <a:gd name="connsiteX35" fmla="*/ 324066 w 582171"/>
                <a:gd name="connsiteY35" fmla="*/ 66299 h 630940"/>
                <a:gd name="connsiteX36" fmla="*/ 288260 w 582171"/>
                <a:gd name="connsiteY36" fmla="*/ 122308 h 630940"/>
                <a:gd name="connsiteX37" fmla="*/ 205298 w 582171"/>
                <a:gd name="connsiteY37" fmla="*/ 122308 h 630940"/>
                <a:gd name="connsiteX38" fmla="*/ 184951 w 582171"/>
                <a:gd name="connsiteY38" fmla="*/ 93357 h 630940"/>
                <a:gd name="connsiteX39" fmla="*/ 200284 w 582171"/>
                <a:gd name="connsiteY39" fmla="*/ 12716 h 630940"/>
                <a:gd name="connsiteX40" fmla="*/ 192450 w 582171"/>
                <a:gd name="connsiteY40" fmla="*/ 1201 h 630940"/>
                <a:gd name="connsiteX41" fmla="*/ 180935 w 582171"/>
                <a:gd name="connsiteY41" fmla="*/ 9035 h 630940"/>
                <a:gd name="connsiteX42" fmla="*/ 169874 w 582171"/>
                <a:gd name="connsiteY42" fmla="*/ 67232 h 630940"/>
                <a:gd name="connsiteX43" fmla="*/ 142967 w 582171"/>
                <a:gd name="connsiteY43" fmla="*/ 20629 h 630940"/>
                <a:gd name="connsiteX44" fmla="*/ 129067 w 582171"/>
                <a:gd name="connsiteY44" fmla="*/ 17296 h 630940"/>
                <a:gd name="connsiteX45" fmla="*/ 126188 w 582171"/>
                <a:gd name="connsiteY45" fmla="*/ 30954 h 630940"/>
                <a:gd name="connsiteX46" fmla="*/ 153364 w 582171"/>
                <a:gd name="connsiteY46" fmla="*/ 78024 h 630940"/>
                <a:gd name="connsiteX47" fmla="*/ 95667 w 582171"/>
                <a:gd name="connsiteY47" fmla="*/ 67055 h 630940"/>
                <a:gd name="connsiteX48" fmla="*/ 84021 w 582171"/>
                <a:gd name="connsiteY48" fmla="*/ 75842 h 630940"/>
                <a:gd name="connsiteX49" fmla="*/ 92420 w 582171"/>
                <a:gd name="connsiteY49" fmla="*/ 86489 h 630940"/>
                <a:gd name="connsiteX50" fmla="*/ 166371 w 582171"/>
                <a:gd name="connsiteY50" fmla="*/ 100547 h 630940"/>
                <a:gd name="connsiteX51" fmla="*/ 182802 w 582171"/>
                <a:gd name="connsiteY51" fmla="*/ 135295 h 630940"/>
                <a:gd name="connsiteX52" fmla="*/ 120181 w 582171"/>
                <a:gd name="connsiteY52" fmla="*/ 211428 h 630940"/>
                <a:gd name="connsiteX53" fmla="*/ 58356 w 582171"/>
                <a:gd name="connsiteY53" fmla="*/ 211428 h 630940"/>
                <a:gd name="connsiteX54" fmla="*/ 16787 w 582171"/>
                <a:gd name="connsiteY54" fmla="*/ 169858 h 630940"/>
                <a:gd name="connsiteX55" fmla="*/ 1552 w 582171"/>
                <a:gd name="connsiteY55" fmla="*/ 171462 h 630940"/>
                <a:gd name="connsiteX56" fmla="*/ 3051 w 582171"/>
                <a:gd name="connsiteY56" fmla="*/ 183975 h 630940"/>
                <a:gd name="connsiteX57" fmla="*/ 37989 w 582171"/>
                <a:gd name="connsiteY57" fmla="*/ 218913 h 630940"/>
                <a:gd name="connsiteX58" fmla="*/ 3235 w 582171"/>
                <a:gd name="connsiteY58" fmla="*/ 253667 h 630940"/>
                <a:gd name="connsiteX59" fmla="*/ 3235 w 582171"/>
                <a:gd name="connsiteY59" fmla="*/ 268323 h 630940"/>
                <a:gd name="connsiteX60" fmla="*/ 9846 w 582171"/>
                <a:gd name="connsiteY60" fmla="*/ 270874 h 630940"/>
                <a:gd name="connsiteX61" fmla="*/ 16806 w 582171"/>
                <a:gd name="connsiteY61" fmla="*/ 267988 h 630940"/>
                <a:gd name="connsiteX62" fmla="*/ 53663 w 582171"/>
                <a:gd name="connsiteY62" fmla="*/ 231138 h 630940"/>
                <a:gd name="connsiteX63" fmla="*/ 131426 w 582171"/>
                <a:gd name="connsiteY63" fmla="*/ 231138 h 630940"/>
                <a:gd name="connsiteX64" fmla="*/ 182821 w 582171"/>
                <a:gd name="connsiteY64" fmla="*/ 304997 h 630940"/>
                <a:gd name="connsiteX65" fmla="*/ 144512 w 582171"/>
                <a:gd name="connsiteY65" fmla="*/ 377646 h 630940"/>
                <a:gd name="connsiteX66" fmla="*/ 91007 w 582171"/>
                <a:gd name="connsiteY66" fmla="*/ 389325 h 630940"/>
                <a:gd name="connsiteX67" fmla="*/ 82917 w 582171"/>
                <a:gd name="connsiteY67" fmla="*/ 400176 h 630940"/>
                <a:gd name="connsiteX68" fmla="*/ 94799 w 582171"/>
                <a:gd name="connsiteY68" fmla="*/ 408654 h 630940"/>
                <a:gd name="connsiteX69" fmla="*/ 143335 w 582171"/>
                <a:gd name="connsiteY69" fmla="*/ 398060 h 630940"/>
                <a:gd name="connsiteX70" fmla="*/ 153930 w 582171"/>
                <a:gd name="connsiteY70" fmla="*/ 446596 h 630940"/>
                <a:gd name="connsiteX71" fmla="*/ 163545 w 582171"/>
                <a:gd name="connsiteY71" fmla="*/ 454344 h 630940"/>
                <a:gd name="connsiteX72" fmla="*/ 165655 w 582171"/>
                <a:gd name="connsiteY72" fmla="*/ 454114 h 630940"/>
                <a:gd name="connsiteX73" fmla="*/ 173173 w 582171"/>
                <a:gd name="connsiteY73" fmla="*/ 442396 h 630940"/>
                <a:gd name="connsiteX74" fmla="*/ 161291 w 582171"/>
                <a:gd name="connsiteY74" fmla="*/ 387958 h 630940"/>
                <a:gd name="connsiteX75" fmla="*/ 205325 w 582171"/>
                <a:gd name="connsiteY75" fmla="*/ 317983 h 630940"/>
                <a:gd name="connsiteX76" fmla="*/ 207513 w 582171"/>
                <a:gd name="connsiteY76" fmla="*/ 315631 h 630940"/>
                <a:gd name="connsiteX77" fmla="*/ 291171 w 582171"/>
                <a:gd name="connsiteY77" fmla="*/ 327566 h 630940"/>
                <a:gd name="connsiteX78" fmla="*/ 386778 w 582171"/>
                <a:gd name="connsiteY78" fmla="*/ 493167 h 630940"/>
                <a:gd name="connsiteX79" fmla="*/ 502903 w 582171"/>
                <a:gd name="connsiteY79" fmla="*/ 571705 h 630940"/>
                <a:gd name="connsiteX80" fmla="*/ 559260 w 582171"/>
                <a:gd name="connsiteY80" fmla="*/ 628062 h 630940"/>
                <a:gd name="connsiteX81" fmla="*/ 566233 w 582171"/>
                <a:gd name="connsiteY81" fmla="*/ 630941 h 630940"/>
                <a:gd name="connsiteX82" fmla="*/ 572845 w 582171"/>
                <a:gd name="connsiteY82" fmla="*/ 628391 h 630940"/>
                <a:gd name="connsiteX83" fmla="*/ 572812 w 582171"/>
                <a:gd name="connsiteY83" fmla="*/ 613741 h 630940"/>
                <a:gd name="connsiteX84" fmla="*/ 532426 w 582171"/>
                <a:gd name="connsiteY84" fmla="*/ 573355 h 630940"/>
                <a:gd name="connsiteX85" fmla="*/ 567403 w 582171"/>
                <a:gd name="connsiteY85" fmla="*/ 573355 h 630940"/>
                <a:gd name="connsiteX86" fmla="*/ 582164 w 582171"/>
                <a:gd name="connsiteY86" fmla="*/ 558127 h 630940"/>
                <a:gd name="connsiteX87" fmla="*/ 387258 w 582171"/>
                <a:gd name="connsiteY87" fmla="*/ 211434 h 630940"/>
                <a:gd name="connsiteX88" fmla="*/ 387113 w 582171"/>
                <a:gd name="connsiteY88" fmla="*/ 211434 h 630940"/>
                <a:gd name="connsiteX89" fmla="*/ 387258 w 582171"/>
                <a:gd name="connsiteY89" fmla="*/ 211434 h 630940"/>
                <a:gd name="connsiteX90" fmla="*/ 236247 w 582171"/>
                <a:gd name="connsiteY90" fmla="*/ 236593 h 630940"/>
                <a:gd name="connsiteX91" fmla="*/ 204661 w 582171"/>
                <a:gd name="connsiteY91" fmla="*/ 205006 h 630940"/>
                <a:gd name="connsiteX92" fmla="*/ 236247 w 582171"/>
                <a:gd name="connsiteY92" fmla="*/ 173420 h 630940"/>
                <a:gd name="connsiteX93" fmla="*/ 267833 w 582171"/>
                <a:gd name="connsiteY93" fmla="*/ 205006 h 630940"/>
                <a:gd name="connsiteX94" fmla="*/ 236247 w 582171"/>
                <a:gd name="connsiteY94" fmla="*/ 236593 h 63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82171" h="630940">
                  <a:moveTo>
                    <a:pt x="582164" y="558127"/>
                  </a:moveTo>
                  <a:cubicBezTo>
                    <a:pt x="581921" y="550043"/>
                    <a:pt x="574869" y="543812"/>
                    <a:pt x="566779" y="543812"/>
                  </a:cubicBezTo>
                  <a:lnTo>
                    <a:pt x="530349" y="543812"/>
                  </a:lnTo>
                  <a:lnTo>
                    <a:pt x="572799" y="501362"/>
                  </a:lnTo>
                  <a:cubicBezTo>
                    <a:pt x="576571" y="497590"/>
                    <a:pt x="577123" y="491392"/>
                    <a:pt x="573555" y="487429"/>
                  </a:cubicBezTo>
                  <a:cubicBezTo>
                    <a:pt x="569749" y="483203"/>
                    <a:pt x="563230" y="483072"/>
                    <a:pt x="559260" y="487041"/>
                  </a:cubicBezTo>
                  <a:lnTo>
                    <a:pt x="504263" y="542031"/>
                  </a:lnTo>
                  <a:cubicBezTo>
                    <a:pt x="466079" y="535656"/>
                    <a:pt x="432041" y="512476"/>
                    <a:pt x="412364" y="478392"/>
                  </a:cubicBezTo>
                  <a:lnTo>
                    <a:pt x="316409" y="312187"/>
                  </a:lnTo>
                  <a:cubicBezTo>
                    <a:pt x="304658" y="291826"/>
                    <a:pt x="306912" y="265813"/>
                    <a:pt x="323086" y="248751"/>
                  </a:cubicBezTo>
                  <a:cubicBezTo>
                    <a:pt x="330579" y="240845"/>
                    <a:pt x="340542" y="235153"/>
                    <a:pt x="352280" y="233136"/>
                  </a:cubicBezTo>
                  <a:cubicBezTo>
                    <a:pt x="360640" y="231696"/>
                    <a:pt x="385273" y="231177"/>
                    <a:pt x="387751" y="231131"/>
                  </a:cubicBezTo>
                  <a:lnTo>
                    <a:pt x="442806" y="286187"/>
                  </a:lnTo>
                  <a:cubicBezTo>
                    <a:pt x="444732" y="288106"/>
                    <a:pt x="447249" y="289072"/>
                    <a:pt x="449766" y="289072"/>
                  </a:cubicBezTo>
                  <a:cubicBezTo>
                    <a:pt x="452139" y="289072"/>
                    <a:pt x="454512" y="288224"/>
                    <a:pt x="456378" y="286522"/>
                  </a:cubicBezTo>
                  <a:cubicBezTo>
                    <a:pt x="460584" y="282704"/>
                    <a:pt x="460361" y="275895"/>
                    <a:pt x="456339" y="271879"/>
                  </a:cubicBezTo>
                  <a:lnTo>
                    <a:pt x="415591" y="231131"/>
                  </a:lnTo>
                  <a:lnTo>
                    <a:pt x="448781" y="231131"/>
                  </a:lnTo>
                  <a:cubicBezTo>
                    <a:pt x="453927" y="231131"/>
                    <a:pt x="458521" y="227372"/>
                    <a:pt x="459007" y="222252"/>
                  </a:cubicBezTo>
                  <a:cubicBezTo>
                    <a:pt x="459566" y="216376"/>
                    <a:pt x="454965" y="211434"/>
                    <a:pt x="449208" y="211434"/>
                  </a:cubicBezTo>
                  <a:lnTo>
                    <a:pt x="414408" y="211434"/>
                  </a:lnTo>
                  <a:lnTo>
                    <a:pt x="456332" y="169510"/>
                  </a:lnTo>
                  <a:cubicBezTo>
                    <a:pt x="460105" y="165737"/>
                    <a:pt x="460657" y="159540"/>
                    <a:pt x="457088" y="155577"/>
                  </a:cubicBezTo>
                  <a:cubicBezTo>
                    <a:pt x="453283" y="151351"/>
                    <a:pt x="446763" y="151219"/>
                    <a:pt x="442793" y="155189"/>
                  </a:cubicBezTo>
                  <a:lnTo>
                    <a:pt x="386548" y="211428"/>
                  </a:lnTo>
                  <a:cubicBezTo>
                    <a:pt x="386548" y="211428"/>
                    <a:pt x="360772" y="208641"/>
                    <a:pt x="352260" y="207142"/>
                  </a:cubicBezTo>
                  <a:cubicBezTo>
                    <a:pt x="321785" y="201773"/>
                    <a:pt x="301017" y="165961"/>
                    <a:pt x="310776" y="135295"/>
                  </a:cubicBezTo>
                  <a:cubicBezTo>
                    <a:pt x="315791" y="119554"/>
                    <a:pt x="340930" y="76486"/>
                    <a:pt x="340930" y="76486"/>
                  </a:cubicBezTo>
                  <a:lnTo>
                    <a:pt x="394329" y="64176"/>
                  </a:lnTo>
                  <a:cubicBezTo>
                    <a:pt x="399351" y="63020"/>
                    <a:pt x="402985" y="58320"/>
                    <a:pt x="402315" y="53214"/>
                  </a:cubicBezTo>
                  <a:cubicBezTo>
                    <a:pt x="401539" y="47364"/>
                    <a:pt x="395933" y="43599"/>
                    <a:pt x="390334" y="44887"/>
                  </a:cubicBezTo>
                  <a:lnTo>
                    <a:pt x="341922" y="56046"/>
                  </a:lnTo>
                  <a:lnTo>
                    <a:pt x="330763" y="7635"/>
                  </a:lnTo>
                  <a:cubicBezTo>
                    <a:pt x="329389" y="1668"/>
                    <a:pt x="322843" y="-1763"/>
                    <a:pt x="316968" y="931"/>
                  </a:cubicBezTo>
                  <a:cubicBezTo>
                    <a:pt x="312702" y="2890"/>
                    <a:pt x="310579" y="7760"/>
                    <a:pt x="311631" y="12334"/>
                  </a:cubicBezTo>
                  <a:lnTo>
                    <a:pt x="324066" y="66299"/>
                  </a:lnTo>
                  <a:cubicBezTo>
                    <a:pt x="324066" y="66299"/>
                    <a:pt x="302390" y="106028"/>
                    <a:pt x="288260" y="122308"/>
                  </a:cubicBezTo>
                  <a:cubicBezTo>
                    <a:pt x="266447" y="147440"/>
                    <a:pt x="225916" y="148433"/>
                    <a:pt x="205298" y="122308"/>
                  </a:cubicBezTo>
                  <a:cubicBezTo>
                    <a:pt x="199817" y="115361"/>
                    <a:pt x="184951" y="93357"/>
                    <a:pt x="184951" y="93357"/>
                  </a:cubicBezTo>
                  <a:lnTo>
                    <a:pt x="200284" y="12716"/>
                  </a:lnTo>
                  <a:cubicBezTo>
                    <a:pt x="201296" y="7372"/>
                    <a:pt x="197793" y="2220"/>
                    <a:pt x="192450" y="1201"/>
                  </a:cubicBezTo>
                  <a:cubicBezTo>
                    <a:pt x="187100" y="189"/>
                    <a:pt x="181947" y="3692"/>
                    <a:pt x="180935" y="9035"/>
                  </a:cubicBezTo>
                  <a:lnTo>
                    <a:pt x="169874" y="67232"/>
                  </a:lnTo>
                  <a:lnTo>
                    <a:pt x="142967" y="20629"/>
                  </a:lnTo>
                  <a:cubicBezTo>
                    <a:pt x="140161" y="15765"/>
                    <a:pt x="133838" y="14201"/>
                    <a:pt x="129067" y="17296"/>
                  </a:cubicBezTo>
                  <a:cubicBezTo>
                    <a:pt x="124591" y="20201"/>
                    <a:pt x="123520" y="26333"/>
                    <a:pt x="126188" y="30954"/>
                  </a:cubicBezTo>
                  <a:lnTo>
                    <a:pt x="153364" y="78024"/>
                  </a:lnTo>
                  <a:lnTo>
                    <a:pt x="95667" y="67055"/>
                  </a:lnTo>
                  <a:cubicBezTo>
                    <a:pt x="90028" y="65984"/>
                    <a:pt x="84566" y="69966"/>
                    <a:pt x="84021" y="75842"/>
                  </a:cubicBezTo>
                  <a:cubicBezTo>
                    <a:pt x="83541" y="80968"/>
                    <a:pt x="87366" y="85523"/>
                    <a:pt x="92420" y="86489"/>
                  </a:cubicBezTo>
                  <a:lnTo>
                    <a:pt x="166371" y="100547"/>
                  </a:lnTo>
                  <a:cubicBezTo>
                    <a:pt x="166371" y="100547"/>
                    <a:pt x="179213" y="126383"/>
                    <a:pt x="182802" y="135295"/>
                  </a:cubicBezTo>
                  <a:cubicBezTo>
                    <a:pt x="195611" y="167111"/>
                    <a:pt x="172424" y="211428"/>
                    <a:pt x="120181" y="211428"/>
                  </a:cubicBezTo>
                  <a:cubicBezTo>
                    <a:pt x="98552" y="211428"/>
                    <a:pt x="58356" y="211428"/>
                    <a:pt x="58356" y="211428"/>
                  </a:cubicBezTo>
                  <a:lnTo>
                    <a:pt x="16787" y="169858"/>
                  </a:lnTo>
                  <a:cubicBezTo>
                    <a:pt x="12462" y="165540"/>
                    <a:pt x="5121" y="166072"/>
                    <a:pt x="1552" y="171462"/>
                  </a:cubicBezTo>
                  <a:cubicBezTo>
                    <a:pt x="-1044" y="175379"/>
                    <a:pt x="-275" y="180656"/>
                    <a:pt x="3051" y="183975"/>
                  </a:cubicBezTo>
                  <a:lnTo>
                    <a:pt x="37989" y="218913"/>
                  </a:lnTo>
                  <a:lnTo>
                    <a:pt x="3235" y="253667"/>
                  </a:lnTo>
                  <a:cubicBezTo>
                    <a:pt x="-761" y="257703"/>
                    <a:pt x="-972" y="264505"/>
                    <a:pt x="3235" y="268323"/>
                  </a:cubicBezTo>
                  <a:cubicBezTo>
                    <a:pt x="5108" y="270019"/>
                    <a:pt x="7474" y="270874"/>
                    <a:pt x="9846" y="270874"/>
                  </a:cubicBezTo>
                  <a:cubicBezTo>
                    <a:pt x="12363" y="270874"/>
                    <a:pt x="14887" y="269914"/>
                    <a:pt x="16806" y="267988"/>
                  </a:cubicBezTo>
                  <a:lnTo>
                    <a:pt x="53663" y="231138"/>
                  </a:lnTo>
                  <a:cubicBezTo>
                    <a:pt x="53663" y="231138"/>
                    <a:pt x="109455" y="231138"/>
                    <a:pt x="131426" y="231138"/>
                  </a:cubicBezTo>
                  <a:cubicBezTo>
                    <a:pt x="168343" y="231138"/>
                    <a:pt x="193784" y="274403"/>
                    <a:pt x="182821" y="304997"/>
                  </a:cubicBezTo>
                  <a:cubicBezTo>
                    <a:pt x="175894" y="324326"/>
                    <a:pt x="144512" y="377646"/>
                    <a:pt x="144512" y="377646"/>
                  </a:cubicBezTo>
                  <a:lnTo>
                    <a:pt x="91007" y="389325"/>
                  </a:lnTo>
                  <a:cubicBezTo>
                    <a:pt x="85986" y="390423"/>
                    <a:pt x="82305" y="395076"/>
                    <a:pt x="82917" y="400176"/>
                  </a:cubicBezTo>
                  <a:cubicBezTo>
                    <a:pt x="83620" y="406032"/>
                    <a:pt x="89154" y="409883"/>
                    <a:pt x="94799" y="408654"/>
                  </a:cubicBezTo>
                  <a:lnTo>
                    <a:pt x="143335" y="398060"/>
                  </a:lnTo>
                  <a:lnTo>
                    <a:pt x="153930" y="446596"/>
                  </a:lnTo>
                  <a:cubicBezTo>
                    <a:pt x="154935" y="451203"/>
                    <a:pt x="159010" y="454344"/>
                    <a:pt x="163545" y="454344"/>
                  </a:cubicBezTo>
                  <a:cubicBezTo>
                    <a:pt x="164242" y="454344"/>
                    <a:pt x="164945" y="454272"/>
                    <a:pt x="165655" y="454114"/>
                  </a:cubicBezTo>
                  <a:cubicBezTo>
                    <a:pt x="170965" y="452958"/>
                    <a:pt x="174337" y="447707"/>
                    <a:pt x="173173" y="442396"/>
                  </a:cubicBezTo>
                  <a:lnTo>
                    <a:pt x="161291" y="387958"/>
                  </a:lnTo>
                  <a:cubicBezTo>
                    <a:pt x="161291" y="387958"/>
                    <a:pt x="191694" y="333527"/>
                    <a:pt x="205325" y="317983"/>
                  </a:cubicBezTo>
                  <a:cubicBezTo>
                    <a:pt x="206034" y="317175"/>
                    <a:pt x="206764" y="316386"/>
                    <a:pt x="207513" y="315631"/>
                  </a:cubicBezTo>
                  <a:cubicBezTo>
                    <a:pt x="231962" y="290820"/>
                    <a:pt x="273755" y="297399"/>
                    <a:pt x="291171" y="327566"/>
                  </a:cubicBezTo>
                  <a:lnTo>
                    <a:pt x="386778" y="493167"/>
                  </a:lnTo>
                  <a:cubicBezTo>
                    <a:pt x="411496" y="535978"/>
                    <a:pt x="454696" y="564739"/>
                    <a:pt x="502903" y="571705"/>
                  </a:cubicBezTo>
                  <a:lnTo>
                    <a:pt x="559260" y="628062"/>
                  </a:lnTo>
                  <a:cubicBezTo>
                    <a:pt x="561192" y="629981"/>
                    <a:pt x="563709" y="630941"/>
                    <a:pt x="566233" y="630941"/>
                  </a:cubicBezTo>
                  <a:cubicBezTo>
                    <a:pt x="568599" y="630941"/>
                    <a:pt x="570972" y="630093"/>
                    <a:pt x="572845" y="628391"/>
                  </a:cubicBezTo>
                  <a:cubicBezTo>
                    <a:pt x="577051" y="624572"/>
                    <a:pt x="576828" y="617757"/>
                    <a:pt x="572812" y="613741"/>
                  </a:cubicBezTo>
                  <a:lnTo>
                    <a:pt x="532426" y="573355"/>
                  </a:lnTo>
                  <a:lnTo>
                    <a:pt x="567403" y="573355"/>
                  </a:lnTo>
                  <a:cubicBezTo>
                    <a:pt x="575710" y="573355"/>
                    <a:pt x="582421" y="566493"/>
                    <a:pt x="582164" y="558127"/>
                  </a:cubicBezTo>
                  <a:close/>
                  <a:moveTo>
                    <a:pt x="387258" y="211434"/>
                  </a:moveTo>
                  <a:lnTo>
                    <a:pt x="387113" y="211434"/>
                  </a:lnTo>
                  <a:cubicBezTo>
                    <a:pt x="387258" y="211336"/>
                    <a:pt x="387317" y="211329"/>
                    <a:pt x="387258" y="211434"/>
                  </a:cubicBezTo>
                  <a:close/>
                  <a:moveTo>
                    <a:pt x="236247" y="236593"/>
                  </a:moveTo>
                  <a:cubicBezTo>
                    <a:pt x="218804" y="236593"/>
                    <a:pt x="204661" y="222449"/>
                    <a:pt x="204661" y="205006"/>
                  </a:cubicBezTo>
                  <a:cubicBezTo>
                    <a:pt x="204661" y="187564"/>
                    <a:pt x="218804" y="173420"/>
                    <a:pt x="236247" y="173420"/>
                  </a:cubicBezTo>
                  <a:cubicBezTo>
                    <a:pt x="253690" y="173420"/>
                    <a:pt x="267833" y="187564"/>
                    <a:pt x="267833" y="205006"/>
                  </a:cubicBezTo>
                  <a:cubicBezTo>
                    <a:pt x="267833" y="222449"/>
                    <a:pt x="253690" y="236593"/>
                    <a:pt x="236247" y="236593"/>
                  </a:cubicBezTo>
                  <a:close/>
                </a:path>
              </a:pathLst>
            </a:custGeom>
            <a:solidFill>
              <a:schemeClr val="bg1"/>
            </a:solidFill>
            <a:ln w="657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 name="Group 6" descr=" 7">
            <a:extLst>
              <a:ext uri="{FF2B5EF4-FFF2-40B4-BE49-F238E27FC236}">
                <a16:creationId xmlns:a16="http://schemas.microsoft.com/office/drawing/2014/main" id="{68715E71-B438-449E-9204-6E4CB1FB570D}"/>
              </a:ext>
            </a:extLst>
          </p:cNvPr>
          <p:cNvGrpSpPr/>
          <p:nvPr/>
        </p:nvGrpSpPr>
        <p:grpSpPr>
          <a:xfrm>
            <a:off x="7368135" y="1539544"/>
            <a:ext cx="2664000" cy="3115874"/>
            <a:chOff x="7368135" y="1539544"/>
            <a:chExt cx="2664000" cy="3115874"/>
          </a:xfrm>
        </p:grpSpPr>
        <p:sp>
          <p:nvSpPr>
            <p:cNvPr id="166" name="TextBox 165">
              <a:extLst>
                <a:ext uri="{FF2B5EF4-FFF2-40B4-BE49-F238E27FC236}">
                  <a16:creationId xmlns:a16="http://schemas.microsoft.com/office/drawing/2014/main" id="{7A8AABE2-F57F-4262-AFA4-41CEFE3FD17E}"/>
                </a:ext>
              </a:extLst>
            </p:cNvPr>
            <p:cNvSpPr txBox="1"/>
            <p:nvPr/>
          </p:nvSpPr>
          <p:spPr>
            <a:xfrm>
              <a:off x="7479735" y="1989808"/>
              <a:ext cx="24408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The brain is progressively damaged</a:t>
              </a:r>
            </a:p>
          </p:txBody>
        </p:sp>
        <p:sp>
          <p:nvSpPr>
            <p:cNvPr id="169" name="Oval 168">
              <a:extLst>
                <a:ext uri="{FF2B5EF4-FFF2-40B4-BE49-F238E27FC236}">
                  <a16:creationId xmlns:a16="http://schemas.microsoft.com/office/drawing/2014/main" id="{1605B255-5ECA-4CED-A948-595797C0A5B1}"/>
                </a:ext>
              </a:extLst>
            </p:cNvPr>
            <p:cNvSpPr/>
            <p:nvPr/>
          </p:nvSpPr>
          <p:spPr>
            <a:xfrm>
              <a:off x="8389572" y="1539544"/>
              <a:ext cx="621127" cy="6211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0" name="TextBox 189">
              <a:extLst>
                <a:ext uri="{FF2B5EF4-FFF2-40B4-BE49-F238E27FC236}">
                  <a16:creationId xmlns:a16="http://schemas.microsoft.com/office/drawing/2014/main" id="{5ED73F14-0834-40AA-B426-11ED77944FF9}"/>
                </a:ext>
              </a:extLst>
            </p:cNvPr>
            <p:cNvSpPr txBox="1"/>
            <p:nvPr/>
          </p:nvSpPr>
          <p:spPr>
            <a:xfrm>
              <a:off x="7368135" y="336071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Progressive cell loss occurs in the basal ganglia and cortex</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1</a:t>
              </a:r>
            </a:p>
          </p:txBody>
        </p:sp>
        <p:sp>
          <p:nvSpPr>
            <p:cNvPr id="194" name="Arrow: Down 193">
              <a:extLst>
                <a:ext uri="{FF2B5EF4-FFF2-40B4-BE49-F238E27FC236}">
                  <a16:creationId xmlns:a16="http://schemas.microsoft.com/office/drawing/2014/main" id="{33FCD961-E9C3-48C9-9577-46B8A0AE6354}"/>
                </a:ext>
              </a:extLst>
            </p:cNvPr>
            <p:cNvSpPr/>
            <p:nvPr/>
          </p:nvSpPr>
          <p:spPr>
            <a:xfrm>
              <a:off x="8484111" y="319548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778A37AF-EE7D-41EE-B8C8-5663E3A96191}"/>
                </a:ext>
              </a:extLst>
            </p:cNvPr>
            <p:cNvGrpSpPr/>
            <p:nvPr/>
          </p:nvGrpSpPr>
          <p:grpSpPr>
            <a:xfrm>
              <a:off x="8528686" y="1623094"/>
              <a:ext cx="342899" cy="454026"/>
              <a:chOff x="10063869" y="2236985"/>
              <a:chExt cx="342899" cy="454026"/>
            </a:xfrm>
          </p:grpSpPr>
          <p:sp>
            <p:nvSpPr>
              <p:cNvPr id="164" name="Freeform 163">
                <a:extLst>
                  <a:ext uri="{FF2B5EF4-FFF2-40B4-BE49-F238E27FC236}">
                    <a16:creationId xmlns:a16="http://schemas.microsoft.com/office/drawing/2014/main" id="{8C3CF219-9933-4D99-A1D8-C852A98C7AFB}"/>
                  </a:ext>
                </a:extLst>
              </p:cNvPr>
              <p:cNvSpPr>
                <a:spLocks noEditPoints="1"/>
              </p:cNvSpPr>
              <p:nvPr/>
            </p:nvSpPr>
            <p:spPr bwMode="auto">
              <a:xfrm>
                <a:off x="10063869" y="2329060"/>
                <a:ext cx="342899" cy="361951"/>
              </a:xfrm>
              <a:custGeom>
                <a:avLst/>
                <a:gdLst>
                  <a:gd name="T0" fmla="*/ 177 w 178"/>
                  <a:gd name="T1" fmla="*/ 152 h 188"/>
                  <a:gd name="T2" fmla="*/ 164 w 178"/>
                  <a:gd name="T3" fmla="*/ 143 h 188"/>
                  <a:gd name="T4" fmla="*/ 147 w 178"/>
                  <a:gd name="T5" fmla="*/ 146 h 188"/>
                  <a:gd name="T6" fmla="*/ 120 w 178"/>
                  <a:gd name="T7" fmla="*/ 81 h 188"/>
                  <a:gd name="T8" fmla="*/ 110 w 178"/>
                  <a:gd name="T9" fmla="*/ 74 h 188"/>
                  <a:gd name="T10" fmla="*/ 73 w 178"/>
                  <a:gd name="T11" fmla="*/ 74 h 188"/>
                  <a:gd name="T12" fmla="*/ 73 w 178"/>
                  <a:gd name="T13" fmla="*/ 36 h 188"/>
                  <a:gd name="T14" fmla="*/ 101 w 178"/>
                  <a:gd name="T15" fmla="*/ 36 h 188"/>
                  <a:gd name="T16" fmla="*/ 112 w 178"/>
                  <a:gd name="T17" fmla="*/ 25 h 188"/>
                  <a:gd name="T18" fmla="*/ 101 w 178"/>
                  <a:gd name="T19" fmla="*/ 15 h 188"/>
                  <a:gd name="T20" fmla="*/ 73 w 178"/>
                  <a:gd name="T21" fmla="*/ 15 h 188"/>
                  <a:gd name="T22" fmla="*/ 73 w 178"/>
                  <a:gd name="T23" fmla="*/ 11 h 188"/>
                  <a:gd name="T24" fmla="*/ 63 w 178"/>
                  <a:gd name="T25" fmla="*/ 0 h 188"/>
                  <a:gd name="T26" fmla="*/ 52 w 178"/>
                  <a:gd name="T27" fmla="*/ 11 h 188"/>
                  <a:gd name="T28" fmla="*/ 52 w 178"/>
                  <a:gd name="T29" fmla="*/ 51 h 188"/>
                  <a:gd name="T30" fmla="*/ 0 w 178"/>
                  <a:gd name="T31" fmla="*/ 118 h 188"/>
                  <a:gd name="T32" fmla="*/ 70 w 178"/>
                  <a:gd name="T33" fmla="*/ 188 h 188"/>
                  <a:gd name="T34" fmla="*/ 128 w 178"/>
                  <a:gd name="T35" fmla="*/ 157 h 188"/>
                  <a:gd name="T36" fmla="*/ 130 w 178"/>
                  <a:gd name="T37" fmla="*/ 162 h 188"/>
                  <a:gd name="T38" fmla="*/ 140 w 178"/>
                  <a:gd name="T39" fmla="*/ 169 h 188"/>
                  <a:gd name="T40" fmla="*/ 142 w 178"/>
                  <a:gd name="T41" fmla="*/ 169 h 188"/>
                  <a:gd name="T42" fmla="*/ 168 w 178"/>
                  <a:gd name="T43" fmla="*/ 164 h 188"/>
                  <a:gd name="T44" fmla="*/ 177 w 178"/>
                  <a:gd name="T45" fmla="*/ 152 h 188"/>
                  <a:gd name="T46" fmla="*/ 70 w 178"/>
                  <a:gd name="T47" fmla="*/ 167 h 188"/>
                  <a:gd name="T48" fmla="*/ 22 w 178"/>
                  <a:gd name="T49" fmla="*/ 118 h 188"/>
                  <a:gd name="T50" fmla="*/ 52 w 178"/>
                  <a:gd name="T51" fmla="*/ 73 h 188"/>
                  <a:gd name="T52" fmla="*/ 52 w 178"/>
                  <a:gd name="T53" fmla="*/ 85 h 188"/>
                  <a:gd name="T54" fmla="*/ 63 w 178"/>
                  <a:gd name="T55" fmla="*/ 96 h 188"/>
                  <a:gd name="T56" fmla="*/ 103 w 178"/>
                  <a:gd name="T57" fmla="*/ 96 h 188"/>
                  <a:gd name="T58" fmla="*/ 117 w 178"/>
                  <a:gd name="T59" fmla="*/ 130 h 188"/>
                  <a:gd name="T60" fmla="*/ 70 w 178"/>
                  <a:gd name="T61" fmla="*/ 16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8" h="188">
                    <a:moveTo>
                      <a:pt x="177" y="152"/>
                    </a:moveTo>
                    <a:cubicBezTo>
                      <a:pt x="176" y="146"/>
                      <a:pt x="170" y="142"/>
                      <a:pt x="164" y="143"/>
                    </a:cubicBezTo>
                    <a:cubicBezTo>
                      <a:pt x="147" y="146"/>
                      <a:pt x="147" y="146"/>
                      <a:pt x="147" y="146"/>
                    </a:cubicBezTo>
                    <a:cubicBezTo>
                      <a:pt x="120" y="81"/>
                      <a:pt x="120" y="81"/>
                      <a:pt x="120" y="81"/>
                    </a:cubicBezTo>
                    <a:cubicBezTo>
                      <a:pt x="118" y="77"/>
                      <a:pt x="114" y="74"/>
                      <a:pt x="110" y="74"/>
                    </a:cubicBezTo>
                    <a:cubicBezTo>
                      <a:pt x="73" y="74"/>
                      <a:pt x="73" y="74"/>
                      <a:pt x="73" y="74"/>
                    </a:cubicBezTo>
                    <a:cubicBezTo>
                      <a:pt x="73" y="36"/>
                      <a:pt x="73" y="36"/>
                      <a:pt x="73" y="36"/>
                    </a:cubicBezTo>
                    <a:cubicBezTo>
                      <a:pt x="101" y="36"/>
                      <a:pt x="101" y="36"/>
                      <a:pt x="101" y="36"/>
                    </a:cubicBezTo>
                    <a:cubicBezTo>
                      <a:pt x="107" y="36"/>
                      <a:pt x="112" y="31"/>
                      <a:pt x="112" y="25"/>
                    </a:cubicBezTo>
                    <a:cubicBezTo>
                      <a:pt x="112" y="19"/>
                      <a:pt x="107" y="15"/>
                      <a:pt x="101" y="15"/>
                    </a:cubicBezTo>
                    <a:cubicBezTo>
                      <a:pt x="73" y="15"/>
                      <a:pt x="73" y="15"/>
                      <a:pt x="73" y="15"/>
                    </a:cubicBezTo>
                    <a:cubicBezTo>
                      <a:pt x="73" y="11"/>
                      <a:pt x="73" y="11"/>
                      <a:pt x="73" y="11"/>
                    </a:cubicBezTo>
                    <a:cubicBezTo>
                      <a:pt x="73" y="5"/>
                      <a:pt x="69" y="0"/>
                      <a:pt x="63" y="0"/>
                    </a:cubicBezTo>
                    <a:cubicBezTo>
                      <a:pt x="57" y="0"/>
                      <a:pt x="52" y="5"/>
                      <a:pt x="52" y="11"/>
                    </a:cubicBezTo>
                    <a:cubicBezTo>
                      <a:pt x="52" y="51"/>
                      <a:pt x="52" y="51"/>
                      <a:pt x="52" y="51"/>
                    </a:cubicBezTo>
                    <a:cubicBezTo>
                      <a:pt x="22" y="59"/>
                      <a:pt x="0" y="86"/>
                      <a:pt x="0" y="118"/>
                    </a:cubicBezTo>
                    <a:cubicBezTo>
                      <a:pt x="0" y="157"/>
                      <a:pt x="32" y="188"/>
                      <a:pt x="70" y="188"/>
                    </a:cubicBezTo>
                    <a:cubicBezTo>
                      <a:pt x="94" y="188"/>
                      <a:pt x="116" y="176"/>
                      <a:pt x="128" y="157"/>
                    </a:cubicBezTo>
                    <a:cubicBezTo>
                      <a:pt x="130" y="162"/>
                      <a:pt x="130" y="162"/>
                      <a:pt x="130" y="162"/>
                    </a:cubicBezTo>
                    <a:cubicBezTo>
                      <a:pt x="132" y="166"/>
                      <a:pt x="136" y="169"/>
                      <a:pt x="140" y="169"/>
                    </a:cubicBezTo>
                    <a:cubicBezTo>
                      <a:pt x="141" y="169"/>
                      <a:pt x="141" y="169"/>
                      <a:pt x="142" y="169"/>
                    </a:cubicBezTo>
                    <a:cubicBezTo>
                      <a:pt x="168" y="164"/>
                      <a:pt x="168" y="164"/>
                      <a:pt x="168" y="164"/>
                    </a:cubicBezTo>
                    <a:cubicBezTo>
                      <a:pt x="174" y="163"/>
                      <a:pt x="178" y="158"/>
                      <a:pt x="177" y="152"/>
                    </a:cubicBezTo>
                    <a:close/>
                    <a:moveTo>
                      <a:pt x="70" y="167"/>
                    </a:moveTo>
                    <a:cubicBezTo>
                      <a:pt x="43" y="167"/>
                      <a:pt x="22" y="145"/>
                      <a:pt x="22" y="118"/>
                    </a:cubicBezTo>
                    <a:cubicBezTo>
                      <a:pt x="22" y="98"/>
                      <a:pt x="34" y="81"/>
                      <a:pt x="52" y="73"/>
                    </a:cubicBezTo>
                    <a:cubicBezTo>
                      <a:pt x="52" y="85"/>
                      <a:pt x="52" y="85"/>
                      <a:pt x="52" y="85"/>
                    </a:cubicBezTo>
                    <a:cubicBezTo>
                      <a:pt x="52" y="91"/>
                      <a:pt x="57" y="96"/>
                      <a:pt x="63" y="96"/>
                    </a:cubicBezTo>
                    <a:cubicBezTo>
                      <a:pt x="103" y="96"/>
                      <a:pt x="103" y="96"/>
                      <a:pt x="103" y="96"/>
                    </a:cubicBezTo>
                    <a:cubicBezTo>
                      <a:pt x="117" y="130"/>
                      <a:pt x="117" y="130"/>
                      <a:pt x="117" y="130"/>
                    </a:cubicBezTo>
                    <a:cubicBezTo>
                      <a:pt x="112" y="151"/>
                      <a:pt x="93" y="167"/>
                      <a:pt x="70" y="16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5" name="Oval 164">
                <a:extLst>
                  <a:ext uri="{FF2B5EF4-FFF2-40B4-BE49-F238E27FC236}">
                    <a16:creationId xmlns:a16="http://schemas.microsoft.com/office/drawing/2014/main" id="{2EBC345D-2F52-4770-B877-636E1C1BC4F2}"/>
                  </a:ext>
                </a:extLst>
              </p:cNvPr>
              <p:cNvSpPr>
                <a:spLocks noChangeArrowheads="1"/>
              </p:cNvSpPr>
              <p:nvPr/>
            </p:nvSpPr>
            <p:spPr bwMode="auto">
              <a:xfrm>
                <a:off x="10141657" y="2236985"/>
                <a:ext cx="85725" cy="889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grpSp>
        <p:nvGrpSpPr>
          <p:cNvPr id="158" name="Group 157" descr=" 158">
            <a:extLst>
              <a:ext uri="{FF2B5EF4-FFF2-40B4-BE49-F238E27FC236}">
                <a16:creationId xmlns:a16="http://schemas.microsoft.com/office/drawing/2014/main" id="{E21F3DA0-3BA3-4426-A2B8-38B001C967FD}"/>
              </a:ext>
            </a:extLst>
          </p:cNvPr>
          <p:cNvGrpSpPr/>
          <p:nvPr/>
        </p:nvGrpSpPr>
        <p:grpSpPr>
          <a:xfrm>
            <a:off x="195253" y="3546448"/>
            <a:ext cx="5770784" cy="3143241"/>
            <a:chOff x="146440" y="2659836"/>
            <a:chExt cx="4328088" cy="2357431"/>
          </a:xfrm>
        </p:grpSpPr>
        <p:sp>
          <p:nvSpPr>
            <p:cNvPr id="159" name="Rectangle: Rounded Corners 158">
              <a:extLst>
                <a:ext uri="{FF2B5EF4-FFF2-40B4-BE49-F238E27FC236}">
                  <a16:creationId xmlns:a16="http://schemas.microsoft.com/office/drawing/2014/main" id="{D12B8B5C-A9C1-4202-AD82-BDAC99A1C47D}"/>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en-GB" sz="14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p>
            <a:p>
              <a:pPr marL="304792" marR="0" lvl="0" indent="-304792" algn="l" defTabSz="1219170" rtl="0" eaLnBrk="1" fontAlgn="auto" latinLnBrk="0" hangingPunct="1">
                <a:lnSpc>
                  <a:spcPct val="100000"/>
                </a:lnSpc>
                <a:spcBef>
                  <a:spcPts val="400"/>
                </a:spcBef>
                <a:spcAft>
                  <a:spcPts val="400"/>
                </a:spcAft>
                <a:buClrTx/>
                <a:buSzTx/>
                <a:buFontTx/>
                <a:buAutoNum type="arabicPeriod"/>
                <a:tabLst/>
                <a:defRPr/>
              </a:pP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Revilla FJ. Huntington Disease. Medscape 2019. Available at </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hlinkClick r:id="rId12"/>
                </a:rPr>
                <a:t>https://emedicine.medscape.com/article/1150165-overview</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 Accessed August 2020.</a:t>
              </a:r>
            </a:p>
          </p:txBody>
        </p:sp>
        <p:sp>
          <p:nvSpPr>
            <p:cNvPr id="161" name="Rectangle: Rounded Corners 160">
              <a:extLst>
                <a:ext uri="{FF2B5EF4-FFF2-40B4-BE49-F238E27FC236}">
                  <a16:creationId xmlns:a16="http://schemas.microsoft.com/office/drawing/2014/main" id="{4ECB399F-51D0-4997-80BB-C167B0A5618B}"/>
                </a:ext>
              </a:extLst>
            </p:cNvPr>
            <p:cNvSpPr/>
            <p:nvPr/>
          </p:nvSpPr>
          <p:spPr>
            <a:xfrm>
              <a:off x="1357693" y="4729267"/>
              <a:ext cx="982800" cy="288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62" name="Rectangle: Rounded Corners 161">
              <a:extLst>
                <a:ext uri="{FF2B5EF4-FFF2-40B4-BE49-F238E27FC236}">
                  <a16:creationId xmlns:a16="http://schemas.microsoft.com/office/drawing/2014/main" id="{22F95A39-B9EC-42DB-80E0-DD0BCDADC974}"/>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400"/>
                </a:spcBef>
                <a:spcAft>
                  <a:spcPts val="400"/>
                </a:spcAft>
                <a:buClrTx/>
                <a:buSzTx/>
                <a:buFontTx/>
                <a:buNone/>
                <a:tabLst/>
                <a:defRPr/>
              </a:pPr>
              <a:r>
                <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sym typeface="Wingdings" panose="05000000000000000000" pitchFamily="2" charset="2"/>
                </a:rPr>
                <a:t></a:t>
              </a:r>
              <a:endPar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sp>
        <p:nvSpPr>
          <p:cNvPr id="152" name="Rectangle 151" descr=" 191">
            <a:extLst>
              <a:ext uri="{FF2B5EF4-FFF2-40B4-BE49-F238E27FC236}">
                <a16:creationId xmlns:a16="http://schemas.microsoft.com/office/drawing/2014/main" id="{E98D5AF2-480D-4832-8169-5B5819C18EB0}"/>
              </a:ext>
            </a:extLst>
          </p:cNvPr>
          <p:cNvSpPr/>
          <p:nvPr/>
        </p:nvSpPr>
        <p:spPr>
          <a:xfrm>
            <a:off x="128016" y="243536"/>
            <a:ext cx="11258550" cy="892552"/>
          </a:xfrm>
          <a:prstGeom prst="rect">
            <a:avLst/>
          </a:prstGeom>
        </p:spPr>
        <p:txBody>
          <a:bodyPr wrap="square">
            <a:spAutoFit/>
          </a:bodyPr>
          <a:lstStyle/>
          <a:p>
            <a:pPr lvl="0"/>
            <a:r>
              <a:rPr lang="en-GB" sz="2600" b="1" dirty="0">
                <a:solidFill>
                  <a:srgbClr val="023761"/>
                </a:solidFill>
              </a:rPr>
              <a:t>In Huntington’s disease, accumulation of a mutant huntingtin protein damages the brain</a:t>
            </a:r>
            <a:r>
              <a:rPr lang="en-GB" sz="2600" b="1" baseline="30000" dirty="0">
                <a:solidFill>
                  <a:srgbClr val="023761"/>
                </a:solidFill>
              </a:rPr>
              <a:t>1</a:t>
            </a:r>
            <a:endParaRPr kumimoji="0" lang="en-GB" sz="2600" b="1" i="0" u="none" strike="noStrike" kern="1200" cap="none" spc="0" normalizeH="0" baseline="30000" noProof="0" dirty="0">
              <a:ln>
                <a:noFill/>
              </a:ln>
              <a:solidFill>
                <a:srgbClr val="023761"/>
              </a:solidFill>
              <a:effectLst/>
              <a:uLnTx/>
              <a:uFillTx/>
              <a:latin typeface="Arial" panose="020B0604020202020204"/>
              <a:ea typeface="+mn-ea"/>
              <a:cs typeface="+mn-cs"/>
            </a:endParaRPr>
          </a:p>
        </p:txBody>
      </p:sp>
    </p:spTree>
    <p:extLst>
      <p:ext uri="{BB962C8B-B14F-4D97-AF65-F5344CB8AC3E}">
        <p14:creationId xmlns:p14="http://schemas.microsoft.com/office/powerpoint/2010/main" val="2924373548"/>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72309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9"/>
            <a:ext cx="576000" cy="576000"/>
            <a:chOff x="3950297" y="2115051"/>
            <a:chExt cx="432000" cy="432000"/>
          </a:xfrm>
          <a:solidFill>
            <a:schemeClr val="accent4"/>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893351"/>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Future areas </a:t>
            </a:r>
            <a:b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b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of focus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3"/>
          <a:stretch>
            <a:fillRect/>
          </a:stretch>
        </p:blipFill>
        <p:spPr>
          <a:xfrm>
            <a:off x="9763410" y="6187335"/>
            <a:ext cx="1847316" cy="337291"/>
          </a:xfrm>
          <a:prstGeom prst="rect">
            <a:avLst/>
          </a:prstGeom>
        </p:spPr>
      </p:pic>
      <p:sp>
        <p:nvSpPr>
          <p:cNvPr id="173" name="Freeform: Shape 172" descr=" 173">
            <a:extLst>
              <a:ext uri="{FF2B5EF4-FFF2-40B4-BE49-F238E27FC236}">
                <a16:creationId xmlns:a16="http://schemas.microsoft.com/office/drawing/2014/main" id="{3A9CF0D6-308E-4059-9A7A-42C845596958}"/>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4" name="Freeform: Shape 173" descr=" 174">
            <a:extLst>
              <a:ext uri="{FF2B5EF4-FFF2-40B4-BE49-F238E27FC236}">
                <a16:creationId xmlns:a16="http://schemas.microsoft.com/office/drawing/2014/main" id="{244D10F2-6585-47AF-B6AF-8A890CF5E81B}"/>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5" name="Freeform: Shape 174" descr=" 175">
            <a:extLst>
              <a:ext uri="{FF2B5EF4-FFF2-40B4-BE49-F238E27FC236}">
                <a16:creationId xmlns:a16="http://schemas.microsoft.com/office/drawing/2014/main" id="{85C78B2D-41D0-43BD-85DD-631000CDDCA2}"/>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6" name="Freeform: Shape 175" descr=" 176">
            <a:extLst>
              <a:ext uri="{FF2B5EF4-FFF2-40B4-BE49-F238E27FC236}">
                <a16:creationId xmlns:a16="http://schemas.microsoft.com/office/drawing/2014/main" id="{1D6DC9BE-700C-4D01-921E-5A1EC56D7BB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7" name="Freeform: Shape 176" descr=" 177">
            <a:extLst>
              <a:ext uri="{FF2B5EF4-FFF2-40B4-BE49-F238E27FC236}">
                <a16:creationId xmlns:a16="http://schemas.microsoft.com/office/drawing/2014/main" id="{4B165EC0-00D4-481C-8958-2327367C089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8" name="Freeform: Shape 177" descr=" 178">
            <a:extLst>
              <a:ext uri="{FF2B5EF4-FFF2-40B4-BE49-F238E27FC236}">
                <a16:creationId xmlns:a16="http://schemas.microsoft.com/office/drawing/2014/main" id="{CA58C506-BB2D-43C6-B6EB-E38214428F4F}"/>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9" name="ABBREVIATIONS" descr=" 179">
            <a:hlinkClick r:id="" action="ppaction://noaction" highlightClick="1"/>
            <a:extLst>
              <a:ext uri="{FF2B5EF4-FFF2-40B4-BE49-F238E27FC236}">
                <a16:creationId xmlns:a16="http://schemas.microsoft.com/office/drawing/2014/main" id="{CDE7DECC-8111-4416-8636-B61814F89BB0}"/>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sp>
        <p:nvSpPr>
          <p:cNvPr id="180" name="Oval 179" descr=" 180">
            <a:hlinkClick r:id="" action="ppaction://hlinkshowjump?jump=nextslide" highlightClick="1"/>
            <a:extLst>
              <a:ext uri="{FF2B5EF4-FFF2-40B4-BE49-F238E27FC236}">
                <a16:creationId xmlns:a16="http://schemas.microsoft.com/office/drawing/2014/main" id="{BA863416-550F-4432-856F-D9640D70121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1" name="Oval 180" descr=" 181">
            <a:hlinkClick r:id="rId4" action="ppaction://hlinksldjump" highlightClick="1"/>
            <a:extLst>
              <a:ext uri="{FF2B5EF4-FFF2-40B4-BE49-F238E27FC236}">
                <a16:creationId xmlns:a16="http://schemas.microsoft.com/office/drawing/2014/main" id="{6A5FD429-A4B9-4677-A422-DF522C0900C2}"/>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82" name="Oval 181" descr=" 182">
            <a:hlinkClick r:id="rId5" action="ppaction://hlinksldjump" highlightClick="1"/>
            <a:extLst>
              <a:ext uri="{FF2B5EF4-FFF2-40B4-BE49-F238E27FC236}">
                <a16:creationId xmlns:a16="http://schemas.microsoft.com/office/drawing/2014/main" id="{CFA0CBD8-ADA6-435C-8EFD-5826A250CF9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3" name="Freeform: Shape 182" descr=" 183">
            <a:hlinkClick r:id="rId6" action="ppaction://hlinksldjump" highlightClick="1"/>
            <a:extLst>
              <a:ext uri="{FF2B5EF4-FFF2-40B4-BE49-F238E27FC236}">
                <a16:creationId xmlns:a16="http://schemas.microsoft.com/office/drawing/2014/main" id="{6BCC4A1C-65DE-48C8-9F96-E8C6DE8AFA79}"/>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Freeform: Shape 183" descr=" 184">
            <a:hlinkClick r:id="rId7" action="ppaction://hlinksldjump" highlightClick="1"/>
            <a:extLst>
              <a:ext uri="{FF2B5EF4-FFF2-40B4-BE49-F238E27FC236}">
                <a16:creationId xmlns:a16="http://schemas.microsoft.com/office/drawing/2014/main" id="{37F57C4F-5604-40DF-A93B-49C0ED960AE9}"/>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5" name="Freeform: Shape 184" descr=" 185">
            <a:hlinkClick r:id="rId8" action="ppaction://hlinksldjump" highlightClick="1"/>
            <a:extLst>
              <a:ext uri="{FF2B5EF4-FFF2-40B4-BE49-F238E27FC236}">
                <a16:creationId xmlns:a16="http://schemas.microsoft.com/office/drawing/2014/main" id="{1A10792D-03EB-4052-9D13-E7E9BB24BB0F}"/>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Freeform: Shape 185" descr=" 186">
            <a:hlinkClick r:id="rId4" action="ppaction://hlinksldjump" highlightClick="1"/>
            <a:extLst>
              <a:ext uri="{FF2B5EF4-FFF2-40B4-BE49-F238E27FC236}">
                <a16:creationId xmlns:a16="http://schemas.microsoft.com/office/drawing/2014/main" id="{FC5BFC82-C380-4252-A75C-04B4331ADFDF}"/>
              </a:ext>
            </a:extLst>
          </p:cNvPr>
          <p:cNvSpPr/>
          <p:nvPr/>
        </p:nvSpPr>
        <p:spPr>
          <a:xfrm>
            <a:off x="10307360" y="2723094"/>
            <a:ext cx="188464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Freeform: Shape 186" descr=" 187">
            <a:hlinkClick r:id="rId9" action="ppaction://hlinksldjump" highlightClick="1"/>
            <a:extLst>
              <a:ext uri="{FF2B5EF4-FFF2-40B4-BE49-F238E27FC236}">
                <a16:creationId xmlns:a16="http://schemas.microsoft.com/office/drawing/2014/main" id="{F2EA8CE0-5A57-4D08-AB74-C0A755F09CC1}"/>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Freeform: Shape 187" descr=" 188">
            <a:hlinkClick r:id="rId10" action="ppaction://hlinksldjump" highlightClick="1"/>
            <a:extLst>
              <a:ext uri="{FF2B5EF4-FFF2-40B4-BE49-F238E27FC236}">
                <a16:creationId xmlns:a16="http://schemas.microsoft.com/office/drawing/2014/main" id="{FD5AFAB3-A6F7-4ABE-9E6F-5249C5FB471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9" name="Freeform: Shape 188" descr=" 189">
            <a:hlinkClick r:id="rId11" action="ppaction://hlinksldjump" highlightClick="1"/>
            <a:extLst>
              <a:ext uri="{FF2B5EF4-FFF2-40B4-BE49-F238E27FC236}">
                <a16:creationId xmlns:a16="http://schemas.microsoft.com/office/drawing/2014/main" id="{367FC18E-D1E0-40C5-B397-E9248EBFA2D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7" name="REFERENCES" descr=" 157">
            <a:hlinkClick r:id="" action="ppaction://noaction" highlightClick="1"/>
            <a:extLst>
              <a:ext uri="{FF2B5EF4-FFF2-40B4-BE49-F238E27FC236}">
                <a16:creationId xmlns:a16="http://schemas.microsoft.com/office/drawing/2014/main" id="{AFFEB211-4170-48F2-A7B7-0249C47FBC8B}"/>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50" name="ABBREVIATIONS" descr=" 150">
            <a:hlinkClick r:id="" action="ppaction://noaction" highlightClick="1"/>
            <a:extLst>
              <a:ext uri="{FF2B5EF4-FFF2-40B4-BE49-F238E27FC236}">
                <a16:creationId xmlns:a16="http://schemas.microsoft.com/office/drawing/2014/main" id="{012DCD09-1C04-490A-ABFA-51E607446F31}"/>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ABBREVIATIONS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cxnSp>
        <p:nvCxnSpPr>
          <p:cNvPr id="163" name="Straight Connector 162" descr=" 163">
            <a:extLst>
              <a:ext uri="{FF2B5EF4-FFF2-40B4-BE49-F238E27FC236}">
                <a16:creationId xmlns:a16="http://schemas.microsoft.com/office/drawing/2014/main" id="{92F93E0C-69E0-44D0-8E47-83D82E9BCA0B}"/>
              </a:ext>
            </a:extLst>
          </p:cNvPr>
          <p:cNvCxnSpPr>
            <a:cxnSpLocks/>
          </p:cNvCxnSpPr>
          <p:nvPr/>
        </p:nvCxnSpPr>
        <p:spPr>
          <a:xfrm>
            <a:off x="1574800" y="1850107"/>
            <a:ext cx="8547100" cy="0"/>
          </a:xfrm>
          <a:prstGeom prst="line">
            <a:avLst/>
          </a:prstGeom>
          <a:ln w="57150">
            <a:solidFill>
              <a:schemeClr val="accent2"/>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6" name="Group 5" descr=" 6">
            <a:extLst>
              <a:ext uri="{FF2B5EF4-FFF2-40B4-BE49-F238E27FC236}">
                <a16:creationId xmlns:a16="http://schemas.microsoft.com/office/drawing/2014/main" id="{23C5297B-F289-42B0-A03F-2BACAF6813EF}"/>
              </a:ext>
            </a:extLst>
          </p:cNvPr>
          <p:cNvGrpSpPr/>
          <p:nvPr/>
        </p:nvGrpSpPr>
        <p:grpSpPr>
          <a:xfrm>
            <a:off x="151688" y="1539544"/>
            <a:ext cx="2972511" cy="3115874"/>
            <a:chOff x="151688" y="1539544"/>
            <a:chExt cx="2972511" cy="3115874"/>
          </a:xfrm>
        </p:grpSpPr>
        <p:sp>
          <p:nvSpPr>
            <p:cNvPr id="203" name="TextBox 202">
              <a:extLst>
                <a:ext uri="{FF2B5EF4-FFF2-40B4-BE49-F238E27FC236}">
                  <a16:creationId xmlns:a16="http://schemas.microsoft.com/office/drawing/2014/main" id="{6D75CC14-2F28-4B14-B91B-5F4CCC53E5FF}"/>
                </a:ext>
              </a:extLst>
            </p:cNvPr>
            <p:cNvSpPr txBox="1"/>
            <p:nvPr/>
          </p:nvSpPr>
          <p:spPr>
            <a:xfrm>
              <a:off x="276212" y="1989808"/>
              <a:ext cx="2723463"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HD is a rare inherited disease</a:t>
              </a:r>
            </a:p>
          </p:txBody>
        </p:sp>
        <p:sp>
          <p:nvSpPr>
            <p:cNvPr id="204" name="Oval 203">
              <a:extLst>
                <a:ext uri="{FF2B5EF4-FFF2-40B4-BE49-F238E27FC236}">
                  <a16:creationId xmlns:a16="http://schemas.microsoft.com/office/drawing/2014/main" id="{568218F4-A312-41B8-86D8-AA070CF8207C}"/>
                </a:ext>
              </a:extLst>
            </p:cNvPr>
            <p:cNvSpPr/>
            <p:nvPr/>
          </p:nvSpPr>
          <p:spPr>
            <a:xfrm>
              <a:off x="1327380" y="1539544"/>
              <a:ext cx="621127" cy="6211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5" name="TextBox 204">
              <a:extLst>
                <a:ext uri="{FF2B5EF4-FFF2-40B4-BE49-F238E27FC236}">
                  <a16:creationId xmlns:a16="http://schemas.microsoft.com/office/drawing/2014/main" id="{7F211617-7FDC-4DC7-9244-AAF89C21D43C}"/>
                </a:ext>
              </a:extLst>
            </p:cNvPr>
            <p:cNvSpPr txBox="1"/>
            <p:nvPr/>
          </p:nvSpPr>
          <p:spPr>
            <a:xfrm>
              <a:off x="151688" y="3360713"/>
              <a:ext cx="2972511"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Hereditary fault of CAG repeats in a gene</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1</a:t>
              </a:r>
            </a:p>
          </p:txBody>
        </p:sp>
        <p:sp>
          <p:nvSpPr>
            <p:cNvPr id="206" name="Arrow: Down 205">
              <a:extLst>
                <a:ext uri="{FF2B5EF4-FFF2-40B4-BE49-F238E27FC236}">
                  <a16:creationId xmlns:a16="http://schemas.microsoft.com/office/drawing/2014/main" id="{B25E8675-68A3-4644-B07A-EF7273A6CC7F}"/>
                </a:ext>
              </a:extLst>
            </p:cNvPr>
            <p:cNvSpPr/>
            <p:nvPr/>
          </p:nvSpPr>
          <p:spPr>
            <a:xfrm>
              <a:off x="1421919" y="319548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0" name="Freeform 22">
              <a:extLst>
                <a:ext uri="{FF2B5EF4-FFF2-40B4-BE49-F238E27FC236}">
                  <a16:creationId xmlns:a16="http://schemas.microsoft.com/office/drawing/2014/main" id="{7FD20C08-35E9-454D-9849-E56EC0B71D5C}"/>
                </a:ext>
              </a:extLst>
            </p:cNvPr>
            <p:cNvSpPr>
              <a:spLocks noEditPoints="1"/>
            </p:cNvSpPr>
            <p:nvPr/>
          </p:nvSpPr>
          <p:spPr bwMode="auto">
            <a:xfrm>
              <a:off x="1394166" y="1605657"/>
              <a:ext cx="487554" cy="488900"/>
            </a:xfrm>
            <a:custGeom>
              <a:avLst/>
              <a:gdLst>
                <a:gd name="T0" fmla="*/ 91 w 239"/>
                <a:gd name="T1" fmla="*/ 226 h 239"/>
                <a:gd name="T2" fmla="*/ 80 w 239"/>
                <a:gd name="T3" fmla="*/ 216 h 239"/>
                <a:gd name="T4" fmla="*/ 93 w 239"/>
                <a:gd name="T5" fmla="*/ 178 h 239"/>
                <a:gd name="T6" fmla="*/ 212 w 239"/>
                <a:gd name="T7" fmla="*/ 66 h 239"/>
                <a:gd name="T8" fmla="*/ 220 w 239"/>
                <a:gd name="T9" fmla="*/ 58 h 239"/>
                <a:gd name="T10" fmla="*/ 172 w 239"/>
                <a:gd name="T11" fmla="*/ 19 h 239"/>
                <a:gd name="T12" fmla="*/ 164 w 239"/>
                <a:gd name="T13" fmla="*/ 31 h 239"/>
                <a:gd name="T14" fmla="*/ 207 w 239"/>
                <a:gd name="T15" fmla="*/ 66 h 239"/>
                <a:gd name="T16" fmla="*/ 200 w 239"/>
                <a:gd name="T17" fmla="*/ 74 h 239"/>
                <a:gd name="T18" fmla="*/ 195 w 239"/>
                <a:gd name="T19" fmla="*/ 74 h 239"/>
                <a:gd name="T20" fmla="*/ 187 w 239"/>
                <a:gd name="T21" fmla="*/ 82 h 239"/>
                <a:gd name="T22" fmla="*/ 157 w 239"/>
                <a:gd name="T23" fmla="*/ 44 h 239"/>
                <a:gd name="T24" fmla="*/ 19 w 239"/>
                <a:gd name="T25" fmla="*/ 172 h 239"/>
                <a:gd name="T26" fmla="*/ 59 w 239"/>
                <a:gd name="T27" fmla="*/ 219 h 239"/>
                <a:gd name="T28" fmla="*/ 67 w 239"/>
                <a:gd name="T29" fmla="*/ 211 h 239"/>
                <a:gd name="T30" fmla="*/ 31 w 239"/>
                <a:gd name="T31" fmla="*/ 164 h 239"/>
                <a:gd name="T32" fmla="*/ 67 w 239"/>
                <a:gd name="T33" fmla="*/ 207 h 239"/>
                <a:gd name="T34" fmla="*/ 75 w 239"/>
                <a:gd name="T35" fmla="*/ 199 h 239"/>
                <a:gd name="T36" fmla="*/ 74 w 239"/>
                <a:gd name="T37" fmla="*/ 194 h 239"/>
                <a:gd name="T38" fmla="*/ 82 w 239"/>
                <a:gd name="T39" fmla="*/ 186 h 239"/>
                <a:gd name="T40" fmla="*/ 44 w 239"/>
                <a:gd name="T41" fmla="*/ 157 h 239"/>
                <a:gd name="T42" fmla="*/ 151 w 239"/>
                <a:gd name="T43" fmla="*/ 118 h 239"/>
                <a:gd name="T44" fmla="*/ 159 w 239"/>
                <a:gd name="T45" fmla="*/ 110 h 239"/>
                <a:gd name="T46" fmla="*/ 121 w 239"/>
                <a:gd name="T47" fmla="*/ 80 h 239"/>
                <a:gd name="T48" fmla="*/ 151 w 239"/>
                <a:gd name="T49" fmla="*/ 123 h 239"/>
                <a:gd name="T50" fmla="*/ 143 w 239"/>
                <a:gd name="T51" fmla="*/ 131 h 239"/>
                <a:gd name="T52" fmla="*/ 108 w 239"/>
                <a:gd name="T53" fmla="*/ 87 h 239"/>
                <a:gd name="T54" fmla="*/ 118 w 239"/>
                <a:gd name="T55" fmla="*/ 150 h 239"/>
                <a:gd name="T56" fmla="*/ 110 w 239"/>
                <a:gd name="T57" fmla="*/ 158 h 239"/>
                <a:gd name="T58" fmla="*/ 80 w 239"/>
                <a:gd name="T59" fmla="*/ 120 h 239"/>
                <a:gd name="T60" fmla="*/ 88 w 239"/>
                <a:gd name="T61" fmla="*/ 108 h 239"/>
                <a:gd name="T62" fmla="*/ 131 w 239"/>
                <a:gd name="T63" fmla="*/ 143 h 239"/>
                <a:gd name="T64" fmla="*/ 123 w 239"/>
                <a:gd name="T65" fmla="*/ 151 h 239"/>
                <a:gd name="T66" fmla="*/ 116 w 239"/>
                <a:gd name="T67" fmla="*/ 178 h 239"/>
                <a:gd name="T68" fmla="*/ 154 w 239"/>
                <a:gd name="T69" fmla="*/ 164 h 239"/>
                <a:gd name="T70" fmla="*/ 166 w 239"/>
                <a:gd name="T71" fmla="*/ 151 h 239"/>
                <a:gd name="T72" fmla="*/ 149 w 239"/>
                <a:gd name="T73" fmla="*/ 49 h 239"/>
                <a:gd name="T74" fmla="*/ 161 w 239"/>
                <a:gd name="T75" fmla="*/ 0 h 239"/>
                <a:gd name="T76" fmla="*/ 151 w 239"/>
                <a:gd name="T77" fmla="*/ 88 h 239"/>
                <a:gd name="T78" fmla="*/ 143 w 239"/>
                <a:gd name="T79" fmla="*/ 153 h 239"/>
                <a:gd name="T80" fmla="*/ 50 w 239"/>
                <a:gd name="T81" fmla="*/ 134 h 239"/>
                <a:gd name="T82" fmla="*/ 11 w 239"/>
                <a:gd name="T83" fmla="*/ 171 h 239"/>
                <a:gd name="T84" fmla="*/ 78 w 239"/>
                <a:gd name="T85" fmla="*/ 161 h 239"/>
                <a:gd name="T86" fmla="*/ 143 w 239"/>
                <a:gd name="T87" fmla="*/ 143 h 239"/>
                <a:gd name="T88" fmla="*/ 96 w 239"/>
                <a:gd name="T89" fmla="*/ 103 h 239"/>
                <a:gd name="T90" fmla="*/ 104 w 239"/>
                <a:gd name="T91" fmla="*/ 95 h 239"/>
                <a:gd name="T92" fmla="*/ 73 w 239"/>
                <a:gd name="T93" fmla="*/ 87 h 239"/>
                <a:gd name="T94" fmla="*/ 86 w 239"/>
                <a:gd name="T95" fmla="*/ 75 h 239"/>
                <a:gd name="T96" fmla="*/ 123 w 239"/>
                <a:gd name="T97" fmla="*/ 60 h 239"/>
                <a:gd name="T98" fmla="*/ 137 w 239"/>
                <a:gd name="T99" fmla="*/ 79 h 239"/>
                <a:gd name="T100" fmla="*/ 86 w 239"/>
                <a:gd name="T101" fmla="*/ 96 h 239"/>
                <a:gd name="T102" fmla="*/ 73 w 239"/>
                <a:gd name="T103" fmla="*/ 134 h 239"/>
                <a:gd name="T104" fmla="*/ 190 w 239"/>
                <a:gd name="T105" fmla="*/ 90 h 239"/>
                <a:gd name="T106" fmla="*/ 239 w 239"/>
                <a:gd name="T107" fmla="*/ 78 h 239"/>
                <a:gd name="T108" fmla="*/ 182 w 239"/>
                <a:gd name="T109" fmla="*/ 10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9" h="239">
                  <a:moveTo>
                    <a:pt x="105" y="182"/>
                  </a:moveTo>
                  <a:cubicBezTo>
                    <a:pt x="105" y="184"/>
                    <a:pt x="105" y="186"/>
                    <a:pt x="105" y="189"/>
                  </a:cubicBezTo>
                  <a:cubicBezTo>
                    <a:pt x="106" y="202"/>
                    <a:pt x="101" y="216"/>
                    <a:pt x="91" y="226"/>
                  </a:cubicBezTo>
                  <a:cubicBezTo>
                    <a:pt x="78" y="239"/>
                    <a:pt x="78" y="239"/>
                    <a:pt x="78" y="239"/>
                  </a:cubicBezTo>
                  <a:cubicBezTo>
                    <a:pt x="68" y="228"/>
                    <a:pt x="68" y="228"/>
                    <a:pt x="68" y="228"/>
                  </a:cubicBezTo>
                  <a:cubicBezTo>
                    <a:pt x="80" y="216"/>
                    <a:pt x="80" y="216"/>
                    <a:pt x="80" y="216"/>
                  </a:cubicBezTo>
                  <a:cubicBezTo>
                    <a:pt x="87" y="209"/>
                    <a:pt x="91" y="199"/>
                    <a:pt x="90" y="189"/>
                  </a:cubicBezTo>
                  <a:cubicBezTo>
                    <a:pt x="90" y="184"/>
                    <a:pt x="89" y="179"/>
                    <a:pt x="87" y="175"/>
                  </a:cubicBezTo>
                  <a:cubicBezTo>
                    <a:pt x="89" y="176"/>
                    <a:pt x="91" y="177"/>
                    <a:pt x="93" y="178"/>
                  </a:cubicBezTo>
                  <a:cubicBezTo>
                    <a:pt x="97" y="179"/>
                    <a:pt x="101" y="181"/>
                    <a:pt x="105" y="182"/>
                  </a:cubicBezTo>
                  <a:close/>
                  <a:moveTo>
                    <a:pt x="172" y="27"/>
                  </a:moveTo>
                  <a:cubicBezTo>
                    <a:pt x="212" y="66"/>
                    <a:pt x="212" y="66"/>
                    <a:pt x="212" y="66"/>
                  </a:cubicBezTo>
                  <a:cubicBezTo>
                    <a:pt x="214" y="69"/>
                    <a:pt x="217" y="69"/>
                    <a:pt x="220" y="66"/>
                  </a:cubicBezTo>
                  <a:cubicBezTo>
                    <a:pt x="220" y="66"/>
                    <a:pt x="220" y="66"/>
                    <a:pt x="220" y="66"/>
                  </a:cubicBezTo>
                  <a:cubicBezTo>
                    <a:pt x="222" y="64"/>
                    <a:pt x="222" y="61"/>
                    <a:pt x="220" y="58"/>
                  </a:cubicBezTo>
                  <a:cubicBezTo>
                    <a:pt x="180" y="19"/>
                    <a:pt x="180" y="19"/>
                    <a:pt x="180" y="19"/>
                  </a:cubicBezTo>
                  <a:cubicBezTo>
                    <a:pt x="178" y="17"/>
                    <a:pt x="174" y="17"/>
                    <a:pt x="172" y="19"/>
                  </a:cubicBezTo>
                  <a:cubicBezTo>
                    <a:pt x="172" y="19"/>
                    <a:pt x="172" y="19"/>
                    <a:pt x="172" y="19"/>
                  </a:cubicBezTo>
                  <a:cubicBezTo>
                    <a:pt x="170" y="21"/>
                    <a:pt x="170" y="25"/>
                    <a:pt x="172" y="27"/>
                  </a:cubicBezTo>
                  <a:close/>
                  <a:moveTo>
                    <a:pt x="164" y="39"/>
                  </a:moveTo>
                  <a:cubicBezTo>
                    <a:pt x="162" y="37"/>
                    <a:pt x="162" y="33"/>
                    <a:pt x="164" y="31"/>
                  </a:cubicBezTo>
                  <a:cubicBezTo>
                    <a:pt x="164" y="31"/>
                    <a:pt x="164" y="31"/>
                    <a:pt x="164" y="31"/>
                  </a:cubicBezTo>
                  <a:cubicBezTo>
                    <a:pt x="166" y="29"/>
                    <a:pt x="170" y="29"/>
                    <a:pt x="172" y="31"/>
                  </a:cubicBezTo>
                  <a:cubicBezTo>
                    <a:pt x="207" y="66"/>
                    <a:pt x="207" y="66"/>
                    <a:pt x="207" y="66"/>
                  </a:cubicBezTo>
                  <a:cubicBezTo>
                    <a:pt x="210" y="69"/>
                    <a:pt x="210" y="72"/>
                    <a:pt x="207" y="74"/>
                  </a:cubicBezTo>
                  <a:cubicBezTo>
                    <a:pt x="207" y="74"/>
                    <a:pt x="207" y="74"/>
                    <a:pt x="207" y="74"/>
                  </a:cubicBezTo>
                  <a:cubicBezTo>
                    <a:pt x="205" y="77"/>
                    <a:pt x="202" y="77"/>
                    <a:pt x="200" y="74"/>
                  </a:cubicBezTo>
                  <a:cubicBezTo>
                    <a:pt x="164" y="39"/>
                    <a:pt x="164" y="39"/>
                    <a:pt x="164" y="39"/>
                  </a:cubicBezTo>
                  <a:close/>
                  <a:moveTo>
                    <a:pt x="165" y="44"/>
                  </a:moveTo>
                  <a:cubicBezTo>
                    <a:pt x="195" y="74"/>
                    <a:pt x="195" y="74"/>
                    <a:pt x="195" y="74"/>
                  </a:cubicBezTo>
                  <a:cubicBezTo>
                    <a:pt x="197" y="76"/>
                    <a:pt x="197" y="80"/>
                    <a:pt x="195" y="82"/>
                  </a:cubicBezTo>
                  <a:cubicBezTo>
                    <a:pt x="195" y="82"/>
                    <a:pt x="195" y="82"/>
                    <a:pt x="195" y="82"/>
                  </a:cubicBezTo>
                  <a:cubicBezTo>
                    <a:pt x="192" y="84"/>
                    <a:pt x="189" y="84"/>
                    <a:pt x="187" y="82"/>
                  </a:cubicBezTo>
                  <a:cubicBezTo>
                    <a:pt x="157" y="52"/>
                    <a:pt x="157" y="52"/>
                    <a:pt x="157" y="52"/>
                  </a:cubicBezTo>
                  <a:cubicBezTo>
                    <a:pt x="155" y="50"/>
                    <a:pt x="155" y="46"/>
                    <a:pt x="157" y="44"/>
                  </a:cubicBezTo>
                  <a:cubicBezTo>
                    <a:pt x="157" y="44"/>
                    <a:pt x="157" y="44"/>
                    <a:pt x="157" y="44"/>
                  </a:cubicBezTo>
                  <a:cubicBezTo>
                    <a:pt x="159" y="42"/>
                    <a:pt x="163" y="42"/>
                    <a:pt x="165" y="44"/>
                  </a:cubicBezTo>
                  <a:close/>
                  <a:moveTo>
                    <a:pt x="27" y="172"/>
                  </a:moveTo>
                  <a:cubicBezTo>
                    <a:pt x="25" y="170"/>
                    <a:pt x="22" y="170"/>
                    <a:pt x="19" y="172"/>
                  </a:cubicBezTo>
                  <a:cubicBezTo>
                    <a:pt x="19" y="172"/>
                    <a:pt x="19" y="172"/>
                    <a:pt x="19" y="172"/>
                  </a:cubicBezTo>
                  <a:cubicBezTo>
                    <a:pt x="17" y="174"/>
                    <a:pt x="17" y="178"/>
                    <a:pt x="19" y="180"/>
                  </a:cubicBezTo>
                  <a:cubicBezTo>
                    <a:pt x="59" y="219"/>
                    <a:pt x="59" y="219"/>
                    <a:pt x="59" y="219"/>
                  </a:cubicBezTo>
                  <a:cubicBezTo>
                    <a:pt x="61" y="221"/>
                    <a:pt x="65" y="221"/>
                    <a:pt x="67" y="219"/>
                  </a:cubicBezTo>
                  <a:cubicBezTo>
                    <a:pt x="67" y="219"/>
                    <a:pt x="67" y="219"/>
                    <a:pt x="67" y="219"/>
                  </a:cubicBezTo>
                  <a:cubicBezTo>
                    <a:pt x="69" y="217"/>
                    <a:pt x="69" y="214"/>
                    <a:pt x="67" y="211"/>
                  </a:cubicBezTo>
                  <a:cubicBezTo>
                    <a:pt x="27" y="172"/>
                    <a:pt x="27" y="172"/>
                    <a:pt x="27" y="172"/>
                  </a:cubicBezTo>
                  <a:close/>
                  <a:moveTo>
                    <a:pt x="39" y="164"/>
                  </a:moveTo>
                  <a:cubicBezTo>
                    <a:pt x="37" y="162"/>
                    <a:pt x="34" y="162"/>
                    <a:pt x="31" y="164"/>
                  </a:cubicBezTo>
                  <a:cubicBezTo>
                    <a:pt x="31" y="164"/>
                    <a:pt x="31" y="164"/>
                    <a:pt x="31" y="164"/>
                  </a:cubicBezTo>
                  <a:cubicBezTo>
                    <a:pt x="29" y="166"/>
                    <a:pt x="29" y="170"/>
                    <a:pt x="31" y="172"/>
                  </a:cubicBezTo>
                  <a:cubicBezTo>
                    <a:pt x="67" y="207"/>
                    <a:pt x="67" y="207"/>
                    <a:pt x="67" y="207"/>
                  </a:cubicBezTo>
                  <a:cubicBezTo>
                    <a:pt x="69" y="209"/>
                    <a:pt x="73" y="209"/>
                    <a:pt x="75" y="207"/>
                  </a:cubicBezTo>
                  <a:cubicBezTo>
                    <a:pt x="75" y="207"/>
                    <a:pt x="75" y="207"/>
                    <a:pt x="75" y="207"/>
                  </a:cubicBezTo>
                  <a:cubicBezTo>
                    <a:pt x="77" y="205"/>
                    <a:pt x="77" y="201"/>
                    <a:pt x="75" y="199"/>
                  </a:cubicBezTo>
                  <a:cubicBezTo>
                    <a:pt x="39" y="164"/>
                    <a:pt x="39" y="164"/>
                    <a:pt x="39" y="164"/>
                  </a:cubicBezTo>
                  <a:close/>
                  <a:moveTo>
                    <a:pt x="44" y="164"/>
                  </a:moveTo>
                  <a:cubicBezTo>
                    <a:pt x="74" y="194"/>
                    <a:pt x="74" y="194"/>
                    <a:pt x="74" y="194"/>
                  </a:cubicBezTo>
                  <a:cubicBezTo>
                    <a:pt x="76" y="196"/>
                    <a:pt x="80" y="196"/>
                    <a:pt x="82" y="194"/>
                  </a:cubicBezTo>
                  <a:cubicBezTo>
                    <a:pt x="82" y="194"/>
                    <a:pt x="82" y="194"/>
                    <a:pt x="82" y="194"/>
                  </a:cubicBezTo>
                  <a:cubicBezTo>
                    <a:pt x="84" y="192"/>
                    <a:pt x="84" y="188"/>
                    <a:pt x="82" y="186"/>
                  </a:cubicBezTo>
                  <a:cubicBezTo>
                    <a:pt x="52" y="157"/>
                    <a:pt x="52" y="157"/>
                    <a:pt x="52" y="157"/>
                  </a:cubicBezTo>
                  <a:cubicBezTo>
                    <a:pt x="50" y="154"/>
                    <a:pt x="47" y="154"/>
                    <a:pt x="44" y="157"/>
                  </a:cubicBezTo>
                  <a:cubicBezTo>
                    <a:pt x="44" y="157"/>
                    <a:pt x="44" y="157"/>
                    <a:pt x="44" y="157"/>
                  </a:cubicBezTo>
                  <a:cubicBezTo>
                    <a:pt x="42" y="159"/>
                    <a:pt x="42" y="162"/>
                    <a:pt x="44" y="164"/>
                  </a:cubicBezTo>
                  <a:close/>
                  <a:moveTo>
                    <a:pt x="121" y="88"/>
                  </a:moveTo>
                  <a:cubicBezTo>
                    <a:pt x="151" y="118"/>
                    <a:pt x="151" y="118"/>
                    <a:pt x="151" y="118"/>
                  </a:cubicBezTo>
                  <a:cubicBezTo>
                    <a:pt x="153" y="120"/>
                    <a:pt x="156" y="120"/>
                    <a:pt x="159" y="118"/>
                  </a:cubicBezTo>
                  <a:cubicBezTo>
                    <a:pt x="159" y="118"/>
                    <a:pt x="159" y="118"/>
                    <a:pt x="159" y="118"/>
                  </a:cubicBezTo>
                  <a:cubicBezTo>
                    <a:pt x="161" y="116"/>
                    <a:pt x="161" y="112"/>
                    <a:pt x="159" y="110"/>
                  </a:cubicBezTo>
                  <a:cubicBezTo>
                    <a:pt x="129" y="80"/>
                    <a:pt x="129" y="80"/>
                    <a:pt x="129" y="80"/>
                  </a:cubicBezTo>
                  <a:cubicBezTo>
                    <a:pt x="127" y="78"/>
                    <a:pt x="123" y="78"/>
                    <a:pt x="121" y="80"/>
                  </a:cubicBezTo>
                  <a:cubicBezTo>
                    <a:pt x="121" y="80"/>
                    <a:pt x="121" y="80"/>
                    <a:pt x="121" y="80"/>
                  </a:cubicBezTo>
                  <a:cubicBezTo>
                    <a:pt x="119" y="82"/>
                    <a:pt x="119" y="86"/>
                    <a:pt x="121" y="88"/>
                  </a:cubicBezTo>
                  <a:close/>
                  <a:moveTo>
                    <a:pt x="116" y="87"/>
                  </a:moveTo>
                  <a:cubicBezTo>
                    <a:pt x="151" y="123"/>
                    <a:pt x="151" y="123"/>
                    <a:pt x="151" y="123"/>
                  </a:cubicBezTo>
                  <a:cubicBezTo>
                    <a:pt x="153" y="125"/>
                    <a:pt x="153" y="128"/>
                    <a:pt x="151" y="131"/>
                  </a:cubicBezTo>
                  <a:cubicBezTo>
                    <a:pt x="151" y="131"/>
                    <a:pt x="151" y="131"/>
                    <a:pt x="151" y="131"/>
                  </a:cubicBezTo>
                  <a:cubicBezTo>
                    <a:pt x="149" y="133"/>
                    <a:pt x="145" y="133"/>
                    <a:pt x="143" y="131"/>
                  </a:cubicBezTo>
                  <a:cubicBezTo>
                    <a:pt x="108" y="95"/>
                    <a:pt x="108" y="95"/>
                    <a:pt x="108" y="95"/>
                  </a:cubicBezTo>
                  <a:cubicBezTo>
                    <a:pt x="106" y="93"/>
                    <a:pt x="106" y="90"/>
                    <a:pt x="108" y="87"/>
                  </a:cubicBezTo>
                  <a:cubicBezTo>
                    <a:pt x="108" y="87"/>
                    <a:pt x="108" y="87"/>
                    <a:pt x="108" y="87"/>
                  </a:cubicBezTo>
                  <a:cubicBezTo>
                    <a:pt x="110" y="85"/>
                    <a:pt x="114" y="85"/>
                    <a:pt x="116" y="87"/>
                  </a:cubicBezTo>
                  <a:close/>
                  <a:moveTo>
                    <a:pt x="88" y="120"/>
                  </a:moveTo>
                  <a:cubicBezTo>
                    <a:pt x="118" y="150"/>
                    <a:pt x="118" y="150"/>
                    <a:pt x="118" y="150"/>
                  </a:cubicBezTo>
                  <a:cubicBezTo>
                    <a:pt x="120" y="152"/>
                    <a:pt x="120" y="156"/>
                    <a:pt x="118" y="158"/>
                  </a:cubicBezTo>
                  <a:cubicBezTo>
                    <a:pt x="118" y="158"/>
                    <a:pt x="118" y="158"/>
                    <a:pt x="118" y="158"/>
                  </a:cubicBezTo>
                  <a:cubicBezTo>
                    <a:pt x="116" y="160"/>
                    <a:pt x="112" y="160"/>
                    <a:pt x="110" y="158"/>
                  </a:cubicBezTo>
                  <a:cubicBezTo>
                    <a:pt x="80" y="128"/>
                    <a:pt x="80" y="128"/>
                    <a:pt x="80" y="128"/>
                  </a:cubicBezTo>
                  <a:cubicBezTo>
                    <a:pt x="78" y="126"/>
                    <a:pt x="78" y="123"/>
                    <a:pt x="80" y="120"/>
                  </a:cubicBezTo>
                  <a:cubicBezTo>
                    <a:pt x="80" y="120"/>
                    <a:pt x="80" y="120"/>
                    <a:pt x="80" y="120"/>
                  </a:cubicBezTo>
                  <a:cubicBezTo>
                    <a:pt x="83" y="118"/>
                    <a:pt x="86" y="118"/>
                    <a:pt x="88" y="120"/>
                  </a:cubicBezTo>
                  <a:close/>
                  <a:moveTo>
                    <a:pt x="88" y="115"/>
                  </a:moveTo>
                  <a:cubicBezTo>
                    <a:pt x="86" y="113"/>
                    <a:pt x="86" y="110"/>
                    <a:pt x="88" y="108"/>
                  </a:cubicBezTo>
                  <a:cubicBezTo>
                    <a:pt x="88" y="108"/>
                    <a:pt x="88" y="108"/>
                    <a:pt x="88" y="108"/>
                  </a:cubicBezTo>
                  <a:cubicBezTo>
                    <a:pt x="90" y="105"/>
                    <a:pt x="94" y="105"/>
                    <a:pt x="96" y="108"/>
                  </a:cubicBezTo>
                  <a:cubicBezTo>
                    <a:pt x="131" y="143"/>
                    <a:pt x="131" y="143"/>
                    <a:pt x="131" y="143"/>
                  </a:cubicBezTo>
                  <a:cubicBezTo>
                    <a:pt x="133" y="145"/>
                    <a:pt x="133" y="149"/>
                    <a:pt x="131" y="151"/>
                  </a:cubicBezTo>
                  <a:cubicBezTo>
                    <a:pt x="131" y="151"/>
                    <a:pt x="131" y="151"/>
                    <a:pt x="131" y="151"/>
                  </a:cubicBezTo>
                  <a:cubicBezTo>
                    <a:pt x="129" y="153"/>
                    <a:pt x="125" y="153"/>
                    <a:pt x="123" y="151"/>
                  </a:cubicBezTo>
                  <a:cubicBezTo>
                    <a:pt x="88" y="115"/>
                    <a:pt x="88" y="115"/>
                    <a:pt x="88" y="115"/>
                  </a:cubicBezTo>
                  <a:close/>
                  <a:moveTo>
                    <a:pt x="78" y="161"/>
                  </a:moveTo>
                  <a:cubicBezTo>
                    <a:pt x="88" y="172"/>
                    <a:pt x="102" y="178"/>
                    <a:pt x="116" y="178"/>
                  </a:cubicBezTo>
                  <a:cubicBezTo>
                    <a:pt x="129" y="179"/>
                    <a:pt x="142" y="174"/>
                    <a:pt x="152" y="166"/>
                  </a:cubicBezTo>
                  <a:cubicBezTo>
                    <a:pt x="152" y="166"/>
                    <a:pt x="152" y="166"/>
                    <a:pt x="152" y="166"/>
                  </a:cubicBezTo>
                  <a:cubicBezTo>
                    <a:pt x="154" y="164"/>
                    <a:pt x="154" y="164"/>
                    <a:pt x="154" y="164"/>
                  </a:cubicBezTo>
                  <a:cubicBezTo>
                    <a:pt x="164" y="153"/>
                    <a:pt x="164" y="153"/>
                    <a:pt x="164" y="153"/>
                  </a:cubicBezTo>
                  <a:cubicBezTo>
                    <a:pt x="166" y="151"/>
                    <a:pt x="166" y="151"/>
                    <a:pt x="166" y="151"/>
                  </a:cubicBezTo>
                  <a:cubicBezTo>
                    <a:pt x="166" y="151"/>
                    <a:pt x="166" y="151"/>
                    <a:pt x="166" y="151"/>
                  </a:cubicBezTo>
                  <a:cubicBezTo>
                    <a:pt x="175" y="141"/>
                    <a:pt x="179" y="128"/>
                    <a:pt x="178" y="115"/>
                  </a:cubicBezTo>
                  <a:cubicBezTo>
                    <a:pt x="178" y="102"/>
                    <a:pt x="172" y="88"/>
                    <a:pt x="162" y="77"/>
                  </a:cubicBezTo>
                  <a:cubicBezTo>
                    <a:pt x="154" y="69"/>
                    <a:pt x="149" y="59"/>
                    <a:pt x="149" y="49"/>
                  </a:cubicBezTo>
                  <a:cubicBezTo>
                    <a:pt x="149" y="39"/>
                    <a:pt x="152" y="30"/>
                    <a:pt x="159" y="23"/>
                  </a:cubicBezTo>
                  <a:cubicBezTo>
                    <a:pt x="171" y="10"/>
                    <a:pt x="171" y="10"/>
                    <a:pt x="171" y="10"/>
                  </a:cubicBezTo>
                  <a:cubicBezTo>
                    <a:pt x="161" y="0"/>
                    <a:pt x="161" y="0"/>
                    <a:pt x="161" y="0"/>
                  </a:cubicBezTo>
                  <a:cubicBezTo>
                    <a:pt x="148" y="12"/>
                    <a:pt x="148" y="12"/>
                    <a:pt x="148" y="12"/>
                  </a:cubicBezTo>
                  <a:cubicBezTo>
                    <a:pt x="138" y="22"/>
                    <a:pt x="133" y="36"/>
                    <a:pt x="134" y="50"/>
                  </a:cubicBezTo>
                  <a:cubicBezTo>
                    <a:pt x="134" y="63"/>
                    <a:pt x="140" y="77"/>
                    <a:pt x="151" y="88"/>
                  </a:cubicBezTo>
                  <a:cubicBezTo>
                    <a:pt x="159" y="96"/>
                    <a:pt x="163" y="106"/>
                    <a:pt x="163" y="116"/>
                  </a:cubicBezTo>
                  <a:cubicBezTo>
                    <a:pt x="164" y="126"/>
                    <a:pt x="160" y="135"/>
                    <a:pt x="153" y="142"/>
                  </a:cubicBezTo>
                  <a:cubicBezTo>
                    <a:pt x="143" y="153"/>
                    <a:pt x="143" y="153"/>
                    <a:pt x="143" y="153"/>
                  </a:cubicBezTo>
                  <a:cubicBezTo>
                    <a:pt x="136" y="160"/>
                    <a:pt x="126" y="163"/>
                    <a:pt x="116" y="163"/>
                  </a:cubicBezTo>
                  <a:cubicBezTo>
                    <a:pt x="106" y="163"/>
                    <a:pt x="96" y="158"/>
                    <a:pt x="88" y="150"/>
                  </a:cubicBezTo>
                  <a:cubicBezTo>
                    <a:pt x="78" y="140"/>
                    <a:pt x="64" y="134"/>
                    <a:pt x="50" y="134"/>
                  </a:cubicBezTo>
                  <a:cubicBezTo>
                    <a:pt x="36" y="133"/>
                    <a:pt x="23" y="138"/>
                    <a:pt x="12" y="148"/>
                  </a:cubicBezTo>
                  <a:cubicBezTo>
                    <a:pt x="0" y="160"/>
                    <a:pt x="0" y="160"/>
                    <a:pt x="0" y="160"/>
                  </a:cubicBezTo>
                  <a:cubicBezTo>
                    <a:pt x="11" y="171"/>
                    <a:pt x="11" y="171"/>
                    <a:pt x="11" y="171"/>
                  </a:cubicBezTo>
                  <a:cubicBezTo>
                    <a:pt x="23" y="159"/>
                    <a:pt x="23" y="159"/>
                    <a:pt x="23" y="159"/>
                  </a:cubicBezTo>
                  <a:cubicBezTo>
                    <a:pt x="30" y="152"/>
                    <a:pt x="40" y="148"/>
                    <a:pt x="50" y="149"/>
                  </a:cubicBezTo>
                  <a:cubicBezTo>
                    <a:pt x="59" y="149"/>
                    <a:pt x="70" y="153"/>
                    <a:pt x="78" y="161"/>
                  </a:cubicBezTo>
                  <a:close/>
                  <a:moveTo>
                    <a:pt x="104" y="95"/>
                  </a:moveTo>
                  <a:cubicBezTo>
                    <a:pt x="143" y="135"/>
                    <a:pt x="143" y="135"/>
                    <a:pt x="143" y="135"/>
                  </a:cubicBezTo>
                  <a:cubicBezTo>
                    <a:pt x="145" y="137"/>
                    <a:pt x="145" y="141"/>
                    <a:pt x="143" y="143"/>
                  </a:cubicBezTo>
                  <a:cubicBezTo>
                    <a:pt x="143" y="143"/>
                    <a:pt x="143" y="143"/>
                    <a:pt x="143" y="143"/>
                  </a:cubicBezTo>
                  <a:cubicBezTo>
                    <a:pt x="141" y="145"/>
                    <a:pt x="137" y="145"/>
                    <a:pt x="135" y="143"/>
                  </a:cubicBezTo>
                  <a:cubicBezTo>
                    <a:pt x="96" y="103"/>
                    <a:pt x="96" y="103"/>
                    <a:pt x="96" y="103"/>
                  </a:cubicBezTo>
                  <a:cubicBezTo>
                    <a:pt x="94" y="101"/>
                    <a:pt x="94" y="98"/>
                    <a:pt x="96" y="95"/>
                  </a:cubicBezTo>
                  <a:cubicBezTo>
                    <a:pt x="96" y="95"/>
                    <a:pt x="96" y="95"/>
                    <a:pt x="96" y="95"/>
                  </a:cubicBezTo>
                  <a:cubicBezTo>
                    <a:pt x="98" y="93"/>
                    <a:pt x="102" y="93"/>
                    <a:pt x="104" y="95"/>
                  </a:cubicBezTo>
                  <a:close/>
                  <a:moveTo>
                    <a:pt x="61" y="130"/>
                  </a:moveTo>
                  <a:cubicBezTo>
                    <a:pt x="61" y="128"/>
                    <a:pt x="61" y="125"/>
                    <a:pt x="61" y="123"/>
                  </a:cubicBezTo>
                  <a:cubicBezTo>
                    <a:pt x="60" y="110"/>
                    <a:pt x="64" y="97"/>
                    <a:pt x="73" y="87"/>
                  </a:cubicBezTo>
                  <a:cubicBezTo>
                    <a:pt x="73" y="87"/>
                    <a:pt x="73" y="87"/>
                    <a:pt x="73" y="87"/>
                  </a:cubicBezTo>
                  <a:cubicBezTo>
                    <a:pt x="75" y="85"/>
                    <a:pt x="75" y="85"/>
                    <a:pt x="75" y="85"/>
                  </a:cubicBezTo>
                  <a:cubicBezTo>
                    <a:pt x="86" y="75"/>
                    <a:pt x="86" y="75"/>
                    <a:pt x="86" y="75"/>
                  </a:cubicBezTo>
                  <a:cubicBezTo>
                    <a:pt x="88" y="73"/>
                    <a:pt x="88" y="73"/>
                    <a:pt x="88" y="73"/>
                  </a:cubicBezTo>
                  <a:cubicBezTo>
                    <a:pt x="88" y="73"/>
                    <a:pt x="88" y="73"/>
                    <a:pt x="88" y="73"/>
                  </a:cubicBezTo>
                  <a:cubicBezTo>
                    <a:pt x="98" y="64"/>
                    <a:pt x="110" y="60"/>
                    <a:pt x="123" y="60"/>
                  </a:cubicBezTo>
                  <a:cubicBezTo>
                    <a:pt x="126" y="60"/>
                    <a:pt x="128" y="61"/>
                    <a:pt x="130" y="61"/>
                  </a:cubicBezTo>
                  <a:cubicBezTo>
                    <a:pt x="131" y="65"/>
                    <a:pt x="132" y="69"/>
                    <a:pt x="134" y="72"/>
                  </a:cubicBezTo>
                  <a:cubicBezTo>
                    <a:pt x="135" y="75"/>
                    <a:pt x="136" y="77"/>
                    <a:pt x="137" y="79"/>
                  </a:cubicBezTo>
                  <a:cubicBezTo>
                    <a:pt x="133" y="77"/>
                    <a:pt x="128" y="76"/>
                    <a:pt x="123" y="75"/>
                  </a:cubicBezTo>
                  <a:cubicBezTo>
                    <a:pt x="113" y="75"/>
                    <a:pt x="103" y="78"/>
                    <a:pt x="96" y="85"/>
                  </a:cubicBezTo>
                  <a:cubicBezTo>
                    <a:pt x="86" y="96"/>
                    <a:pt x="86" y="96"/>
                    <a:pt x="86" y="96"/>
                  </a:cubicBezTo>
                  <a:cubicBezTo>
                    <a:pt x="79" y="103"/>
                    <a:pt x="75" y="113"/>
                    <a:pt x="76" y="122"/>
                  </a:cubicBezTo>
                  <a:cubicBezTo>
                    <a:pt x="76" y="127"/>
                    <a:pt x="77" y="132"/>
                    <a:pt x="79" y="137"/>
                  </a:cubicBezTo>
                  <a:cubicBezTo>
                    <a:pt x="77" y="136"/>
                    <a:pt x="75" y="135"/>
                    <a:pt x="73" y="134"/>
                  </a:cubicBezTo>
                  <a:cubicBezTo>
                    <a:pt x="69" y="132"/>
                    <a:pt x="65" y="131"/>
                    <a:pt x="61" y="130"/>
                  </a:cubicBezTo>
                  <a:close/>
                  <a:moveTo>
                    <a:pt x="175" y="86"/>
                  </a:moveTo>
                  <a:cubicBezTo>
                    <a:pt x="180" y="88"/>
                    <a:pt x="185" y="90"/>
                    <a:pt x="190" y="90"/>
                  </a:cubicBezTo>
                  <a:cubicBezTo>
                    <a:pt x="199" y="90"/>
                    <a:pt x="209" y="87"/>
                    <a:pt x="216" y="80"/>
                  </a:cubicBezTo>
                  <a:cubicBezTo>
                    <a:pt x="228" y="67"/>
                    <a:pt x="228" y="67"/>
                    <a:pt x="228" y="67"/>
                  </a:cubicBezTo>
                  <a:cubicBezTo>
                    <a:pt x="239" y="78"/>
                    <a:pt x="239" y="78"/>
                    <a:pt x="239" y="78"/>
                  </a:cubicBezTo>
                  <a:cubicBezTo>
                    <a:pt x="227" y="91"/>
                    <a:pt x="227" y="91"/>
                    <a:pt x="227" y="91"/>
                  </a:cubicBezTo>
                  <a:cubicBezTo>
                    <a:pt x="217" y="101"/>
                    <a:pt x="203" y="105"/>
                    <a:pt x="189" y="105"/>
                  </a:cubicBezTo>
                  <a:cubicBezTo>
                    <a:pt x="187" y="105"/>
                    <a:pt x="184" y="105"/>
                    <a:pt x="182" y="104"/>
                  </a:cubicBezTo>
                  <a:cubicBezTo>
                    <a:pt x="181" y="100"/>
                    <a:pt x="180" y="96"/>
                    <a:pt x="178" y="93"/>
                  </a:cubicBezTo>
                  <a:cubicBezTo>
                    <a:pt x="177" y="91"/>
                    <a:pt x="176" y="88"/>
                    <a:pt x="175"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5" name="Group 4" descr=" 5">
            <a:extLst>
              <a:ext uri="{FF2B5EF4-FFF2-40B4-BE49-F238E27FC236}">
                <a16:creationId xmlns:a16="http://schemas.microsoft.com/office/drawing/2014/main" id="{DD0C74A8-6581-4267-877C-E9FDAF6AAA54}"/>
              </a:ext>
            </a:extLst>
          </p:cNvPr>
          <p:cNvGrpSpPr/>
          <p:nvPr/>
        </p:nvGrpSpPr>
        <p:grpSpPr>
          <a:xfrm>
            <a:off x="3914167" y="1539544"/>
            <a:ext cx="2664000" cy="3115874"/>
            <a:chOff x="3759912" y="1539544"/>
            <a:chExt cx="2664000" cy="3115874"/>
          </a:xfrm>
        </p:grpSpPr>
        <p:sp>
          <p:nvSpPr>
            <p:cNvPr id="197" name="TextBox 196">
              <a:extLst>
                <a:ext uri="{FF2B5EF4-FFF2-40B4-BE49-F238E27FC236}">
                  <a16:creationId xmlns:a16="http://schemas.microsoft.com/office/drawing/2014/main" id="{91F9EC55-E7DC-466F-AB41-9AA72106B4C1}"/>
                </a:ext>
              </a:extLst>
            </p:cNvPr>
            <p:cNvSpPr txBox="1"/>
            <p:nvPr/>
          </p:nvSpPr>
          <p:spPr>
            <a:xfrm>
              <a:off x="3871512" y="1975677"/>
              <a:ext cx="24408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Mutant protein accumulates in the brain</a:t>
              </a:r>
            </a:p>
          </p:txBody>
        </p:sp>
        <p:sp>
          <p:nvSpPr>
            <p:cNvPr id="198" name="Oval 197">
              <a:extLst>
                <a:ext uri="{FF2B5EF4-FFF2-40B4-BE49-F238E27FC236}">
                  <a16:creationId xmlns:a16="http://schemas.microsoft.com/office/drawing/2014/main" id="{34E2354B-BD6D-41D5-B4C4-04D61DA2C0E7}"/>
                </a:ext>
              </a:extLst>
            </p:cNvPr>
            <p:cNvSpPr/>
            <p:nvPr/>
          </p:nvSpPr>
          <p:spPr>
            <a:xfrm>
              <a:off x="4781349" y="1539544"/>
              <a:ext cx="621127" cy="6211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9" name="TextBox 198">
              <a:extLst>
                <a:ext uri="{FF2B5EF4-FFF2-40B4-BE49-F238E27FC236}">
                  <a16:creationId xmlns:a16="http://schemas.microsoft.com/office/drawing/2014/main" id="{A8018986-B79C-470A-AC23-EFF26C74322B}"/>
                </a:ext>
              </a:extLst>
            </p:cNvPr>
            <p:cNvSpPr txBox="1"/>
            <p:nvPr/>
          </p:nvSpPr>
          <p:spPr>
            <a:xfrm>
              <a:off x="3759912" y="336071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Mutant huntingtin protein produced</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1</a:t>
              </a: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 which accumulates in cell nuclei in the brain</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1</a:t>
              </a:r>
            </a:p>
          </p:txBody>
        </p:sp>
        <p:sp>
          <p:nvSpPr>
            <p:cNvPr id="200" name="Arrow: Down 199">
              <a:extLst>
                <a:ext uri="{FF2B5EF4-FFF2-40B4-BE49-F238E27FC236}">
                  <a16:creationId xmlns:a16="http://schemas.microsoft.com/office/drawing/2014/main" id="{17C322C2-0834-40DE-80FD-5C3FB8292422}"/>
                </a:ext>
              </a:extLst>
            </p:cNvPr>
            <p:cNvSpPr/>
            <p:nvPr/>
          </p:nvSpPr>
          <p:spPr>
            <a:xfrm>
              <a:off x="4875888" y="319548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5" name="Freeform: Shape 244">
              <a:extLst>
                <a:ext uri="{FF2B5EF4-FFF2-40B4-BE49-F238E27FC236}">
                  <a16:creationId xmlns:a16="http://schemas.microsoft.com/office/drawing/2014/main" id="{0EA0A51A-8DBD-48F9-A121-957E502615F9}"/>
                </a:ext>
              </a:extLst>
            </p:cNvPr>
            <p:cNvSpPr/>
            <p:nvPr/>
          </p:nvSpPr>
          <p:spPr>
            <a:xfrm>
              <a:off x="4893912" y="1652107"/>
              <a:ext cx="396000" cy="396000"/>
            </a:xfrm>
            <a:custGeom>
              <a:avLst/>
              <a:gdLst>
                <a:gd name="connsiteX0" fmla="*/ 582164 w 582171"/>
                <a:gd name="connsiteY0" fmla="*/ 558127 h 630940"/>
                <a:gd name="connsiteX1" fmla="*/ 566779 w 582171"/>
                <a:gd name="connsiteY1" fmla="*/ 543812 h 630940"/>
                <a:gd name="connsiteX2" fmla="*/ 530349 w 582171"/>
                <a:gd name="connsiteY2" fmla="*/ 543812 h 630940"/>
                <a:gd name="connsiteX3" fmla="*/ 572799 w 582171"/>
                <a:gd name="connsiteY3" fmla="*/ 501362 h 630940"/>
                <a:gd name="connsiteX4" fmla="*/ 573555 w 582171"/>
                <a:gd name="connsiteY4" fmla="*/ 487429 h 630940"/>
                <a:gd name="connsiteX5" fmla="*/ 559260 w 582171"/>
                <a:gd name="connsiteY5" fmla="*/ 487041 h 630940"/>
                <a:gd name="connsiteX6" fmla="*/ 504263 w 582171"/>
                <a:gd name="connsiteY6" fmla="*/ 542031 h 630940"/>
                <a:gd name="connsiteX7" fmla="*/ 412364 w 582171"/>
                <a:gd name="connsiteY7" fmla="*/ 478392 h 630940"/>
                <a:gd name="connsiteX8" fmla="*/ 316409 w 582171"/>
                <a:gd name="connsiteY8" fmla="*/ 312187 h 630940"/>
                <a:gd name="connsiteX9" fmla="*/ 323086 w 582171"/>
                <a:gd name="connsiteY9" fmla="*/ 248751 h 630940"/>
                <a:gd name="connsiteX10" fmla="*/ 352280 w 582171"/>
                <a:gd name="connsiteY10" fmla="*/ 233136 h 630940"/>
                <a:gd name="connsiteX11" fmla="*/ 387751 w 582171"/>
                <a:gd name="connsiteY11" fmla="*/ 231131 h 630940"/>
                <a:gd name="connsiteX12" fmla="*/ 442806 w 582171"/>
                <a:gd name="connsiteY12" fmla="*/ 286187 h 630940"/>
                <a:gd name="connsiteX13" fmla="*/ 449766 w 582171"/>
                <a:gd name="connsiteY13" fmla="*/ 289072 h 630940"/>
                <a:gd name="connsiteX14" fmla="*/ 456378 w 582171"/>
                <a:gd name="connsiteY14" fmla="*/ 286522 h 630940"/>
                <a:gd name="connsiteX15" fmla="*/ 456339 w 582171"/>
                <a:gd name="connsiteY15" fmla="*/ 271879 h 630940"/>
                <a:gd name="connsiteX16" fmla="*/ 415591 w 582171"/>
                <a:gd name="connsiteY16" fmla="*/ 231131 h 630940"/>
                <a:gd name="connsiteX17" fmla="*/ 448781 w 582171"/>
                <a:gd name="connsiteY17" fmla="*/ 231131 h 630940"/>
                <a:gd name="connsiteX18" fmla="*/ 459007 w 582171"/>
                <a:gd name="connsiteY18" fmla="*/ 222252 h 630940"/>
                <a:gd name="connsiteX19" fmla="*/ 449208 w 582171"/>
                <a:gd name="connsiteY19" fmla="*/ 211434 h 630940"/>
                <a:gd name="connsiteX20" fmla="*/ 414408 w 582171"/>
                <a:gd name="connsiteY20" fmla="*/ 211434 h 630940"/>
                <a:gd name="connsiteX21" fmla="*/ 456332 w 582171"/>
                <a:gd name="connsiteY21" fmla="*/ 169510 h 630940"/>
                <a:gd name="connsiteX22" fmla="*/ 457088 w 582171"/>
                <a:gd name="connsiteY22" fmla="*/ 155577 h 630940"/>
                <a:gd name="connsiteX23" fmla="*/ 442793 w 582171"/>
                <a:gd name="connsiteY23" fmla="*/ 155189 h 630940"/>
                <a:gd name="connsiteX24" fmla="*/ 386548 w 582171"/>
                <a:gd name="connsiteY24" fmla="*/ 211428 h 630940"/>
                <a:gd name="connsiteX25" fmla="*/ 352260 w 582171"/>
                <a:gd name="connsiteY25" fmla="*/ 207142 h 630940"/>
                <a:gd name="connsiteX26" fmla="*/ 310776 w 582171"/>
                <a:gd name="connsiteY26" fmla="*/ 135295 h 630940"/>
                <a:gd name="connsiteX27" fmla="*/ 340930 w 582171"/>
                <a:gd name="connsiteY27" fmla="*/ 76486 h 630940"/>
                <a:gd name="connsiteX28" fmla="*/ 394329 w 582171"/>
                <a:gd name="connsiteY28" fmla="*/ 64176 h 630940"/>
                <a:gd name="connsiteX29" fmla="*/ 402315 w 582171"/>
                <a:gd name="connsiteY29" fmla="*/ 53214 h 630940"/>
                <a:gd name="connsiteX30" fmla="*/ 390334 w 582171"/>
                <a:gd name="connsiteY30" fmla="*/ 44887 h 630940"/>
                <a:gd name="connsiteX31" fmla="*/ 341922 w 582171"/>
                <a:gd name="connsiteY31" fmla="*/ 56046 h 630940"/>
                <a:gd name="connsiteX32" fmla="*/ 330763 w 582171"/>
                <a:gd name="connsiteY32" fmla="*/ 7635 h 630940"/>
                <a:gd name="connsiteX33" fmla="*/ 316968 w 582171"/>
                <a:gd name="connsiteY33" fmla="*/ 931 h 630940"/>
                <a:gd name="connsiteX34" fmla="*/ 311631 w 582171"/>
                <a:gd name="connsiteY34" fmla="*/ 12334 h 630940"/>
                <a:gd name="connsiteX35" fmla="*/ 324066 w 582171"/>
                <a:gd name="connsiteY35" fmla="*/ 66299 h 630940"/>
                <a:gd name="connsiteX36" fmla="*/ 288260 w 582171"/>
                <a:gd name="connsiteY36" fmla="*/ 122308 h 630940"/>
                <a:gd name="connsiteX37" fmla="*/ 205298 w 582171"/>
                <a:gd name="connsiteY37" fmla="*/ 122308 h 630940"/>
                <a:gd name="connsiteX38" fmla="*/ 184951 w 582171"/>
                <a:gd name="connsiteY38" fmla="*/ 93357 h 630940"/>
                <a:gd name="connsiteX39" fmla="*/ 200284 w 582171"/>
                <a:gd name="connsiteY39" fmla="*/ 12716 h 630940"/>
                <a:gd name="connsiteX40" fmla="*/ 192450 w 582171"/>
                <a:gd name="connsiteY40" fmla="*/ 1201 h 630940"/>
                <a:gd name="connsiteX41" fmla="*/ 180935 w 582171"/>
                <a:gd name="connsiteY41" fmla="*/ 9035 h 630940"/>
                <a:gd name="connsiteX42" fmla="*/ 169874 w 582171"/>
                <a:gd name="connsiteY42" fmla="*/ 67232 h 630940"/>
                <a:gd name="connsiteX43" fmla="*/ 142967 w 582171"/>
                <a:gd name="connsiteY43" fmla="*/ 20629 h 630940"/>
                <a:gd name="connsiteX44" fmla="*/ 129067 w 582171"/>
                <a:gd name="connsiteY44" fmla="*/ 17296 h 630940"/>
                <a:gd name="connsiteX45" fmla="*/ 126188 w 582171"/>
                <a:gd name="connsiteY45" fmla="*/ 30954 h 630940"/>
                <a:gd name="connsiteX46" fmla="*/ 153364 w 582171"/>
                <a:gd name="connsiteY46" fmla="*/ 78024 h 630940"/>
                <a:gd name="connsiteX47" fmla="*/ 95667 w 582171"/>
                <a:gd name="connsiteY47" fmla="*/ 67055 h 630940"/>
                <a:gd name="connsiteX48" fmla="*/ 84021 w 582171"/>
                <a:gd name="connsiteY48" fmla="*/ 75842 h 630940"/>
                <a:gd name="connsiteX49" fmla="*/ 92420 w 582171"/>
                <a:gd name="connsiteY49" fmla="*/ 86489 h 630940"/>
                <a:gd name="connsiteX50" fmla="*/ 166371 w 582171"/>
                <a:gd name="connsiteY50" fmla="*/ 100547 h 630940"/>
                <a:gd name="connsiteX51" fmla="*/ 182802 w 582171"/>
                <a:gd name="connsiteY51" fmla="*/ 135295 h 630940"/>
                <a:gd name="connsiteX52" fmla="*/ 120181 w 582171"/>
                <a:gd name="connsiteY52" fmla="*/ 211428 h 630940"/>
                <a:gd name="connsiteX53" fmla="*/ 58356 w 582171"/>
                <a:gd name="connsiteY53" fmla="*/ 211428 h 630940"/>
                <a:gd name="connsiteX54" fmla="*/ 16787 w 582171"/>
                <a:gd name="connsiteY54" fmla="*/ 169858 h 630940"/>
                <a:gd name="connsiteX55" fmla="*/ 1552 w 582171"/>
                <a:gd name="connsiteY55" fmla="*/ 171462 h 630940"/>
                <a:gd name="connsiteX56" fmla="*/ 3051 w 582171"/>
                <a:gd name="connsiteY56" fmla="*/ 183975 h 630940"/>
                <a:gd name="connsiteX57" fmla="*/ 37989 w 582171"/>
                <a:gd name="connsiteY57" fmla="*/ 218913 h 630940"/>
                <a:gd name="connsiteX58" fmla="*/ 3235 w 582171"/>
                <a:gd name="connsiteY58" fmla="*/ 253667 h 630940"/>
                <a:gd name="connsiteX59" fmla="*/ 3235 w 582171"/>
                <a:gd name="connsiteY59" fmla="*/ 268323 h 630940"/>
                <a:gd name="connsiteX60" fmla="*/ 9846 w 582171"/>
                <a:gd name="connsiteY60" fmla="*/ 270874 h 630940"/>
                <a:gd name="connsiteX61" fmla="*/ 16806 w 582171"/>
                <a:gd name="connsiteY61" fmla="*/ 267988 h 630940"/>
                <a:gd name="connsiteX62" fmla="*/ 53663 w 582171"/>
                <a:gd name="connsiteY62" fmla="*/ 231138 h 630940"/>
                <a:gd name="connsiteX63" fmla="*/ 131426 w 582171"/>
                <a:gd name="connsiteY63" fmla="*/ 231138 h 630940"/>
                <a:gd name="connsiteX64" fmla="*/ 182821 w 582171"/>
                <a:gd name="connsiteY64" fmla="*/ 304997 h 630940"/>
                <a:gd name="connsiteX65" fmla="*/ 144512 w 582171"/>
                <a:gd name="connsiteY65" fmla="*/ 377646 h 630940"/>
                <a:gd name="connsiteX66" fmla="*/ 91007 w 582171"/>
                <a:gd name="connsiteY66" fmla="*/ 389325 h 630940"/>
                <a:gd name="connsiteX67" fmla="*/ 82917 w 582171"/>
                <a:gd name="connsiteY67" fmla="*/ 400176 h 630940"/>
                <a:gd name="connsiteX68" fmla="*/ 94799 w 582171"/>
                <a:gd name="connsiteY68" fmla="*/ 408654 h 630940"/>
                <a:gd name="connsiteX69" fmla="*/ 143335 w 582171"/>
                <a:gd name="connsiteY69" fmla="*/ 398060 h 630940"/>
                <a:gd name="connsiteX70" fmla="*/ 153930 w 582171"/>
                <a:gd name="connsiteY70" fmla="*/ 446596 h 630940"/>
                <a:gd name="connsiteX71" fmla="*/ 163545 w 582171"/>
                <a:gd name="connsiteY71" fmla="*/ 454344 h 630940"/>
                <a:gd name="connsiteX72" fmla="*/ 165655 w 582171"/>
                <a:gd name="connsiteY72" fmla="*/ 454114 h 630940"/>
                <a:gd name="connsiteX73" fmla="*/ 173173 w 582171"/>
                <a:gd name="connsiteY73" fmla="*/ 442396 h 630940"/>
                <a:gd name="connsiteX74" fmla="*/ 161291 w 582171"/>
                <a:gd name="connsiteY74" fmla="*/ 387958 h 630940"/>
                <a:gd name="connsiteX75" fmla="*/ 205325 w 582171"/>
                <a:gd name="connsiteY75" fmla="*/ 317983 h 630940"/>
                <a:gd name="connsiteX76" fmla="*/ 207513 w 582171"/>
                <a:gd name="connsiteY76" fmla="*/ 315631 h 630940"/>
                <a:gd name="connsiteX77" fmla="*/ 291171 w 582171"/>
                <a:gd name="connsiteY77" fmla="*/ 327566 h 630940"/>
                <a:gd name="connsiteX78" fmla="*/ 386778 w 582171"/>
                <a:gd name="connsiteY78" fmla="*/ 493167 h 630940"/>
                <a:gd name="connsiteX79" fmla="*/ 502903 w 582171"/>
                <a:gd name="connsiteY79" fmla="*/ 571705 h 630940"/>
                <a:gd name="connsiteX80" fmla="*/ 559260 w 582171"/>
                <a:gd name="connsiteY80" fmla="*/ 628062 h 630940"/>
                <a:gd name="connsiteX81" fmla="*/ 566233 w 582171"/>
                <a:gd name="connsiteY81" fmla="*/ 630941 h 630940"/>
                <a:gd name="connsiteX82" fmla="*/ 572845 w 582171"/>
                <a:gd name="connsiteY82" fmla="*/ 628391 h 630940"/>
                <a:gd name="connsiteX83" fmla="*/ 572812 w 582171"/>
                <a:gd name="connsiteY83" fmla="*/ 613741 h 630940"/>
                <a:gd name="connsiteX84" fmla="*/ 532426 w 582171"/>
                <a:gd name="connsiteY84" fmla="*/ 573355 h 630940"/>
                <a:gd name="connsiteX85" fmla="*/ 567403 w 582171"/>
                <a:gd name="connsiteY85" fmla="*/ 573355 h 630940"/>
                <a:gd name="connsiteX86" fmla="*/ 582164 w 582171"/>
                <a:gd name="connsiteY86" fmla="*/ 558127 h 630940"/>
                <a:gd name="connsiteX87" fmla="*/ 387258 w 582171"/>
                <a:gd name="connsiteY87" fmla="*/ 211434 h 630940"/>
                <a:gd name="connsiteX88" fmla="*/ 387113 w 582171"/>
                <a:gd name="connsiteY88" fmla="*/ 211434 h 630940"/>
                <a:gd name="connsiteX89" fmla="*/ 387258 w 582171"/>
                <a:gd name="connsiteY89" fmla="*/ 211434 h 630940"/>
                <a:gd name="connsiteX90" fmla="*/ 236247 w 582171"/>
                <a:gd name="connsiteY90" fmla="*/ 236593 h 630940"/>
                <a:gd name="connsiteX91" fmla="*/ 204661 w 582171"/>
                <a:gd name="connsiteY91" fmla="*/ 205006 h 630940"/>
                <a:gd name="connsiteX92" fmla="*/ 236247 w 582171"/>
                <a:gd name="connsiteY92" fmla="*/ 173420 h 630940"/>
                <a:gd name="connsiteX93" fmla="*/ 267833 w 582171"/>
                <a:gd name="connsiteY93" fmla="*/ 205006 h 630940"/>
                <a:gd name="connsiteX94" fmla="*/ 236247 w 582171"/>
                <a:gd name="connsiteY94" fmla="*/ 236593 h 63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82171" h="630940">
                  <a:moveTo>
                    <a:pt x="582164" y="558127"/>
                  </a:moveTo>
                  <a:cubicBezTo>
                    <a:pt x="581921" y="550043"/>
                    <a:pt x="574869" y="543812"/>
                    <a:pt x="566779" y="543812"/>
                  </a:cubicBezTo>
                  <a:lnTo>
                    <a:pt x="530349" y="543812"/>
                  </a:lnTo>
                  <a:lnTo>
                    <a:pt x="572799" y="501362"/>
                  </a:lnTo>
                  <a:cubicBezTo>
                    <a:pt x="576571" y="497590"/>
                    <a:pt x="577123" y="491392"/>
                    <a:pt x="573555" y="487429"/>
                  </a:cubicBezTo>
                  <a:cubicBezTo>
                    <a:pt x="569749" y="483203"/>
                    <a:pt x="563230" y="483072"/>
                    <a:pt x="559260" y="487041"/>
                  </a:cubicBezTo>
                  <a:lnTo>
                    <a:pt x="504263" y="542031"/>
                  </a:lnTo>
                  <a:cubicBezTo>
                    <a:pt x="466079" y="535656"/>
                    <a:pt x="432041" y="512476"/>
                    <a:pt x="412364" y="478392"/>
                  </a:cubicBezTo>
                  <a:lnTo>
                    <a:pt x="316409" y="312187"/>
                  </a:lnTo>
                  <a:cubicBezTo>
                    <a:pt x="304658" y="291826"/>
                    <a:pt x="306912" y="265813"/>
                    <a:pt x="323086" y="248751"/>
                  </a:cubicBezTo>
                  <a:cubicBezTo>
                    <a:pt x="330579" y="240845"/>
                    <a:pt x="340542" y="235153"/>
                    <a:pt x="352280" y="233136"/>
                  </a:cubicBezTo>
                  <a:cubicBezTo>
                    <a:pt x="360640" y="231696"/>
                    <a:pt x="385273" y="231177"/>
                    <a:pt x="387751" y="231131"/>
                  </a:cubicBezTo>
                  <a:lnTo>
                    <a:pt x="442806" y="286187"/>
                  </a:lnTo>
                  <a:cubicBezTo>
                    <a:pt x="444732" y="288106"/>
                    <a:pt x="447249" y="289072"/>
                    <a:pt x="449766" y="289072"/>
                  </a:cubicBezTo>
                  <a:cubicBezTo>
                    <a:pt x="452139" y="289072"/>
                    <a:pt x="454512" y="288224"/>
                    <a:pt x="456378" y="286522"/>
                  </a:cubicBezTo>
                  <a:cubicBezTo>
                    <a:pt x="460584" y="282704"/>
                    <a:pt x="460361" y="275895"/>
                    <a:pt x="456339" y="271879"/>
                  </a:cubicBezTo>
                  <a:lnTo>
                    <a:pt x="415591" y="231131"/>
                  </a:lnTo>
                  <a:lnTo>
                    <a:pt x="448781" y="231131"/>
                  </a:lnTo>
                  <a:cubicBezTo>
                    <a:pt x="453927" y="231131"/>
                    <a:pt x="458521" y="227372"/>
                    <a:pt x="459007" y="222252"/>
                  </a:cubicBezTo>
                  <a:cubicBezTo>
                    <a:pt x="459566" y="216376"/>
                    <a:pt x="454965" y="211434"/>
                    <a:pt x="449208" y="211434"/>
                  </a:cubicBezTo>
                  <a:lnTo>
                    <a:pt x="414408" y="211434"/>
                  </a:lnTo>
                  <a:lnTo>
                    <a:pt x="456332" y="169510"/>
                  </a:lnTo>
                  <a:cubicBezTo>
                    <a:pt x="460105" y="165737"/>
                    <a:pt x="460657" y="159540"/>
                    <a:pt x="457088" y="155577"/>
                  </a:cubicBezTo>
                  <a:cubicBezTo>
                    <a:pt x="453283" y="151351"/>
                    <a:pt x="446763" y="151219"/>
                    <a:pt x="442793" y="155189"/>
                  </a:cubicBezTo>
                  <a:lnTo>
                    <a:pt x="386548" y="211428"/>
                  </a:lnTo>
                  <a:cubicBezTo>
                    <a:pt x="386548" y="211428"/>
                    <a:pt x="360772" y="208641"/>
                    <a:pt x="352260" y="207142"/>
                  </a:cubicBezTo>
                  <a:cubicBezTo>
                    <a:pt x="321785" y="201773"/>
                    <a:pt x="301017" y="165961"/>
                    <a:pt x="310776" y="135295"/>
                  </a:cubicBezTo>
                  <a:cubicBezTo>
                    <a:pt x="315791" y="119554"/>
                    <a:pt x="340930" y="76486"/>
                    <a:pt x="340930" y="76486"/>
                  </a:cubicBezTo>
                  <a:lnTo>
                    <a:pt x="394329" y="64176"/>
                  </a:lnTo>
                  <a:cubicBezTo>
                    <a:pt x="399351" y="63020"/>
                    <a:pt x="402985" y="58320"/>
                    <a:pt x="402315" y="53214"/>
                  </a:cubicBezTo>
                  <a:cubicBezTo>
                    <a:pt x="401539" y="47364"/>
                    <a:pt x="395933" y="43599"/>
                    <a:pt x="390334" y="44887"/>
                  </a:cubicBezTo>
                  <a:lnTo>
                    <a:pt x="341922" y="56046"/>
                  </a:lnTo>
                  <a:lnTo>
                    <a:pt x="330763" y="7635"/>
                  </a:lnTo>
                  <a:cubicBezTo>
                    <a:pt x="329389" y="1668"/>
                    <a:pt x="322843" y="-1763"/>
                    <a:pt x="316968" y="931"/>
                  </a:cubicBezTo>
                  <a:cubicBezTo>
                    <a:pt x="312702" y="2890"/>
                    <a:pt x="310579" y="7760"/>
                    <a:pt x="311631" y="12334"/>
                  </a:cubicBezTo>
                  <a:lnTo>
                    <a:pt x="324066" y="66299"/>
                  </a:lnTo>
                  <a:cubicBezTo>
                    <a:pt x="324066" y="66299"/>
                    <a:pt x="302390" y="106028"/>
                    <a:pt x="288260" y="122308"/>
                  </a:cubicBezTo>
                  <a:cubicBezTo>
                    <a:pt x="266447" y="147440"/>
                    <a:pt x="225916" y="148433"/>
                    <a:pt x="205298" y="122308"/>
                  </a:cubicBezTo>
                  <a:cubicBezTo>
                    <a:pt x="199817" y="115361"/>
                    <a:pt x="184951" y="93357"/>
                    <a:pt x="184951" y="93357"/>
                  </a:cubicBezTo>
                  <a:lnTo>
                    <a:pt x="200284" y="12716"/>
                  </a:lnTo>
                  <a:cubicBezTo>
                    <a:pt x="201296" y="7372"/>
                    <a:pt x="197793" y="2220"/>
                    <a:pt x="192450" y="1201"/>
                  </a:cubicBezTo>
                  <a:cubicBezTo>
                    <a:pt x="187100" y="189"/>
                    <a:pt x="181947" y="3692"/>
                    <a:pt x="180935" y="9035"/>
                  </a:cubicBezTo>
                  <a:lnTo>
                    <a:pt x="169874" y="67232"/>
                  </a:lnTo>
                  <a:lnTo>
                    <a:pt x="142967" y="20629"/>
                  </a:lnTo>
                  <a:cubicBezTo>
                    <a:pt x="140161" y="15765"/>
                    <a:pt x="133838" y="14201"/>
                    <a:pt x="129067" y="17296"/>
                  </a:cubicBezTo>
                  <a:cubicBezTo>
                    <a:pt x="124591" y="20201"/>
                    <a:pt x="123520" y="26333"/>
                    <a:pt x="126188" y="30954"/>
                  </a:cubicBezTo>
                  <a:lnTo>
                    <a:pt x="153364" y="78024"/>
                  </a:lnTo>
                  <a:lnTo>
                    <a:pt x="95667" y="67055"/>
                  </a:lnTo>
                  <a:cubicBezTo>
                    <a:pt x="90028" y="65984"/>
                    <a:pt x="84566" y="69966"/>
                    <a:pt x="84021" y="75842"/>
                  </a:cubicBezTo>
                  <a:cubicBezTo>
                    <a:pt x="83541" y="80968"/>
                    <a:pt x="87366" y="85523"/>
                    <a:pt x="92420" y="86489"/>
                  </a:cubicBezTo>
                  <a:lnTo>
                    <a:pt x="166371" y="100547"/>
                  </a:lnTo>
                  <a:cubicBezTo>
                    <a:pt x="166371" y="100547"/>
                    <a:pt x="179213" y="126383"/>
                    <a:pt x="182802" y="135295"/>
                  </a:cubicBezTo>
                  <a:cubicBezTo>
                    <a:pt x="195611" y="167111"/>
                    <a:pt x="172424" y="211428"/>
                    <a:pt x="120181" y="211428"/>
                  </a:cubicBezTo>
                  <a:cubicBezTo>
                    <a:pt x="98552" y="211428"/>
                    <a:pt x="58356" y="211428"/>
                    <a:pt x="58356" y="211428"/>
                  </a:cubicBezTo>
                  <a:lnTo>
                    <a:pt x="16787" y="169858"/>
                  </a:lnTo>
                  <a:cubicBezTo>
                    <a:pt x="12462" y="165540"/>
                    <a:pt x="5121" y="166072"/>
                    <a:pt x="1552" y="171462"/>
                  </a:cubicBezTo>
                  <a:cubicBezTo>
                    <a:pt x="-1044" y="175379"/>
                    <a:pt x="-275" y="180656"/>
                    <a:pt x="3051" y="183975"/>
                  </a:cubicBezTo>
                  <a:lnTo>
                    <a:pt x="37989" y="218913"/>
                  </a:lnTo>
                  <a:lnTo>
                    <a:pt x="3235" y="253667"/>
                  </a:lnTo>
                  <a:cubicBezTo>
                    <a:pt x="-761" y="257703"/>
                    <a:pt x="-972" y="264505"/>
                    <a:pt x="3235" y="268323"/>
                  </a:cubicBezTo>
                  <a:cubicBezTo>
                    <a:pt x="5108" y="270019"/>
                    <a:pt x="7474" y="270874"/>
                    <a:pt x="9846" y="270874"/>
                  </a:cubicBezTo>
                  <a:cubicBezTo>
                    <a:pt x="12363" y="270874"/>
                    <a:pt x="14887" y="269914"/>
                    <a:pt x="16806" y="267988"/>
                  </a:cubicBezTo>
                  <a:lnTo>
                    <a:pt x="53663" y="231138"/>
                  </a:lnTo>
                  <a:cubicBezTo>
                    <a:pt x="53663" y="231138"/>
                    <a:pt x="109455" y="231138"/>
                    <a:pt x="131426" y="231138"/>
                  </a:cubicBezTo>
                  <a:cubicBezTo>
                    <a:pt x="168343" y="231138"/>
                    <a:pt x="193784" y="274403"/>
                    <a:pt x="182821" y="304997"/>
                  </a:cubicBezTo>
                  <a:cubicBezTo>
                    <a:pt x="175894" y="324326"/>
                    <a:pt x="144512" y="377646"/>
                    <a:pt x="144512" y="377646"/>
                  </a:cubicBezTo>
                  <a:lnTo>
                    <a:pt x="91007" y="389325"/>
                  </a:lnTo>
                  <a:cubicBezTo>
                    <a:pt x="85986" y="390423"/>
                    <a:pt x="82305" y="395076"/>
                    <a:pt x="82917" y="400176"/>
                  </a:cubicBezTo>
                  <a:cubicBezTo>
                    <a:pt x="83620" y="406032"/>
                    <a:pt x="89154" y="409883"/>
                    <a:pt x="94799" y="408654"/>
                  </a:cubicBezTo>
                  <a:lnTo>
                    <a:pt x="143335" y="398060"/>
                  </a:lnTo>
                  <a:lnTo>
                    <a:pt x="153930" y="446596"/>
                  </a:lnTo>
                  <a:cubicBezTo>
                    <a:pt x="154935" y="451203"/>
                    <a:pt x="159010" y="454344"/>
                    <a:pt x="163545" y="454344"/>
                  </a:cubicBezTo>
                  <a:cubicBezTo>
                    <a:pt x="164242" y="454344"/>
                    <a:pt x="164945" y="454272"/>
                    <a:pt x="165655" y="454114"/>
                  </a:cubicBezTo>
                  <a:cubicBezTo>
                    <a:pt x="170965" y="452958"/>
                    <a:pt x="174337" y="447707"/>
                    <a:pt x="173173" y="442396"/>
                  </a:cubicBezTo>
                  <a:lnTo>
                    <a:pt x="161291" y="387958"/>
                  </a:lnTo>
                  <a:cubicBezTo>
                    <a:pt x="161291" y="387958"/>
                    <a:pt x="191694" y="333527"/>
                    <a:pt x="205325" y="317983"/>
                  </a:cubicBezTo>
                  <a:cubicBezTo>
                    <a:pt x="206034" y="317175"/>
                    <a:pt x="206764" y="316386"/>
                    <a:pt x="207513" y="315631"/>
                  </a:cubicBezTo>
                  <a:cubicBezTo>
                    <a:pt x="231962" y="290820"/>
                    <a:pt x="273755" y="297399"/>
                    <a:pt x="291171" y="327566"/>
                  </a:cubicBezTo>
                  <a:lnTo>
                    <a:pt x="386778" y="493167"/>
                  </a:lnTo>
                  <a:cubicBezTo>
                    <a:pt x="411496" y="535978"/>
                    <a:pt x="454696" y="564739"/>
                    <a:pt x="502903" y="571705"/>
                  </a:cubicBezTo>
                  <a:lnTo>
                    <a:pt x="559260" y="628062"/>
                  </a:lnTo>
                  <a:cubicBezTo>
                    <a:pt x="561192" y="629981"/>
                    <a:pt x="563709" y="630941"/>
                    <a:pt x="566233" y="630941"/>
                  </a:cubicBezTo>
                  <a:cubicBezTo>
                    <a:pt x="568599" y="630941"/>
                    <a:pt x="570972" y="630093"/>
                    <a:pt x="572845" y="628391"/>
                  </a:cubicBezTo>
                  <a:cubicBezTo>
                    <a:pt x="577051" y="624572"/>
                    <a:pt x="576828" y="617757"/>
                    <a:pt x="572812" y="613741"/>
                  </a:cubicBezTo>
                  <a:lnTo>
                    <a:pt x="532426" y="573355"/>
                  </a:lnTo>
                  <a:lnTo>
                    <a:pt x="567403" y="573355"/>
                  </a:lnTo>
                  <a:cubicBezTo>
                    <a:pt x="575710" y="573355"/>
                    <a:pt x="582421" y="566493"/>
                    <a:pt x="582164" y="558127"/>
                  </a:cubicBezTo>
                  <a:close/>
                  <a:moveTo>
                    <a:pt x="387258" y="211434"/>
                  </a:moveTo>
                  <a:lnTo>
                    <a:pt x="387113" y="211434"/>
                  </a:lnTo>
                  <a:cubicBezTo>
                    <a:pt x="387258" y="211336"/>
                    <a:pt x="387317" y="211329"/>
                    <a:pt x="387258" y="211434"/>
                  </a:cubicBezTo>
                  <a:close/>
                  <a:moveTo>
                    <a:pt x="236247" y="236593"/>
                  </a:moveTo>
                  <a:cubicBezTo>
                    <a:pt x="218804" y="236593"/>
                    <a:pt x="204661" y="222449"/>
                    <a:pt x="204661" y="205006"/>
                  </a:cubicBezTo>
                  <a:cubicBezTo>
                    <a:pt x="204661" y="187564"/>
                    <a:pt x="218804" y="173420"/>
                    <a:pt x="236247" y="173420"/>
                  </a:cubicBezTo>
                  <a:cubicBezTo>
                    <a:pt x="253690" y="173420"/>
                    <a:pt x="267833" y="187564"/>
                    <a:pt x="267833" y="205006"/>
                  </a:cubicBezTo>
                  <a:cubicBezTo>
                    <a:pt x="267833" y="222449"/>
                    <a:pt x="253690" y="236593"/>
                    <a:pt x="236247" y="236593"/>
                  </a:cubicBezTo>
                  <a:close/>
                </a:path>
              </a:pathLst>
            </a:custGeom>
            <a:solidFill>
              <a:schemeClr val="bg1"/>
            </a:solidFill>
            <a:ln w="657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 name="Group 6" descr=" 7">
            <a:extLst>
              <a:ext uri="{FF2B5EF4-FFF2-40B4-BE49-F238E27FC236}">
                <a16:creationId xmlns:a16="http://schemas.microsoft.com/office/drawing/2014/main" id="{68715E71-B438-449E-9204-6E4CB1FB570D}"/>
              </a:ext>
            </a:extLst>
          </p:cNvPr>
          <p:cNvGrpSpPr/>
          <p:nvPr/>
        </p:nvGrpSpPr>
        <p:grpSpPr>
          <a:xfrm>
            <a:off x="7368135" y="1539544"/>
            <a:ext cx="2664000" cy="3115874"/>
            <a:chOff x="7368135" y="1539544"/>
            <a:chExt cx="2664000" cy="3115874"/>
          </a:xfrm>
        </p:grpSpPr>
        <p:sp>
          <p:nvSpPr>
            <p:cNvPr id="166" name="TextBox 165">
              <a:extLst>
                <a:ext uri="{FF2B5EF4-FFF2-40B4-BE49-F238E27FC236}">
                  <a16:creationId xmlns:a16="http://schemas.microsoft.com/office/drawing/2014/main" id="{7A8AABE2-F57F-4262-AFA4-41CEFE3FD17E}"/>
                </a:ext>
              </a:extLst>
            </p:cNvPr>
            <p:cNvSpPr txBox="1"/>
            <p:nvPr/>
          </p:nvSpPr>
          <p:spPr>
            <a:xfrm>
              <a:off x="7479735" y="1989808"/>
              <a:ext cx="24408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460A9"/>
                  </a:solidFill>
                  <a:effectLst/>
                  <a:uLnTx/>
                  <a:uFillTx/>
                  <a:latin typeface="Arial Black" panose="020B0A04020102020204"/>
                  <a:ea typeface="+mn-ea"/>
                  <a:cs typeface="+mn-cs"/>
                </a:rPr>
                <a:t>The brain is progressively damaged</a:t>
              </a:r>
            </a:p>
          </p:txBody>
        </p:sp>
        <p:sp>
          <p:nvSpPr>
            <p:cNvPr id="169" name="Oval 168">
              <a:extLst>
                <a:ext uri="{FF2B5EF4-FFF2-40B4-BE49-F238E27FC236}">
                  <a16:creationId xmlns:a16="http://schemas.microsoft.com/office/drawing/2014/main" id="{1605B255-5ECA-4CED-A948-595797C0A5B1}"/>
                </a:ext>
              </a:extLst>
            </p:cNvPr>
            <p:cNvSpPr/>
            <p:nvPr/>
          </p:nvSpPr>
          <p:spPr>
            <a:xfrm>
              <a:off x="8389572" y="1539544"/>
              <a:ext cx="621127" cy="6211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0" name="TextBox 189">
              <a:extLst>
                <a:ext uri="{FF2B5EF4-FFF2-40B4-BE49-F238E27FC236}">
                  <a16:creationId xmlns:a16="http://schemas.microsoft.com/office/drawing/2014/main" id="{5ED73F14-0834-40AA-B426-11ED77944FF9}"/>
                </a:ext>
              </a:extLst>
            </p:cNvPr>
            <p:cNvSpPr txBox="1"/>
            <p:nvPr/>
          </p:nvSpPr>
          <p:spPr>
            <a:xfrm>
              <a:off x="7368135" y="336071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Arial" panose="020B0604020202020204"/>
                  <a:ea typeface="+mn-ea"/>
                  <a:cs typeface="+mn-cs"/>
                </a:rPr>
                <a:t>Progressive cell loss occurs in the basal ganglia and cortex</a:t>
              </a:r>
              <a:r>
                <a:rPr kumimoji="0" lang="en-GB" sz="1800" b="0" i="0" u="none" strike="noStrike" kern="1200" cap="none" spc="0" normalizeH="0" baseline="30000" noProof="0" dirty="0">
                  <a:ln>
                    <a:noFill/>
                  </a:ln>
                  <a:solidFill>
                    <a:srgbClr val="000000"/>
                  </a:solidFill>
                  <a:effectLst/>
                  <a:uLnTx/>
                  <a:uFillTx/>
                  <a:latin typeface="Arial" panose="020B0604020202020204"/>
                  <a:ea typeface="+mn-ea"/>
                  <a:cs typeface="+mn-cs"/>
                </a:rPr>
                <a:t>1</a:t>
              </a:r>
            </a:p>
          </p:txBody>
        </p:sp>
        <p:sp>
          <p:nvSpPr>
            <p:cNvPr id="194" name="Arrow: Down 193">
              <a:extLst>
                <a:ext uri="{FF2B5EF4-FFF2-40B4-BE49-F238E27FC236}">
                  <a16:creationId xmlns:a16="http://schemas.microsoft.com/office/drawing/2014/main" id="{33FCD961-E9C3-48C9-9577-46B8A0AE6354}"/>
                </a:ext>
              </a:extLst>
            </p:cNvPr>
            <p:cNvSpPr/>
            <p:nvPr/>
          </p:nvSpPr>
          <p:spPr>
            <a:xfrm>
              <a:off x="8484111" y="319548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778A37AF-EE7D-41EE-B8C8-5663E3A96191}"/>
                </a:ext>
              </a:extLst>
            </p:cNvPr>
            <p:cNvGrpSpPr/>
            <p:nvPr/>
          </p:nvGrpSpPr>
          <p:grpSpPr>
            <a:xfrm>
              <a:off x="8528686" y="1623094"/>
              <a:ext cx="342899" cy="454026"/>
              <a:chOff x="10063869" y="2236985"/>
              <a:chExt cx="342899" cy="454026"/>
            </a:xfrm>
          </p:grpSpPr>
          <p:sp>
            <p:nvSpPr>
              <p:cNvPr id="164" name="Freeform 163">
                <a:extLst>
                  <a:ext uri="{FF2B5EF4-FFF2-40B4-BE49-F238E27FC236}">
                    <a16:creationId xmlns:a16="http://schemas.microsoft.com/office/drawing/2014/main" id="{8C3CF219-9933-4D99-A1D8-C852A98C7AFB}"/>
                  </a:ext>
                </a:extLst>
              </p:cNvPr>
              <p:cNvSpPr>
                <a:spLocks noEditPoints="1"/>
              </p:cNvSpPr>
              <p:nvPr/>
            </p:nvSpPr>
            <p:spPr bwMode="auto">
              <a:xfrm>
                <a:off x="10063869" y="2329060"/>
                <a:ext cx="342899" cy="361951"/>
              </a:xfrm>
              <a:custGeom>
                <a:avLst/>
                <a:gdLst>
                  <a:gd name="T0" fmla="*/ 177 w 178"/>
                  <a:gd name="T1" fmla="*/ 152 h 188"/>
                  <a:gd name="T2" fmla="*/ 164 w 178"/>
                  <a:gd name="T3" fmla="*/ 143 h 188"/>
                  <a:gd name="T4" fmla="*/ 147 w 178"/>
                  <a:gd name="T5" fmla="*/ 146 h 188"/>
                  <a:gd name="T6" fmla="*/ 120 w 178"/>
                  <a:gd name="T7" fmla="*/ 81 h 188"/>
                  <a:gd name="T8" fmla="*/ 110 w 178"/>
                  <a:gd name="T9" fmla="*/ 74 h 188"/>
                  <a:gd name="T10" fmla="*/ 73 w 178"/>
                  <a:gd name="T11" fmla="*/ 74 h 188"/>
                  <a:gd name="T12" fmla="*/ 73 w 178"/>
                  <a:gd name="T13" fmla="*/ 36 h 188"/>
                  <a:gd name="T14" fmla="*/ 101 w 178"/>
                  <a:gd name="T15" fmla="*/ 36 h 188"/>
                  <a:gd name="T16" fmla="*/ 112 w 178"/>
                  <a:gd name="T17" fmla="*/ 25 h 188"/>
                  <a:gd name="T18" fmla="*/ 101 w 178"/>
                  <a:gd name="T19" fmla="*/ 15 h 188"/>
                  <a:gd name="T20" fmla="*/ 73 w 178"/>
                  <a:gd name="T21" fmla="*/ 15 h 188"/>
                  <a:gd name="T22" fmla="*/ 73 w 178"/>
                  <a:gd name="T23" fmla="*/ 11 h 188"/>
                  <a:gd name="T24" fmla="*/ 63 w 178"/>
                  <a:gd name="T25" fmla="*/ 0 h 188"/>
                  <a:gd name="T26" fmla="*/ 52 w 178"/>
                  <a:gd name="T27" fmla="*/ 11 h 188"/>
                  <a:gd name="T28" fmla="*/ 52 w 178"/>
                  <a:gd name="T29" fmla="*/ 51 h 188"/>
                  <a:gd name="T30" fmla="*/ 0 w 178"/>
                  <a:gd name="T31" fmla="*/ 118 h 188"/>
                  <a:gd name="T32" fmla="*/ 70 w 178"/>
                  <a:gd name="T33" fmla="*/ 188 h 188"/>
                  <a:gd name="T34" fmla="*/ 128 w 178"/>
                  <a:gd name="T35" fmla="*/ 157 h 188"/>
                  <a:gd name="T36" fmla="*/ 130 w 178"/>
                  <a:gd name="T37" fmla="*/ 162 h 188"/>
                  <a:gd name="T38" fmla="*/ 140 w 178"/>
                  <a:gd name="T39" fmla="*/ 169 h 188"/>
                  <a:gd name="T40" fmla="*/ 142 w 178"/>
                  <a:gd name="T41" fmla="*/ 169 h 188"/>
                  <a:gd name="T42" fmla="*/ 168 w 178"/>
                  <a:gd name="T43" fmla="*/ 164 h 188"/>
                  <a:gd name="T44" fmla="*/ 177 w 178"/>
                  <a:gd name="T45" fmla="*/ 152 h 188"/>
                  <a:gd name="T46" fmla="*/ 70 w 178"/>
                  <a:gd name="T47" fmla="*/ 167 h 188"/>
                  <a:gd name="T48" fmla="*/ 22 w 178"/>
                  <a:gd name="T49" fmla="*/ 118 h 188"/>
                  <a:gd name="T50" fmla="*/ 52 w 178"/>
                  <a:gd name="T51" fmla="*/ 73 h 188"/>
                  <a:gd name="T52" fmla="*/ 52 w 178"/>
                  <a:gd name="T53" fmla="*/ 85 h 188"/>
                  <a:gd name="T54" fmla="*/ 63 w 178"/>
                  <a:gd name="T55" fmla="*/ 96 h 188"/>
                  <a:gd name="T56" fmla="*/ 103 w 178"/>
                  <a:gd name="T57" fmla="*/ 96 h 188"/>
                  <a:gd name="T58" fmla="*/ 117 w 178"/>
                  <a:gd name="T59" fmla="*/ 130 h 188"/>
                  <a:gd name="T60" fmla="*/ 70 w 178"/>
                  <a:gd name="T61" fmla="*/ 16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8" h="188">
                    <a:moveTo>
                      <a:pt x="177" y="152"/>
                    </a:moveTo>
                    <a:cubicBezTo>
                      <a:pt x="176" y="146"/>
                      <a:pt x="170" y="142"/>
                      <a:pt x="164" y="143"/>
                    </a:cubicBezTo>
                    <a:cubicBezTo>
                      <a:pt x="147" y="146"/>
                      <a:pt x="147" y="146"/>
                      <a:pt x="147" y="146"/>
                    </a:cubicBezTo>
                    <a:cubicBezTo>
                      <a:pt x="120" y="81"/>
                      <a:pt x="120" y="81"/>
                      <a:pt x="120" y="81"/>
                    </a:cubicBezTo>
                    <a:cubicBezTo>
                      <a:pt x="118" y="77"/>
                      <a:pt x="114" y="74"/>
                      <a:pt x="110" y="74"/>
                    </a:cubicBezTo>
                    <a:cubicBezTo>
                      <a:pt x="73" y="74"/>
                      <a:pt x="73" y="74"/>
                      <a:pt x="73" y="74"/>
                    </a:cubicBezTo>
                    <a:cubicBezTo>
                      <a:pt x="73" y="36"/>
                      <a:pt x="73" y="36"/>
                      <a:pt x="73" y="36"/>
                    </a:cubicBezTo>
                    <a:cubicBezTo>
                      <a:pt x="101" y="36"/>
                      <a:pt x="101" y="36"/>
                      <a:pt x="101" y="36"/>
                    </a:cubicBezTo>
                    <a:cubicBezTo>
                      <a:pt x="107" y="36"/>
                      <a:pt x="112" y="31"/>
                      <a:pt x="112" y="25"/>
                    </a:cubicBezTo>
                    <a:cubicBezTo>
                      <a:pt x="112" y="19"/>
                      <a:pt x="107" y="15"/>
                      <a:pt x="101" y="15"/>
                    </a:cubicBezTo>
                    <a:cubicBezTo>
                      <a:pt x="73" y="15"/>
                      <a:pt x="73" y="15"/>
                      <a:pt x="73" y="15"/>
                    </a:cubicBezTo>
                    <a:cubicBezTo>
                      <a:pt x="73" y="11"/>
                      <a:pt x="73" y="11"/>
                      <a:pt x="73" y="11"/>
                    </a:cubicBezTo>
                    <a:cubicBezTo>
                      <a:pt x="73" y="5"/>
                      <a:pt x="69" y="0"/>
                      <a:pt x="63" y="0"/>
                    </a:cubicBezTo>
                    <a:cubicBezTo>
                      <a:pt x="57" y="0"/>
                      <a:pt x="52" y="5"/>
                      <a:pt x="52" y="11"/>
                    </a:cubicBezTo>
                    <a:cubicBezTo>
                      <a:pt x="52" y="51"/>
                      <a:pt x="52" y="51"/>
                      <a:pt x="52" y="51"/>
                    </a:cubicBezTo>
                    <a:cubicBezTo>
                      <a:pt x="22" y="59"/>
                      <a:pt x="0" y="86"/>
                      <a:pt x="0" y="118"/>
                    </a:cubicBezTo>
                    <a:cubicBezTo>
                      <a:pt x="0" y="157"/>
                      <a:pt x="32" y="188"/>
                      <a:pt x="70" y="188"/>
                    </a:cubicBezTo>
                    <a:cubicBezTo>
                      <a:pt x="94" y="188"/>
                      <a:pt x="116" y="176"/>
                      <a:pt x="128" y="157"/>
                    </a:cubicBezTo>
                    <a:cubicBezTo>
                      <a:pt x="130" y="162"/>
                      <a:pt x="130" y="162"/>
                      <a:pt x="130" y="162"/>
                    </a:cubicBezTo>
                    <a:cubicBezTo>
                      <a:pt x="132" y="166"/>
                      <a:pt x="136" y="169"/>
                      <a:pt x="140" y="169"/>
                    </a:cubicBezTo>
                    <a:cubicBezTo>
                      <a:pt x="141" y="169"/>
                      <a:pt x="141" y="169"/>
                      <a:pt x="142" y="169"/>
                    </a:cubicBezTo>
                    <a:cubicBezTo>
                      <a:pt x="168" y="164"/>
                      <a:pt x="168" y="164"/>
                      <a:pt x="168" y="164"/>
                    </a:cubicBezTo>
                    <a:cubicBezTo>
                      <a:pt x="174" y="163"/>
                      <a:pt x="178" y="158"/>
                      <a:pt x="177" y="152"/>
                    </a:cubicBezTo>
                    <a:close/>
                    <a:moveTo>
                      <a:pt x="70" y="167"/>
                    </a:moveTo>
                    <a:cubicBezTo>
                      <a:pt x="43" y="167"/>
                      <a:pt x="22" y="145"/>
                      <a:pt x="22" y="118"/>
                    </a:cubicBezTo>
                    <a:cubicBezTo>
                      <a:pt x="22" y="98"/>
                      <a:pt x="34" y="81"/>
                      <a:pt x="52" y="73"/>
                    </a:cubicBezTo>
                    <a:cubicBezTo>
                      <a:pt x="52" y="85"/>
                      <a:pt x="52" y="85"/>
                      <a:pt x="52" y="85"/>
                    </a:cubicBezTo>
                    <a:cubicBezTo>
                      <a:pt x="52" y="91"/>
                      <a:pt x="57" y="96"/>
                      <a:pt x="63" y="96"/>
                    </a:cubicBezTo>
                    <a:cubicBezTo>
                      <a:pt x="103" y="96"/>
                      <a:pt x="103" y="96"/>
                      <a:pt x="103" y="96"/>
                    </a:cubicBezTo>
                    <a:cubicBezTo>
                      <a:pt x="117" y="130"/>
                      <a:pt x="117" y="130"/>
                      <a:pt x="117" y="130"/>
                    </a:cubicBezTo>
                    <a:cubicBezTo>
                      <a:pt x="112" y="151"/>
                      <a:pt x="93" y="167"/>
                      <a:pt x="70" y="16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5" name="Oval 164">
                <a:extLst>
                  <a:ext uri="{FF2B5EF4-FFF2-40B4-BE49-F238E27FC236}">
                    <a16:creationId xmlns:a16="http://schemas.microsoft.com/office/drawing/2014/main" id="{2EBC345D-2F52-4770-B877-636E1C1BC4F2}"/>
                  </a:ext>
                </a:extLst>
              </p:cNvPr>
              <p:cNvSpPr>
                <a:spLocks noChangeArrowheads="1"/>
              </p:cNvSpPr>
              <p:nvPr/>
            </p:nvSpPr>
            <p:spPr bwMode="auto">
              <a:xfrm>
                <a:off x="10141657" y="2236985"/>
                <a:ext cx="85725" cy="889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grpSp>
        <p:nvGrpSpPr>
          <p:cNvPr id="151" name="Group 150" descr=" 151">
            <a:extLst>
              <a:ext uri="{FF2B5EF4-FFF2-40B4-BE49-F238E27FC236}">
                <a16:creationId xmlns:a16="http://schemas.microsoft.com/office/drawing/2014/main" id="{B4494667-CF6C-41B8-83F9-8DCAD1811F6C}"/>
              </a:ext>
            </a:extLst>
          </p:cNvPr>
          <p:cNvGrpSpPr/>
          <p:nvPr/>
        </p:nvGrpSpPr>
        <p:grpSpPr>
          <a:xfrm>
            <a:off x="3180920" y="3546448"/>
            <a:ext cx="5770784" cy="3143241"/>
            <a:chOff x="3180920" y="3546448"/>
            <a:chExt cx="5770784" cy="3143241"/>
          </a:xfrm>
        </p:grpSpPr>
        <p:sp>
          <p:nvSpPr>
            <p:cNvPr id="152" name="ABBREVIATIONS">
              <a:extLst>
                <a:ext uri="{FF2B5EF4-FFF2-40B4-BE49-F238E27FC236}">
                  <a16:creationId xmlns:a16="http://schemas.microsoft.com/office/drawing/2014/main" id="{CB3C8299-4197-4EC0-830C-57B99C3A0EBE}"/>
                </a:ext>
              </a:extLst>
            </p:cNvPr>
            <p:cNvSpPr/>
            <p:nvPr/>
          </p:nvSpPr>
          <p:spPr>
            <a:xfrm>
              <a:off x="3180920" y="6305689"/>
              <a:ext cx="1310869" cy="384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ABBREVIATIONS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grpSp>
          <p:nvGrpSpPr>
            <p:cNvPr id="153" name="Group 152">
              <a:extLst>
                <a:ext uri="{FF2B5EF4-FFF2-40B4-BE49-F238E27FC236}">
                  <a16:creationId xmlns:a16="http://schemas.microsoft.com/office/drawing/2014/main" id="{FF0ECEFD-1561-44F4-AE37-4BC2617652AB}"/>
                </a:ext>
              </a:extLst>
            </p:cNvPr>
            <p:cNvGrpSpPr/>
            <p:nvPr/>
          </p:nvGrpSpPr>
          <p:grpSpPr>
            <a:xfrm>
              <a:off x="3180920" y="3546448"/>
              <a:ext cx="5770784" cy="2687056"/>
              <a:chOff x="146440" y="2659836"/>
              <a:chExt cx="4328088" cy="2015292"/>
            </a:xfrm>
          </p:grpSpPr>
          <p:sp>
            <p:nvSpPr>
              <p:cNvPr id="154" name="Rectangle: Rounded Corners 153">
                <a:extLst>
                  <a:ext uri="{FF2B5EF4-FFF2-40B4-BE49-F238E27FC236}">
                    <a16:creationId xmlns:a16="http://schemas.microsoft.com/office/drawing/2014/main" id="{4C88FA2D-02A2-45C3-9C9F-4E1D4F0552AA}"/>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en-GB" sz="1400" b="1" i="0" u="none" strike="noStrike" kern="1200" cap="none" spc="0" normalizeH="0" baseline="0" noProof="0" dirty="0">
                    <a:ln>
                      <a:noFill/>
                    </a:ln>
                    <a:solidFill>
                      <a:srgbClr val="023761"/>
                    </a:solidFill>
                    <a:effectLst/>
                    <a:uLnTx/>
                    <a:uFillTx/>
                    <a:latin typeface="Arial" panose="020B0604020202020204"/>
                    <a:ea typeface="+mn-ea"/>
                    <a:cs typeface="+mn-cs"/>
                  </a:rPr>
                  <a:t>ABBREVIATIONS</a:t>
                </a:r>
              </a:p>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CAG, cysteine-adenosine-guanine</a:t>
                </a:r>
              </a:p>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HD, Huntington’s disease </a:t>
                </a:r>
              </a:p>
            </p:txBody>
          </p:sp>
          <p:sp>
            <p:nvSpPr>
              <p:cNvPr id="155" name="Rectangle: Rounded Corners 154">
                <a:extLst>
                  <a:ext uri="{FF2B5EF4-FFF2-40B4-BE49-F238E27FC236}">
                    <a16:creationId xmlns:a16="http://schemas.microsoft.com/office/drawing/2014/main" id="{F1FC74E6-76CE-4B11-8C6E-515004060EF5}"/>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400"/>
                  </a:spcBef>
                  <a:spcAft>
                    <a:spcPts val="400"/>
                  </a:spcAft>
                  <a:buClrTx/>
                  <a:buSzTx/>
                  <a:buFontTx/>
                  <a:buNone/>
                  <a:tabLst/>
                  <a:defRPr/>
                </a:pPr>
                <a:r>
                  <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sym typeface="Wingdings" panose="05000000000000000000" pitchFamily="2" charset="2"/>
                  </a:rPr>
                  <a:t></a:t>
                </a:r>
                <a:endPar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sp>
        <p:nvSpPr>
          <p:cNvPr id="159" name="Rectangle 158" descr=" 191">
            <a:extLst>
              <a:ext uri="{FF2B5EF4-FFF2-40B4-BE49-F238E27FC236}">
                <a16:creationId xmlns:a16="http://schemas.microsoft.com/office/drawing/2014/main" id="{08B98391-D191-4CEA-8778-5BAA7DFD48E3}"/>
              </a:ext>
            </a:extLst>
          </p:cNvPr>
          <p:cNvSpPr/>
          <p:nvPr/>
        </p:nvSpPr>
        <p:spPr>
          <a:xfrm>
            <a:off x="128016" y="243536"/>
            <a:ext cx="11258550" cy="892552"/>
          </a:xfrm>
          <a:prstGeom prst="rect">
            <a:avLst/>
          </a:prstGeom>
        </p:spPr>
        <p:txBody>
          <a:bodyPr wrap="square">
            <a:spAutoFit/>
          </a:bodyPr>
          <a:lstStyle/>
          <a:p>
            <a:pPr lvl="0"/>
            <a:r>
              <a:rPr lang="en-GB" sz="2600" b="1" dirty="0">
                <a:solidFill>
                  <a:srgbClr val="023761"/>
                </a:solidFill>
              </a:rPr>
              <a:t>In Huntington’s disease, accumulation of a mutant huntingtin protein damages the brain</a:t>
            </a:r>
            <a:r>
              <a:rPr lang="en-GB" sz="2600" b="1" baseline="30000" dirty="0">
                <a:solidFill>
                  <a:srgbClr val="023761"/>
                </a:solidFill>
              </a:rPr>
              <a:t>1</a:t>
            </a:r>
            <a:endParaRPr kumimoji="0" lang="en-GB" sz="2600" b="1" i="0" u="none" strike="noStrike" kern="1200" cap="none" spc="0" normalizeH="0" baseline="30000" noProof="0" dirty="0">
              <a:ln>
                <a:noFill/>
              </a:ln>
              <a:solidFill>
                <a:srgbClr val="023761"/>
              </a:solidFill>
              <a:effectLst/>
              <a:uLnTx/>
              <a:uFillTx/>
              <a:latin typeface="Arial" panose="020B0604020202020204"/>
              <a:ea typeface="+mn-ea"/>
              <a:cs typeface="+mn-cs"/>
            </a:endParaRPr>
          </a:p>
        </p:txBody>
      </p:sp>
    </p:spTree>
    <p:extLst>
      <p:ext uri="{BB962C8B-B14F-4D97-AF65-F5344CB8AC3E}">
        <p14:creationId xmlns:p14="http://schemas.microsoft.com/office/powerpoint/2010/main" val="966486470"/>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sp>
        <p:nvSpPr>
          <p:cNvPr id="152" name="Oval 151">
            <a:extLst>
              <a:ext uri="{FF2B5EF4-FFF2-40B4-BE49-F238E27FC236}">
                <a16:creationId xmlns:a16="http://schemas.microsoft.com/office/drawing/2014/main" id="{683DEF92-A39A-49C5-8C15-8D0A10201916}"/>
              </a:ext>
            </a:extLst>
          </p:cNvPr>
          <p:cNvSpPr/>
          <p:nvPr/>
        </p:nvSpPr>
        <p:spPr>
          <a:xfrm>
            <a:off x="683567" y="1601018"/>
            <a:ext cx="4046381" cy="3185558"/>
          </a:xfrm>
          <a:prstGeom prst="ellipse">
            <a:avLst/>
          </a:prstGeom>
          <a:solidFill>
            <a:schemeClr val="accent4">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72309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9"/>
            <a:ext cx="576000" cy="576000"/>
            <a:chOff x="3950297" y="2115051"/>
            <a:chExt cx="432000" cy="432000"/>
          </a:xfrm>
          <a:solidFill>
            <a:schemeClr val="accent4"/>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893351"/>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Future areas </a:t>
            </a:r>
            <a:b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b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of focus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3"/>
          <a:stretch>
            <a:fillRect/>
          </a:stretch>
        </p:blipFill>
        <p:spPr>
          <a:xfrm>
            <a:off x="9763410" y="6187335"/>
            <a:ext cx="1847316" cy="337291"/>
          </a:xfrm>
          <a:prstGeom prst="rect">
            <a:avLst/>
          </a:prstGeom>
        </p:spPr>
      </p:pic>
      <p:sp>
        <p:nvSpPr>
          <p:cNvPr id="179" name="ABBREVIATIONS" descr=" 179">
            <a:hlinkClick r:id="" action="ppaction://noaction" highlightClick="1"/>
            <a:extLst>
              <a:ext uri="{FF2B5EF4-FFF2-40B4-BE49-F238E27FC236}">
                <a16:creationId xmlns:a16="http://schemas.microsoft.com/office/drawing/2014/main" id="{CDE7DECC-8111-4416-8636-B61814F89BB0}"/>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sp>
        <p:nvSpPr>
          <p:cNvPr id="183" name="Freeform: Shape 182" descr=" 183">
            <a:hlinkClick r:id="rId4" action="ppaction://hlinksldjump" highlightClick="1"/>
            <a:extLst>
              <a:ext uri="{FF2B5EF4-FFF2-40B4-BE49-F238E27FC236}">
                <a16:creationId xmlns:a16="http://schemas.microsoft.com/office/drawing/2014/main" id="{6BCC4A1C-65DE-48C8-9F96-E8C6DE8AFA79}"/>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Freeform: Shape 183" descr=" 184">
            <a:hlinkClick r:id="rId5" action="ppaction://hlinksldjump" highlightClick="1"/>
            <a:extLst>
              <a:ext uri="{FF2B5EF4-FFF2-40B4-BE49-F238E27FC236}">
                <a16:creationId xmlns:a16="http://schemas.microsoft.com/office/drawing/2014/main" id="{37F57C4F-5604-40DF-A93B-49C0ED960AE9}"/>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5" name="Freeform: Shape 184" descr=" 185">
            <a:hlinkClick r:id="rId6" action="ppaction://hlinksldjump" highlightClick="1"/>
            <a:extLst>
              <a:ext uri="{FF2B5EF4-FFF2-40B4-BE49-F238E27FC236}">
                <a16:creationId xmlns:a16="http://schemas.microsoft.com/office/drawing/2014/main" id="{1A10792D-03EB-4052-9D13-E7E9BB24BB0F}"/>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Freeform: Shape 185" descr=" 186">
            <a:hlinkClick r:id="rId7" action="ppaction://hlinksldjump" highlightClick="1"/>
            <a:extLst>
              <a:ext uri="{FF2B5EF4-FFF2-40B4-BE49-F238E27FC236}">
                <a16:creationId xmlns:a16="http://schemas.microsoft.com/office/drawing/2014/main" id="{FC5BFC82-C380-4252-A75C-04B4331ADFDF}"/>
              </a:ext>
            </a:extLst>
          </p:cNvPr>
          <p:cNvSpPr/>
          <p:nvPr/>
        </p:nvSpPr>
        <p:spPr>
          <a:xfrm>
            <a:off x="10307359" y="2723094"/>
            <a:ext cx="1884641"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Freeform: Shape 186" descr=" 187">
            <a:hlinkClick r:id="rId8" action="ppaction://hlinksldjump" highlightClick="1"/>
            <a:extLst>
              <a:ext uri="{FF2B5EF4-FFF2-40B4-BE49-F238E27FC236}">
                <a16:creationId xmlns:a16="http://schemas.microsoft.com/office/drawing/2014/main" id="{F2EA8CE0-5A57-4D08-AB74-C0A755F09CC1}"/>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Freeform: Shape 187" descr=" 188">
            <a:hlinkClick r:id="rId9" action="ppaction://hlinksldjump" highlightClick="1"/>
            <a:extLst>
              <a:ext uri="{FF2B5EF4-FFF2-40B4-BE49-F238E27FC236}">
                <a16:creationId xmlns:a16="http://schemas.microsoft.com/office/drawing/2014/main" id="{FD5AFAB3-A6F7-4ABE-9E6F-5249C5FB471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9" name="Freeform: Shape 188" descr=" 189">
            <a:hlinkClick r:id="rId10" action="ppaction://hlinksldjump" highlightClick="1"/>
            <a:extLst>
              <a:ext uri="{FF2B5EF4-FFF2-40B4-BE49-F238E27FC236}">
                <a16:creationId xmlns:a16="http://schemas.microsoft.com/office/drawing/2014/main" id="{367FC18E-D1E0-40C5-B397-E9248EBFA2D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1" name="Rectangle 190" descr=" 191">
            <a:extLst>
              <a:ext uri="{FF2B5EF4-FFF2-40B4-BE49-F238E27FC236}">
                <a16:creationId xmlns:a16="http://schemas.microsoft.com/office/drawing/2014/main" id="{5203EF51-C963-4C63-A96B-0AD30B9437A3}"/>
              </a:ext>
            </a:extLst>
          </p:cNvPr>
          <p:cNvSpPr/>
          <p:nvPr/>
        </p:nvSpPr>
        <p:spPr>
          <a:xfrm>
            <a:off x="294640" y="243536"/>
            <a:ext cx="10963910" cy="892552"/>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HD has complex and progressive symptoms that are challenging </a:t>
            </a:r>
            <a:b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b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to live with</a:t>
            </a:r>
            <a:endParaRPr kumimoji="0" lang="en-GB" sz="2600" b="1" i="0" u="none" strike="noStrike" kern="1200" cap="none" spc="0" normalizeH="0" baseline="30000" noProof="0" dirty="0">
              <a:ln>
                <a:noFill/>
              </a:ln>
              <a:solidFill>
                <a:srgbClr val="023761"/>
              </a:solidFill>
              <a:effectLst/>
              <a:uLnTx/>
              <a:uFillTx/>
              <a:latin typeface="Arial" panose="020B0604020202020204"/>
              <a:ea typeface="+mn-ea"/>
              <a:cs typeface="+mn-cs"/>
            </a:endParaRPr>
          </a:p>
        </p:txBody>
      </p:sp>
      <p:sp>
        <p:nvSpPr>
          <p:cNvPr id="157" name="REFERENCES" descr=" 157">
            <a:hlinkClick r:id="" action="ppaction://noaction" highlightClick="1"/>
            <a:extLst>
              <a:ext uri="{FF2B5EF4-FFF2-40B4-BE49-F238E27FC236}">
                <a16:creationId xmlns:a16="http://schemas.microsoft.com/office/drawing/2014/main" id="{AFFEB211-4170-48F2-A7B7-0249C47FBC8B}"/>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64" name="Content Placeholder 4" descr=" 164">
            <a:extLst>
              <a:ext uri="{FF2B5EF4-FFF2-40B4-BE49-F238E27FC236}">
                <a16:creationId xmlns:a16="http://schemas.microsoft.com/office/drawing/2014/main" id="{007BB5F6-7086-4970-956F-52EDC45CCB19}"/>
              </a:ext>
            </a:extLst>
          </p:cNvPr>
          <p:cNvSpPr txBox="1">
            <a:spLocks/>
          </p:cNvSpPr>
          <p:nvPr/>
        </p:nvSpPr>
        <p:spPr>
          <a:xfrm>
            <a:off x="4927600" y="1562045"/>
            <a:ext cx="5067300" cy="3329359"/>
          </a:xfrm>
          <a:prstGeom prst="rect">
            <a:avLst/>
          </a:prstGeom>
        </p:spPr>
        <p:txBody>
          <a:bodyPr vert="horz" lIns="0" tIns="0" rIns="0" bIns="0" spcCol="182880" rtlCol="0">
            <a:noAutofit/>
          </a:bodyPr>
          <a:lstStyle>
            <a:lvl1pPr marL="304792" indent="-304792" algn="l" defTabSz="1219170" rtl="0" eaLnBrk="1" latinLnBrk="0" hangingPunct="1">
              <a:spcBef>
                <a:spcPts val="1200"/>
              </a:spcBef>
              <a:buClr>
                <a:schemeClr val="accent2"/>
              </a:buClr>
              <a:buSzPct val="100000"/>
              <a:buFont typeface="Wingdings" charset="2"/>
              <a:buChar char="§"/>
              <a:tabLst>
                <a:tab pos="5331751" algn="r"/>
                <a:tab pos="10972526" algn="r"/>
              </a:tabLst>
              <a:defRPr sz="2400" b="0" i="0" kern="1200" spc="0" baseline="0">
                <a:solidFill>
                  <a:schemeClr val="tx1"/>
                </a:solidFill>
                <a:latin typeface="+mn-lt"/>
                <a:ea typeface="+mn-ea"/>
                <a:cs typeface="+mn-cs"/>
              </a:defRPr>
            </a:lvl1pPr>
            <a:lvl2pPr marL="609585" indent="-304792" algn="l" defTabSz="1219170" rtl="0" eaLnBrk="1" latinLnBrk="0" hangingPunct="1">
              <a:spcBef>
                <a:spcPts val="400"/>
              </a:spcBef>
              <a:buClr>
                <a:schemeClr val="accent2"/>
              </a:buClr>
              <a:buSzPct val="100000"/>
              <a:buFont typeface="Arial" pitchFamily="34" charset="0"/>
              <a:buChar char="–"/>
              <a:defRPr sz="2200" b="0" i="0" kern="1200" spc="0" baseline="0">
                <a:solidFill>
                  <a:schemeClr val="tx1"/>
                </a:solidFill>
                <a:latin typeface="+mn-lt"/>
                <a:ea typeface="+mn-ea"/>
                <a:cs typeface="+mn-cs"/>
              </a:defRPr>
            </a:lvl2pPr>
            <a:lvl3pPr marL="914377" indent="-304792" algn="l" defTabSz="1219170" rtl="0" eaLnBrk="1" latinLnBrk="0" hangingPunct="1">
              <a:spcBef>
                <a:spcPts val="400"/>
              </a:spcBef>
              <a:buClr>
                <a:schemeClr val="accent2"/>
              </a:buClr>
              <a:buSzPct val="100000"/>
              <a:buFont typeface="Arial" pitchFamily="34" charset="0"/>
              <a:buChar char="–"/>
              <a:defRPr sz="2000" b="0" i="0" kern="1200" spc="0" baseline="0">
                <a:solidFill>
                  <a:schemeClr val="tx1"/>
                </a:solidFill>
                <a:latin typeface="+mn-lt"/>
                <a:ea typeface="+mn-ea"/>
                <a:cs typeface="+mn-cs"/>
              </a:defRPr>
            </a:lvl3pPr>
            <a:lvl4pPr marL="1219170" indent="-304792" algn="l" defTabSz="1219170" rtl="0" eaLnBrk="1" latinLnBrk="0" hangingPunct="1">
              <a:spcBef>
                <a:spcPts val="400"/>
              </a:spcBef>
              <a:buClr>
                <a:schemeClr val="accent2"/>
              </a:buClr>
              <a:buSzPct val="100000"/>
              <a:buFont typeface="Arial" pitchFamily="34" charset="0"/>
              <a:buChar char="–"/>
              <a:defRPr sz="1800" b="0" i="0" kern="1200" spc="0" baseline="0">
                <a:solidFill>
                  <a:schemeClr val="tx1"/>
                </a:solidFill>
                <a:latin typeface="+mn-lt"/>
                <a:ea typeface="+mn-ea"/>
                <a:cs typeface="+mn-cs"/>
              </a:defRPr>
            </a:lvl4pPr>
            <a:lvl5pPr marL="1523962" indent="-304792" algn="l" defTabSz="1219170" rtl="0" eaLnBrk="1" latinLnBrk="0" hangingPunct="1">
              <a:spcBef>
                <a:spcPts val="400"/>
              </a:spcBef>
              <a:buClr>
                <a:schemeClr val="accent2"/>
              </a:buClr>
              <a:buSzPct val="100000"/>
              <a:buFont typeface="Arial" pitchFamily="34" charset="0"/>
              <a:buChar char="–"/>
              <a:defRPr sz="1600" b="0" i="0" kern="1200" spc="0" baseline="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304792" marR="0" lvl="0" indent="-304792" algn="l" defTabSz="1219170" rtl="0" eaLnBrk="1" fontAlgn="auto" latinLnBrk="0" hangingPunct="1">
              <a:lnSpc>
                <a:spcPct val="100000"/>
              </a:lnSpc>
              <a:spcBef>
                <a:spcPts val="0"/>
              </a:spcBef>
              <a:spcAft>
                <a:spcPts val="1200"/>
              </a:spcAft>
              <a:buClr>
                <a:srgbClr val="0460A9"/>
              </a:buClr>
              <a:buSzTx/>
              <a:buFont typeface="Arial" panose="020B0604020202020204" pitchFamily="34" charset="0"/>
              <a:buChar char="•"/>
              <a:tabLst/>
              <a:defRPr/>
            </a:pP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Clinical features include </a:t>
            </a:r>
            <a: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t>disruptions to movement, cognition and behavior</a:t>
            </a:r>
            <a:r>
              <a:rPr kumimoji="0" lang="en-GB" sz="24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p>
          <a:p>
            <a:pPr marL="304792" marR="0" lvl="0" indent="-304792" algn="l" defTabSz="1219170" rtl="0" eaLnBrk="1" fontAlgn="auto" latinLnBrk="0" hangingPunct="1">
              <a:lnSpc>
                <a:spcPct val="100000"/>
              </a:lnSpc>
              <a:spcBef>
                <a:spcPts val="0"/>
              </a:spcBef>
              <a:spcAft>
                <a:spcPts val="1200"/>
              </a:spcAft>
              <a:buClr>
                <a:srgbClr val="0460A9"/>
              </a:buClr>
              <a:buSzTx/>
              <a:buFont typeface="Arial" panose="020B0604020202020204" pitchFamily="34" charset="0"/>
              <a:buChar char="•"/>
              <a:tabLst/>
              <a:defRPr/>
            </a:pP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The most common symptom is chorea, which may progress from </a:t>
            </a:r>
            <a: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t>mild fidgetiness to </a:t>
            </a:r>
            <a:b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br>
            <a: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t>uncontrollable flailing</a:t>
            </a:r>
            <a:r>
              <a:rPr kumimoji="0" lang="en-GB" sz="24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p>
          <a:p>
            <a:pPr marL="304792" marR="0" lvl="0" indent="-304792" algn="l" defTabSz="1219170" rtl="0" eaLnBrk="1" fontAlgn="auto" latinLnBrk="0" hangingPunct="1">
              <a:lnSpc>
                <a:spcPct val="100000"/>
              </a:lnSpc>
              <a:spcBef>
                <a:spcPts val="0"/>
              </a:spcBef>
              <a:spcAft>
                <a:spcPts val="1200"/>
              </a:spcAft>
              <a:buClr>
                <a:srgbClr val="0460A9"/>
              </a:buClr>
              <a:buSzTx/>
              <a:buFont typeface="Arial" panose="020B0604020202020204" pitchFamily="34" charset="0"/>
              <a:buChar char="•"/>
              <a:tabLst/>
              <a:defRPr/>
            </a:pP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People at risk for HD or with HD may have an </a:t>
            </a:r>
            <a: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t>increased rate </a:t>
            </a:r>
            <a:b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br>
            <a: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t>of suicide</a:t>
            </a:r>
            <a:r>
              <a:rPr kumimoji="0" lang="en-GB" sz="24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endParaRPr kumimoji="0" lang="en-GB" sz="2400" b="0" i="0" u="none" strike="noStrike" kern="1200" cap="none" spc="0" normalizeH="0" baseline="30000" noProof="0" dirty="0">
              <a:ln>
                <a:noFill/>
              </a:ln>
              <a:solidFill>
                <a:srgbClr val="000000"/>
              </a:solidFill>
              <a:effectLst/>
              <a:uLnTx/>
              <a:uFillTx/>
              <a:latin typeface="Arial" panose="020B0604020202020204"/>
              <a:ea typeface="+mn-ea"/>
              <a:cs typeface="+mn-cs"/>
            </a:endParaRPr>
          </a:p>
        </p:txBody>
      </p:sp>
      <p:sp>
        <p:nvSpPr>
          <p:cNvPr id="165" name="Freeform: Shape 164" descr=" 165">
            <a:extLst>
              <a:ext uri="{FF2B5EF4-FFF2-40B4-BE49-F238E27FC236}">
                <a16:creationId xmlns:a16="http://schemas.microsoft.com/office/drawing/2014/main" id="{DA156597-89CE-4DBA-B7D2-43AA4C76E8B8}"/>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6" name="Freeform: Shape 165" descr=" 166">
            <a:extLst>
              <a:ext uri="{FF2B5EF4-FFF2-40B4-BE49-F238E27FC236}">
                <a16:creationId xmlns:a16="http://schemas.microsoft.com/office/drawing/2014/main" id="{640FD003-B8F6-49C1-AE91-6FDE143E6D6C}"/>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7" name="Freeform: Shape 166" descr=" 167">
            <a:extLst>
              <a:ext uri="{FF2B5EF4-FFF2-40B4-BE49-F238E27FC236}">
                <a16:creationId xmlns:a16="http://schemas.microsoft.com/office/drawing/2014/main" id="{29AEB375-A690-4E0E-AFAE-F6782218BC97}"/>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8" name="Freeform: Shape 167" descr=" 168">
            <a:extLst>
              <a:ext uri="{FF2B5EF4-FFF2-40B4-BE49-F238E27FC236}">
                <a16:creationId xmlns:a16="http://schemas.microsoft.com/office/drawing/2014/main" id="{F6846FBA-8B9C-4238-94DD-26FDA298522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9" name="Freeform: Shape 168" descr=" 169">
            <a:extLst>
              <a:ext uri="{FF2B5EF4-FFF2-40B4-BE49-F238E27FC236}">
                <a16:creationId xmlns:a16="http://schemas.microsoft.com/office/drawing/2014/main" id="{45E06369-C3E1-4A2D-BB12-4B1BBB2B3D1C}"/>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0" name="Freeform: Shape 169" descr=" 170">
            <a:extLst>
              <a:ext uri="{FF2B5EF4-FFF2-40B4-BE49-F238E27FC236}">
                <a16:creationId xmlns:a16="http://schemas.microsoft.com/office/drawing/2014/main" id="{7478432E-C2F3-4B95-BB7E-56D1875CACD3}"/>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1" name="Oval 170" descr=" 171">
            <a:hlinkClick r:id="" action="ppaction://hlinkshowjump?jump=nextslide" highlightClick="1"/>
            <a:extLst>
              <a:ext uri="{FF2B5EF4-FFF2-40B4-BE49-F238E27FC236}">
                <a16:creationId xmlns:a16="http://schemas.microsoft.com/office/drawing/2014/main" id="{DE89FA6B-F659-455A-8D46-2FBFB45AFDE3}"/>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2" name="Oval 171" descr=" 172">
            <a:hlinkClick r:id="rId7" action="ppaction://hlinksldjump" highlightClick="1"/>
            <a:extLst>
              <a:ext uri="{FF2B5EF4-FFF2-40B4-BE49-F238E27FC236}">
                <a16:creationId xmlns:a16="http://schemas.microsoft.com/office/drawing/2014/main" id="{B211F7A2-F517-4003-9AF5-6691BAB11401}"/>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90" name="Oval 189" descr=" 190">
            <a:hlinkClick r:id="rId11" action="ppaction://hlinksldjump" highlightClick="1"/>
            <a:extLst>
              <a:ext uri="{FF2B5EF4-FFF2-40B4-BE49-F238E27FC236}">
                <a16:creationId xmlns:a16="http://schemas.microsoft.com/office/drawing/2014/main" id="{FF9D78CF-62D2-48FC-A4E9-4BD1FCD69B3B}"/>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pic>
        <p:nvPicPr>
          <p:cNvPr id="3" name="Graphic 2" descr="Dance steps">
            <a:extLst>
              <a:ext uri="{FF2B5EF4-FFF2-40B4-BE49-F238E27FC236}">
                <a16:creationId xmlns:a16="http://schemas.microsoft.com/office/drawing/2014/main" id="{A99AA242-34CD-4567-8678-A962D210E695}"/>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a:off x="1209843" y="2315034"/>
            <a:ext cx="1289504" cy="1289504"/>
          </a:xfrm>
          <a:prstGeom prst="rect">
            <a:avLst/>
          </a:prstGeom>
        </p:spPr>
      </p:pic>
      <p:pic>
        <p:nvPicPr>
          <p:cNvPr id="6" name="Graphic 5" descr="Head with gears">
            <a:extLst>
              <a:ext uri="{FF2B5EF4-FFF2-40B4-BE49-F238E27FC236}">
                <a16:creationId xmlns:a16="http://schemas.microsoft.com/office/drawing/2014/main" id="{6B6CE169-0E3D-4CB8-AC6F-C80BF10F4C36}"/>
              </a:ext>
            </a:extLst>
          </p:cNvPr>
          <p:cNvPicPr>
            <a:picLocks noChangeAspect="1"/>
          </p:cNvPicPr>
          <p:nvPr/>
        </p:nvPicPr>
        <p:blipFill>
          <a:blip r:embed="rId14">
            <a:extLst>
              <a:ext uri="{96DAC541-7B7A-43D3-8B79-37D633B846F1}">
                <asvg:svgBlip xmlns:asvg="http://schemas.microsoft.com/office/drawing/2016/SVG/main" xmlns="" r:embed="rId15"/>
              </a:ext>
            </a:extLst>
          </a:blip>
          <a:stretch>
            <a:fillRect/>
          </a:stretch>
        </p:blipFill>
        <p:spPr>
          <a:xfrm>
            <a:off x="2909138" y="2315034"/>
            <a:ext cx="1420724" cy="1420724"/>
          </a:xfrm>
          <a:prstGeom prst="rect">
            <a:avLst/>
          </a:prstGeom>
        </p:spPr>
      </p:pic>
    </p:spTree>
    <p:extLst>
      <p:ext uri="{BB962C8B-B14F-4D97-AF65-F5344CB8AC3E}">
        <p14:creationId xmlns:p14="http://schemas.microsoft.com/office/powerpoint/2010/main" val="1115518945"/>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sp>
        <p:nvSpPr>
          <p:cNvPr id="155" name="Oval 154">
            <a:extLst>
              <a:ext uri="{FF2B5EF4-FFF2-40B4-BE49-F238E27FC236}">
                <a16:creationId xmlns:a16="http://schemas.microsoft.com/office/drawing/2014/main" id="{870F4861-083F-4DB8-AED6-55D4A33FEC08}"/>
              </a:ext>
            </a:extLst>
          </p:cNvPr>
          <p:cNvSpPr/>
          <p:nvPr/>
        </p:nvSpPr>
        <p:spPr>
          <a:xfrm>
            <a:off x="683567" y="1601018"/>
            <a:ext cx="4046381" cy="3185558"/>
          </a:xfrm>
          <a:prstGeom prst="ellipse">
            <a:avLst/>
          </a:prstGeom>
          <a:solidFill>
            <a:schemeClr val="accent4">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73" name="Graphic 172" descr="Dance steps">
            <a:extLst>
              <a:ext uri="{FF2B5EF4-FFF2-40B4-BE49-F238E27FC236}">
                <a16:creationId xmlns:a16="http://schemas.microsoft.com/office/drawing/2014/main" id="{8EB93D14-8C16-4D94-8F65-FA05A5A1E4BB}"/>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1209843" y="2315034"/>
            <a:ext cx="1289504" cy="1289504"/>
          </a:xfrm>
          <a:prstGeom prst="rect">
            <a:avLst/>
          </a:prstGeom>
        </p:spPr>
      </p:pic>
      <p:pic>
        <p:nvPicPr>
          <p:cNvPr id="174" name="Graphic 173" descr="Head with gears">
            <a:extLst>
              <a:ext uri="{FF2B5EF4-FFF2-40B4-BE49-F238E27FC236}">
                <a16:creationId xmlns:a16="http://schemas.microsoft.com/office/drawing/2014/main" id="{9142A664-D6CD-4EE5-AB4B-55A56EC49A4F}"/>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a:off x="2909138" y="2315034"/>
            <a:ext cx="1420724" cy="1420724"/>
          </a:xfrm>
          <a:prstGeom prst="rect">
            <a:avLst/>
          </a:prstGeom>
        </p:spPr>
      </p:pic>
      <p:sp>
        <p:nvSpPr>
          <p:cNvPr id="150" name="Content Placeholder 4" descr=" 164">
            <a:extLst>
              <a:ext uri="{FF2B5EF4-FFF2-40B4-BE49-F238E27FC236}">
                <a16:creationId xmlns:a16="http://schemas.microsoft.com/office/drawing/2014/main" id="{DA0642B3-411E-4695-8557-27CCE05A4088}"/>
              </a:ext>
            </a:extLst>
          </p:cNvPr>
          <p:cNvSpPr txBox="1">
            <a:spLocks/>
          </p:cNvSpPr>
          <p:nvPr/>
        </p:nvSpPr>
        <p:spPr>
          <a:xfrm>
            <a:off x="4927600" y="1562045"/>
            <a:ext cx="5067300" cy="3329359"/>
          </a:xfrm>
          <a:prstGeom prst="rect">
            <a:avLst/>
          </a:prstGeom>
        </p:spPr>
        <p:txBody>
          <a:bodyPr vert="horz" lIns="0" tIns="0" rIns="0" bIns="0" spcCol="182880" rtlCol="0">
            <a:noAutofit/>
          </a:bodyPr>
          <a:lstStyle>
            <a:lvl1pPr marL="304792" indent="-304792" algn="l" defTabSz="1219170" rtl="0" eaLnBrk="1" latinLnBrk="0" hangingPunct="1">
              <a:spcBef>
                <a:spcPts val="1200"/>
              </a:spcBef>
              <a:buClr>
                <a:schemeClr val="accent2"/>
              </a:buClr>
              <a:buSzPct val="100000"/>
              <a:buFont typeface="Wingdings" charset="2"/>
              <a:buChar char="§"/>
              <a:tabLst>
                <a:tab pos="5331751" algn="r"/>
                <a:tab pos="10972526" algn="r"/>
              </a:tabLst>
              <a:defRPr sz="2400" b="0" i="0" kern="1200" spc="0" baseline="0">
                <a:solidFill>
                  <a:schemeClr val="tx1"/>
                </a:solidFill>
                <a:latin typeface="+mn-lt"/>
                <a:ea typeface="+mn-ea"/>
                <a:cs typeface="+mn-cs"/>
              </a:defRPr>
            </a:lvl1pPr>
            <a:lvl2pPr marL="609585" indent="-304792" algn="l" defTabSz="1219170" rtl="0" eaLnBrk="1" latinLnBrk="0" hangingPunct="1">
              <a:spcBef>
                <a:spcPts val="400"/>
              </a:spcBef>
              <a:buClr>
                <a:schemeClr val="accent2"/>
              </a:buClr>
              <a:buSzPct val="100000"/>
              <a:buFont typeface="Arial" pitchFamily="34" charset="0"/>
              <a:buChar char="–"/>
              <a:defRPr sz="2200" b="0" i="0" kern="1200" spc="0" baseline="0">
                <a:solidFill>
                  <a:schemeClr val="tx1"/>
                </a:solidFill>
                <a:latin typeface="+mn-lt"/>
                <a:ea typeface="+mn-ea"/>
                <a:cs typeface="+mn-cs"/>
              </a:defRPr>
            </a:lvl2pPr>
            <a:lvl3pPr marL="914377" indent="-304792" algn="l" defTabSz="1219170" rtl="0" eaLnBrk="1" latinLnBrk="0" hangingPunct="1">
              <a:spcBef>
                <a:spcPts val="400"/>
              </a:spcBef>
              <a:buClr>
                <a:schemeClr val="accent2"/>
              </a:buClr>
              <a:buSzPct val="100000"/>
              <a:buFont typeface="Arial" pitchFamily="34" charset="0"/>
              <a:buChar char="–"/>
              <a:defRPr sz="2000" b="0" i="0" kern="1200" spc="0" baseline="0">
                <a:solidFill>
                  <a:schemeClr val="tx1"/>
                </a:solidFill>
                <a:latin typeface="+mn-lt"/>
                <a:ea typeface="+mn-ea"/>
                <a:cs typeface="+mn-cs"/>
              </a:defRPr>
            </a:lvl3pPr>
            <a:lvl4pPr marL="1219170" indent="-304792" algn="l" defTabSz="1219170" rtl="0" eaLnBrk="1" latinLnBrk="0" hangingPunct="1">
              <a:spcBef>
                <a:spcPts val="400"/>
              </a:spcBef>
              <a:buClr>
                <a:schemeClr val="accent2"/>
              </a:buClr>
              <a:buSzPct val="100000"/>
              <a:buFont typeface="Arial" pitchFamily="34" charset="0"/>
              <a:buChar char="–"/>
              <a:defRPr sz="1800" b="0" i="0" kern="1200" spc="0" baseline="0">
                <a:solidFill>
                  <a:schemeClr val="tx1"/>
                </a:solidFill>
                <a:latin typeface="+mn-lt"/>
                <a:ea typeface="+mn-ea"/>
                <a:cs typeface="+mn-cs"/>
              </a:defRPr>
            </a:lvl4pPr>
            <a:lvl5pPr marL="1523962" indent="-304792" algn="l" defTabSz="1219170" rtl="0" eaLnBrk="1" latinLnBrk="0" hangingPunct="1">
              <a:spcBef>
                <a:spcPts val="400"/>
              </a:spcBef>
              <a:buClr>
                <a:schemeClr val="accent2"/>
              </a:buClr>
              <a:buSzPct val="100000"/>
              <a:buFont typeface="Arial" pitchFamily="34" charset="0"/>
              <a:buChar char="–"/>
              <a:defRPr sz="1600" b="0" i="0" kern="1200" spc="0" baseline="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304792" marR="0" lvl="0" indent="-304792" algn="l" defTabSz="1219170" rtl="0" eaLnBrk="1" fontAlgn="auto" latinLnBrk="0" hangingPunct="1">
              <a:lnSpc>
                <a:spcPct val="100000"/>
              </a:lnSpc>
              <a:spcBef>
                <a:spcPts val="0"/>
              </a:spcBef>
              <a:spcAft>
                <a:spcPts val="1200"/>
              </a:spcAft>
              <a:buClr>
                <a:srgbClr val="0460A9"/>
              </a:buClr>
              <a:buSzTx/>
              <a:buFont typeface="Arial" panose="020B0604020202020204" pitchFamily="34" charset="0"/>
              <a:buChar char="•"/>
              <a:tabLst/>
              <a:defRPr/>
            </a:pP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Clinical features include </a:t>
            </a:r>
            <a: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t>disruptions to movement, cognition and behavior</a:t>
            </a:r>
            <a:r>
              <a:rPr kumimoji="0" lang="en-GB" sz="24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p>
          <a:p>
            <a:pPr marL="304792" marR="0" lvl="0" indent="-304792" algn="l" defTabSz="1219170" rtl="0" eaLnBrk="1" fontAlgn="auto" latinLnBrk="0" hangingPunct="1">
              <a:lnSpc>
                <a:spcPct val="100000"/>
              </a:lnSpc>
              <a:spcBef>
                <a:spcPts val="0"/>
              </a:spcBef>
              <a:spcAft>
                <a:spcPts val="1200"/>
              </a:spcAft>
              <a:buClr>
                <a:srgbClr val="0460A9"/>
              </a:buClr>
              <a:buSzTx/>
              <a:buFont typeface="Arial" panose="020B0604020202020204" pitchFamily="34" charset="0"/>
              <a:buChar char="•"/>
              <a:tabLst/>
              <a:defRPr/>
            </a:pP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The most common symptom is chorea, which may progress from </a:t>
            </a:r>
            <a: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t>mild fidgetiness to </a:t>
            </a:r>
            <a:b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br>
            <a: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t>uncontrollable flailing</a:t>
            </a:r>
            <a:r>
              <a:rPr kumimoji="0" lang="en-GB" sz="24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p>
          <a:p>
            <a:pPr marL="304792" marR="0" lvl="0" indent="-304792" algn="l" defTabSz="1219170" rtl="0" eaLnBrk="1" fontAlgn="auto" latinLnBrk="0" hangingPunct="1">
              <a:lnSpc>
                <a:spcPct val="100000"/>
              </a:lnSpc>
              <a:spcBef>
                <a:spcPts val="0"/>
              </a:spcBef>
              <a:spcAft>
                <a:spcPts val="1200"/>
              </a:spcAft>
              <a:buClr>
                <a:srgbClr val="0460A9"/>
              </a:buClr>
              <a:buSzTx/>
              <a:buFont typeface="Arial" panose="020B0604020202020204" pitchFamily="34" charset="0"/>
              <a:buChar char="•"/>
              <a:tabLst/>
              <a:defRPr/>
            </a:pP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People at risk for HD or with HD may have an </a:t>
            </a:r>
            <a: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t>increased rate </a:t>
            </a:r>
            <a:b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br>
            <a: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t>of suicide</a:t>
            </a:r>
            <a:r>
              <a:rPr kumimoji="0" lang="en-GB" sz="24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endParaRPr kumimoji="0" lang="en-GB" sz="2400" b="0" i="0" u="none" strike="noStrike" kern="1200" cap="none" spc="0" normalizeH="0" baseline="30000" noProof="0" dirty="0">
              <a:ln>
                <a:noFill/>
              </a:ln>
              <a:solidFill>
                <a:srgbClr val="000000"/>
              </a:solidFill>
              <a:effectLst/>
              <a:uLnTx/>
              <a:uFillTx/>
              <a:latin typeface="Arial" panose="020B0604020202020204"/>
              <a:ea typeface="+mn-ea"/>
              <a:cs typeface="+mn-cs"/>
            </a:endParaRPr>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72309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9"/>
            <a:ext cx="576000" cy="576000"/>
            <a:chOff x="3950297" y="2115051"/>
            <a:chExt cx="432000" cy="432000"/>
          </a:xfrm>
          <a:solidFill>
            <a:schemeClr val="accent4"/>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893351"/>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Future areas </a:t>
            </a:r>
            <a:b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b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of focus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7"/>
          <a:stretch>
            <a:fillRect/>
          </a:stretch>
        </p:blipFill>
        <p:spPr>
          <a:xfrm>
            <a:off x="9763410" y="6187335"/>
            <a:ext cx="1847316" cy="337291"/>
          </a:xfrm>
          <a:prstGeom prst="rect">
            <a:avLst/>
          </a:prstGeom>
        </p:spPr>
      </p:pic>
      <p:sp>
        <p:nvSpPr>
          <p:cNvPr id="179" name="ABBREVIATIONS" descr=" 179">
            <a:hlinkClick r:id="" action="ppaction://noaction" highlightClick="1"/>
            <a:extLst>
              <a:ext uri="{FF2B5EF4-FFF2-40B4-BE49-F238E27FC236}">
                <a16:creationId xmlns:a16="http://schemas.microsoft.com/office/drawing/2014/main" id="{CDE7DECC-8111-4416-8636-B61814F89BB0}"/>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sp>
        <p:nvSpPr>
          <p:cNvPr id="183" name="Freeform: Shape 182" descr=" 183">
            <a:hlinkClick r:id="rId8" action="ppaction://hlinksldjump" highlightClick="1"/>
            <a:extLst>
              <a:ext uri="{FF2B5EF4-FFF2-40B4-BE49-F238E27FC236}">
                <a16:creationId xmlns:a16="http://schemas.microsoft.com/office/drawing/2014/main" id="{6BCC4A1C-65DE-48C8-9F96-E8C6DE8AFA79}"/>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Freeform: Shape 183" descr=" 184">
            <a:hlinkClick r:id="rId9" action="ppaction://hlinksldjump" highlightClick="1"/>
            <a:extLst>
              <a:ext uri="{FF2B5EF4-FFF2-40B4-BE49-F238E27FC236}">
                <a16:creationId xmlns:a16="http://schemas.microsoft.com/office/drawing/2014/main" id="{37F57C4F-5604-40DF-A93B-49C0ED960AE9}"/>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5" name="Freeform: Shape 184" descr=" 185">
            <a:hlinkClick r:id="rId10" action="ppaction://hlinksldjump" highlightClick="1"/>
            <a:extLst>
              <a:ext uri="{FF2B5EF4-FFF2-40B4-BE49-F238E27FC236}">
                <a16:creationId xmlns:a16="http://schemas.microsoft.com/office/drawing/2014/main" id="{1A10792D-03EB-4052-9D13-E7E9BB24BB0F}"/>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Freeform: Shape 185" descr=" 186">
            <a:hlinkClick r:id="rId11" action="ppaction://hlinksldjump" highlightClick="1"/>
            <a:extLst>
              <a:ext uri="{FF2B5EF4-FFF2-40B4-BE49-F238E27FC236}">
                <a16:creationId xmlns:a16="http://schemas.microsoft.com/office/drawing/2014/main" id="{FC5BFC82-C380-4252-A75C-04B4331ADFDF}"/>
              </a:ext>
            </a:extLst>
          </p:cNvPr>
          <p:cNvSpPr/>
          <p:nvPr/>
        </p:nvSpPr>
        <p:spPr>
          <a:xfrm>
            <a:off x="10307359" y="2723094"/>
            <a:ext cx="1884641"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Freeform: Shape 186" descr=" 187">
            <a:hlinkClick r:id="rId12" action="ppaction://hlinksldjump" highlightClick="1"/>
            <a:extLst>
              <a:ext uri="{FF2B5EF4-FFF2-40B4-BE49-F238E27FC236}">
                <a16:creationId xmlns:a16="http://schemas.microsoft.com/office/drawing/2014/main" id="{F2EA8CE0-5A57-4D08-AB74-C0A755F09CC1}"/>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Freeform: Shape 187" descr=" 188">
            <a:hlinkClick r:id="rId13" action="ppaction://hlinksldjump" highlightClick="1"/>
            <a:extLst>
              <a:ext uri="{FF2B5EF4-FFF2-40B4-BE49-F238E27FC236}">
                <a16:creationId xmlns:a16="http://schemas.microsoft.com/office/drawing/2014/main" id="{FD5AFAB3-A6F7-4ABE-9E6F-5249C5FB471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9" name="Freeform: Shape 188" descr=" 189">
            <a:hlinkClick r:id="rId14" action="ppaction://hlinksldjump" highlightClick="1"/>
            <a:extLst>
              <a:ext uri="{FF2B5EF4-FFF2-40B4-BE49-F238E27FC236}">
                <a16:creationId xmlns:a16="http://schemas.microsoft.com/office/drawing/2014/main" id="{367FC18E-D1E0-40C5-B397-E9248EBFA2D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1" name="Rectangle 190" descr=" 191">
            <a:extLst>
              <a:ext uri="{FF2B5EF4-FFF2-40B4-BE49-F238E27FC236}">
                <a16:creationId xmlns:a16="http://schemas.microsoft.com/office/drawing/2014/main" id="{5203EF51-C963-4C63-A96B-0AD30B9437A3}"/>
              </a:ext>
            </a:extLst>
          </p:cNvPr>
          <p:cNvSpPr/>
          <p:nvPr/>
        </p:nvSpPr>
        <p:spPr>
          <a:xfrm>
            <a:off x="294640" y="243536"/>
            <a:ext cx="10963910" cy="892552"/>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HD has complex and progressive symptoms that are challenging </a:t>
            </a:r>
            <a:b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b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to live with</a:t>
            </a:r>
            <a:endParaRPr kumimoji="0" lang="en-GB" sz="2600" b="1" i="0" u="none" strike="noStrike" kern="1200" cap="none" spc="0" normalizeH="0" baseline="30000" noProof="0" dirty="0">
              <a:ln>
                <a:noFill/>
              </a:ln>
              <a:solidFill>
                <a:srgbClr val="023761"/>
              </a:solidFill>
              <a:effectLst/>
              <a:uLnTx/>
              <a:uFillTx/>
              <a:latin typeface="Arial" panose="020B0604020202020204"/>
              <a:ea typeface="+mn-ea"/>
              <a:cs typeface="+mn-cs"/>
            </a:endParaRPr>
          </a:p>
        </p:txBody>
      </p:sp>
      <p:sp>
        <p:nvSpPr>
          <p:cNvPr id="157" name="REFERENCES" descr=" 157">
            <a:hlinkClick r:id="" action="ppaction://noaction" highlightClick="1"/>
            <a:extLst>
              <a:ext uri="{FF2B5EF4-FFF2-40B4-BE49-F238E27FC236}">
                <a16:creationId xmlns:a16="http://schemas.microsoft.com/office/drawing/2014/main" id="{AFFEB211-4170-48F2-A7B7-0249C47FBC8B}"/>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grpSp>
        <p:nvGrpSpPr>
          <p:cNvPr id="158" name="Group 157" descr=" 158">
            <a:extLst>
              <a:ext uri="{FF2B5EF4-FFF2-40B4-BE49-F238E27FC236}">
                <a16:creationId xmlns:a16="http://schemas.microsoft.com/office/drawing/2014/main" id="{E21F3DA0-3BA3-4426-A2B8-38B001C967FD}"/>
              </a:ext>
            </a:extLst>
          </p:cNvPr>
          <p:cNvGrpSpPr/>
          <p:nvPr/>
        </p:nvGrpSpPr>
        <p:grpSpPr>
          <a:xfrm>
            <a:off x="195253" y="3546448"/>
            <a:ext cx="5770784" cy="3143241"/>
            <a:chOff x="146440" y="2659836"/>
            <a:chExt cx="4328088" cy="2357431"/>
          </a:xfrm>
        </p:grpSpPr>
        <p:sp>
          <p:nvSpPr>
            <p:cNvPr id="159" name="Rectangle: Rounded Corners 158">
              <a:extLst>
                <a:ext uri="{FF2B5EF4-FFF2-40B4-BE49-F238E27FC236}">
                  <a16:creationId xmlns:a16="http://schemas.microsoft.com/office/drawing/2014/main" id="{D12B8B5C-A9C1-4202-AD82-BDAC99A1C47D}"/>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en-GB" sz="14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p>
            <a:p>
              <a:pPr marL="304792" marR="0" lvl="0" indent="-304792" algn="l" defTabSz="1219170" rtl="0" eaLnBrk="1" fontAlgn="auto" latinLnBrk="0" hangingPunct="1">
                <a:lnSpc>
                  <a:spcPct val="100000"/>
                </a:lnSpc>
                <a:spcBef>
                  <a:spcPts val="400"/>
                </a:spcBef>
                <a:spcAft>
                  <a:spcPts val="400"/>
                </a:spcAft>
                <a:buClrTx/>
                <a:buSzTx/>
                <a:buFontTx/>
                <a:buAutoNum type="arabicPeriod"/>
                <a:tabLst/>
                <a:defRPr/>
              </a:pP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Revilla FJ. Huntington Disease. Medscape 2019. Available at </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hlinkClick r:id="rId15"/>
                </a:rPr>
                <a:t>https://emedicine.medscape.com/article/1150165-overview</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 Accessed August 2020.</a:t>
              </a:r>
            </a:p>
          </p:txBody>
        </p:sp>
        <p:sp>
          <p:nvSpPr>
            <p:cNvPr id="161" name="Rectangle: Rounded Corners 160">
              <a:extLst>
                <a:ext uri="{FF2B5EF4-FFF2-40B4-BE49-F238E27FC236}">
                  <a16:creationId xmlns:a16="http://schemas.microsoft.com/office/drawing/2014/main" id="{4ECB399F-51D0-4997-80BB-C167B0A5618B}"/>
                </a:ext>
              </a:extLst>
            </p:cNvPr>
            <p:cNvSpPr/>
            <p:nvPr/>
          </p:nvSpPr>
          <p:spPr>
            <a:xfrm>
              <a:off x="1357693" y="4729267"/>
              <a:ext cx="982800" cy="288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62" name="Rectangle: Rounded Corners 161">
              <a:extLst>
                <a:ext uri="{FF2B5EF4-FFF2-40B4-BE49-F238E27FC236}">
                  <a16:creationId xmlns:a16="http://schemas.microsoft.com/office/drawing/2014/main" id="{22F95A39-B9EC-42DB-80E0-DD0BCDADC974}"/>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400"/>
                </a:spcBef>
                <a:spcAft>
                  <a:spcPts val="400"/>
                </a:spcAft>
                <a:buClrTx/>
                <a:buSzTx/>
                <a:buFontTx/>
                <a:buNone/>
                <a:tabLst/>
                <a:defRPr/>
              </a:pPr>
              <a:r>
                <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sym typeface="Wingdings" panose="05000000000000000000" pitchFamily="2" charset="2"/>
                </a:rPr>
                <a:t></a:t>
              </a:r>
              <a:endPar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sp>
        <p:nvSpPr>
          <p:cNvPr id="165" name="Freeform: Shape 164" descr=" 165">
            <a:extLst>
              <a:ext uri="{FF2B5EF4-FFF2-40B4-BE49-F238E27FC236}">
                <a16:creationId xmlns:a16="http://schemas.microsoft.com/office/drawing/2014/main" id="{DA156597-89CE-4DBA-B7D2-43AA4C76E8B8}"/>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6" name="Freeform: Shape 165" descr=" 166">
            <a:extLst>
              <a:ext uri="{FF2B5EF4-FFF2-40B4-BE49-F238E27FC236}">
                <a16:creationId xmlns:a16="http://schemas.microsoft.com/office/drawing/2014/main" id="{640FD003-B8F6-49C1-AE91-6FDE143E6D6C}"/>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7" name="Freeform: Shape 166" descr=" 167">
            <a:extLst>
              <a:ext uri="{FF2B5EF4-FFF2-40B4-BE49-F238E27FC236}">
                <a16:creationId xmlns:a16="http://schemas.microsoft.com/office/drawing/2014/main" id="{29AEB375-A690-4E0E-AFAE-F6782218BC97}"/>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8" name="Freeform: Shape 167" descr=" 168">
            <a:extLst>
              <a:ext uri="{FF2B5EF4-FFF2-40B4-BE49-F238E27FC236}">
                <a16:creationId xmlns:a16="http://schemas.microsoft.com/office/drawing/2014/main" id="{F6846FBA-8B9C-4238-94DD-26FDA298522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9" name="Freeform: Shape 168" descr=" 169">
            <a:extLst>
              <a:ext uri="{FF2B5EF4-FFF2-40B4-BE49-F238E27FC236}">
                <a16:creationId xmlns:a16="http://schemas.microsoft.com/office/drawing/2014/main" id="{45E06369-C3E1-4A2D-BB12-4B1BBB2B3D1C}"/>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0" name="Freeform: Shape 169" descr=" 170">
            <a:extLst>
              <a:ext uri="{FF2B5EF4-FFF2-40B4-BE49-F238E27FC236}">
                <a16:creationId xmlns:a16="http://schemas.microsoft.com/office/drawing/2014/main" id="{7478432E-C2F3-4B95-BB7E-56D1875CACD3}"/>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1" name="Oval 170" descr=" 171">
            <a:hlinkClick r:id="" action="ppaction://hlinkshowjump?jump=nextslide" highlightClick="1"/>
            <a:extLst>
              <a:ext uri="{FF2B5EF4-FFF2-40B4-BE49-F238E27FC236}">
                <a16:creationId xmlns:a16="http://schemas.microsoft.com/office/drawing/2014/main" id="{DE89FA6B-F659-455A-8D46-2FBFB45AFDE3}"/>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2" name="Oval 171" descr=" 172">
            <a:hlinkClick r:id="rId11" action="ppaction://hlinksldjump" highlightClick="1"/>
            <a:extLst>
              <a:ext uri="{FF2B5EF4-FFF2-40B4-BE49-F238E27FC236}">
                <a16:creationId xmlns:a16="http://schemas.microsoft.com/office/drawing/2014/main" id="{B211F7A2-F517-4003-9AF5-6691BAB11401}"/>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90" name="Oval 189" descr=" 190">
            <a:hlinkClick r:id="rId16" action="ppaction://hlinksldjump" highlightClick="1"/>
            <a:extLst>
              <a:ext uri="{FF2B5EF4-FFF2-40B4-BE49-F238E27FC236}">
                <a16:creationId xmlns:a16="http://schemas.microsoft.com/office/drawing/2014/main" id="{FF9D78CF-62D2-48FC-A4E9-4BD1FCD69B3B}"/>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Tree>
    <p:extLst>
      <p:ext uri="{BB962C8B-B14F-4D97-AF65-F5344CB8AC3E}">
        <p14:creationId xmlns:p14="http://schemas.microsoft.com/office/powerpoint/2010/main" val="3613400322"/>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sp>
        <p:nvSpPr>
          <p:cNvPr id="152" name="Oval 151">
            <a:extLst>
              <a:ext uri="{FF2B5EF4-FFF2-40B4-BE49-F238E27FC236}">
                <a16:creationId xmlns:a16="http://schemas.microsoft.com/office/drawing/2014/main" id="{683DEF92-A39A-49C5-8C15-8D0A10201916}"/>
              </a:ext>
            </a:extLst>
          </p:cNvPr>
          <p:cNvSpPr/>
          <p:nvPr/>
        </p:nvSpPr>
        <p:spPr>
          <a:xfrm>
            <a:off x="683567" y="1601018"/>
            <a:ext cx="4046381" cy="3185558"/>
          </a:xfrm>
          <a:prstGeom prst="ellipse">
            <a:avLst/>
          </a:prstGeom>
          <a:solidFill>
            <a:schemeClr val="accent4">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72309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9"/>
            <a:ext cx="576000" cy="576000"/>
            <a:chOff x="3950297" y="2115051"/>
            <a:chExt cx="432000" cy="432000"/>
          </a:xfrm>
          <a:solidFill>
            <a:schemeClr val="accent4"/>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893351"/>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Future areas </a:t>
            </a:r>
            <a:b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b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of focus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3"/>
          <a:stretch>
            <a:fillRect/>
          </a:stretch>
        </p:blipFill>
        <p:spPr>
          <a:xfrm>
            <a:off x="9763410" y="6187335"/>
            <a:ext cx="1847316" cy="337291"/>
          </a:xfrm>
          <a:prstGeom prst="rect">
            <a:avLst/>
          </a:prstGeom>
        </p:spPr>
      </p:pic>
      <p:sp>
        <p:nvSpPr>
          <p:cNvPr id="179" name="ABBREVIATIONS" descr=" 179">
            <a:hlinkClick r:id="" action="ppaction://noaction" highlightClick="1"/>
            <a:extLst>
              <a:ext uri="{FF2B5EF4-FFF2-40B4-BE49-F238E27FC236}">
                <a16:creationId xmlns:a16="http://schemas.microsoft.com/office/drawing/2014/main" id="{CDE7DECC-8111-4416-8636-B61814F89BB0}"/>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sp>
        <p:nvSpPr>
          <p:cNvPr id="183" name="Freeform: Shape 182" descr=" 183">
            <a:hlinkClick r:id="rId4" action="ppaction://hlinksldjump" highlightClick="1"/>
            <a:extLst>
              <a:ext uri="{FF2B5EF4-FFF2-40B4-BE49-F238E27FC236}">
                <a16:creationId xmlns:a16="http://schemas.microsoft.com/office/drawing/2014/main" id="{6BCC4A1C-65DE-48C8-9F96-E8C6DE8AFA79}"/>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Freeform: Shape 183" descr=" 184">
            <a:hlinkClick r:id="rId5" action="ppaction://hlinksldjump" highlightClick="1"/>
            <a:extLst>
              <a:ext uri="{FF2B5EF4-FFF2-40B4-BE49-F238E27FC236}">
                <a16:creationId xmlns:a16="http://schemas.microsoft.com/office/drawing/2014/main" id="{37F57C4F-5604-40DF-A93B-49C0ED960AE9}"/>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5" name="Freeform: Shape 184" descr=" 185">
            <a:hlinkClick r:id="rId6" action="ppaction://hlinksldjump" highlightClick="1"/>
            <a:extLst>
              <a:ext uri="{FF2B5EF4-FFF2-40B4-BE49-F238E27FC236}">
                <a16:creationId xmlns:a16="http://schemas.microsoft.com/office/drawing/2014/main" id="{1A10792D-03EB-4052-9D13-E7E9BB24BB0F}"/>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Freeform: Shape 185" descr=" 186">
            <a:hlinkClick r:id="rId7" action="ppaction://hlinksldjump" highlightClick="1"/>
            <a:extLst>
              <a:ext uri="{FF2B5EF4-FFF2-40B4-BE49-F238E27FC236}">
                <a16:creationId xmlns:a16="http://schemas.microsoft.com/office/drawing/2014/main" id="{FC5BFC82-C380-4252-A75C-04B4331ADFDF}"/>
              </a:ext>
            </a:extLst>
          </p:cNvPr>
          <p:cNvSpPr/>
          <p:nvPr/>
        </p:nvSpPr>
        <p:spPr>
          <a:xfrm>
            <a:off x="10307359" y="2723094"/>
            <a:ext cx="1884641"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Freeform: Shape 186" descr=" 187">
            <a:hlinkClick r:id="rId8" action="ppaction://hlinksldjump" highlightClick="1"/>
            <a:extLst>
              <a:ext uri="{FF2B5EF4-FFF2-40B4-BE49-F238E27FC236}">
                <a16:creationId xmlns:a16="http://schemas.microsoft.com/office/drawing/2014/main" id="{F2EA8CE0-5A57-4D08-AB74-C0A755F09CC1}"/>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Freeform: Shape 187" descr=" 188">
            <a:hlinkClick r:id="rId9" action="ppaction://hlinksldjump" highlightClick="1"/>
            <a:extLst>
              <a:ext uri="{FF2B5EF4-FFF2-40B4-BE49-F238E27FC236}">
                <a16:creationId xmlns:a16="http://schemas.microsoft.com/office/drawing/2014/main" id="{FD5AFAB3-A6F7-4ABE-9E6F-5249C5FB471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9" name="Freeform: Shape 188" descr=" 189">
            <a:hlinkClick r:id="rId10" action="ppaction://hlinksldjump" highlightClick="1"/>
            <a:extLst>
              <a:ext uri="{FF2B5EF4-FFF2-40B4-BE49-F238E27FC236}">
                <a16:creationId xmlns:a16="http://schemas.microsoft.com/office/drawing/2014/main" id="{367FC18E-D1E0-40C5-B397-E9248EBFA2D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1" name="Rectangle 190" descr=" 191">
            <a:extLst>
              <a:ext uri="{FF2B5EF4-FFF2-40B4-BE49-F238E27FC236}">
                <a16:creationId xmlns:a16="http://schemas.microsoft.com/office/drawing/2014/main" id="{5203EF51-C963-4C63-A96B-0AD30B9437A3}"/>
              </a:ext>
            </a:extLst>
          </p:cNvPr>
          <p:cNvSpPr/>
          <p:nvPr/>
        </p:nvSpPr>
        <p:spPr>
          <a:xfrm>
            <a:off x="294640" y="243536"/>
            <a:ext cx="10963910" cy="892552"/>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HD has complex and progressive symptoms that are challenging </a:t>
            </a:r>
            <a:b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b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to live with</a:t>
            </a:r>
            <a:endParaRPr kumimoji="0" lang="en-GB" sz="2600" b="1" i="0" u="none" strike="noStrike" kern="1200" cap="none" spc="0" normalizeH="0" baseline="30000" noProof="0" dirty="0">
              <a:ln>
                <a:noFill/>
              </a:ln>
              <a:solidFill>
                <a:srgbClr val="023761"/>
              </a:solidFill>
              <a:effectLst/>
              <a:uLnTx/>
              <a:uFillTx/>
              <a:latin typeface="Arial" panose="020B0604020202020204"/>
              <a:ea typeface="+mn-ea"/>
              <a:cs typeface="+mn-cs"/>
            </a:endParaRPr>
          </a:p>
        </p:txBody>
      </p:sp>
      <p:sp>
        <p:nvSpPr>
          <p:cNvPr id="157" name="REFERENCES" descr=" 157">
            <a:hlinkClick r:id="" action="ppaction://noaction" highlightClick="1"/>
            <a:extLst>
              <a:ext uri="{FF2B5EF4-FFF2-40B4-BE49-F238E27FC236}">
                <a16:creationId xmlns:a16="http://schemas.microsoft.com/office/drawing/2014/main" id="{AFFEB211-4170-48F2-A7B7-0249C47FBC8B}"/>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64" name="Content Placeholder 4" descr=" 164">
            <a:extLst>
              <a:ext uri="{FF2B5EF4-FFF2-40B4-BE49-F238E27FC236}">
                <a16:creationId xmlns:a16="http://schemas.microsoft.com/office/drawing/2014/main" id="{007BB5F6-7086-4970-956F-52EDC45CCB19}"/>
              </a:ext>
            </a:extLst>
          </p:cNvPr>
          <p:cNvSpPr txBox="1">
            <a:spLocks/>
          </p:cNvSpPr>
          <p:nvPr/>
        </p:nvSpPr>
        <p:spPr>
          <a:xfrm>
            <a:off x="4927600" y="1562045"/>
            <a:ext cx="5067300" cy="3329359"/>
          </a:xfrm>
          <a:prstGeom prst="rect">
            <a:avLst/>
          </a:prstGeom>
        </p:spPr>
        <p:txBody>
          <a:bodyPr vert="horz" lIns="0" tIns="0" rIns="0" bIns="0" spcCol="182880" rtlCol="0">
            <a:noAutofit/>
          </a:bodyPr>
          <a:lstStyle>
            <a:lvl1pPr marL="304792" indent="-304792" algn="l" defTabSz="1219170" rtl="0" eaLnBrk="1" latinLnBrk="0" hangingPunct="1">
              <a:spcBef>
                <a:spcPts val="1200"/>
              </a:spcBef>
              <a:buClr>
                <a:schemeClr val="accent2"/>
              </a:buClr>
              <a:buSzPct val="100000"/>
              <a:buFont typeface="Wingdings" charset="2"/>
              <a:buChar char="§"/>
              <a:tabLst>
                <a:tab pos="5331751" algn="r"/>
                <a:tab pos="10972526" algn="r"/>
              </a:tabLst>
              <a:defRPr sz="2400" b="0" i="0" kern="1200" spc="0" baseline="0">
                <a:solidFill>
                  <a:schemeClr val="tx1"/>
                </a:solidFill>
                <a:latin typeface="+mn-lt"/>
                <a:ea typeface="+mn-ea"/>
                <a:cs typeface="+mn-cs"/>
              </a:defRPr>
            </a:lvl1pPr>
            <a:lvl2pPr marL="609585" indent="-304792" algn="l" defTabSz="1219170" rtl="0" eaLnBrk="1" latinLnBrk="0" hangingPunct="1">
              <a:spcBef>
                <a:spcPts val="400"/>
              </a:spcBef>
              <a:buClr>
                <a:schemeClr val="accent2"/>
              </a:buClr>
              <a:buSzPct val="100000"/>
              <a:buFont typeface="Arial" pitchFamily="34" charset="0"/>
              <a:buChar char="–"/>
              <a:defRPr sz="2200" b="0" i="0" kern="1200" spc="0" baseline="0">
                <a:solidFill>
                  <a:schemeClr val="tx1"/>
                </a:solidFill>
                <a:latin typeface="+mn-lt"/>
                <a:ea typeface="+mn-ea"/>
                <a:cs typeface="+mn-cs"/>
              </a:defRPr>
            </a:lvl2pPr>
            <a:lvl3pPr marL="914377" indent="-304792" algn="l" defTabSz="1219170" rtl="0" eaLnBrk="1" latinLnBrk="0" hangingPunct="1">
              <a:spcBef>
                <a:spcPts val="400"/>
              </a:spcBef>
              <a:buClr>
                <a:schemeClr val="accent2"/>
              </a:buClr>
              <a:buSzPct val="100000"/>
              <a:buFont typeface="Arial" pitchFamily="34" charset="0"/>
              <a:buChar char="–"/>
              <a:defRPr sz="2000" b="0" i="0" kern="1200" spc="0" baseline="0">
                <a:solidFill>
                  <a:schemeClr val="tx1"/>
                </a:solidFill>
                <a:latin typeface="+mn-lt"/>
                <a:ea typeface="+mn-ea"/>
                <a:cs typeface="+mn-cs"/>
              </a:defRPr>
            </a:lvl3pPr>
            <a:lvl4pPr marL="1219170" indent="-304792" algn="l" defTabSz="1219170" rtl="0" eaLnBrk="1" latinLnBrk="0" hangingPunct="1">
              <a:spcBef>
                <a:spcPts val="400"/>
              </a:spcBef>
              <a:buClr>
                <a:schemeClr val="accent2"/>
              </a:buClr>
              <a:buSzPct val="100000"/>
              <a:buFont typeface="Arial" pitchFamily="34" charset="0"/>
              <a:buChar char="–"/>
              <a:defRPr sz="1800" b="0" i="0" kern="1200" spc="0" baseline="0">
                <a:solidFill>
                  <a:schemeClr val="tx1"/>
                </a:solidFill>
                <a:latin typeface="+mn-lt"/>
                <a:ea typeface="+mn-ea"/>
                <a:cs typeface="+mn-cs"/>
              </a:defRPr>
            </a:lvl4pPr>
            <a:lvl5pPr marL="1523962" indent="-304792" algn="l" defTabSz="1219170" rtl="0" eaLnBrk="1" latinLnBrk="0" hangingPunct="1">
              <a:spcBef>
                <a:spcPts val="400"/>
              </a:spcBef>
              <a:buClr>
                <a:schemeClr val="accent2"/>
              </a:buClr>
              <a:buSzPct val="100000"/>
              <a:buFont typeface="Arial" pitchFamily="34" charset="0"/>
              <a:buChar char="–"/>
              <a:defRPr sz="1600" b="0" i="0" kern="1200" spc="0" baseline="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304792" marR="0" lvl="0" indent="-304792" algn="l" defTabSz="1219170" rtl="0" eaLnBrk="1" fontAlgn="auto" latinLnBrk="0" hangingPunct="1">
              <a:lnSpc>
                <a:spcPct val="100000"/>
              </a:lnSpc>
              <a:spcBef>
                <a:spcPts val="0"/>
              </a:spcBef>
              <a:spcAft>
                <a:spcPts val="1200"/>
              </a:spcAft>
              <a:buClr>
                <a:srgbClr val="0460A9"/>
              </a:buClr>
              <a:buSzTx/>
              <a:buFont typeface="Arial" panose="020B0604020202020204" pitchFamily="34" charset="0"/>
              <a:buChar char="•"/>
              <a:tabLst/>
              <a:defRPr/>
            </a:pP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Clinical features include </a:t>
            </a:r>
            <a: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t>disruptions to movement, cognition and behavior</a:t>
            </a:r>
            <a:r>
              <a:rPr kumimoji="0" lang="en-GB" sz="24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p>
          <a:p>
            <a:pPr marL="304792" marR="0" lvl="0" indent="-304792" algn="l" defTabSz="1219170" rtl="0" eaLnBrk="1" fontAlgn="auto" latinLnBrk="0" hangingPunct="1">
              <a:lnSpc>
                <a:spcPct val="100000"/>
              </a:lnSpc>
              <a:spcBef>
                <a:spcPts val="0"/>
              </a:spcBef>
              <a:spcAft>
                <a:spcPts val="1200"/>
              </a:spcAft>
              <a:buClr>
                <a:srgbClr val="0460A9"/>
              </a:buClr>
              <a:buSzTx/>
              <a:buFont typeface="Arial" panose="020B0604020202020204" pitchFamily="34" charset="0"/>
              <a:buChar char="•"/>
              <a:tabLst/>
              <a:defRPr/>
            </a:pP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The most common symptom is chorea, which may progress from </a:t>
            </a:r>
            <a: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t>mild fidgetiness to </a:t>
            </a:r>
            <a:b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br>
            <a: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t>uncontrollable flailing</a:t>
            </a:r>
            <a:r>
              <a:rPr kumimoji="0" lang="en-GB" sz="24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p>
          <a:p>
            <a:pPr marL="304792" marR="0" lvl="0" indent="-304792" algn="l" defTabSz="1219170" rtl="0" eaLnBrk="1" fontAlgn="auto" latinLnBrk="0" hangingPunct="1">
              <a:lnSpc>
                <a:spcPct val="100000"/>
              </a:lnSpc>
              <a:spcBef>
                <a:spcPts val="0"/>
              </a:spcBef>
              <a:spcAft>
                <a:spcPts val="1200"/>
              </a:spcAft>
              <a:buClr>
                <a:srgbClr val="0460A9"/>
              </a:buClr>
              <a:buSzTx/>
              <a:buFont typeface="Arial" panose="020B0604020202020204" pitchFamily="34" charset="0"/>
              <a:buChar char="•"/>
              <a:tabLst/>
              <a:defRPr/>
            </a:pP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People at risk for HD or with HD may have an </a:t>
            </a:r>
            <a: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t>increased rate </a:t>
            </a:r>
            <a:b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br>
            <a:r>
              <a:rPr kumimoji="0" lang="en-GB" sz="2400" b="1" i="0" u="none" strike="noStrike" kern="1200" cap="none" spc="0" normalizeH="0" baseline="0" noProof="0" dirty="0">
                <a:ln>
                  <a:noFill/>
                </a:ln>
                <a:solidFill>
                  <a:srgbClr val="0460A9">
                    <a:lumMod val="100000"/>
                  </a:srgbClr>
                </a:solidFill>
                <a:effectLst/>
                <a:uLnTx/>
                <a:uFillTx/>
                <a:latin typeface="Arial" panose="020B0604020202020204" pitchFamily="34" charset="0"/>
                <a:ea typeface="+mn-ea"/>
                <a:cs typeface="+mn-cs"/>
              </a:rPr>
              <a:t>of suicide</a:t>
            </a:r>
            <a:r>
              <a:rPr kumimoji="0" lang="en-GB" sz="24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endParaRPr kumimoji="0" lang="en-GB" sz="2400" b="0" i="0" u="none" strike="noStrike" kern="1200" cap="none" spc="0" normalizeH="0" baseline="30000" noProof="0" dirty="0">
              <a:ln>
                <a:noFill/>
              </a:ln>
              <a:solidFill>
                <a:srgbClr val="000000"/>
              </a:solidFill>
              <a:effectLst/>
              <a:uLnTx/>
              <a:uFillTx/>
              <a:latin typeface="Arial" panose="020B0604020202020204"/>
              <a:ea typeface="+mn-ea"/>
              <a:cs typeface="+mn-cs"/>
            </a:endParaRPr>
          </a:p>
        </p:txBody>
      </p:sp>
      <p:sp>
        <p:nvSpPr>
          <p:cNvPr id="165" name="Freeform: Shape 164" descr=" 165">
            <a:extLst>
              <a:ext uri="{FF2B5EF4-FFF2-40B4-BE49-F238E27FC236}">
                <a16:creationId xmlns:a16="http://schemas.microsoft.com/office/drawing/2014/main" id="{DA156597-89CE-4DBA-B7D2-43AA4C76E8B8}"/>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6" name="Freeform: Shape 165" descr=" 166">
            <a:extLst>
              <a:ext uri="{FF2B5EF4-FFF2-40B4-BE49-F238E27FC236}">
                <a16:creationId xmlns:a16="http://schemas.microsoft.com/office/drawing/2014/main" id="{640FD003-B8F6-49C1-AE91-6FDE143E6D6C}"/>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7" name="Freeform: Shape 166" descr=" 167">
            <a:extLst>
              <a:ext uri="{FF2B5EF4-FFF2-40B4-BE49-F238E27FC236}">
                <a16:creationId xmlns:a16="http://schemas.microsoft.com/office/drawing/2014/main" id="{29AEB375-A690-4E0E-AFAE-F6782218BC97}"/>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8" name="Freeform: Shape 167" descr=" 168">
            <a:extLst>
              <a:ext uri="{FF2B5EF4-FFF2-40B4-BE49-F238E27FC236}">
                <a16:creationId xmlns:a16="http://schemas.microsoft.com/office/drawing/2014/main" id="{F6846FBA-8B9C-4238-94DD-26FDA298522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9" name="Freeform: Shape 168" descr=" 169">
            <a:extLst>
              <a:ext uri="{FF2B5EF4-FFF2-40B4-BE49-F238E27FC236}">
                <a16:creationId xmlns:a16="http://schemas.microsoft.com/office/drawing/2014/main" id="{45E06369-C3E1-4A2D-BB12-4B1BBB2B3D1C}"/>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0" name="Freeform: Shape 169" descr=" 170">
            <a:extLst>
              <a:ext uri="{FF2B5EF4-FFF2-40B4-BE49-F238E27FC236}">
                <a16:creationId xmlns:a16="http://schemas.microsoft.com/office/drawing/2014/main" id="{7478432E-C2F3-4B95-BB7E-56D1875CACD3}"/>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1" name="Oval 170" descr=" 171">
            <a:hlinkClick r:id="" action="ppaction://hlinkshowjump?jump=nextslide" highlightClick="1"/>
            <a:extLst>
              <a:ext uri="{FF2B5EF4-FFF2-40B4-BE49-F238E27FC236}">
                <a16:creationId xmlns:a16="http://schemas.microsoft.com/office/drawing/2014/main" id="{DE89FA6B-F659-455A-8D46-2FBFB45AFDE3}"/>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2" name="Oval 171" descr=" 172">
            <a:hlinkClick r:id="rId7" action="ppaction://hlinksldjump" highlightClick="1"/>
            <a:extLst>
              <a:ext uri="{FF2B5EF4-FFF2-40B4-BE49-F238E27FC236}">
                <a16:creationId xmlns:a16="http://schemas.microsoft.com/office/drawing/2014/main" id="{B211F7A2-F517-4003-9AF5-6691BAB11401}"/>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90" name="Oval 189" descr=" 190">
            <a:hlinkClick r:id="rId11" action="ppaction://hlinksldjump" highlightClick="1"/>
            <a:extLst>
              <a:ext uri="{FF2B5EF4-FFF2-40B4-BE49-F238E27FC236}">
                <a16:creationId xmlns:a16="http://schemas.microsoft.com/office/drawing/2014/main" id="{FF9D78CF-62D2-48FC-A4E9-4BD1FCD69B3B}"/>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pic>
        <p:nvPicPr>
          <p:cNvPr id="3" name="Graphic 2" descr="Dance steps">
            <a:extLst>
              <a:ext uri="{FF2B5EF4-FFF2-40B4-BE49-F238E27FC236}">
                <a16:creationId xmlns:a16="http://schemas.microsoft.com/office/drawing/2014/main" id="{A99AA242-34CD-4567-8678-A962D210E695}"/>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a:off x="1209843" y="2315034"/>
            <a:ext cx="1289504" cy="1289504"/>
          </a:xfrm>
          <a:prstGeom prst="rect">
            <a:avLst/>
          </a:prstGeom>
        </p:spPr>
      </p:pic>
      <p:pic>
        <p:nvPicPr>
          <p:cNvPr id="6" name="Graphic 5" descr="Head with gears">
            <a:extLst>
              <a:ext uri="{FF2B5EF4-FFF2-40B4-BE49-F238E27FC236}">
                <a16:creationId xmlns:a16="http://schemas.microsoft.com/office/drawing/2014/main" id="{6B6CE169-0E3D-4CB8-AC6F-C80BF10F4C36}"/>
              </a:ext>
            </a:extLst>
          </p:cNvPr>
          <p:cNvPicPr>
            <a:picLocks noChangeAspect="1"/>
          </p:cNvPicPr>
          <p:nvPr/>
        </p:nvPicPr>
        <p:blipFill>
          <a:blip r:embed="rId14">
            <a:extLst>
              <a:ext uri="{96DAC541-7B7A-43D3-8B79-37D633B846F1}">
                <asvg:svgBlip xmlns:asvg="http://schemas.microsoft.com/office/drawing/2016/SVG/main" xmlns="" r:embed="rId15"/>
              </a:ext>
            </a:extLst>
          </a:blip>
          <a:stretch>
            <a:fillRect/>
          </a:stretch>
        </p:blipFill>
        <p:spPr>
          <a:xfrm>
            <a:off x="2909138" y="2315034"/>
            <a:ext cx="1420724" cy="1420724"/>
          </a:xfrm>
          <a:prstGeom prst="rect">
            <a:avLst/>
          </a:prstGeom>
        </p:spPr>
      </p:pic>
      <p:grpSp>
        <p:nvGrpSpPr>
          <p:cNvPr id="150" name="Group 149" descr=" 308">
            <a:extLst>
              <a:ext uri="{FF2B5EF4-FFF2-40B4-BE49-F238E27FC236}">
                <a16:creationId xmlns:a16="http://schemas.microsoft.com/office/drawing/2014/main" id="{55F2FB65-F46E-482B-B6AD-657970A9D67A}"/>
              </a:ext>
            </a:extLst>
          </p:cNvPr>
          <p:cNvGrpSpPr/>
          <p:nvPr/>
        </p:nvGrpSpPr>
        <p:grpSpPr>
          <a:xfrm>
            <a:off x="3180920" y="3546448"/>
            <a:ext cx="5770784" cy="3143241"/>
            <a:chOff x="3180920" y="3546448"/>
            <a:chExt cx="5770784" cy="3143241"/>
          </a:xfrm>
        </p:grpSpPr>
        <p:sp>
          <p:nvSpPr>
            <p:cNvPr id="151" name="ABBREVIATIONS">
              <a:extLst>
                <a:ext uri="{FF2B5EF4-FFF2-40B4-BE49-F238E27FC236}">
                  <a16:creationId xmlns:a16="http://schemas.microsoft.com/office/drawing/2014/main" id="{315E330E-9877-4316-8189-3FC0FD9D828A}"/>
                </a:ext>
              </a:extLst>
            </p:cNvPr>
            <p:cNvSpPr/>
            <p:nvPr/>
          </p:nvSpPr>
          <p:spPr>
            <a:xfrm>
              <a:off x="3180920" y="6305689"/>
              <a:ext cx="1310869" cy="384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grpSp>
          <p:nvGrpSpPr>
            <p:cNvPr id="153" name="Group 152">
              <a:extLst>
                <a:ext uri="{FF2B5EF4-FFF2-40B4-BE49-F238E27FC236}">
                  <a16:creationId xmlns:a16="http://schemas.microsoft.com/office/drawing/2014/main" id="{2427ECA6-BCA6-4567-8DDC-6BC63594FF01}"/>
                </a:ext>
              </a:extLst>
            </p:cNvPr>
            <p:cNvGrpSpPr/>
            <p:nvPr/>
          </p:nvGrpSpPr>
          <p:grpSpPr>
            <a:xfrm>
              <a:off x="3180920" y="3546448"/>
              <a:ext cx="5770784" cy="2687056"/>
              <a:chOff x="146440" y="2659836"/>
              <a:chExt cx="4328088" cy="2015292"/>
            </a:xfrm>
          </p:grpSpPr>
          <p:sp>
            <p:nvSpPr>
              <p:cNvPr id="154" name="Rectangle: Rounded Corners 153">
                <a:extLst>
                  <a:ext uri="{FF2B5EF4-FFF2-40B4-BE49-F238E27FC236}">
                    <a16:creationId xmlns:a16="http://schemas.microsoft.com/office/drawing/2014/main" id="{6CD7908C-13B8-43FB-8596-9CF4BEC2FD2C}"/>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spcBef>
                    <a:spcPts val="400"/>
                  </a:spcBef>
                  <a:spcAft>
                    <a:spcPts val="400"/>
                  </a:spcAft>
                </a:pPr>
                <a:r>
                  <a:rPr lang="en-GB" sz="1400" b="1" dirty="0">
                    <a:solidFill>
                      <a:srgbClr val="023761"/>
                    </a:solidFill>
                  </a:rPr>
                  <a:t>ABBREVIATIONS</a:t>
                </a:r>
              </a:p>
              <a:p>
                <a:pPr>
                  <a:spcBef>
                    <a:spcPts val="400"/>
                  </a:spcBef>
                  <a:spcAft>
                    <a:spcPts val="400"/>
                  </a:spcAft>
                </a:pPr>
                <a:r>
                  <a:rPr lang="en-GB" sz="1400" dirty="0">
                    <a:solidFill>
                      <a:srgbClr val="023761"/>
                    </a:solidFill>
                  </a:rPr>
                  <a:t>HD, Huntington’s disease</a:t>
                </a:r>
              </a:p>
            </p:txBody>
          </p:sp>
          <p:sp>
            <p:nvSpPr>
              <p:cNvPr id="155" name="Rectangle: Rounded Corners 154">
                <a:extLst>
                  <a:ext uri="{FF2B5EF4-FFF2-40B4-BE49-F238E27FC236}">
                    <a16:creationId xmlns:a16="http://schemas.microsoft.com/office/drawing/2014/main" id="{10228649-7034-4E90-9E0B-FAF84066C175}"/>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lgn="ctr">
                  <a:spcBef>
                    <a:spcPts val="400"/>
                  </a:spcBef>
                  <a:spcAft>
                    <a:spcPts val="400"/>
                  </a:spcAft>
                </a:pPr>
                <a:r>
                  <a:rPr lang="en-GB" sz="2667" dirty="0">
                    <a:solidFill>
                      <a:schemeClr val="bg1"/>
                    </a:solidFill>
                    <a:sym typeface="Wingdings" panose="05000000000000000000" pitchFamily="2" charset="2"/>
                  </a:rPr>
                  <a:t></a:t>
                </a:r>
                <a:endParaRPr lang="en-GB" sz="2667" dirty="0">
                  <a:solidFill>
                    <a:schemeClr val="bg1"/>
                  </a:solidFill>
                </a:endParaRPr>
              </a:p>
            </p:txBody>
          </p:sp>
        </p:grpSp>
      </p:grpSp>
    </p:spTree>
    <p:extLst>
      <p:ext uri="{BB962C8B-B14F-4D97-AF65-F5344CB8AC3E}">
        <p14:creationId xmlns:p14="http://schemas.microsoft.com/office/powerpoint/2010/main" val="1705648317"/>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showMasterSp="0">
  <p:cSld>
    <p:bg>
      <p:bgPr>
        <a:solidFill>
          <a:srgbClr val="023761"/>
        </a:solidFill>
        <a:effectLst/>
      </p:bgPr>
    </p:bg>
    <p:spTree>
      <p:nvGrpSpPr>
        <p:cNvPr id="1" name=""/>
        <p:cNvGrpSpPr/>
        <p:nvPr/>
      </p:nvGrpSpPr>
      <p:grpSpPr>
        <a:xfrm>
          <a:off x="0" y="0"/>
          <a:ext cx="0" cy="0"/>
          <a:chOff x="0" y="0"/>
          <a:chExt cx="0" cy="0"/>
        </a:xfrm>
      </p:grpSpPr>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4353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107005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1000"/>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5581"/>
            <a:ext cx="506699" cy="597180"/>
            <a:chOff x="3944604" y="243431"/>
            <a:chExt cx="380024" cy="447885"/>
          </a:xfrm>
          <a:solidFill>
            <a:schemeClr val="accent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accent1"/>
              </a:solidFill>
              <a:prstDash val="solid"/>
              <a:miter/>
            </a:ln>
          </p:spPr>
          <p:txBody>
            <a:bodyPr rtlCol="0" anchor="ctr"/>
            <a:lstStyle/>
            <a:p>
              <a:endParaRPr lang="en-GB" sz="1000"/>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accent1"/>
              </a:solidFill>
              <a:prstDash val="solid"/>
              <a:miter/>
            </a:ln>
          </p:spPr>
          <p:txBody>
            <a:bodyPr rtlCol="0" anchor="ctr"/>
            <a:lstStyle/>
            <a:p>
              <a:endParaRPr lang="en-GB" sz="1000"/>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rgbClr val="FFFFFF"/>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solidFill>
              <a:schemeClr val="bg1"/>
            </a:solidFill>
            <a:ln w="1462" cap="flat">
              <a:noFill/>
              <a:prstDash val="solid"/>
              <a:miter/>
            </a:ln>
          </p:spPr>
          <p:txBody>
            <a:bodyPr rtlCol="0" anchor="ctr"/>
            <a:lstStyle/>
            <a:p>
              <a:endParaRPr lang="en-GB" sz="10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solidFill>
              <a:schemeClr val="bg1"/>
            </a:solidFill>
            <a:ln w="1462" cap="flat">
              <a:noFill/>
              <a:prstDash val="solid"/>
              <a:miter/>
            </a:ln>
          </p:spPr>
          <p:txBody>
            <a:bodyPr rtlCol="0" anchor="ctr"/>
            <a:lstStyle/>
            <a:p>
              <a:endParaRPr lang="en-GB" sz="10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solidFill>
              <a:schemeClr val="bg1"/>
            </a:solidFill>
            <a:ln w="1462" cap="flat">
              <a:noFill/>
              <a:prstDash val="solid"/>
              <a:miter/>
            </a:ln>
          </p:spPr>
          <p:txBody>
            <a:bodyPr rtlCol="0" anchor="ctr"/>
            <a:lstStyle/>
            <a:p>
              <a:endParaRPr lang="en-GB" sz="10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solidFill>
              <a:schemeClr val="bg1"/>
            </a:solidFill>
            <a:ln w="1462" cap="flat">
              <a:noFill/>
              <a:prstDash val="solid"/>
              <a:miter/>
            </a:ln>
          </p:spPr>
          <p:txBody>
            <a:bodyPr rtlCol="0" anchor="ctr"/>
            <a:lstStyle/>
            <a:p>
              <a:endParaRPr lang="en-GB" sz="10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solidFill>
              <a:schemeClr val="bg1"/>
            </a:solidFill>
            <a:ln w="1462" cap="flat">
              <a:noFill/>
              <a:prstDash val="solid"/>
              <a:miter/>
            </a:ln>
          </p:spPr>
          <p:txBody>
            <a:bodyPr rtlCol="0" anchor="ctr"/>
            <a:lstStyle/>
            <a:p>
              <a:endParaRPr lang="en-GB" sz="10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solidFill>
              <a:schemeClr val="bg1"/>
            </a:solidFill>
            <a:ln w="1462" cap="flat">
              <a:noFill/>
              <a:prstDash val="solid"/>
              <a:miter/>
            </a:ln>
          </p:spPr>
          <p:txBody>
            <a:bodyPr rtlCol="0" anchor="ctr"/>
            <a:lstStyle/>
            <a:p>
              <a:endParaRPr lang="en-GB" sz="10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solidFill>
              <a:schemeClr val="bg1"/>
            </a:solidFill>
            <a:ln w="1462" cap="flat">
              <a:noFill/>
              <a:prstDash val="solid"/>
              <a:miter/>
            </a:ln>
          </p:spPr>
          <p:txBody>
            <a:bodyPr rtlCol="0" anchor="ctr"/>
            <a:lstStyle/>
            <a:p>
              <a:endParaRPr lang="en-GB" sz="10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solidFill>
              <a:schemeClr val="bg1"/>
            </a:solidFill>
            <a:ln w="1462" cap="flat">
              <a:noFill/>
              <a:prstDash val="solid"/>
              <a:miter/>
            </a:ln>
          </p:spPr>
          <p:txBody>
            <a:bodyPr rtlCol="0" anchor="ctr"/>
            <a:lstStyle/>
            <a:p>
              <a:endParaRPr lang="en-GB" sz="10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solidFill>
              <a:schemeClr val="bg1"/>
            </a:solidFill>
            <a:ln w="1462" cap="flat">
              <a:noFill/>
              <a:prstDash val="solid"/>
              <a:miter/>
            </a:ln>
          </p:spPr>
          <p:txBody>
            <a:bodyPr rtlCol="0" anchor="ctr"/>
            <a:lstStyle/>
            <a:p>
              <a:endParaRPr lang="en-GB" sz="10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solidFill>
              <a:schemeClr val="bg1"/>
            </a:solidFill>
            <a:ln w="1462" cap="flat">
              <a:noFill/>
              <a:prstDash val="solid"/>
              <a:miter/>
            </a:ln>
          </p:spPr>
          <p:txBody>
            <a:bodyPr rtlCol="0" anchor="ctr"/>
            <a:lstStyle/>
            <a:p>
              <a:endParaRPr lang="en-GB" sz="1000"/>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endParaRPr lang="en-GB" sz="10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endParaRPr lang="en-GB" sz="10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endParaRPr lang="en-GB" sz="10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endParaRPr lang="en-GB" sz="10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endParaRPr lang="en-GB" sz="1000"/>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10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10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10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10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10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1000"/>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1000"/>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10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10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1000"/>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10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endParaRPr lang="en-GB" sz="10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endParaRPr lang="en-GB" sz="10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endParaRPr lang="en-GB" sz="10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10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endParaRPr lang="en-GB" sz="10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endParaRPr lang="en-GB" sz="10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endParaRPr lang="en-GB" sz="10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endParaRPr lang="en-GB" sz="10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endParaRPr lang="en-GB" sz="10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endParaRPr lang="en-GB" sz="10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endParaRPr lang="en-GB" sz="10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endParaRPr lang="en-GB" sz="10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endParaRPr lang="en-GB" sz="10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endParaRPr lang="en-GB" sz="10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endParaRPr lang="en-GB" sz="10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endParaRPr lang="en-GB" sz="10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endParaRPr lang="en-GB" sz="10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endParaRPr lang="en-GB" sz="10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endParaRPr lang="en-GB" sz="10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endParaRPr lang="en-GB" sz="10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endParaRPr lang="en-GB" sz="10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endParaRPr lang="en-GB" sz="10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endParaRPr lang="en-GB" sz="10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endParaRPr lang="en-GB" sz="10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endParaRPr lang="en-GB" sz="10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endParaRPr lang="en-GB" sz="10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endParaRPr lang="en-GB" sz="10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endParaRPr lang="en-GB" sz="10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endParaRPr lang="en-GB" sz="10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endParaRPr lang="en-GB" sz="10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endParaRPr lang="en-GB" sz="10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endParaRPr lang="en-GB" sz="10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endParaRPr lang="en-GB" sz="10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endParaRPr lang="en-GB" sz="1000"/>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347172"/>
            <a:ext cx="1315452" cy="553998"/>
          </a:xfrm>
          <a:prstGeom prst="rect">
            <a:avLst/>
          </a:prstGeom>
        </p:spPr>
        <p:txBody>
          <a:bodyPr wrap="square">
            <a:spAutoFit/>
          </a:bodyPr>
          <a:lstStyle/>
          <a:p>
            <a:pPr algn="r"/>
            <a:r>
              <a:rPr lang="en-GB" sz="1000" dirty="0">
                <a:solidFill>
                  <a:schemeClr val="accent1"/>
                </a:solidFill>
              </a:rPr>
              <a:t>The importance of reimagining Neuroscience</a:t>
            </a:r>
          </a:p>
        </p:txBody>
      </p:sp>
      <p:sp>
        <p:nvSpPr>
          <p:cNvPr id="163" name="Freeform: Shape 162" descr=" 163">
            <a:extLst>
              <a:ext uri="{FF2B5EF4-FFF2-40B4-BE49-F238E27FC236}">
                <a16:creationId xmlns:a16="http://schemas.microsoft.com/office/drawing/2014/main" id="{A3A62F73-715A-4AAF-B471-F9AC45F61403}"/>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64" name="Freeform: Shape 163" descr=" 164">
            <a:extLst>
              <a:ext uri="{FF2B5EF4-FFF2-40B4-BE49-F238E27FC236}">
                <a16:creationId xmlns:a16="http://schemas.microsoft.com/office/drawing/2014/main" id="{FEAB85FD-D19B-467E-B880-958ED3F2AD88}"/>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70" name="Freeform: Shape 169" descr=" 170">
            <a:extLst>
              <a:ext uri="{FF2B5EF4-FFF2-40B4-BE49-F238E27FC236}">
                <a16:creationId xmlns:a16="http://schemas.microsoft.com/office/drawing/2014/main" id="{6C915CDF-7D38-40C5-96A3-2ADEDD7594FA}"/>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2" name="REFERENCES" descr=" 2">
            <a:hlinkClick r:id="" action="ppaction://noaction" highlightClick="1"/>
            <a:extLst>
              <a:ext uri="{FF2B5EF4-FFF2-40B4-BE49-F238E27FC236}">
                <a16:creationId xmlns:a16="http://schemas.microsoft.com/office/drawing/2014/main" id="{E2F00CA7-D6F7-4C81-A310-086E9A1ABF62}"/>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REFERENCES</a:t>
            </a:r>
            <a:endParaRPr lang="en-GB" sz="1100" dirty="0">
              <a:solidFill>
                <a:srgbClr val="023761"/>
              </a:solidFill>
            </a:endParaRPr>
          </a:p>
        </p:txBody>
      </p:sp>
      <p:sp>
        <p:nvSpPr>
          <p:cNvPr id="150" name="ABBREVIATIONS" descr=" 150">
            <a:hlinkClick r:id="" action="ppaction://noaction" highlightClick="1"/>
            <a:extLst>
              <a:ext uri="{FF2B5EF4-FFF2-40B4-BE49-F238E27FC236}">
                <a16:creationId xmlns:a16="http://schemas.microsoft.com/office/drawing/2014/main" id="{E24F6530-5807-4B51-8208-653CB711B1D9}"/>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sp>
        <p:nvSpPr>
          <p:cNvPr id="157" name="Oval 156" descr=" 157">
            <a:hlinkClick r:id="" action="ppaction://hlinkshowjump?jump=nextslide" highlightClick="1"/>
            <a:extLst>
              <a:ext uri="{FF2B5EF4-FFF2-40B4-BE49-F238E27FC236}">
                <a16:creationId xmlns:a16="http://schemas.microsoft.com/office/drawing/2014/main" id="{6AE96B1A-4303-4169-9CE7-244672FC9B89}"/>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58" name="Oval 157" descr=" 158">
            <a:hlinkClick r:id="" action="ppaction://hlinkshowjump?jump=lastslideviewed" highlightClick="1"/>
            <a:extLst>
              <a:ext uri="{FF2B5EF4-FFF2-40B4-BE49-F238E27FC236}">
                <a16:creationId xmlns:a16="http://schemas.microsoft.com/office/drawing/2014/main" id="{C5F49CAC-FB03-4A52-9DC5-D55E91F3AF1C}"/>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dirty="0"/>
          </a:p>
        </p:txBody>
      </p:sp>
      <p:sp>
        <p:nvSpPr>
          <p:cNvPr id="159" name="Oval 158" descr=" 159">
            <a:hlinkClick r:id="rId3" action="ppaction://hlinksldjump" highlightClick="1"/>
            <a:extLst>
              <a:ext uri="{FF2B5EF4-FFF2-40B4-BE49-F238E27FC236}">
                <a16:creationId xmlns:a16="http://schemas.microsoft.com/office/drawing/2014/main" id="{8F8E7AF2-FD78-4D79-8768-E36DD3A0F5A7}"/>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endParaRPr lang="en-GB" sz="3200"/>
          </a:p>
        </p:txBody>
      </p:sp>
      <p:sp>
        <p:nvSpPr>
          <p:cNvPr id="6" name="Rectangle 5" descr=" 6">
            <a:extLst>
              <a:ext uri="{FF2B5EF4-FFF2-40B4-BE49-F238E27FC236}">
                <a16:creationId xmlns:a16="http://schemas.microsoft.com/office/drawing/2014/main" id="{36446B73-3B30-4EAD-806F-00F679DEAF6B}"/>
              </a:ext>
            </a:extLst>
          </p:cNvPr>
          <p:cNvSpPr/>
          <p:nvPr/>
        </p:nvSpPr>
        <p:spPr>
          <a:xfrm>
            <a:off x="294640" y="243536"/>
            <a:ext cx="9319260" cy="892552"/>
          </a:xfrm>
          <a:prstGeom prst="rect">
            <a:avLst/>
          </a:prstGeom>
        </p:spPr>
        <p:txBody>
          <a:bodyPr wrap="square">
            <a:spAutoFit/>
          </a:bodyPr>
          <a:lstStyle/>
          <a:p>
            <a:r>
              <a:rPr lang="en-GB" sz="2600" b="1" dirty="0">
                <a:solidFill>
                  <a:schemeClr val="bg1"/>
                </a:solidFill>
              </a:rPr>
              <a:t>Neurologic </a:t>
            </a:r>
            <a:r>
              <a:rPr lang="en-GB" sz="2600" b="1" dirty="0" err="1">
                <a:solidFill>
                  <a:schemeClr val="bg1"/>
                </a:solidFill>
              </a:rPr>
              <a:t>disorders</a:t>
            </a:r>
            <a:r>
              <a:rPr lang="en-GB" sz="2600" b="1" baseline="30000" dirty="0" err="1">
                <a:solidFill>
                  <a:schemeClr val="bg1"/>
                </a:solidFill>
              </a:rPr>
              <a:t>a</a:t>
            </a:r>
            <a:r>
              <a:rPr lang="en-GB" sz="2600" b="1" dirty="0">
                <a:solidFill>
                  <a:schemeClr val="bg1"/>
                </a:solidFill>
              </a:rPr>
              <a:t> have a devastating and growing impact on patients and society</a:t>
            </a:r>
          </a:p>
        </p:txBody>
      </p:sp>
      <p:sp>
        <p:nvSpPr>
          <p:cNvPr id="227" name="Freeform: Shape 226" descr=" 227">
            <a:hlinkClick r:id="rId4" action="ppaction://hlinksldjump" highlightClick="1"/>
            <a:extLst>
              <a:ext uri="{FF2B5EF4-FFF2-40B4-BE49-F238E27FC236}">
                <a16:creationId xmlns:a16="http://schemas.microsoft.com/office/drawing/2014/main" id="{696A489D-A129-42C9-95EA-FAAEEE4E6504}"/>
              </a:ext>
            </a:extLst>
          </p:cNvPr>
          <p:cNvSpPr/>
          <p:nvPr/>
        </p:nvSpPr>
        <p:spPr>
          <a:xfrm>
            <a:off x="10312400" y="243535"/>
            <a:ext cx="18796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28" name="Freeform: Shape 227" descr=" 228">
            <a:hlinkClick r:id="rId5" action="ppaction://hlinksldjump" highlightClick="1"/>
            <a:extLst>
              <a:ext uri="{FF2B5EF4-FFF2-40B4-BE49-F238E27FC236}">
                <a16:creationId xmlns:a16="http://schemas.microsoft.com/office/drawing/2014/main" id="{0C312C3D-5BEA-4DF0-8D74-890D0474F08F}"/>
              </a:ext>
            </a:extLst>
          </p:cNvPr>
          <p:cNvSpPr/>
          <p:nvPr/>
        </p:nvSpPr>
        <p:spPr>
          <a:xfrm>
            <a:off x="11303000" y="1070055"/>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29" name="Freeform: Shape 228" descr=" 229">
            <a:hlinkClick r:id="rId6" action="ppaction://hlinksldjump" highlightClick="1"/>
            <a:extLst>
              <a:ext uri="{FF2B5EF4-FFF2-40B4-BE49-F238E27FC236}">
                <a16:creationId xmlns:a16="http://schemas.microsoft.com/office/drawing/2014/main" id="{AFEC466C-048A-4F8E-82E4-36E93586CDEC}"/>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30" name="Freeform: Shape 229" descr=" 230">
            <a:hlinkClick r:id="rId7" action="ppaction://hlinksldjump" highlightClick="1"/>
            <a:extLst>
              <a:ext uri="{FF2B5EF4-FFF2-40B4-BE49-F238E27FC236}">
                <a16:creationId xmlns:a16="http://schemas.microsoft.com/office/drawing/2014/main" id="{66F8B314-E97A-4D94-B585-C4E69F6059E2}"/>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31" name="Freeform: Shape 230" descr=" 231">
            <a:hlinkClick r:id="rId8" action="ppaction://hlinksldjump" highlightClick="1"/>
            <a:extLst>
              <a:ext uri="{FF2B5EF4-FFF2-40B4-BE49-F238E27FC236}">
                <a16:creationId xmlns:a16="http://schemas.microsoft.com/office/drawing/2014/main" id="{B0597D00-1A69-4F77-B068-B363AB425FF6}"/>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32" name="Freeform: Shape 231" descr=" 232">
            <a:hlinkClick r:id="rId9" action="ppaction://hlinksldjump" highlightClick="1"/>
            <a:extLst>
              <a:ext uri="{FF2B5EF4-FFF2-40B4-BE49-F238E27FC236}">
                <a16:creationId xmlns:a16="http://schemas.microsoft.com/office/drawing/2014/main" id="{C0B884CC-0416-45A0-B182-51452B3B1E6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33" name="Freeform: Shape 232" descr=" 233">
            <a:hlinkClick r:id="rId10" action="ppaction://hlinksldjump" highlightClick="1"/>
            <a:extLst>
              <a:ext uri="{FF2B5EF4-FFF2-40B4-BE49-F238E27FC236}">
                <a16:creationId xmlns:a16="http://schemas.microsoft.com/office/drawing/2014/main" id="{B0774D9C-7FBD-4002-A11A-A5D21AF07203}"/>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grpSp>
        <p:nvGrpSpPr>
          <p:cNvPr id="16" name="Group 15" descr=" 16">
            <a:extLst>
              <a:ext uri="{FF2B5EF4-FFF2-40B4-BE49-F238E27FC236}">
                <a16:creationId xmlns:a16="http://schemas.microsoft.com/office/drawing/2014/main" id="{5625ADAD-6CA7-4A88-A21F-9979EA0E89A5}"/>
              </a:ext>
            </a:extLst>
          </p:cNvPr>
          <p:cNvGrpSpPr/>
          <p:nvPr/>
        </p:nvGrpSpPr>
        <p:grpSpPr>
          <a:xfrm>
            <a:off x="6733501" y="1427755"/>
            <a:ext cx="4239299" cy="4683261"/>
            <a:chOff x="6733501" y="1427755"/>
            <a:chExt cx="4239299" cy="4683261"/>
          </a:xfrm>
        </p:grpSpPr>
        <p:grpSp>
          <p:nvGrpSpPr>
            <p:cNvPr id="238" name="Group 237">
              <a:extLst>
                <a:ext uri="{FF2B5EF4-FFF2-40B4-BE49-F238E27FC236}">
                  <a16:creationId xmlns:a16="http://schemas.microsoft.com/office/drawing/2014/main" id="{3B1AEE13-8CBF-4BD2-A758-6E0C367C32E4}"/>
                </a:ext>
              </a:extLst>
            </p:cNvPr>
            <p:cNvGrpSpPr/>
            <p:nvPr/>
          </p:nvGrpSpPr>
          <p:grpSpPr>
            <a:xfrm>
              <a:off x="7005787" y="1890335"/>
              <a:ext cx="2953865" cy="2953865"/>
              <a:chOff x="4860867" y="737858"/>
              <a:chExt cx="4814528" cy="4814528"/>
            </a:xfrm>
          </p:grpSpPr>
          <p:sp>
            <p:nvSpPr>
              <p:cNvPr id="239" name="Arc 238">
                <a:extLst>
                  <a:ext uri="{FF2B5EF4-FFF2-40B4-BE49-F238E27FC236}">
                    <a16:creationId xmlns:a16="http://schemas.microsoft.com/office/drawing/2014/main" id="{99F6C959-B436-4E5A-9B5B-0625790DFC1E}"/>
                  </a:ext>
                </a:extLst>
              </p:cNvPr>
              <p:cNvSpPr/>
              <p:nvPr/>
            </p:nvSpPr>
            <p:spPr>
              <a:xfrm>
                <a:off x="4860867" y="737858"/>
                <a:ext cx="4814528" cy="4814528"/>
              </a:xfrm>
              <a:prstGeom prst="arc">
                <a:avLst>
                  <a:gd name="adj1" fmla="val 16200000"/>
                  <a:gd name="adj2" fmla="val 10800000"/>
                </a:avLst>
              </a:prstGeom>
              <a:ln w="7620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cxnSp>
            <p:nvCxnSpPr>
              <p:cNvPr id="240" name="Straight Connector 239">
                <a:extLst>
                  <a:ext uri="{FF2B5EF4-FFF2-40B4-BE49-F238E27FC236}">
                    <a16:creationId xmlns:a16="http://schemas.microsoft.com/office/drawing/2014/main" id="{63FD72AC-5BEB-432D-9226-560ED056F4E8}"/>
                  </a:ext>
                </a:extLst>
              </p:cNvPr>
              <p:cNvCxnSpPr>
                <a:cxnSpLocks/>
              </p:cNvCxnSpPr>
              <p:nvPr/>
            </p:nvCxnSpPr>
            <p:spPr>
              <a:xfrm>
                <a:off x="4865387" y="3128648"/>
                <a:ext cx="4802309" cy="0"/>
              </a:xfrm>
              <a:prstGeom prst="line">
                <a:avLst/>
              </a:prstGeom>
              <a:ln w="762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E6311115-674D-4270-BE2F-293DBBDBA6B6}"/>
                  </a:ext>
                </a:extLst>
              </p:cNvPr>
              <p:cNvCxnSpPr>
                <a:cxnSpLocks/>
              </p:cNvCxnSpPr>
              <p:nvPr/>
            </p:nvCxnSpPr>
            <p:spPr>
              <a:xfrm>
                <a:off x="7268131" y="1995214"/>
                <a:ext cx="2074234" cy="0"/>
              </a:xfrm>
              <a:prstGeom prst="line">
                <a:avLst/>
              </a:prstGeom>
              <a:ln w="762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DDCAE033-489A-43B2-9C2E-D66DB7D9F497}"/>
                  </a:ext>
                </a:extLst>
              </p:cNvPr>
              <p:cNvCxnSpPr>
                <a:cxnSpLocks/>
              </p:cNvCxnSpPr>
              <p:nvPr/>
            </p:nvCxnSpPr>
            <p:spPr>
              <a:xfrm>
                <a:off x="5142588" y="4257092"/>
                <a:ext cx="4234427" cy="0"/>
              </a:xfrm>
              <a:prstGeom prst="line">
                <a:avLst/>
              </a:prstGeom>
              <a:ln w="76200">
                <a:solidFill>
                  <a:schemeClr val="accent4"/>
                </a:solidFill>
              </a:ln>
            </p:spPr>
            <p:style>
              <a:lnRef idx="1">
                <a:schemeClr val="accent1"/>
              </a:lnRef>
              <a:fillRef idx="0">
                <a:schemeClr val="accent1"/>
              </a:fillRef>
              <a:effectRef idx="0">
                <a:schemeClr val="accent1"/>
              </a:effectRef>
              <a:fontRef idx="minor">
                <a:schemeClr val="tx1"/>
              </a:fontRef>
            </p:style>
          </p:cxnSp>
          <p:sp>
            <p:nvSpPr>
              <p:cNvPr id="243" name="Arc 242">
                <a:extLst>
                  <a:ext uri="{FF2B5EF4-FFF2-40B4-BE49-F238E27FC236}">
                    <a16:creationId xmlns:a16="http://schemas.microsoft.com/office/drawing/2014/main" id="{24544E7F-AD3E-4EB6-9F13-008D362E9660}"/>
                  </a:ext>
                </a:extLst>
              </p:cNvPr>
              <p:cNvSpPr/>
              <p:nvPr/>
            </p:nvSpPr>
            <p:spPr>
              <a:xfrm>
                <a:off x="5885617" y="737858"/>
                <a:ext cx="2694659" cy="4805814"/>
              </a:xfrm>
              <a:prstGeom prst="arc">
                <a:avLst>
                  <a:gd name="adj1" fmla="val 16244054"/>
                  <a:gd name="adj2" fmla="val 10800000"/>
                </a:avLst>
              </a:prstGeom>
              <a:ln w="7620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cxnSp>
            <p:nvCxnSpPr>
              <p:cNvPr id="244" name="Straight Connector 243">
                <a:extLst>
                  <a:ext uri="{FF2B5EF4-FFF2-40B4-BE49-F238E27FC236}">
                    <a16:creationId xmlns:a16="http://schemas.microsoft.com/office/drawing/2014/main" id="{CFA36769-A3E9-48D7-B14F-E83EF9B301D8}"/>
                  </a:ext>
                </a:extLst>
              </p:cNvPr>
              <p:cNvCxnSpPr>
                <a:cxnSpLocks/>
              </p:cNvCxnSpPr>
              <p:nvPr/>
            </p:nvCxnSpPr>
            <p:spPr>
              <a:xfrm flipV="1">
                <a:off x="7256885" y="737859"/>
                <a:ext cx="0" cy="4805813"/>
              </a:xfrm>
              <a:prstGeom prst="line">
                <a:avLst/>
              </a:prstGeom>
              <a:ln w="76200">
                <a:solidFill>
                  <a:schemeClr val="accent4"/>
                </a:solidFill>
              </a:ln>
            </p:spPr>
            <p:style>
              <a:lnRef idx="1">
                <a:schemeClr val="accent1"/>
              </a:lnRef>
              <a:fillRef idx="0">
                <a:schemeClr val="accent1"/>
              </a:fillRef>
              <a:effectRef idx="0">
                <a:schemeClr val="accent1"/>
              </a:effectRef>
              <a:fontRef idx="minor">
                <a:schemeClr val="tx1"/>
              </a:fontRef>
            </p:style>
          </p:cxnSp>
        </p:grpSp>
        <p:graphicFrame>
          <p:nvGraphicFramePr>
            <p:cNvPr id="14" name="Chart 13">
              <a:extLst>
                <a:ext uri="{FF2B5EF4-FFF2-40B4-BE49-F238E27FC236}">
                  <a16:creationId xmlns:a16="http://schemas.microsoft.com/office/drawing/2014/main" id="{7C5F5AEA-34A2-4052-B96F-DA23D1A4EFBA}"/>
                </a:ext>
              </a:extLst>
            </p:cNvPr>
            <p:cNvGraphicFramePr/>
            <p:nvPr/>
          </p:nvGraphicFramePr>
          <p:xfrm>
            <a:off x="7912100" y="3031066"/>
            <a:ext cx="3060700" cy="3079950"/>
          </p:xfrm>
          <a:graphic>
            <a:graphicData uri="http://schemas.openxmlformats.org/drawingml/2006/chart">
              <c:chart xmlns:c="http://schemas.openxmlformats.org/drawingml/2006/chart" xmlns:r="http://schemas.openxmlformats.org/officeDocument/2006/relationships" r:id="rId11"/>
            </a:graphicData>
          </a:graphic>
        </p:graphicFrame>
        <p:grpSp>
          <p:nvGrpSpPr>
            <p:cNvPr id="245" name="Group 244">
              <a:extLst>
                <a:ext uri="{FF2B5EF4-FFF2-40B4-BE49-F238E27FC236}">
                  <a16:creationId xmlns:a16="http://schemas.microsoft.com/office/drawing/2014/main" id="{BF2F6F82-7F6E-41BF-B067-6391A6F885CE}"/>
                </a:ext>
              </a:extLst>
            </p:cNvPr>
            <p:cNvGrpSpPr/>
            <p:nvPr/>
          </p:nvGrpSpPr>
          <p:grpSpPr>
            <a:xfrm rot="20996428">
              <a:off x="6733501" y="1427755"/>
              <a:ext cx="2953865" cy="2953865"/>
              <a:chOff x="4860867" y="737858"/>
              <a:chExt cx="4814528" cy="4814528"/>
            </a:xfrm>
          </p:grpSpPr>
          <p:cxnSp>
            <p:nvCxnSpPr>
              <p:cNvPr id="246" name="Straight Connector 245">
                <a:extLst>
                  <a:ext uri="{FF2B5EF4-FFF2-40B4-BE49-F238E27FC236}">
                    <a16:creationId xmlns:a16="http://schemas.microsoft.com/office/drawing/2014/main" id="{A4E87C21-549E-4506-9FA1-BC8F80FC66DD}"/>
                  </a:ext>
                </a:extLst>
              </p:cNvPr>
              <p:cNvCxnSpPr>
                <a:cxnSpLocks/>
              </p:cNvCxnSpPr>
              <p:nvPr/>
            </p:nvCxnSpPr>
            <p:spPr>
              <a:xfrm rot="603572" flipH="1" flipV="1">
                <a:off x="7049707" y="756095"/>
                <a:ext cx="414355" cy="2335731"/>
              </a:xfrm>
              <a:prstGeom prst="line">
                <a:avLst/>
              </a:prstGeom>
              <a:ln w="76200">
                <a:solidFill>
                  <a:schemeClr val="accent4"/>
                </a:solidFill>
              </a:ln>
            </p:spPr>
            <p:style>
              <a:lnRef idx="1">
                <a:schemeClr val="accent1"/>
              </a:lnRef>
              <a:fillRef idx="0">
                <a:schemeClr val="accent1"/>
              </a:fillRef>
              <a:effectRef idx="0">
                <a:schemeClr val="accent1"/>
              </a:effectRef>
              <a:fontRef idx="minor">
                <a:schemeClr val="tx1"/>
              </a:fontRef>
            </p:style>
          </p:cxnSp>
          <p:sp>
            <p:nvSpPr>
              <p:cNvPr id="247" name="Arc 246">
                <a:extLst>
                  <a:ext uri="{FF2B5EF4-FFF2-40B4-BE49-F238E27FC236}">
                    <a16:creationId xmlns:a16="http://schemas.microsoft.com/office/drawing/2014/main" id="{01E88178-32D1-4E95-A236-BC58110D44E2}"/>
                  </a:ext>
                </a:extLst>
              </p:cNvPr>
              <p:cNvSpPr/>
              <p:nvPr/>
            </p:nvSpPr>
            <p:spPr>
              <a:xfrm>
                <a:off x="4860867" y="737858"/>
                <a:ext cx="4814528" cy="4814528"/>
              </a:xfrm>
              <a:prstGeom prst="arc">
                <a:avLst>
                  <a:gd name="adj1" fmla="val 10824909"/>
                  <a:gd name="adj2" fmla="val 16101866"/>
                </a:avLst>
              </a:prstGeom>
              <a:ln w="7620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48" name="Arc 247">
                <a:extLst>
                  <a:ext uri="{FF2B5EF4-FFF2-40B4-BE49-F238E27FC236}">
                    <a16:creationId xmlns:a16="http://schemas.microsoft.com/office/drawing/2014/main" id="{A8263CB5-64B8-48E8-B75A-99BDE412BC8D}"/>
                  </a:ext>
                </a:extLst>
              </p:cNvPr>
              <p:cNvSpPr/>
              <p:nvPr/>
            </p:nvSpPr>
            <p:spPr>
              <a:xfrm>
                <a:off x="5885617" y="737858"/>
                <a:ext cx="2694659" cy="4805814"/>
              </a:xfrm>
              <a:prstGeom prst="arc">
                <a:avLst>
                  <a:gd name="adj1" fmla="val 10871988"/>
                  <a:gd name="adj2" fmla="val 16142233"/>
                </a:avLst>
              </a:prstGeom>
              <a:ln w="7620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cxnSp>
            <p:nvCxnSpPr>
              <p:cNvPr id="249" name="Straight Connector 248">
                <a:extLst>
                  <a:ext uri="{FF2B5EF4-FFF2-40B4-BE49-F238E27FC236}">
                    <a16:creationId xmlns:a16="http://schemas.microsoft.com/office/drawing/2014/main" id="{735BCF68-ABF1-48B8-8DBE-9176839C37FC}"/>
                  </a:ext>
                </a:extLst>
              </p:cNvPr>
              <p:cNvCxnSpPr>
                <a:cxnSpLocks/>
              </p:cNvCxnSpPr>
              <p:nvPr/>
            </p:nvCxnSpPr>
            <p:spPr>
              <a:xfrm>
                <a:off x="4873086" y="3128648"/>
                <a:ext cx="2383799" cy="0"/>
              </a:xfrm>
              <a:prstGeom prst="line">
                <a:avLst/>
              </a:prstGeom>
              <a:ln w="762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A6B07C5-FD6F-4C02-ADE0-131F89E79DD4}"/>
                  </a:ext>
                </a:extLst>
              </p:cNvPr>
              <p:cNvCxnSpPr>
                <a:cxnSpLocks/>
              </p:cNvCxnSpPr>
              <p:nvPr/>
            </p:nvCxnSpPr>
            <p:spPr>
              <a:xfrm rot="603572" flipV="1">
                <a:off x="5208458" y="1814927"/>
                <a:ext cx="2032559" cy="360573"/>
              </a:xfrm>
              <a:prstGeom prst="line">
                <a:avLst/>
              </a:prstGeom>
              <a:ln w="76200">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D6B0DF43-CA06-49E5-9925-253A21BF4B12}"/>
                </a:ext>
              </a:extLst>
            </p:cNvPr>
            <p:cNvGrpSpPr/>
            <p:nvPr/>
          </p:nvGrpSpPr>
          <p:grpSpPr>
            <a:xfrm>
              <a:off x="8319547" y="3448138"/>
              <a:ext cx="2245806" cy="2245806"/>
              <a:chOff x="5348970" y="3754574"/>
              <a:chExt cx="2410730" cy="2410730"/>
            </a:xfrm>
            <a:solidFill>
              <a:schemeClr val="accent3"/>
            </a:solidFill>
          </p:grpSpPr>
          <p:sp>
            <p:nvSpPr>
              <p:cNvPr id="252" name="Oval 251">
                <a:extLst>
                  <a:ext uri="{FF2B5EF4-FFF2-40B4-BE49-F238E27FC236}">
                    <a16:creationId xmlns:a16="http://schemas.microsoft.com/office/drawing/2014/main" id="{DA0B1887-6B06-494F-AD00-F9D3C0A8B1D4}"/>
                  </a:ext>
                </a:extLst>
              </p:cNvPr>
              <p:cNvSpPr/>
              <p:nvPr/>
            </p:nvSpPr>
            <p:spPr>
              <a:xfrm>
                <a:off x="5348970" y="3754574"/>
                <a:ext cx="2410730" cy="241073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2000"/>
              </a:p>
            </p:txBody>
          </p:sp>
          <p:sp>
            <p:nvSpPr>
              <p:cNvPr id="253" name="TextBox 252">
                <a:extLst>
                  <a:ext uri="{FF2B5EF4-FFF2-40B4-BE49-F238E27FC236}">
                    <a16:creationId xmlns:a16="http://schemas.microsoft.com/office/drawing/2014/main" id="{FC9033B5-C337-46C7-931D-4500CD3B496C}"/>
                  </a:ext>
                </a:extLst>
              </p:cNvPr>
              <p:cNvSpPr txBox="1"/>
              <p:nvPr/>
            </p:nvSpPr>
            <p:spPr>
              <a:xfrm>
                <a:off x="5635948" y="4874593"/>
                <a:ext cx="1945766" cy="1034129"/>
              </a:xfrm>
              <a:prstGeom prst="rect">
                <a:avLst/>
              </a:prstGeom>
              <a:noFill/>
            </p:spPr>
            <p:txBody>
              <a:bodyPr wrap="square" rtlCol="0">
                <a:spAutoFit/>
              </a:bodyPr>
              <a:lstStyle/>
              <a:p>
                <a:pPr algn="ctr">
                  <a:lnSpc>
                    <a:spcPct val="85000"/>
                  </a:lnSpc>
                </a:pPr>
                <a:r>
                  <a:rPr lang="en-GB" b="1" dirty="0">
                    <a:solidFill>
                      <a:schemeClr val="bg1"/>
                    </a:solidFill>
                  </a:rPr>
                  <a:t>of global</a:t>
                </a:r>
                <a:br>
                  <a:rPr lang="en-GB" b="1" dirty="0">
                    <a:solidFill>
                      <a:schemeClr val="bg1"/>
                    </a:solidFill>
                  </a:rPr>
                </a:br>
                <a:r>
                  <a:rPr lang="en-GB" b="1" dirty="0">
                    <a:solidFill>
                      <a:schemeClr val="bg1"/>
                    </a:solidFill>
                  </a:rPr>
                  <a:t>disease</a:t>
                </a:r>
                <a:br>
                  <a:rPr lang="en-GB" b="1" dirty="0">
                    <a:solidFill>
                      <a:schemeClr val="bg1"/>
                    </a:solidFill>
                  </a:rPr>
                </a:br>
                <a:r>
                  <a:rPr lang="en-GB" b="1" dirty="0">
                    <a:solidFill>
                      <a:schemeClr val="bg1"/>
                    </a:solidFill>
                  </a:rPr>
                  <a:t>burden</a:t>
                </a:r>
                <a:r>
                  <a:rPr lang="en-GB" b="1" baseline="30000" dirty="0">
                    <a:solidFill>
                      <a:schemeClr val="bg1"/>
                    </a:solidFill>
                  </a:rPr>
                  <a:t>5,a</a:t>
                </a:r>
              </a:p>
            </p:txBody>
          </p:sp>
          <p:sp>
            <p:nvSpPr>
              <p:cNvPr id="254" name="TextBox 253">
                <a:extLst>
                  <a:ext uri="{FF2B5EF4-FFF2-40B4-BE49-F238E27FC236}">
                    <a16:creationId xmlns:a16="http://schemas.microsoft.com/office/drawing/2014/main" id="{FCFE3192-8E15-47B9-B16B-B7F6B202DA04}"/>
                  </a:ext>
                </a:extLst>
              </p:cNvPr>
              <p:cNvSpPr txBox="1"/>
              <p:nvPr/>
            </p:nvSpPr>
            <p:spPr>
              <a:xfrm>
                <a:off x="5384974" y="4160590"/>
                <a:ext cx="2268252" cy="798680"/>
              </a:xfrm>
              <a:prstGeom prst="rect">
                <a:avLst/>
              </a:prstGeom>
              <a:noFill/>
            </p:spPr>
            <p:txBody>
              <a:bodyPr wrap="square" rtlCol="0">
                <a:spAutoFit/>
              </a:bodyPr>
              <a:lstStyle/>
              <a:p>
                <a:pPr algn="ctr">
                  <a:lnSpc>
                    <a:spcPct val="85000"/>
                  </a:lnSpc>
                </a:pPr>
                <a:r>
                  <a:rPr lang="en-GB" sz="5400" b="1" dirty="0">
                    <a:solidFill>
                      <a:schemeClr val="bg1"/>
                    </a:solidFill>
                  </a:rPr>
                  <a:t>~25%</a:t>
                </a:r>
                <a:endParaRPr lang="en-GB" sz="5400" b="1" baseline="30000" dirty="0">
                  <a:solidFill>
                    <a:schemeClr val="bg1"/>
                  </a:solidFill>
                </a:endParaRPr>
              </a:p>
            </p:txBody>
          </p:sp>
        </p:grpSp>
      </p:grpSp>
      <p:sp>
        <p:nvSpPr>
          <p:cNvPr id="161" name="Rectangle 160" descr=" 255">
            <a:extLst>
              <a:ext uri="{FF2B5EF4-FFF2-40B4-BE49-F238E27FC236}">
                <a16:creationId xmlns:a16="http://schemas.microsoft.com/office/drawing/2014/main" id="{34E21D23-79FA-4921-B1A0-1F53882DFF2E}"/>
              </a:ext>
            </a:extLst>
          </p:cNvPr>
          <p:cNvSpPr/>
          <p:nvPr/>
        </p:nvSpPr>
        <p:spPr>
          <a:xfrm>
            <a:off x="294639" y="2714417"/>
            <a:ext cx="6851037" cy="2600712"/>
          </a:xfrm>
          <a:prstGeom prst="rect">
            <a:avLst/>
          </a:prstGeom>
        </p:spPr>
        <p:txBody>
          <a:bodyPr wrap="square">
            <a:spAutoFit/>
          </a:bodyPr>
          <a:lstStyle/>
          <a:p>
            <a:pPr>
              <a:spcBef>
                <a:spcPts val="300"/>
              </a:spcBef>
              <a:spcAft>
                <a:spcPts val="300"/>
              </a:spcAft>
            </a:pPr>
            <a:r>
              <a:rPr lang="en-GB" b="1" dirty="0">
                <a:solidFill>
                  <a:schemeClr val="accent4"/>
                </a:solidFill>
              </a:rPr>
              <a:t>High impact on patient QoL, healthcare systems and society</a:t>
            </a:r>
            <a:r>
              <a:rPr lang="en-GB" b="1" baseline="30000" dirty="0">
                <a:solidFill>
                  <a:schemeClr val="accent4"/>
                </a:solidFill>
              </a:rPr>
              <a:t>1</a:t>
            </a:r>
            <a:r>
              <a:rPr lang="en-GB" b="1" dirty="0">
                <a:solidFill>
                  <a:schemeClr val="accent4"/>
                </a:solidFill>
              </a:rPr>
              <a:t> </a:t>
            </a:r>
          </a:p>
          <a:p>
            <a:pPr marL="723900" lvl="1" indent="-342900">
              <a:spcBef>
                <a:spcPts val="300"/>
              </a:spcBef>
              <a:spcAft>
                <a:spcPts val="300"/>
              </a:spcAft>
              <a:buFont typeface="Arial" panose="020B0604020202020204" pitchFamily="34" charset="0"/>
              <a:buChar char="–"/>
            </a:pPr>
            <a:r>
              <a:rPr lang="en-GB" sz="2000" b="1" dirty="0">
                <a:solidFill>
                  <a:schemeClr val="accent4"/>
                </a:solidFill>
              </a:rPr>
              <a:t>9m deaths in 2016</a:t>
            </a:r>
            <a:r>
              <a:rPr lang="en-GB" sz="2000" dirty="0">
                <a:solidFill>
                  <a:schemeClr val="bg1"/>
                </a:solidFill>
              </a:rPr>
              <a:t>, increased by 39% </a:t>
            </a:r>
            <a:br>
              <a:rPr lang="en-GB" sz="2000" dirty="0">
                <a:solidFill>
                  <a:schemeClr val="bg1"/>
                </a:solidFill>
              </a:rPr>
            </a:br>
            <a:r>
              <a:rPr lang="en-GB" sz="2000" dirty="0">
                <a:solidFill>
                  <a:schemeClr val="bg1"/>
                </a:solidFill>
              </a:rPr>
              <a:t>from 1990</a:t>
            </a:r>
            <a:r>
              <a:rPr lang="en-GB" sz="2000" baseline="30000" dirty="0">
                <a:solidFill>
                  <a:schemeClr val="bg1"/>
                </a:solidFill>
              </a:rPr>
              <a:t>1,b</a:t>
            </a:r>
          </a:p>
          <a:p>
            <a:pPr marL="723900" lvl="1" indent="-342900">
              <a:spcBef>
                <a:spcPts val="300"/>
              </a:spcBef>
              <a:spcAft>
                <a:spcPts val="300"/>
              </a:spcAft>
              <a:buFont typeface="Arial" panose="020B0604020202020204" pitchFamily="34" charset="0"/>
              <a:buChar char="–"/>
            </a:pPr>
            <a:r>
              <a:rPr lang="en-GB" sz="2000" b="1" dirty="0">
                <a:solidFill>
                  <a:schemeClr val="accent4"/>
                </a:solidFill>
              </a:rPr>
              <a:t>$800 bn</a:t>
            </a:r>
            <a:r>
              <a:rPr lang="en-GB" sz="2000" dirty="0">
                <a:solidFill>
                  <a:schemeClr val="bg1"/>
                </a:solidFill>
              </a:rPr>
              <a:t>: estimated US annual cost</a:t>
            </a:r>
            <a:r>
              <a:rPr lang="en-GB" sz="2000" baseline="30000" dirty="0">
                <a:solidFill>
                  <a:schemeClr val="bg1"/>
                </a:solidFill>
              </a:rPr>
              <a:t>3</a:t>
            </a:r>
          </a:p>
          <a:p>
            <a:pPr marL="1333485" lvl="2" indent="-342900">
              <a:spcBef>
                <a:spcPts val="300"/>
              </a:spcBef>
              <a:spcAft>
                <a:spcPts val="300"/>
              </a:spcAft>
              <a:buFont typeface="Arial" panose="020B0604020202020204" pitchFamily="34" charset="0"/>
              <a:buChar char="–"/>
            </a:pPr>
            <a:r>
              <a:rPr lang="en-GB" sz="2000" dirty="0">
                <a:solidFill>
                  <a:schemeClr val="bg1"/>
                </a:solidFill>
              </a:rPr>
              <a:t>Comparable to ~27% of the entire US healthcare budget</a:t>
            </a:r>
            <a:r>
              <a:rPr lang="en-GB" sz="2000" baseline="30000" dirty="0">
                <a:solidFill>
                  <a:schemeClr val="bg1"/>
                </a:solidFill>
              </a:rPr>
              <a:t>4,c</a:t>
            </a:r>
          </a:p>
        </p:txBody>
      </p:sp>
      <p:sp>
        <p:nvSpPr>
          <p:cNvPr id="17" name="Rectangle 16" descr=" 17">
            <a:extLst>
              <a:ext uri="{FF2B5EF4-FFF2-40B4-BE49-F238E27FC236}">
                <a16:creationId xmlns:a16="http://schemas.microsoft.com/office/drawing/2014/main" id="{1D30B046-CC53-4467-813A-B2B87C993967}"/>
              </a:ext>
            </a:extLst>
          </p:cNvPr>
          <p:cNvSpPr/>
          <p:nvPr/>
        </p:nvSpPr>
        <p:spPr>
          <a:xfrm>
            <a:off x="294640" y="5692170"/>
            <a:ext cx="7934960" cy="461665"/>
          </a:xfrm>
          <a:prstGeom prst="rect">
            <a:avLst/>
          </a:prstGeom>
        </p:spPr>
        <p:txBody>
          <a:bodyPr wrap="square">
            <a:spAutoFit/>
          </a:bodyPr>
          <a:lstStyle/>
          <a:p>
            <a:r>
              <a:rPr lang="en-GB" sz="1200" baseline="30000" dirty="0" err="1">
                <a:solidFill>
                  <a:schemeClr val="bg1"/>
                </a:solidFill>
              </a:rPr>
              <a:t>a</a:t>
            </a:r>
            <a:r>
              <a:rPr lang="en-GB" sz="1200" dirty="0" err="1">
                <a:solidFill>
                  <a:schemeClr val="bg1"/>
                </a:solidFill>
              </a:rPr>
              <a:t>Neurologic</a:t>
            </a:r>
            <a:r>
              <a:rPr lang="en-GB" sz="1200" dirty="0">
                <a:solidFill>
                  <a:schemeClr val="bg1"/>
                </a:solidFill>
              </a:rPr>
              <a:t> and psychiatric disorders.</a:t>
            </a:r>
            <a:r>
              <a:rPr lang="en-GB" sz="1200" baseline="30000" dirty="0">
                <a:solidFill>
                  <a:schemeClr val="bg1"/>
                </a:solidFill>
              </a:rPr>
              <a:t> </a:t>
            </a:r>
            <a:r>
              <a:rPr lang="en-GB" sz="1200" baseline="30000" dirty="0" err="1">
                <a:solidFill>
                  <a:schemeClr val="bg1"/>
                </a:solidFill>
              </a:rPr>
              <a:t>b</a:t>
            </a:r>
            <a:r>
              <a:rPr lang="en-GB" sz="1200" dirty="0" err="1">
                <a:solidFill>
                  <a:schemeClr val="bg1"/>
                </a:solidFill>
              </a:rPr>
              <a:t>For</a:t>
            </a:r>
            <a:r>
              <a:rPr lang="en-GB" sz="1200" dirty="0">
                <a:solidFill>
                  <a:schemeClr val="bg1"/>
                </a:solidFill>
              </a:rPr>
              <a:t> full list of neurologic disorders included in the analysis please refer to the references. </a:t>
            </a:r>
            <a:r>
              <a:rPr lang="en-GB" sz="1200" baseline="30000" dirty="0" err="1">
                <a:solidFill>
                  <a:schemeClr val="bg1"/>
                </a:solidFill>
              </a:rPr>
              <a:t>c</a:t>
            </a:r>
            <a:r>
              <a:rPr lang="en-GB" sz="1200" dirty="0" err="1">
                <a:solidFill>
                  <a:schemeClr val="bg1"/>
                </a:solidFill>
              </a:rPr>
              <a:t>Based</a:t>
            </a:r>
            <a:r>
              <a:rPr lang="en-GB" sz="1200" dirty="0">
                <a:solidFill>
                  <a:schemeClr val="bg1"/>
                </a:solidFill>
              </a:rPr>
              <a:t> on 2014 USD costs.</a:t>
            </a:r>
            <a:r>
              <a:rPr lang="en-GB" sz="1200" baseline="30000" dirty="0">
                <a:solidFill>
                  <a:schemeClr val="bg1"/>
                </a:solidFill>
              </a:rPr>
              <a:t>4</a:t>
            </a:r>
            <a:r>
              <a:rPr lang="en-GB" sz="1200" dirty="0">
                <a:solidFill>
                  <a:schemeClr val="bg1"/>
                </a:solidFill>
              </a:rPr>
              <a:t> </a:t>
            </a:r>
          </a:p>
        </p:txBody>
      </p:sp>
      <p:grpSp>
        <p:nvGrpSpPr>
          <p:cNvPr id="153" name="Group 152" descr=" 153">
            <a:extLst>
              <a:ext uri="{FF2B5EF4-FFF2-40B4-BE49-F238E27FC236}">
                <a16:creationId xmlns:a16="http://schemas.microsoft.com/office/drawing/2014/main" id="{F4AED30C-3EAD-480B-BE34-B4D5DDF20D6B}"/>
              </a:ext>
            </a:extLst>
          </p:cNvPr>
          <p:cNvGrpSpPr/>
          <p:nvPr/>
        </p:nvGrpSpPr>
        <p:grpSpPr>
          <a:xfrm>
            <a:off x="195253" y="3546448"/>
            <a:ext cx="5770784" cy="3143241"/>
            <a:chOff x="146440" y="2659836"/>
            <a:chExt cx="4328088" cy="2357431"/>
          </a:xfrm>
        </p:grpSpPr>
        <p:sp>
          <p:nvSpPr>
            <p:cNvPr id="154" name="Rectangle: Rounded Corners 153">
              <a:extLst>
                <a:ext uri="{FF2B5EF4-FFF2-40B4-BE49-F238E27FC236}">
                  <a16:creationId xmlns:a16="http://schemas.microsoft.com/office/drawing/2014/main" id="{B0502459-52D4-4BEC-B81B-516D251915F0}"/>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spcBef>
                  <a:spcPts val="400"/>
                </a:spcBef>
                <a:spcAft>
                  <a:spcPts val="400"/>
                </a:spcAft>
              </a:pPr>
              <a:r>
                <a:rPr lang="en-GB" sz="1400" b="1" dirty="0">
                  <a:solidFill>
                    <a:srgbClr val="023761"/>
                  </a:solidFill>
                </a:rPr>
                <a:t>REFERENCES</a:t>
              </a:r>
            </a:p>
            <a:p>
              <a:pPr marL="304792" indent="-304792">
                <a:spcBef>
                  <a:spcPts val="400"/>
                </a:spcBef>
                <a:spcAft>
                  <a:spcPts val="400"/>
                </a:spcAft>
                <a:buAutoNum type="arabicPeriod"/>
              </a:pPr>
              <a:r>
                <a:rPr lang="en-GB" sz="1400" dirty="0">
                  <a:solidFill>
                    <a:srgbClr val="023761"/>
                  </a:solidFill>
                </a:rPr>
                <a:t>GBD 2016 Neurology Collaborators. Lancet </a:t>
              </a:r>
              <a:r>
                <a:rPr lang="en-GB" sz="1400" dirty="0" err="1">
                  <a:solidFill>
                    <a:srgbClr val="023761"/>
                  </a:solidFill>
                </a:rPr>
                <a:t>Neurol</a:t>
              </a:r>
              <a:r>
                <a:rPr lang="en-GB" sz="1400" dirty="0">
                  <a:solidFill>
                    <a:srgbClr val="023761"/>
                  </a:solidFill>
                </a:rPr>
                <a:t> 2019; 18:459–480</a:t>
              </a:r>
            </a:p>
            <a:p>
              <a:pPr marL="304792" indent="-304792">
                <a:spcBef>
                  <a:spcPts val="400"/>
                </a:spcBef>
                <a:spcAft>
                  <a:spcPts val="400"/>
                </a:spcAft>
                <a:buAutoNum type="arabicPeriod"/>
              </a:pPr>
              <a:r>
                <a:rPr lang="en-GB" sz="1400" dirty="0">
                  <a:solidFill>
                    <a:srgbClr val="023761"/>
                  </a:solidFill>
                </a:rPr>
                <a:t>Carroll WM. Lancet </a:t>
              </a:r>
              <a:r>
                <a:rPr lang="en-GB" sz="1400" dirty="0" err="1">
                  <a:solidFill>
                    <a:srgbClr val="023761"/>
                  </a:solidFill>
                </a:rPr>
                <a:t>Neurol</a:t>
              </a:r>
              <a:r>
                <a:rPr lang="en-GB" sz="1400" dirty="0">
                  <a:solidFill>
                    <a:srgbClr val="023761"/>
                  </a:solidFill>
                </a:rPr>
                <a:t> 2019; 18:418–419</a:t>
              </a:r>
            </a:p>
            <a:p>
              <a:pPr marL="304792" indent="-304792">
                <a:spcBef>
                  <a:spcPts val="400"/>
                </a:spcBef>
                <a:spcAft>
                  <a:spcPts val="400"/>
                </a:spcAft>
                <a:buAutoNum type="arabicPeriod"/>
              </a:pPr>
              <a:r>
                <a:rPr lang="en-GB" sz="1400" dirty="0">
                  <a:solidFill>
                    <a:srgbClr val="023761"/>
                  </a:solidFill>
                </a:rPr>
                <a:t>Gooch CL, et al. Ann </a:t>
              </a:r>
              <a:r>
                <a:rPr lang="en-GB" sz="1400" dirty="0" err="1">
                  <a:solidFill>
                    <a:srgbClr val="023761"/>
                  </a:solidFill>
                </a:rPr>
                <a:t>Neurol</a:t>
              </a:r>
              <a:r>
                <a:rPr lang="en-GB" sz="1400" dirty="0">
                  <a:solidFill>
                    <a:srgbClr val="023761"/>
                  </a:solidFill>
                </a:rPr>
                <a:t> 2017; 81:479–484</a:t>
              </a:r>
            </a:p>
            <a:p>
              <a:pPr marL="304792" indent="-304792">
                <a:spcBef>
                  <a:spcPts val="400"/>
                </a:spcBef>
                <a:spcAft>
                  <a:spcPts val="400"/>
                </a:spcAft>
                <a:buAutoNum type="arabicPeriod"/>
              </a:pPr>
              <a:r>
                <a:rPr lang="en-GB" sz="1400" dirty="0">
                  <a:solidFill>
                    <a:srgbClr val="023761"/>
                  </a:solidFill>
                </a:rPr>
                <a:t>Martin AB, et al. Health </a:t>
              </a:r>
              <a:r>
                <a:rPr lang="en-GB" sz="1400" dirty="0" err="1">
                  <a:solidFill>
                    <a:srgbClr val="023761"/>
                  </a:solidFill>
                </a:rPr>
                <a:t>Aff</a:t>
              </a:r>
              <a:r>
                <a:rPr lang="en-GB" sz="1400" dirty="0">
                  <a:solidFill>
                    <a:srgbClr val="023761"/>
                  </a:solidFill>
                </a:rPr>
                <a:t> (Millwood) 2016; 35:150–160</a:t>
              </a:r>
            </a:p>
            <a:p>
              <a:pPr marL="304792" indent="-304792">
                <a:spcBef>
                  <a:spcPts val="400"/>
                </a:spcBef>
                <a:spcAft>
                  <a:spcPts val="400"/>
                </a:spcAft>
                <a:buAutoNum type="arabicPeriod"/>
              </a:pPr>
              <a:r>
                <a:rPr lang="en-GB" sz="1400" dirty="0">
                  <a:solidFill>
                    <a:srgbClr val="023761"/>
                  </a:solidFill>
                </a:rPr>
                <a:t>Prince M, et al. Lancet 2007; 370:859–877</a:t>
              </a:r>
            </a:p>
          </p:txBody>
        </p:sp>
        <p:sp>
          <p:nvSpPr>
            <p:cNvPr id="155" name="Rectangle: Rounded Corners 154">
              <a:extLst>
                <a:ext uri="{FF2B5EF4-FFF2-40B4-BE49-F238E27FC236}">
                  <a16:creationId xmlns:a16="http://schemas.microsoft.com/office/drawing/2014/main" id="{8DB18A40-C45D-42BC-9FB6-73C2041F00C4}"/>
                </a:ext>
              </a:extLst>
            </p:cNvPr>
            <p:cNvSpPr/>
            <p:nvPr/>
          </p:nvSpPr>
          <p:spPr>
            <a:xfrm>
              <a:off x="1357693" y="4729267"/>
              <a:ext cx="982800" cy="288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REFERENCES</a:t>
              </a:r>
              <a:endParaRPr lang="en-GB" sz="1100" dirty="0">
                <a:solidFill>
                  <a:srgbClr val="023761"/>
                </a:solidFill>
              </a:endParaRPr>
            </a:p>
          </p:txBody>
        </p:sp>
        <p:sp>
          <p:nvSpPr>
            <p:cNvPr id="156" name="Rectangle: Rounded Corners 155">
              <a:extLst>
                <a:ext uri="{FF2B5EF4-FFF2-40B4-BE49-F238E27FC236}">
                  <a16:creationId xmlns:a16="http://schemas.microsoft.com/office/drawing/2014/main" id="{8E06D78D-4F03-4B63-9499-47969F8D521B}"/>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lgn="ctr">
                <a:spcBef>
                  <a:spcPts val="400"/>
                </a:spcBef>
                <a:spcAft>
                  <a:spcPts val="400"/>
                </a:spcAft>
              </a:pPr>
              <a:r>
                <a:rPr lang="en-GB" sz="2667" dirty="0">
                  <a:solidFill>
                    <a:schemeClr val="bg1"/>
                  </a:solidFill>
                  <a:sym typeface="Wingdings" panose="05000000000000000000" pitchFamily="2" charset="2"/>
                </a:rPr>
                <a:t></a:t>
              </a:r>
              <a:endParaRPr lang="en-GB" sz="2667" dirty="0">
                <a:solidFill>
                  <a:schemeClr val="bg1"/>
                </a:solidFill>
              </a:endParaRPr>
            </a:p>
          </p:txBody>
        </p:sp>
      </p:grpSp>
      <p:sp>
        <p:nvSpPr>
          <p:cNvPr id="151" name="Rectangle 150" descr=" 15">
            <a:extLst>
              <a:ext uri="{FF2B5EF4-FFF2-40B4-BE49-F238E27FC236}">
                <a16:creationId xmlns:a16="http://schemas.microsoft.com/office/drawing/2014/main" id="{1FCF3BEF-C766-4A3F-B442-8A6C3BBD52D4}"/>
              </a:ext>
            </a:extLst>
          </p:cNvPr>
          <p:cNvSpPr/>
          <p:nvPr/>
        </p:nvSpPr>
        <p:spPr>
          <a:xfrm>
            <a:off x="294640" y="1571417"/>
            <a:ext cx="6096000" cy="1154162"/>
          </a:xfrm>
          <a:prstGeom prst="rect">
            <a:avLst/>
          </a:prstGeom>
        </p:spPr>
        <p:txBody>
          <a:bodyPr>
            <a:spAutoFit/>
          </a:bodyPr>
          <a:lstStyle/>
          <a:p>
            <a:pPr>
              <a:spcBef>
                <a:spcPts val="300"/>
              </a:spcBef>
              <a:spcAft>
                <a:spcPts val="300"/>
              </a:spcAft>
            </a:pPr>
            <a:r>
              <a:rPr lang="en-GB" b="1" dirty="0">
                <a:solidFill>
                  <a:schemeClr val="accent4"/>
                </a:solidFill>
              </a:rPr>
              <a:t>Patients have life-long disabilities</a:t>
            </a:r>
            <a:r>
              <a:rPr lang="en-GB" b="1" baseline="30000" dirty="0">
                <a:solidFill>
                  <a:schemeClr val="accent4"/>
                </a:solidFill>
              </a:rPr>
              <a:t>1,2</a:t>
            </a:r>
            <a:r>
              <a:rPr lang="en-GB" b="1" dirty="0">
                <a:solidFill>
                  <a:schemeClr val="accent4"/>
                </a:solidFill>
              </a:rPr>
              <a:t> </a:t>
            </a:r>
            <a:endParaRPr lang="en-GB" dirty="0">
              <a:solidFill>
                <a:schemeClr val="accent4"/>
              </a:solidFill>
            </a:endParaRPr>
          </a:p>
          <a:p>
            <a:pPr marL="723900" lvl="1" indent="-342900">
              <a:spcBef>
                <a:spcPts val="300"/>
              </a:spcBef>
              <a:spcAft>
                <a:spcPts val="300"/>
              </a:spcAft>
              <a:buFont typeface="Arial" panose="020B0604020202020204" pitchFamily="34" charset="0"/>
              <a:buChar char="–"/>
            </a:pPr>
            <a:r>
              <a:rPr lang="en-GB" sz="2000" dirty="0">
                <a:solidFill>
                  <a:schemeClr val="bg1"/>
                </a:solidFill>
              </a:rPr>
              <a:t>Leading cause of DALYs</a:t>
            </a:r>
            <a:r>
              <a:rPr lang="en-GB" sz="2000" baseline="30000" dirty="0">
                <a:solidFill>
                  <a:schemeClr val="bg1"/>
                </a:solidFill>
              </a:rPr>
              <a:t> </a:t>
            </a:r>
            <a:r>
              <a:rPr lang="en-GB" sz="2000" dirty="0">
                <a:solidFill>
                  <a:schemeClr val="bg1"/>
                </a:solidFill>
              </a:rPr>
              <a:t>in 2016 and </a:t>
            </a:r>
            <a:br>
              <a:rPr lang="en-GB" sz="2000" dirty="0">
                <a:solidFill>
                  <a:schemeClr val="bg1"/>
                </a:solidFill>
              </a:rPr>
            </a:br>
            <a:r>
              <a:rPr lang="en-GB" sz="2000" dirty="0">
                <a:solidFill>
                  <a:schemeClr val="bg1"/>
                </a:solidFill>
              </a:rPr>
              <a:t>second-leading cause of deaths</a:t>
            </a:r>
            <a:r>
              <a:rPr lang="en-GB" sz="2000" baseline="30000" dirty="0">
                <a:solidFill>
                  <a:schemeClr val="bg1"/>
                </a:solidFill>
              </a:rPr>
              <a:t>1,2</a:t>
            </a:r>
          </a:p>
        </p:txBody>
      </p:sp>
      <p:pic>
        <p:nvPicPr>
          <p:cNvPr id="162" name="Picture 161" descr=" 13">
            <a:extLst>
              <a:ext uri="{FF2B5EF4-FFF2-40B4-BE49-F238E27FC236}">
                <a16:creationId xmlns:a16="http://schemas.microsoft.com/office/drawing/2014/main" id="{36D37054-6915-40C3-BD45-E28906DA0920}"/>
              </a:ext>
            </a:extLst>
          </p:cNvPr>
          <p:cNvPicPr>
            <a:picLocks noChangeAspect="1"/>
          </p:cNvPicPr>
          <p:nvPr/>
        </p:nvPicPr>
        <p:blipFill>
          <a:blip r:embed="rId12"/>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1245849426"/>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72309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9"/>
            <a:ext cx="576000" cy="576000"/>
            <a:chOff x="3950297" y="2115051"/>
            <a:chExt cx="432000" cy="432000"/>
          </a:xfrm>
          <a:solidFill>
            <a:schemeClr val="accent4"/>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893351"/>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Future areas </a:t>
            </a:r>
            <a:b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b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of focus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3"/>
          <a:stretch>
            <a:fillRect/>
          </a:stretch>
        </p:blipFill>
        <p:spPr>
          <a:xfrm>
            <a:off x="9763410" y="6187335"/>
            <a:ext cx="1847316" cy="337291"/>
          </a:xfrm>
          <a:prstGeom prst="rect">
            <a:avLst/>
          </a:prstGeom>
        </p:spPr>
      </p:pic>
      <p:sp>
        <p:nvSpPr>
          <p:cNvPr id="173" name="Freeform: Shape 172" descr=" 173">
            <a:extLst>
              <a:ext uri="{FF2B5EF4-FFF2-40B4-BE49-F238E27FC236}">
                <a16:creationId xmlns:a16="http://schemas.microsoft.com/office/drawing/2014/main" id="{3A9CF0D6-308E-4059-9A7A-42C845596958}"/>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4" name="Freeform: Shape 173" descr=" 174">
            <a:extLst>
              <a:ext uri="{FF2B5EF4-FFF2-40B4-BE49-F238E27FC236}">
                <a16:creationId xmlns:a16="http://schemas.microsoft.com/office/drawing/2014/main" id="{244D10F2-6585-47AF-B6AF-8A890CF5E81B}"/>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5" name="Freeform: Shape 174" descr=" 175">
            <a:extLst>
              <a:ext uri="{FF2B5EF4-FFF2-40B4-BE49-F238E27FC236}">
                <a16:creationId xmlns:a16="http://schemas.microsoft.com/office/drawing/2014/main" id="{85C78B2D-41D0-43BD-85DD-631000CDDCA2}"/>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6" name="Freeform: Shape 175" descr=" 176">
            <a:extLst>
              <a:ext uri="{FF2B5EF4-FFF2-40B4-BE49-F238E27FC236}">
                <a16:creationId xmlns:a16="http://schemas.microsoft.com/office/drawing/2014/main" id="{1D6DC9BE-700C-4D01-921E-5A1EC56D7BB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7" name="Freeform: Shape 176" descr=" 177">
            <a:extLst>
              <a:ext uri="{FF2B5EF4-FFF2-40B4-BE49-F238E27FC236}">
                <a16:creationId xmlns:a16="http://schemas.microsoft.com/office/drawing/2014/main" id="{4B165EC0-00D4-481C-8958-2327367C089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8" name="Freeform: Shape 177" descr=" 178">
            <a:extLst>
              <a:ext uri="{FF2B5EF4-FFF2-40B4-BE49-F238E27FC236}">
                <a16:creationId xmlns:a16="http://schemas.microsoft.com/office/drawing/2014/main" id="{CA58C506-BB2D-43C6-B6EB-E38214428F4F}"/>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9" name="ABBREVIATIONS" descr=" 179">
            <a:hlinkClick r:id="" action="ppaction://noaction" highlightClick="1"/>
            <a:extLst>
              <a:ext uri="{FF2B5EF4-FFF2-40B4-BE49-F238E27FC236}">
                <a16:creationId xmlns:a16="http://schemas.microsoft.com/office/drawing/2014/main" id="{CDE7DECC-8111-4416-8636-B61814F89BB0}"/>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sp>
        <p:nvSpPr>
          <p:cNvPr id="180" name="Oval 179" descr=" 180">
            <a:hlinkClick r:id="" action="ppaction://hlinkshowjump?jump=nextslide" highlightClick="1"/>
            <a:extLst>
              <a:ext uri="{FF2B5EF4-FFF2-40B4-BE49-F238E27FC236}">
                <a16:creationId xmlns:a16="http://schemas.microsoft.com/office/drawing/2014/main" id="{BA863416-550F-4432-856F-D9640D70121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1" name="Oval 180" descr=" 181">
            <a:hlinkClick r:id="rId4" action="ppaction://hlinksldjump" highlightClick="1"/>
            <a:extLst>
              <a:ext uri="{FF2B5EF4-FFF2-40B4-BE49-F238E27FC236}">
                <a16:creationId xmlns:a16="http://schemas.microsoft.com/office/drawing/2014/main" id="{6A5FD429-A4B9-4677-A422-DF522C0900C2}"/>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82" name="Oval 181" descr=" 182">
            <a:hlinkClick r:id="rId5" action="ppaction://hlinksldjump" highlightClick="1"/>
            <a:extLst>
              <a:ext uri="{FF2B5EF4-FFF2-40B4-BE49-F238E27FC236}">
                <a16:creationId xmlns:a16="http://schemas.microsoft.com/office/drawing/2014/main" id="{CFA0CBD8-ADA6-435C-8EFD-5826A250CF9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3" name="Freeform: Shape 182" descr=" 183">
            <a:hlinkClick r:id="rId6" action="ppaction://hlinksldjump" highlightClick="1"/>
            <a:extLst>
              <a:ext uri="{FF2B5EF4-FFF2-40B4-BE49-F238E27FC236}">
                <a16:creationId xmlns:a16="http://schemas.microsoft.com/office/drawing/2014/main" id="{6BCC4A1C-65DE-48C8-9F96-E8C6DE8AFA79}"/>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Freeform: Shape 183" descr=" 184">
            <a:hlinkClick r:id="rId7" action="ppaction://hlinksldjump" highlightClick="1"/>
            <a:extLst>
              <a:ext uri="{FF2B5EF4-FFF2-40B4-BE49-F238E27FC236}">
                <a16:creationId xmlns:a16="http://schemas.microsoft.com/office/drawing/2014/main" id="{37F57C4F-5604-40DF-A93B-49C0ED960AE9}"/>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5" name="Freeform: Shape 184" descr=" 185">
            <a:hlinkClick r:id="rId8" action="ppaction://hlinksldjump" highlightClick="1"/>
            <a:extLst>
              <a:ext uri="{FF2B5EF4-FFF2-40B4-BE49-F238E27FC236}">
                <a16:creationId xmlns:a16="http://schemas.microsoft.com/office/drawing/2014/main" id="{1A10792D-03EB-4052-9D13-E7E9BB24BB0F}"/>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Freeform: Shape 185" descr=" 186">
            <a:hlinkClick r:id="rId4" action="ppaction://hlinksldjump" highlightClick="1"/>
            <a:extLst>
              <a:ext uri="{FF2B5EF4-FFF2-40B4-BE49-F238E27FC236}">
                <a16:creationId xmlns:a16="http://schemas.microsoft.com/office/drawing/2014/main" id="{FC5BFC82-C380-4252-A75C-04B4331ADFDF}"/>
              </a:ext>
            </a:extLst>
          </p:cNvPr>
          <p:cNvSpPr/>
          <p:nvPr/>
        </p:nvSpPr>
        <p:spPr>
          <a:xfrm>
            <a:off x="10307359" y="2723094"/>
            <a:ext cx="1884641"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Freeform: Shape 186" descr=" 187">
            <a:hlinkClick r:id="rId9" action="ppaction://hlinksldjump" highlightClick="1"/>
            <a:extLst>
              <a:ext uri="{FF2B5EF4-FFF2-40B4-BE49-F238E27FC236}">
                <a16:creationId xmlns:a16="http://schemas.microsoft.com/office/drawing/2014/main" id="{F2EA8CE0-5A57-4D08-AB74-C0A755F09CC1}"/>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Freeform: Shape 187" descr=" 188">
            <a:hlinkClick r:id="rId10" action="ppaction://hlinksldjump" highlightClick="1"/>
            <a:extLst>
              <a:ext uri="{FF2B5EF4-FFF2-40B4-BE49-F238E27FC236}">
                <a16:creationId xmlns:a16="http://schemas.microsoft.com/office/drawing/2014/main" id="{FD5AFAB3-A6F7-4ABE-9E6F-5249C5FB471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9" name="Freeform: Shape 188" descr=" 189">
            <a:hlinkClick r:id="rId11" action="ppaction://hlinksldjump" highlightClick="1"/>
            <a:extLst>
              <a:ext uri="{FF2B5EF4-FFF2-40B4-BE49-F238E27FC236}">
                <a16:creationId xmlns:a16="http://schemas.microsoft.com/office/drawing/2014/main" id="{367FC18E-D1E0-40C5-B397-E9248EBFA2D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1" name="Rectangle 190" descr=" 191">
            <a:extLst>
              <a:ext uri="{FF2B5EF4-FFF2-40B4-BE49-F238E27FC236}">
                <a16:creationId xmlns:a16="http://schemas.microsoft.com/office/drawing/2014/main" id="{5203EF51-C963-4C63-A96B-0AD30B9437A3}"/>
              </a:ext>
            </a:extLst>
          </p:cNvPr>
          <p:cNvSpPr/>
          <p:nvPr/>
        </p:nvSpPr>
        <p:spPr>
          <a:xfrm>
            <a:off x="294640" y="243536"/>
            <a:ext cx="10963910" cy="892552"/>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en-GB" sz="2600" b="1" dirty="0">
                <a:solidFill>
                  <a:srgbClr val="023761"/>
                </a:solidFill>
                <a:latin typeface="Arial" panose="020B0604020202020204"/>
              </a:rPr>
              <a:t>Novartis are p</a:t>
            </a:r>
            <a:r>
              <a:rPr kumimoji="0" lang="en-GB" sz="2600" b="1" i="0" u="none" strike="noStrike" kern="1200" cap="none" spc="0" normalizeH="0" baseline="0" noProof="0" dirty="0" err="1">
                <a:ln>
                  <a:noFill/>
                </a:ln>
                <a:solidFill>
                  <a:srgbClr val="023761"/>
                </a:solidFill>
                <a:effectLst/>
                <a:uLnTx/>
                <a:uFillTx/>
                <a:latin typeface="Arial" panose="020B0604020202020204"/>
                <a:ea typeface="+mn-ea"/>
                <a:cs typeface="+mn-cs"/>
              </a:rPr>
              <a:t>ioneering</a:t>
            </a: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 the use of promising technologies</a:t>
            </a:r>
            <a:b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b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to treat HD</a:t>
            </a:r>
          </a:p>
        </p:txBody>
      </p:sp>
      <p:sp>
        <p:nvSpPr>
          <p:cNvPr id="157" name="REFERENCES" descr=" 157">
            <a:hlinkClick r:id="" action="ppaction://noaction" highlightClick="1"/>
            <a:extLst>
              <a:ext uri="{FF2B5EF4-FFF2-40B4-BE49-F238E27FC236}">
                <a16:creationId xmlns:a16="http://schemas.microsoft.com/office/drawing/2014/main" id="{AFFEB211-4170-48F2-A7B7-0249C47FBC8B}"/>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pic>
        <p:nvPicPr>
          <p:cNvPr id="150" name="Picture 149" descr=" 150">
            <a:extLst>
              <a:ext uri="{FF2B5EF4-FFF2-40B4-BE49-F238E27FC236}">
                <a16:creationId xmlns:a16="http://schemas.microsoft.com/office/drawing/2014/main" id="{5258B83B-AA07-4EA3-A2D8-746399F5160C}"/>
              </a:ext>
            </a:extLst>
          </p:cNvPr>
          <p:cNvPicPr>
            <a:picLocks noChangeAspect="1"/>
          </p:cNvPicPr>
          <p:nvPr/>
        </p:nvPicPr>
        <p:blipFill rotWithShape="1">
          <a:blip r:embed="rId12"/>
          <a:srcRect l="32586"/>
          <a:stretch/>
        </p:blipFill>
        <p:spPr>
          <a:xfrm>
            <a:off x="400050" y="1206442"/>
            <a:ext cx="8541069" cy="4800600"/>
          </a:xfrm>
          <a:prstGeom prst="rect">
            <a:avLst/>
          </a:prstGeom>
          <a:effectLst/>
        </p:spPr>
      </p:pic>
      <p:sp>
        <p:nvSpPr>
          <p:cNvPr id="2" name="Rectangle: Rounded Corners 1" descr=" 2">
            <a:extLst>
              <a:ext uri="{FF2B5EF4-FFF2-40B4-BE49-F238E27FC236}">
                <a16:creationId xmlns:a16="http://schemas.microsoft.com/office/drawing/2014/main" id="{BF73B8C1-DEDA-497D-9E29-A5E0598251F5}"/>
              </a:ext>
            </a:extLst>
          </p:cNvPr>
          <p:cNvSpPr/>
          <p:nvPr/>
        </p:nvSpPr>
        <p:spPr>
          <a:xfrm>
            <a:off x="3638550" y="1777942"/>
            <a:ext cx="6305550" cy="1714500"/>
          </a:xfrm>
          <a:prstGeom prst="roundRect">
            <a:avLst>
              <a:gd name="adj" fmla="val 50000"/>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23761"/>
                </a:solidFill>
                <a:effectLst/>
                <a:uLnTx/>
                <a:uFillTx/>
                <a:latin typeface="Arial" panose="020B0604020202020204"/>
                <a:ea typeface="+mn-ea"/>
                <a:cs typeface="+mn-cs"/>
              </a:rPr>
              <a:t>Huge unmet need – current treatments are symptomatic</a:t>
            </a:r>
            <a:r>
              <a:rPr kumimoji="0" lang="en-US" sz="2400" b="0" i="0" u="none" strike="noStrike" kern="1200" cap="none" spc="0" normalizeH="0" baseline="30000" noProof="0" dirty="0">
                <a:ln>
                  <a:noFill/>
                </a:ln>
                <a:solidFill>
                  <a:srgbClr val="023761"/>
                </a:solidFill>
                <a:effectLst/>
                <a:uLnTx/>
                <a:uFillTx/>
                <a:latin typeface="Arial" panose="020B0604020202020204"/>
                <a:ea typeface="+mn-ea"/>
                <a:cs typeface="+mn-cs"/>
              </a:rPr>
              <a:t>1</a:t>
            </a:r>
          </a:p>
        </p:txBody>
      </p:sp>
      <p:sp>
        <p:nvSpPr>
          <p:cNvPr id="155" name="Rectangle: Rounded Corners 154" descr=" 155">
            <a:extLst>
              <a:ext uri="{FF2B5EF4-FFF2-40B4-BE49-F238E27FC236}">
                <a16:creationId xmlns:a16="http://schemas.microsoft.com/office/drawing/2014/main" id="{A4A31687-DA06-4419-BFBF-62189BBD25CE}"/>
              </a:ext>
            </a:extLst>
          </p:cNvPr>
          <p:cNvSpPr/>
          <p:nvPr/>
        </p:nvSpPr>
        <p:spPr>
          <a:xfrm>
            <a:off x="3638550" y="3644842"/>
            <a:ext cx="6305550" cy="1714500"/>
          </a:xfrm>
          <a:prstGeom prst="roundRect">
            <a:avLst>
              <a:gd name="adj" fmla="val 50000"/>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23761"/>
                </a:solidFill>
                <a:effectLst/>
                <a:uLnTx/>
                <a:uFillTx/>
                <a:latin typeface="Arial" panose="020B0604020202020204"/>
                <a:ea typeface="+mn-ea"/>
                <a:cs typeface="+mn-cs"/>
              </a:rPr>
              <a:t>Our teams are working to verify targets for therapy and compounds with potential to delay damage and prolong life</a:t>
            </a:r>
            <a:endParaRPr kumimoji="0" lang="en-US" sz="24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Tree>
    <p:extLst>
      <p:ext uri="{BB962C8B-B14F-4D97-AF65-F5344CB8AC3E}">
        <p14:creationId xmlns:p14="http://schemas.microsoft.com/office/powerpoint/2010/main" val="1951488555"/>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sp>
        <p:nvSpPr>
          <p:cNvPr id="151" name="Rectangle 150" descr=" 191">
            <a:extLst>
              <a:ext uri="{FF2B5EF4-FFF2-40B4-BE49-F238E27FC236}">
                <a16:creationId xmlns:a16="http://schemas.microsoft.com/office/drawing/2014/main" id="{A71F7853-F5DF-4124-B2E7-C8B49B435283}"/>
              </a:ext>
            </a:extLst>
          </p:cNvPr>
          <p:cNvSpPr/>
          <p:nvPr/>
        </p:nvSpPr>
        <p:spPr>
          <a:xfrm>
            <a:off x="294640" y="243536"/>
            <a:ext cx="10963910" cy="892552"/>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en-GB" sz="2600" b="1" dirty="0">
                <a:solidFill>
                  <a:srgbClr val="023761"/>
                </a:solidFill>
                <a:latin typeface="Arial" panose="020B0604020202020204"/>
              </a:rPr>
              <a:t>Novartis are p</a:t>
            </a:r>
            <a:r>
              <a:rPr kumimoji="0" lang="en-GB" sz="2600" b="1" i="0" u="none" strike="noStrike" kern="1200" cap="none" spc="0" normalizeH="0" baseline="0" noProof="0" dirty="0" err="1">
                <a:ln>
                  <a:noFill/>
                </a:ln>
                <a:solidFill>
                  <a:srgbClr val="023761"/>
                </a:solidFill>
                <a:effectLst/>
                <a:uLnTx/>
                <a:uFillTx/>
                <a:latin typeface="Arial" panose="020B0604020202020204"/>
                <a:ea typeface="+mn-ea"/>
                <a:cs typeface="+mn-cs"/>
              </a:rPr>
              <a:t>ioneering</a:t>
            </a: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 the use of promising technologies</a:t>
            </a:r>
            <a:b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b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to treat HD</a:t>
            </a:r>
          </a:p>
        </p:txBody>
      </p:sp>
      <p:pic>
        <p:nvPicPr>
          <p:cNvPr id="152" name="Picture 151" descr=" 150">
            <a:extLst>
              <a:ext uri="{FF2B5EF4-FFF2-40B4-BE49-F238E27FC236}">
                <a16:creationId xmlns:a16="http://schemas.microsoft.com/office/drawing/2014/main" id="{7DA66D52-DE71-468C-82C0-D4544694B877}"/>
              </a:ext>
            </a:extLst>
          </p:cNvPr>
          <p:cNvPicPr>
            <a:picLocks noChangeAspect="1"/>
          </p:cNvPicPr>
          <p:nvPr/>
        </p:nvPicPr>
        <p:blipFill rotWithShape="1">
          <a:blip r:embed="rId3"/>
          <a:srcRect l="32586"/>
          <a:stretch/>
        </p:blipFill>
        <p:spPr>
          <a:xfrm>
            <a:off x="400050" y="1206442"/>
            <a:ext cx="8541069" cy="4800600"/>
          </a:xfrm>
          <a:prstGeom prst="rect">
            <a:avLst/>
          </a:prstGeom>
          <a:effectLst/>
        </p:spPr>
      </p:pic>
      <p:sp>
        <p:nvSpPr>
          <p:cNvPr id="153" name="Rectangle: Rounded Corners 152" descr=" 2">
            <a:extLst>
              <a:ext uri="{FF2B5EF4-FFF2-40B4-BE49-F238E27FC236}">
                <a16:creationId xmlns:a16="http://schemas.microsoft.com/office/drawing/2014/main" id="{4B625C27-0460-4FE6-B3AC-9A441CA1F0E5}"/>
              </a:ext>
            </a:extLst>
          </p:cNvPr>
          <p:cNvSpPr/>
          <p:nvPr/>
        </p:nvSpPr>
        <p:spPr>
          <a:xfrm>
            <a:off x="3638550" y="1777942"/>
            <a:ext cx="6305550" cy="1714500"/>
          </a:xfrm>
          <a:prstGeom prst="roundRect">
            <a:avLst>
              <a:gd name="adj" fmla="val 50000"/>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23761"/>
                </a:solidFill>
                <a:effectLst/>
                <a:uLnTx/>
                <a:uFillTx/>
                <a:latin typeface="Arial" panose="020B0604020202020204"/>
                <a:ea typeface="+mn-ea"/>
                <a:cs typeface="+mn-cs"/>
              </a:rPr>
              <a:t>Huge unmet need – current treatments are symptomatic</a:t>
            </a:r>
            <a:r>
              <a:rPr kumimoji="0" lang="en-US" sz="2400" b="0" i="0" u="none" strike="noStrike" kern="1200" cap="none" spc="0" normalizeH="0" baseline="30000" noProof="0" dirty="0">
                <a:ln>
                  <a:noFill/>
                </a:ln>
                <a:solidFill>
                  <a:srgbClr val="023761"/>
                </a:solidFill>
                <a:effectLst/>
                <a:uLnTx/>
                <a:uFillTx/>
                <a:latin typeface="Arial" panose="020B0604020202020204"/>
                <a:ea typeface="+mn-ea"/>
                <a:cs typeface="+mn-cs"/>
              </a:rPr>
              <a:t>1</a:t>
            </a:r>
          </a:p>
        </p:txBody>
      </p:sp>
      <p:sp>
        <p:nvSpPr>
          <p:cNvPr id="154" name="Rectangle: Rounded Corners 153" descr=" 155">
            <a:extLst>
              <a:ext uri="{FF2B5EF4-FFF2-40B4-BE49-F238E27FC236}">
                <a16:creationId xmlns:a16="http://schemas.microsoft.com/office/drawing/2014/main" id="{6D98B2AF-2644-4298-90A7-A24F7D76F3B0}"/>
              </a:ext>
            </a:extLst>
          </p:cNvPr>
          <p:cNvSpPr/>
          <p:nvPr/>
        </p:nvSpPr>
        <p:spPr>
          <a:xfrm>
            <a:off x="3638550" y="3644842"/>
            <a:ext cx="6305550" cy="1714500"/>
          </a:xfrm>
          <a:prstGeom prst="roundRect">
            <a:avLst>
              <a:gd name="adj" fmla="val 50000"/>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23761"/>
                </a:solidFill>
                <a:effectLst/>
                <a:uLnTx/>
                <a:uFillTx/>
                <a:latin typeface="Arial" panose="020B0604020202020204"/>
                <a:ea typeface="+mn-ea"/>
                <a:cs typeface="+mn-cs"/>
              </a:rPr>
              <a:t>Our teams are working to verify targets for therapy and compounds with potential to delay damage and prolong life</a:t>
            </a:r>
            <a:endParaRPr kumimoji="0" lang="en-US" sz="24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72309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9"/>
            <a:ext cx="576000" cy="576000"/>
            <a:chOff x="3950297" y="2115051"/>
            <a:chExt cx="432000" cy="432000"/>
          </a:xfrm>
          <a:solidFill>
            <a:schemeClr val="accent4"/>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893351"/>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Future areas </a:t>
            </a:r>
            <a:b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b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of focus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4"/>
          <a:stretch>
            <a:fillRect/>
          </a:stretch>
        </p:blipFill>
        <p:spPr>
          <a:xfrm>
            <a:off x="9763410" y="6187335"/>
            <a:ext cx="1847316" cy="337291"/>
          </a:xfrm>
          <a:prstGeom prst="rect">
            <a:avLst/>
          </a:prstGeom>
        </p:spPr>
      </p:pic>
      <p:sp>
        <p:nvSpPr>
          <p:cNvPr id="173" name="Freeform: Shape 172" descr=" 173">
            <a:extLst>
              <a:ext uri="{FF2B5EF4-FFF2-40B4-BE49-F238E27FC236}">
                <a16:creationId xmlns:a16="http://schemas.microsoft.com/office/drawing/2014/main" id="{3A9CF0D6-308E-4059-9A7A-42C845596958}"/>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4" name="Freeform: Shape 173" descr=" 174">
            <a:extLst>
              <a:ext uri="{FF2B5EF4-FFF2-40B4-BE49-F238E27FC236}">
                <a16:creationId xmlns:a16="http://schemas.microsoft.com/office/drawing/2014/main" id="{244D10F2-6585-47AF-B6AF-8A890CF5E81B}"/>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5" name="Freeform: Shape 174" descr=" 175">
            <a:extLst>
              <a:ext uri="{FF2B5EF4-FFF2-40B4-BE49-F238E27FC236}">
                <a16:creationId xmlns:a16="http://schemas.microsoft.com/office/drawing/2014/main" id="{85C78B2D-41D0-43BD-85DD-631000CDDCA2}"/>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6" name="Freeform: Shape 175" descr=" 176">
            <a:extLst>
              <a:ext uri="{FF2B5EF4-FFF2-40B4-BE49-F238E27FC236}">
                <a16:creationId xmlns:a16="http://schemas.microsoft.com/office/drawing/2014/main" id="{1D6DC9BE-700C-4D01-921E-5A1EC56D7BB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7" name="Freeform: Shape 176" descr=" 177">
            <a:extLst>
              <a:ext uri="{FF2B5EF4-FFF2-40B4-BE49-F238E27FC236}">
                <a16:creationId xmlns:a16="http://schemas.microsoft.com/office/drawing/2014/main" id="{4B165EC0-00D4-481C-8958-2327367C089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8" name="Freeform: Shape 177" descr=" 178">
            <a:extLst>
              <a:ext uri="{FF2B5EF4-FFF2-40B4-BE49-F238E27FC236}">
                <a16:creationId xmlns:a16="http://schemas.microsoft.com/office/drawing/2014/main" id="{CA58C506-BB2D-43C6-B6EB-E38214428F4F}"/>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9" name="ABBREVIATIONS" descr=" 179">
            <a:hlinkClick r:id="" action="ppaction://noaction" highlightClick="1"/>
            <a:extLst>
              <a:ext uri="{FF2B5EF4-FFF2-40B4-BE49-F238E27FC236}">
                <a16:creationId xmlns:a16="http://schemas.microsoft.com/office/drawing/2014/main" id="{CDE7DECC-8111-4416-8636-B61814F89BB0}"/>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sp>
        <p:nvSpPr>
          <p:cNvPr id="180" name="Oval 179" descr=" 180">
            <a:hlinkClick r:id="" action="ppaction://hlinkshowjump?jump=nextslide" highlightClick="1"/>
            <a:extLst>
              <a:ext uri="{FF2B5EF4-FFF2-40B4-BE49-F238E27FC236}">
                <a16:creationId xmlns:a16="http://schemas.microsoft.com/office/drawing/2014/main" id="{BA863416-550F-4432-856F-D9640D70121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1" name="Oval 180" descr=" 181">
            <a:hlinkClick r:id="rId5" action="ppaction://hlinksldjump" highlightClick="1"/>
            <a:extLst>
              <a:ext uri="{FF2B5EF4-FFF2-40B4-BE49-F238E27FC236}">
                <a16:creationId xmlns:a16="http://schemas.microsoft.com/office/drawing/2014/main" id="{6A5FD429-A4B9-4677-A422-DF522C0900C2}"/>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82" name="Oval 181" descr=" 182">
            <a:hlinkClick r:id="rId6" action="ppaction://hlinksldjump" highlightClick="1"/>
            <a:extLst>
              <a:ext uri="{FF2B5EF4-FFF2-40B4-BE49-F238E27FC236}">
                <a16:creationId xmlns:a16="http://schemas.microsoft.com/office/drawing/2014/main" id="{CFA0CBD8-ADA6-435C-8EFD-5826A250CF9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3" name="Freeform: Shape 182" descr=" 183">
            <a:hlinkClick r:id="rId7" action="ppaction://hlinksldjump" highlightClick="1"/>
            <a:extLst>
              <a:ext uri="{FF2B5EF4-FFF2-40B4-BE49-F238E27FC236}">
                <a16:creationId xmlns:a16="http://schemas.microsoft.com/office/drawing/2014/main" id="{6BCC4A1C-65DE-48C8-9F96-E8C6DE8AFA79}"/>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Freeform: Shape 183" descr=" 184">
            <a:hlinkClick r:id="rId8" action="ppaction://hlinksldjump" highlightClick="1"/>
            <a:extLst>
              <a:ext uri="{FF2B5EF4-FFF2-40B4-BE49-F238E27FC236}">
                <a16:creationId xmlns:a16="http://schemas.microsoft.com/office/drawing/2014/main" id="{37F57C4F-5604-40DF-A93B-49C0ED960AE9}"/>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5" name="Freeform: Shape 184" descr=" 185">
            <a:hlinkClick r:id="rId9" action="ppaction://hlinksldjump" highlightClick="1"/>
            <a:extLst>
              <a:ext uri="{FF2B5EF4-FFF2-40B4-BE49-F238E27FC236}">
                <a16:creationId xmlns:a16="http://schemas.microsoft.com/office/drawing/2014/main" id="{1A10792D-03EB-4052-9D13-E7E9BB24BB0F}"/>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Freeform: Shape 185" descr=" 186">
            <a:hlinkClick r:id="rId5" action="ppaction://hlinksldjump" highlightClick="1"/>
            <a:extLst>
              <a:ext uri="{FF2B5EF4-FFF2-40B4-BE49-F238E27FC236}">
                <a16:creationId xmlns:a16="http://schemas.microsoft.com/office/drawing/2014/main" id="{FC5BFC82-C380-4252-A75C-04B4331ADFDF}"/>
              </a:ext>
            </a:extLst>
          </p:cNvPr>
          <p:cNvSpPr/>
          <p:nvPr/>
        </p:nvSpPr>
        <p:spPr>
          <a:xfrm>
            <a:off x="10307359" y="2723094"/>
            <a:ext cx="1884641"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Freeform: Shape 186" descr=" 187">
            <a:hlinkClick r:id="rId10" action="ppaction://hlinksldjump" highlightClick="1"/>
            <a:extLst>
              <a:ext uri="{FF2B5EF4-FFF2-40B4-BE49-F238E27FC236}">
                <a16:creationId xmlns:a16="http://schemas.microsoft.com/office/drawing/2014/main" id="{F2EA8CE0-5A57-4D08-AB74-C0A755F09CC1}"/>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Freeform: Shape 187" descr=" 188">
            <a:hlinkClick r:id="rId11" action="ppaction://hlinksldjump" highlightClick="1"/>
            <a:extLst>
              <a:ext uri="{FF2B5EF4-FFF2-40B4-BE49-F238E27FC236}">
                <a16:creationId xmlns:a16="http://schemas.microsoft.com/office/drawing/2014/main" id="{FD5AFAB3-A6F7-4ABE-9E6F-5249C5FB471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9" name="Freeform: Shape 188" descr=" 189">
            <a:hlinkClick r:id="rId12" action="ppaction://hlinksldjump" highlightClick="1"/>
            <a:extLst>
              <a:ext uri="{FF2B5EF4-FFF2-40B4-BE49-F238E27FC236}">
                <a16:creationId xmlns:a16="http://schemas.microsoft.com/office/drawing/2014/main" id="{367FC18E-D1E0-40C5-B397-E9248EBFA2D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7" name="REFERENCES" descr=" 157">
            <a:hlinkClick r:id="" action="ppaction://noaction" highlightClick="1"/>
            <a:extLst>
              <a:ext uri="{FF2B5EF4-FFF2-40B4-BE49-F238E27FC236}">
                <a16:creationId xmlns:a16="http://schemas.microsoft.com/office/drawing/2014/main" id="{AFFEB211-4170-48F2-A7B7-0249C47FBC8B}"/>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grpSp>
        <p:nvGrpSpPr>
          <p:cNvPr id="158" name="Group 157" descr=" 158">
            <a:extLst>
              <a:ext uri="{FF2B5EF4-FFF2-40B4-BE49-F238E27FC236}">
                <a16:creationId xmlns:a16="http://schemas.microsoft.com/office/drawing/2014/main" id="{E21F3DA0-3BA3-4426-A2B8-38B001C967FD}"/>
              </a:ext>
            </a:extLst>
          </p:cNvPr>
          <p:cNvGrpSpPr/>
          <p:nvPr/>
        </p:nvGrpSpPr>
        <p:grpSpPr>
          <a:xfrm>
            <a:off x="195253" y="3546448"/>
            <a:ext cx="5770784" cy="3143241"/>
            <a:chOff x="146440" y="2659836"/>
            <a:chExt cx="4328088" cy="2357431"/>
          </a:xfrm>
        </p:grpSpPr>
        <p:sp>
          <p:nvSpPr>
            <p:cNvPr id="159" name="Rectangle: Rounded Corners 158">
              <a:extLst>
                <a:ext uri="{FF2B5EF4-FFF2-40B4-BE49-F238E27FC236}">
                  <a16:creationId xmlns:a16="http://schemas.microsoft.com/office/drawing/2014/main" id="{D12B8B5C-A9C1-4202-AD82-BDAC99A1C47D}"/>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en-GB" sz="14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p>
            <a:p>
              <a:pPr marL="304792" marR="0" lvl="0" indent="-304792" algn="l" defTabSz="1219170" rtl="0" eaLnBrk="1" fontAlgn="auto" latinLnBrk="0" hangingPunct="1">
                <a:lnSpc>
                  <a:spcPct val="100000"/>
                </a:lnSpc>
                <a:spcBef>
                  <a:spcPts val="400"/>
                </a:spcBef>
                <a:spcAft>
                  <a:spcPts val="400"/>
                </a:spcAft>
                <a:buClrTx/>
                <a:buSzTx/>
                <a:buFontTx/>
                <a:buAutoNum type="arabicPeriod"/>
                <a:tabLst/>
                <a:defRPr/>
              </a:pP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Revilla FJ. Huntington Disease. Medscape 2019. Available at </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hlinkClick r:id="rId13"/>
                </a:rPr>
                <a:t>https://emedicine.medscape.com/article/1150165-medication</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 Accessed August 2020.</a:t>
              </a:r>
            </a:p>
          </p:txBody>
        </p:sp>
        <p:sp>
          <p:nvSpPr>
            <p:cNvPr id="161" name="Rectangle: Rounded Corners 160">
              <a:extLst>
                <a:ext uri="{FF2B5EF4-FFF2-40B4-BE49-F238E27FC236}">
                  <a16:creationId xmlns:a16="http://schemas.microsoft.com/office/drawing/2014/main" id="{4ECB399F-51D0-4997-80BB-C167B0A5618B}"/>
                </a:ext>
              </a:extLst>
            </p:cNvPr>
            <p:cNvSpPr/>
            <p:nvPr/>
          </p:nvSpPr>
          <p:spPr>
            <a:xfrm>
              <a:off x="1357693" y="4729267"/>
              <a:ext cx="982800" cy="288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62" name="Rectangle: Rounded Corners 161">
              <a:extLst>
                <a:ext uri="{FF2B5EF4-FFF2-40B4-BE49-F238E27FC236}">
                  <a16:creationId xmlns:a16="http://schemas.microsoft.com/office/drawing/2014/main" id="{22F95A39-B9EC-42DB-80E0-DD0BCDADC974}"/>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400"/>
                </a:spcBef>
                <a:spcAft>
                  <a:spcPts val="400"/>
                </a:spcAft>
                <a:buClrTx/>
                <a:buSzTx/>
                <a:buFontTx/>
                <a:buNone/>
                <a:tabLst/>
                <a:defRPr/>
              </a:pPr>
              <a:r>
                <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sym typeface="Wingdings" panose="05000000000000000000" pitchFamily="2" charset="2"/>
                </a:rPr>
                <a:t></a:t>
              </a:r>
              <a:endPar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629783225"/>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72309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9"/>
            <a:ext cx="576000" cy="576000"/>
            <a:chOff x="3950297" y="2115051"/>
            <a:chExt cx="432000" cy="432000"/>
          </a:xfrm>
          <a:solidFill>
            <a:schemeClr val="accent4"/>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893351"/>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Future areas </a:t>
            </a:r>
            <a:b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b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of focus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3"/>
          <a:stretch>
            <a:fillRect/>
          </a:stretch>
        </p:blipFill>
        <p:spPr>
          <a:xfrm>
            <a:off x="9763410" y="6187335"/>
            <a:ext cx="1847316" cy="337291"/>
          </a:xfrm>
          <a:prstGeom prst="rect">
            <a:avLst/>
          </a:prstGeom>
        </p:spPr>
      </p:pic>
      <p:sp>
        <p:nvSpPr>
          <p:cNvPr id="173" name="Freeform: Shape 172" descr=" 173">
            <a:extLst>
              <a:ext uri="{FF2B5EF4-FFF2-40B4-BE49-F238E27FC236}">
                <a16:creationId xmlns:a16="http://schemas.microsoft.com/office/drawing/2014/main" id="{3A9CF0D6-308E-4059-9A7A-42C845596958}"/>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4" name="Freeform: Shape 173" descr=" 174">
            <a:extLst>
              <a:ext uri="{FF2B5EF4-FFF2-40B4-BE49-F238E27FC236}">
                <a16:creationId xmlns:a16="http://schemas.microsoft.com/office/drawing/2014/main" id="{244D10F2-6585-47AF-B6AF-8A890CF5E81B}"/>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5" name="Freeform: Shape 174" descr=" 175">
            <a:extLst>
              <a:ext uri="{FF2B5EF4-FFF2-40B4-BE49-F238E27FC236}">
                <a16:creationId xmlns:a16="http://schemas.microsoft.com/office/drawing/2014/main" id="{85C78B2D-41D0-43BD-85DD-631000CDDCA2}"/>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6" name="Freeform: Shape 175" descr=" 176">
            <a:extLst>
              <a:ext uri="{FF2B5EF4-FFF2-40B4-BE49-F238E27FC236}">
                <a16:creationId xmlns:a16="http://schemas.microsoft.com/office/drawing/2014/main" id="{1D6DC9BE-700C-4D01-921E-5A1EC56D7BB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7" name="Freeform: Shape 176" descr=" 177">
            <a:extLst>
              <a:ext uri="{FF2B5EF4-FFF2-40B4-BE49-F238E27FC236}">
                <a16:creationId xmlns:a16="http://schemas.microsoft.com/office/drawing/2014/main" id="{4B165EC0-00D4-481C-8958-2327367C089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8" name="Freeform: Shape 177" descr=" 178">
            <a:extLst>
              <a:ext uri="{FF2B5EF4-FFF2-40B4-BE49-F238E27FC236}">
                <a16:creationId xmlns:a16="http://schemas.microsoft.com/office/drawing/2014/main" id="{CA58C506-BB2D-43C6-B6EB-E38214428F4F}"/>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9" name="ABBREVIATIONS" descr=" 179">
            <a:hlinkClick r:id="" action="ppaction://noaction" highlightClick="1"/>
            <a:extLst>
              <a:ext uri="{FF2B5EF4-FFF2-40B4-BE49-F238E27FC236}">
                <a16:creationId xmlns:a16="http://schemas.microsoft.com/office/drawing/2014/main" id="{CDE7DECC-8111-4416-8636-B61814F89BB0}"/>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sp>
        <p:nvSpPr>
          <p:cNvPr id="180" name="Oval 179" descr=" 180">
            <a:hlinkClick r:id="" action="ppaction://hlinkshowjump?jump=nextslide" highlightClick="1"/>
            <a:extLst>
              <a:ext uri="{FF2B5EF4-FFF2-40B4-BE49-F238E27FC236}">
                <a16:creationId xmlns:a16="http://schemas.microsoft.com/office/drawing/2014/main" id="{BA863416-550F-4432-856F-D9640D70121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1" name="Oval 180" descr=" 181">
            <a:hlinkClick r:id="rId4" action="ppaction://hlinksldjump" highlightClick="1"/>
            <a:extLst>
              <a:ext uri="{FF2B5EF4-FFF2-40B4-BE49-F238E27FC236}">
                <a16:creationId xmlns:a16="http://schemas.microsoft.com/office/drawing/2014/main" id="{6A5FD429-A4B9-4677-A422-DF522C0900C2}"/>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82" name="Oval 181" descr=" 182">
            <a:hlinkClick r:id="rId5" action="ppaction://hlinksldjump" highlightClick="1"/>
            <a:extLst>
              <a:ext uri="{FF2B5EF4-FFF2-40B4-BE49-F238E27FC236}">
                <a16:creationId xmlns:a16="http://schemas.microsoft.com/office/drawing/2014/main" id="{CFA0CBD8-ADA6-435C-8EFD-5826A250CF9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3" name="Freeform: Shape 182" descr=" 183">
            <a:hlinkClick r:id="rId6" action="ppaction://hlinksldjump" highlightClick="1"/>
            <a:extLst>
              <a:ext uri="{FF2B5EF4-FFF2-40B4-BE49-F238E27FC236}">
                <a16:creationId xmlns:a16="http://schemas.microsoft.com/office/drawing/2014/main" id="{6BCC4A1C-65DE-48C8-9F96-E8C6DE8AFA79}"/>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Freeform: Shape 183" descr=" 184">
            <a:hlinkClick r:id="rId7" action="ppaction://hlinksldjump" highlightClick="1"/>
            <a:extLst>
              <a:ext uri="{FF2B5EF4-FFF2-40B4-BE49-F238E27FC236}">
                <a16:creationId xmlns:a16="http://schemas.microsoft.com/office/drawing/2014/main" id="{37F57C4F-5604-40DF-A93B-49C0ED960AE9}"/>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5" name="Freeform: Shape 184" descr=" 185">
            <a:hlinkClick r:id="rId8" action="ppaction://hlinksldjump" highlightClick="1"/>
            <a:extLst>
              <a:ext uri="{FF2B5EF4-FFF2-40B4-BE49-F238E27FC236}">
                <a16:creationId xmlns:a16="http://schemas.microsoft.com/office/drawing/2014/main" id="{1A10792D-03EB-4052-9D13-E7E9BB24BB0F}"/>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Freeform: Shape 185" descr=" 186">
            <a:hlinkClick r:id="rId4" action="ppaction://hlinksldjump" highlightClick="1"/>
            <a:extLst>
              <a:ext uri="{FF2B5EF4-FFF2-40B4-BE49-F238E27FC236}">
                <a16:creationId xmlns:a16="http://schemas.microsoft.com/office/drawing/2014/main" id="{FC5BFC82-C380-4252-A75C-04B4331ADFDF}"/>
              </a:ext>
            </a:extLst>
          </p:cNvPr>
          <p:cNvSpPr/>
          <p:nvPr/>
        </p:nvSpPr>
        <p:spPr>
          <a:xfrm>
            <a:off x="10307359" y="2723094"/>
            <a:ext cx="1884641"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Freeform: Shape 186" descr=" 187">
            <a:hlinkClick r:id="rId9" action="ppaction://hlinksldjump" highlightClick="1"/>
            <a:extLst>
              <a:ext uri="{FF2B5EF4-FFF2-40B4-BE49-F238E27FC236}">
                <a16:creationId xmlns:a16="http://schemas.microsoft.com/office/drawing/2014/main" id="{F2EA8CE0-5A57-4D08-AB74-C0A755F09CC1}"/>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Freeform: Shape 187" descr=" 188">
            <a:hlinkClick r:id="rId10" action="ppaction://hlinksldjump" highlightClick="1"/>
            <a:extLst>
              <a:ext uri="{FF2B5EF4-FFF2-40B4-BE49-F238E27FC236}">
                <a16:creationId xmlns:a16="http://schemas.microsoft.com/office/drawing/2014/main" id="{FD5AFAB3-A6F7-4ABE-9E6F-5249C5FB471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9" name="Freeform: Shape 188" descr=" 189">
            <a:hlinkClick r:id="rId11" action="ppaction://hlinksldjump" highlightClick="1"/>
            <a:extLst>
              <a:ext uri="{FF2B5EF4-FFF2-40B4-BE49-F238E27FC236}">
                <a16:creationId xmlns:a16="http://schemas.microsoft.com/office/drawing/2014/main" id="{367FC18E-D1E0-40C5-B397-E9248EBFA2D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1" name="Rectangle 190" descr=" 191">
            <a:extLst>
              <a:ext uri="{FF2B5EF4-FFF2-40B4-BE49-F238E27FC236}">
                <a16:creationId xmlns:a16="http://schemas.microsoft.com/office/drawing/2014/main" id="{5203EF51-C963-4C63-A96B-0AD30B9437A3}"/>
              </a:ext>
            </a:extLst>
          </p:cNvPr>
          <p:cNvSpPr/>
          <p:nvPr/>
        </p:nvSpPr>
        <p:spPr>
          <a:xfrm>
            <a:off x="294640" y="243536"/>
            <a:ext cx="10963910" cy="892552"/>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en-GB" sz="2600" b="1" dirty="0">
                <a:solidFill>
                  <a:srgbClr val="023761"/>
                </a:solidFill>
                <a:latin typeface="Arial" panose="020B0604020202020204"/>
              </a:rPr>
              <a:t>Novartis are p</a:t>
            </a:r>
            <a:r>
              <a:rPr kumimoji="0" lang="en-GB" sz="2600" b="1" i="0" u="none" strike="noStrike" kern="1200" cap="none" spc="0" normalizeH="0" baseline="0" noProof="0" dirty="0" err="1">
                <a:ln>
                  <a:noFill/>
                </a:ln>
                <a:solidFill>
                  <a:srgbClr val="023761"/>
                </a:solidFill>
                <a:effectLst/>
                <a:uLnTx/>
                <a:uFillTx/>
                <a:latin typeface="Arial" panose="020B0604020202020204"/>
                <a:ea typeface="+mn-ea"/>
                <a:cs typeface="+mn-cs"/>
              </a:rPr>
              <a:t>ioneering</a:t>
            </a: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 the use of promising technologies</a:t>
            </a:r>
            <a:b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b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to treat HD</a:t>
            </a:r>
          </a:p>
        </p:txBody>
      </p:sp>
      <p:sp>
        <p:nvSpPr>
          <p:cNvPr id="157" name="REFERENCES" descr=" 157">
            <a:hlinkClick r:id="" action="ppaction://noaction" highlightClick="1"/>
            <a:extLst>
              <a:ext uri="{FF2B5EF4-FFF2-40B4-BE49-F238E27FC236}">
                <a16:creationId xmlns:a16="http://schemas.microsoft.com/office/drawing/2014/main" id="{AFFEB211-4170-48F2-A7B7-0249C47FBC8B}"/>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pic>
        <p:nvPicPr>
          <p:cNvPr id="150" name="Picture 149" descr=" 150">
            <a:extLst>
              <a:ext uri="{FF2B5EF4-FFF2-40B4-BE49-F238E27FC236}">
                <a16:creationId xmlns:a16="http://schemas.microsoft.com/office/drawing/2014/main" id="{5258B83B-AA07-4EA3-A2D8-746399F5160C}"/>
              </a:ext>
            </a:extLst>
          </p:cNvPr>
          <p:cNvPicPr>
            <a:picLocks noChangeAspect="1"/>
          </p:cNvPicPr>
          <p:nvPr/>
        </p:nvPicPr>
        <p:blipFill rotWithShape="1">
          <a:blip r:embed="rId12"/>
          <a:srcRect l="32586"/>
          <a:stretch/>
        </p:blipFill>
        <p:spPr>
          <a:xfrm>
            <a:off x="400050" y="1206442"/>
            <a:ext cx="8541069" cy="4800600"/>
          </a:xfrm>
          <a:prstGeom prst="rect">
            <a:avLst/>
          </a:prstGeom>
          <a:effectLst/>
        </p:spPr>
      </p:pic>
      <p:sp>
        <p:nvSpPr>
          <p:cNvPr id="2" name="Rectangle: Rounded Corners 1" descr=" 2">
            <a:extLst>
              <a:ext uri="{FF2B5EF4-FFF2-40B4-BE49-F238E27FC236}">
                <a16:creationId xmlns:a16="http://schemas.microsoft.com/office/drawing/2014/main" id="{BF73B8C1-DEDA-497D-9E29-A5E0598251F5}"/>
              </a:ext>
            </a:extLst>
          </p:cNvPr>
          <p:cNvSpPr/>
          <p:nvPr/>
        </p:nvSpPr>
        <p:spPr>
          <a:xfrm>
            <a:off x="3638550" y="1777942"/>
            <a:ext cx="6305550" cy="1714500"/>
          </a:xfrm>
          <a:prstGeom prst="roundRect">
            <a:avLst>
              <a:gd name="adj" fmla="val 50000"/>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23761"/>
                </a:solidFill>
                <a:effectLst/>
                <a:uLnTx/>
                <a:uFillTx/>
                <a:latin typeface="Arial" panose="020B0604020202020204"/>
                <a:ea typeface="+mn-ea"/>
                <a:cs typeface="+mn-cs"/>
              </a:rPr>
              <a:t>Huge unmet need – current treatments are symptomatic</a:t>
            </a:r>
            <a:r>
              <a:rPr kumimoji="0" lang="en-US" sz="2400" b="0" i="0" u="none" strike="noStrike" kern="1200" cap="none" spc="0" normalizeH="0" baseline="30000" noProof="0" dirty="0">
                <a:ln>
                  <a:noFill/>
                </a:ln>
                <a:solidFill>
                  <a:srgbClr val="023761"/>
                </a:solidFill>
                <a:effectLst/>
                <a:uLnTx/>
                <a:uFillTx/>
                <a:latin typeface="Arial" panose="020B0604020202020204"/>
                <a:ea typeface="+mn-ea"/>
                <a:cs typeface="+mn-cs"/>
              </a:rPr>
              <a:t>1</a:t>
            </a:r>
          </a:p>
        </p:txBody>
      </p:sp>
      <p:sp>
        <p:nvSpPr>
          <p:cNvPr id="155" name="Rectangle: Rounded Corners 154" descr=" 155">
            <a:extLst>
              <a:ext uri="{FF2B5EF4-FFF2-40B4-BE49-F238E27FC236}">
                <a16:creationId xmlns:a16="http://schemas.microsoft.com/office/drawing/2014/main" id="{A4A31687-DA06-4419-BFBF-62189BBD25CE}"/>
              </a:ext>
            </a:extLst>
          </p:cNvPr>
          <p:cNvSpPr/>
          <p:nvPr/>
        </p:nvSpPr>
        <p:spPr>
          <a:xfrm>
            <a:off x="3638550" y="3644842"/>
            <a:ext cx="6305550" cy="1714500"/>
          </a:xfrm>
          <a:prstGeom prst="roundRect">
            <a:avLst>
              <a:gd name="adj" fmla="val 50000"/>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srgbClr val="023761"/>
                </a:solidFill>
                <a:effectLst/>
                <a:uLnTx/>
                <a:uFillTx/>
                <a:latin typeface="Arial" panose="020B0604020202020204"/>
                <a:ea typeface="+mn-ea"/>
                <a:cs typeface="+mn-cs"/>
              </a:rPr>
              <a:t>Our teams are working to verify targets for therapy and compounds with potential to delay damage and prolong life</a:t>
            </a:r>
            <a:endParaRPr kumimoji="0" lang="en-US" sz="24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grpSp>
        <p:nvGrpSpPr>
          <p:cNvPr id="151" name="Group 150" descr=" 308">
            <a:extLst>
              <a:ext uri="{FF2B5EF4-FFF2-40B4-BE49-F238E27FC236}">
                <a16:creationId xmlns:a16="http://schemas.microsoft.com/office/drawing/2014/main" id="{56F69146-FDB9-401D-9C9A-2126778F2650}"/>
              </a:ext>
            </a:extLst>
          </p:cNvPr>
          <p:cNvGrpSpPr/>
          <p:nvPr/>
        </p:nvGrpSpPr>
        <p:grpSpPr>
          <a:xfrm>
            <a:off x="3180920" y="3546448"/>
            <a:ext cx="5770784" cy="3143241"/>
            <a:chOff x="3180920" y="3546448"/>
            <a:chExt cx="5770784" cy="3143241"/>
          </a:xfrm>
        </p:grpSpPr>
        <p:sp>
          <p:nvSpPr>
            <p:cNvPr id="152" name="ABBREVIATIONS">
              <a:extLst>
                <a:ext uri="{FF2B5EF4-FFF2-40B4-BE49-F238E27FC236}">
                  <a16:creationId xmlns:a16="http://schemas.microsoft.com/office/drawing/2014/main" id="{1BD86B36-B333-41CC-A56D-BC7391DB72B9}"/>
                </a:ext>
              </a:extLst>
            </p:cNvPr>
            <p:cNvSpPr/>
            <p:nvPr/>
          </p:nvSpPr>
          <p:spPr>
            <a:xfrm>
              <a:off x="3180920" y="6305689"/>
              <a:ext cx="1310869" cy="384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grpSp>
          <p:nvGrpSpPr>
            <p:cNvPr id="153" name="Group 152">
              <a:extLst>
                <a:ext uri="{FF2B5EF4-FFF2-40B4-BE49-F238E27FC236}">
                  <a16:creationId xmlns:a16="http://schemas.microsoft.com/office/drawing/2014/main" id="{B5075C80-2A1A-49EB-BD38-93F6A1244C7E}"/>
                </a:ext>
              </a:extLst>
            </p:cNvPr>
            <p:cNvGrpSpPr/>
            <p:nvPr/>
          </p:nvGrpSpPr>
          <p:grpSpPr>
            <a:xfrm>
              <a:off x="3180920" y="3546448"/>
              <a:ext cx="5770784" cy="2687056"/>
              <a:chOff x="146440" y="2659836"/>
              <a:chExt cx="4328088" cy="2015292"/>
            </a:xfrm>
          </p:grpSpPr>
          <p:sp>
            <p:nvSpPr>
              <p:cNvPr id="154" name="Rectangle: Rounded Corners 153">
                <a:extLst>
                  <a:ext uri="{FF2B5EF4-FFF2-40B4-BE49-F238E27FC236}">
                    <a16:creationId xmlns:a16="http://schemas.microsoft.com/office/drawing/2014/main" id="{FD055749-9A21-4F02-A50B-DB86EC935598}"/>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spcBef>
                    <a:spcPts val="400"/>
                  </a:spcBef>
                  <a:spcAft>
                    <a:spcPts val="400"/>
                  </a:spcAft>
                </a:pPr>
                <a:r>
                  <a:rPr lang="en-GB" sz="1400" b="1" dirty="0">
                    <a:solidFill>
                      <a:srgbClr val="023761"/>
                    </a:solidFill>
                  </a:rPr>
                  <a:t>ABBREVIATIONS</a:t>
                </a:r>
              </a:p>
              <a:p>
                <a:pPr>
                  <a:spcBef>
                    <a:spcPts val="400"/>
                  </a:spcBef>
                  <a:spcAft>
                    <a:spcPts val="400"/>
                  </a:spcAft>
                </a:pPr>
                <a:r>
                  <a:rPr lang="en-GB" sz="1400" dirty="0">
                    <a:solidFill>
                      <a:srgbClr val="023761"/>
                    </a:solidFill>
                  </a:rPr>
                  <a:t>HD, Huntington’s disease</a:t>
                </a:r>
              </a:p>
            </p:txBody>
          </p:sp>
          <p:sp>
            <p:nvSpPr>
              <p:cNvPr id="156" name="Rectangle: Rounded Corners 155">
                <a:extLst>
                  <a:ext uri="{FF2B5EF4-FFF2-40B4-BE49-F238E27FC236}">
                    <a16:creationId xmlns:a16="http://schemas.microsoft.com/office/drawing/2014/main" id="{E8631D2B-91B4-4DD2-9F16-1F53A54B08CF}"/>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lgn="ctr">
                  <a:spcBef>
                    <a:spcPts val="400"/>
                  </a:spcBef>
                  <a:spcAft>
                    <a:spcPts val="400"/>
                  </a:spcAft>
                </a:pPr>
                <a:r>
                  <a:rPr lang="en-GB" sz="2667" dirty="0">
                    <a:solidFill>
                      <a:schemeClr val="bg1"/>
                    </a:solidFill>
                    <a:sym typeface="Wingdings" panose="05000000000000000000" pitchFamily="2" charset="2"/>
                  </a:rPr>
                  <a:t></a:t>
                </a:r>
                <a:endParaRPr lang="en-GB" sz="2667" dirty="0">
                  <a:solidFill>
                    <a:schemeClr val="bg1"/>
                  </a:solidFill>
                </a:endParaRPr>
              </a:p>
            </p:txBody>
          </p:sp>
        </p:grpSp>
      </p:grpSp>
    </p:spTree>
    <p:extLst>
      <p:ext uri="{BB962C8B-B14F-4D97-AF65-F5344CB8AC3E}">
        <p14:creationId xmlns:p14="http://schemas.microsoft.com/office/powerpoint/2010/main" val="68148093"/>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72309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9"/>
            <a:ext cx="576000" cy="576000"/>
            <a:chOff x="3950297" y="2115051"/>
            <a:chExt cx="432000" cy="432000"/>
          </a:xfrm>
          <a:solidFill>
            <a:schemeClr val="accent4"/>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893351"/>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Future areas </a:t>
            </a:r>
            <a:b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b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of focus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3"/>
          <a:stretch>
            <a:fillRect/>
          </a:stretch>
        </p:blipFill>
        <p:spPr>
          <a:xfrm>
            <a:off x="9763410" y="6187335"/>
            <a:ext cx="1847316" cy="337291"/>
          </a:xfrm>
          <a:prstGeom prst="rect">
            <a:avLst/>
          </a:prstGeom>
        </p:spPr>
      </p:pic>
      <p:sp>
        <p:nvSpPr>
          <p:cNvPr id="173" name="Freeform: Shape 172" descr=" 173">
            <a:extLst>
              <a:ext uri="{FF2B5EF4-FFF2-40B4-BE49-F238E27FC236}">
                <a16:creationId xmlns:a16="http://schemas.microsoft.com/office/drawing/2014/main" id="{3A9CF0D6-308E-4059-9A7A-42C845596958}"/>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4" name="Freeform: Shape 173" descr=" 174">
            <a:extLst>
              <a:ext uri="{FF2B5EF4-FFF2-40B4-BE49-F238E27FC236}">
                <a16:creationId xmlns:a16="http://schemas.microsoft.com/office/drawing/2014/main" id="{244D10F2-6585-47AF-B6AF-8A890CF5E81B}"/>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5" name="Freeform: Shape 174" descr=" 175">
            <a:extLst>
              <a:ext uri="{FF2B5EF4-FFF2-40B4-BE49-F238E27FC236}">
                <a16:creationId xmlns:a16="http://schemas.microsoft.com/office/drawing/2014/main" id="{85C78B2D-41D0-43BD-85DD-631000CDDCA2}"/>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6" name="Freeform: Shape 175" descr=" 176">
            <a:extLst>
              <a:ext uri="{FF2B5EF4-FFF2-40B4-BE49-F238E27FC236}">
                <a16:creationId xmlns:a16="http://schemas.microsoft.com/office/drawing/2014/main" id="{1D6DC9BE-700C-4D01-921E-5A1EC56D7BB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7" name="Freeform: Shape 176" descr=" 177">
            <a:extLst>
              <a:ext uri="{FF2B5EF4-FFF2-40B4-BE49-F238E27FC236}">
                <a16:creationId xmlns:a16="http://schemas.microsoft.com/office/drawing/2014/main" id="{4B165EC0-00D4-481C-8958-2327367C089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8" name="Freeform: Shape 177" descr=" 178">
            <a:extLst>
              <a:ext uri="{FF2B5EF4-FFF2-40B4-BE49-F238E27FC236}">
                <a16:creationId xmlns:a16="http://schemas.microsoft.com/office/drawing/2014/main" id="{CA58C506-BB2D-43C6-B6EB-E38214428F4F}"/>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9" name="ABBREVIATIONS" descr=" 179">
            <a:hlinkClick r:id="" action="ppaction://noaction" highlightClick="1"/>
            <a:extLst>
              <a:ext uri="{FF2B5EF4-FFF2-40B4-BE49-F238E27FC236}">
                <a16:creationId xmlns:a16="http://schemas.microsoft.com/office/drawing/2014/main" id="{CDE7DECC-8111-4416-8636-B61814F89BB0}"/>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sp>
        <p:nvSpPr>
          <p:cNvPr id="180" name="Oval 179" descr=" 180">
            <a:hlinkClick r:id="" action="ppaction://hlinkshowjump?jump=nextslide" highlightClick="1"/>
            <a:extLst>
              <a:ext uri="{FF2B5EF4-FFF2-40B4-BE49-F238E27FC236}">
                <a16:creationId xmlns:a16="http://schemas.microsoft.com/office/drawing/2014/main" id="{BA863416-550F-4432-856F-D9640D70121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1" name="Oval 180" descr=" 181">
            <a:hlinkClick r:id="rId4" action="ppaction://hlinksldjump" highlightClick="1"/>
            <a:extLst>
              <a:ext uri="{FF2B5EF4-FFF2-40B4-BE49-F238E27FC236}">
                <a16:creationId xmlns:a16="http://schemas.microsoft.com/office/drawing/2014/main" id="{6A5FD429-A4B9-4677-A422-DF522C0900C2}"/>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82" name="Oval 181" descr=" 182">
            <a:hlinkClick r:id="rId5" action="ppaction://hlinksldjump" highlightClick="1"/>
            <a:extLst>
              <a:ext uri="{FF2B5EF4-FFF2-40B4-BE49-F238E27FC236}">
                <a16:creationId xmlns:a16="http://schemas.microsoft.com/office/drawing/2014/main" id="{CFA0CBD8-ADA6-435C-8EFD-5826A250CF9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3" name="Freeform: Shape 182" descr=" 183">
            <a:hlinkClick r:id="rId6" action="ppaction://hlinksldjump" highlightClick="1"/>
            <a:extLst>
              <a:ext uri="{FF2B5EF4-FFF2-40B4-BE49-F238E27FC236}">
                <a16:creationId xmlns:a16="http://schemas.microsoft.com/office/drawing/2014/main" id="{6BCC4A1C-65DE-48C8-9F96-E8C6DE8AFA79}"/>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Freeform: Shape 183" descr=" 184">
            <a:hlinkClick r:id="rId7" action="ppaction://hlinksldjump" highlightClick="1"/>
            <a:extLst>
              <a:ext uri="{FF2B5EF4-FFF2-40B4-BE49-F238E27FC236}">
                <a16:creationId xmlns:a16="http://schemas.microsoft.com/office/drawing/2014/main" id="{37F57C4F-5604-40DF-A93B-49C0ED960AE9}"/>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5" name="Freeform: Shape 184" descr=" 185">
            <a:hlinkClick r:id="rId8" action="ppaction://hlinksldjump" highlightClick="1"/>
            <a:extLst>
              <a:ext uri="{FF2B5EF4-FFF2-40B4-BE49-F238E27FC236}">
                <a16:creationId xmlns:a16="http://schemas.microsoft.com/office/drawing/2014/main" id="{1A10792D-03EB-4052-9D13-E7E9BB24BB0F}"/>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Freeform: Shape 185" descr=" 186">
            <a:hlinkClick r:id="rId4" action="ppaction://hlinksldjump" highlightClick="1"/>
            <a:extLst>
              <a:ext uri="{FF2B5EF4-FFF2-40B4-BE49-F238E27FC236}">
                <a16:creationId xmlns:a16="http://schemas.microsoft.com/office/drawing/2014/main" id="{FC5BFC82-C380-4252-A75C-04B4331ADFDF}"/>
              </a:ext>
            </a:extLst>
          </p:cNvPr>
          <p:cNvSpPr/>
          <p:nvPr/>
        </p:nvSpPr>
        <p:spPr>
          <a:xfrm>
            <a:off x="10307359" y="2723094"/>
            <a:ext cx="1884641"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Freeform: Shape 186" descr=" 187">
            <a:hlinkClick r:id="rId9" action="ppaction://hlinksldjump" highlightClick="1"/>
            <a:extLst>
              <a:ext uri="{FF2B5EF4-FFF2-40B4-BE49-F238E27FC236}">
                <a16:creationId xmlns:a16="http://schemas.microsoft.com/office/drawing/2014/main" id="{F2EA8CE0-5A57-4D08-AB74-C0A755F09CC1}"/>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Freeform: Shape 187" descr=" 188">
            <a:hlinkClick r:id="rId10" action="ppaction://hlinksldjump" highlightClick="1"/>
            <a:extLst>
              <a:ext uri="{FF2B5EF4-FFF2-40B4-BE49-F238E27FC236}">
                <a16:creationId xmlns:a16="http://schemas.microsoft.com/office/drawing/2014/main" id="{FD5AFAB3-A6F7-4ABE-9E6F-5249C5FB471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9" name="Freeform: Shape 188" descr=" 189">
            <a:hlinkClick r:id="rId11" action="ppaction://hlinksldjump" highlightClick="1"/>
            <a:extLst>
              <a:ext uri="{FF2B5EF4-FFF2-40B4-BE49-F238E27FC236}">
                <a16:creationId xmlns:a16="http://schemas.microsoft.com/office/drawing/2014/main" id="{367FC18E-D1E0-40C5-B397-E9248EBFA2D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1" name="Rectangle 190" descr=" 191">
            <a:extLst>
              <a:ext uri="{FF2B5EF4-FFF2-40B4-BE49-F238E27FC236}">
                <a16:creationId xmlns:a16="http://schemas.microsoft.com/office/drawing/2014/main" id="{5203EF51-C963-4C63-A96B-0AD30B9437A3}"/>
              </a:ext>
            </a:extLst>
          </p:cNvPr>
          <p:cNvSpPr/>
          <p:nvPr/>
        </p:nvSpPr>
        <p:spPr>
          <a:xfrm>
            <a:off x="294640" y="243536"/>
            <a:ext cx="10963910" cy="892552"/>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The pathophysiology of depression includes </a:t>
            </a:r>
            <a:b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b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neurotransmitter dysfunction</a:t>
            </a:r>
            <a:r>
              <a:rPr kumimoji="0" lang="en-GB" sz="2600" b="1" i="0" u="none" strike="noStrike" kern="1200" cap="none" spc="0" normalizeH="0" baseline="30000" noProof="0" dirty="0">
                <a:ln>
                  <a:noFill/>
                </a:ln>
                <a:solidFill>
                  <a:srgbClr val="023761"/>
                </a:solidFill>
                <a:effectLst/>
                <a:uLnTx/>
                <a:uFillTx/>
                <a:latin typeface="Arial" panose="020B0604020202020204"/>
                <a:ea typeface="+mn-ea"/>
                <a:cs typeface="+mn-cs"/>
              </a:rPr>
              <a:t>1</a:t>
            </a:r>
          </a:p>
        </p:txBody>
      </p:sp>
      <p:sp>
        <p:nvSpPr>
          <p:cNvPr id="157" name="REFERENCES" descr=" 157">
            <a:hlinkClick r:id="" action="ppaction://noaction" highlightClick="1"/>
            <a:extLst>
              <a:ext uri="{FF2B5EF4-FFF2-40B4-BE49-F238E27FC236}">
                <a16:creationId xmlns:a16="http://schemas.microsoft.com/office/drawing/2014/main" id="{AFFEB211-4170-48F2-A7B7-0249C47FBC8B}"/>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50" name="ABBREVIATIONS" descr=" 150">
            <a:hlinkClick r:id="" action="ppaction://noaction" highlightClick="1"/>
            <a:extLst>
              <a:ext uri="{FF2B5EF4-FFF2-40B4-BE49-F238E27FC236}">
                <a16:creationId xmlns:a16="http://schemas.microsoft.com/office/drawing/2014/main" id="{012DCD09-1C04-490A-ABFA-51E607446F31}"/>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ABBREVIATIONS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grpSp>
        <p:nvGrpSpPr>
          <p:cNvPr id="3" name="Group 2" descr=" 3">
            <a:extLst>
              <a:ext uri="{FF2B5EF4-FFF2-40B4-BE49-F238E27FC236}">
                <a16:creationId xmlns:a16="http://schemas.microsoft.com/office/drawing/2014/main" id="{86804DF0-6D1D-4B1A-8148-ED27BE3D48E6}"/>
              </a:ext>
            </a:extLst>
          </p:cNvPr>
          <p:cNvGrpSpPr/>
          <p:nvPr/>
        </p:nvGrpSpPr>
        <p:grpSpPr>
          <a:xfrm>
            <a:off x="548698" y="2020600"/>
            <a:ext cx="2766001" cy="2766001"/>
            <a:chOff x="548698" y="2020600"/>
            <a:chExt cx="2766001" cy="2766001"/>
          </a:xfrm>
        </p:grpSpPr>
        <p:sp>
          <p:nvSpPr>
            <p:cNvPr id="167" name="Oval 166">
              <a:extLst>
                <a:ext uri="{FF2B5EF4-FFF2-40B4-BE49-F238E27FC236}">
                  <a16:creationId xmlns:a16="http://schemas.microsoft.com/office/drawing/2014/main" id="{A434CDE8-9C7D-47E1-B50C-7B7C25B59103}"/>
                </a:ext>
              </a:extLst>
            </p:cNvPr>
            <p:cNvSpPr/>
            <p:nvPr/>
          </p:nvSpPr>
          <p:spPr>
            <a:xfrm>
              <a:off x="548698" y="2020600"/>
              <a:ext cx="2766001" cy="27660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3" name="Freeform: Shape 192">
              <a:extLst>
                <a:ext uri="{FF2B5EF4-FFF2-40B4-BE49-F238E27FC236}">
                  <a16:creationId xmlns:a16="http://schemas.microsoft.com/office/drawing/2014/main" id="{F99EDFB5-46D3-460C-AE18-6D5DBF3276A9}"/>
                </a:ext>
              </a:extLst>
            </p:cNvPr>
            <p:cNvSpPr/>
            <p:nvPr/>
          </p:nvSpPr>
          <p:spPr>
            <a:xfrm>
              <a:off x="1060679" y="2519084"/>
              <a:ext cx="1644421" cy="1782176"/>
            </a:xfrm>
            <a:custGeom>
              <a:avLst/>
              <a:gdLst>
                <a:gd name="connsiteX0" fmla="*/ 582164 w 582171"/>
                <a:gd name="connsiteY0" fmla="*/ 558127 h 630940"/>
                <a:gd name="connsiteX1" fmla="*/ 566779 w 582171"/>
                <a:gd name="connsiteY1" fmla="*/ 543812 h 630940"/>
                <a:gd name="connsiteX2" fmla="*/ 530349 w 582171"/>
                <a:gd name="connsiteY2" fmla="*/ 543812 h 630940"/>
                <a:gd name="connsiteX3" fmla="*/ 572799 w 582171"/>
                <a:gd name="connsiteY3" fmla="*/ 501362 h 630940"/>
                <a:gd name="connsiteX4" fmla="*/ 573555 w 582171"/>
                <a:gd name="connsiteY4" fmla="*/ 487429 h 630940"/>
                <a:gd name="connsiteX5" fmla="*/ 559260 w 582171"/>
                <a:gd name="connsiteY5" fmla="*/ 487041 h 630940"/>
                <a:gd name="connsiteX6" fmla="*/ 504263 w 582171"/>
                <a:gd name="connsiteY6" fmla="*/ 542031 h 630940"/>
                <a:gd name="connsiteX7" fmla="*/ 412364 w 582171"/>
                <a:gd name="connsiteY7" fmla="*/ 478392 h 630940"/>
                <a:gd name="connsiteX8" fmla="*/ 316409 w 582171"/>
                <a:gd name="connsiteY8" fmla="*/ 312187 h 630940"/>
                <a:gd name="connsiteX9" fmla="*/ 323086 w 582171"/>
                <a:gd name="connsiteY9" fmla="*/ 248751 h 630940"/>
                <a:gd name="connsiteX10" fmla="*/ 352280 w 582171"/>
                <a:gd name="connsiteY10" fmla="*/ 233136 h 630940"/>
                <a:gd name="connsiteX11" fmla="*/ 387751 w 582171"/>
                <a:gd name="connsiteY11" fmla="*/ 231131 h 630940"/>
                <a:gd name="connsiteX12" fmla="*/ 442806 w 582171"/>
                <a:gd name="connsiteY12" fmla="*/ 286187 h 630940"/>
                <a:gd name="connsiteX13" fmla="*/ 449766 w 582171"/>
                <a:gd name="connsiteY13" fmla="*/ 289072 h 630940"/>
                <a:gd name="connsiteX14" fmla="*/ 456378 w 582171"/>
                <a:gd name="connsiteY14" fmla="*/ 286522 h 630940"/>
                <a:gd name="connsiteX15" fmla="*/ 456339 w 582171"/>
                <a:gd name="connsiteY15" fmla="*/ 271879 h 630940"/>
                <a:gd name="connsiteX16" fmla="*/ 415591 w 582171"/>
                <a:gd name="connsiteY16" fmla="*/ 231131 h 630940"/>
                <a:gd name="connsiteX17" fmla="*/ 448781 w 582171"/>
                <a:gd name="connsiteY17" fmla="*/ 231131 h 630940"/>
                <a:gd name="connsiteX18" fmla="*/ 459007 w 582171"/>
                <a:gd name="connsiteY18" fmla="*/ 222252 h 630940"/>
                <a:gd name="connsiteX19" fmla="*/ 449208 w 582171"/>
                <a:gd name="connsiteY19" fmla="*/ 211434 h 630940"/>
                <a:gd name="connsiteX20" fmla="*/ 414408 w 582171"/>
                <a:gd name="connsiteY20" fmla="*/ 211434 h 630940"/>
                <a:gd name="connsiteX21" fmla="*/ 456332 w 582171"/>
                <a:gd name="connsiteY21" fmla="*/ 169510 h 630940"/>
                <a:gd name="connsiteX22" fmla="*/ 457088 w 582171"/>
                <a:gd name="connsiteY22" fmla="*/ 155577 h 630940"/>
                <a:gd name="connsiteX23" fmla="*/ 442793 w 582171"/>
                <a:gd name="connsiteY23" fmla="*/ 155189 h 630940"/>
                <a:gd name="connsiteX24" fmla="*/ 386548 w 582171"/>
                <a:gd name="connsiteY24" fmla="*/ 211428 h 630940"/>
                <a:gd name="connsiteX25" fmla="*/ 352260 w 582171"/>
                <a:gd name="connsiteY25" fmla="*/ 207142 h 630940"/>
                <a:gd name="connsiteX26" fmla="*/ 310776 w 582171"/>
                <a:gd name="connsiteY26" fmla="*/ 135295 h 630940"/>
                <a:gd name="connsiteX27" fmla="*/ 340930 w 582171"/>
                <a:gd name="connsiteY27" fmla="*/ 76486 h 630940"/>
                <a:gd name="connsiteX28" fmla="*/ 394329 w 582171"/>
                <a:gd name="connsiteY28" fmla="*/ 64176 h 630940"/>
                <a:gd name="connsiteX29" fmla="*/ 402315 w 582171"/>
                <a:gd name="connsiteY29" fmla="*/ 53214 h 630940"/>
                <a:gd name="connsiteX30" fmla="*/ 390334 w 582171"/>
                <a:gd name="connsiteY30" fmla="*/ 44887 h 630940"/>
                <a:gd name="connsiteX31" fmla="*/ 341922 w 582171"/>
                <a:gd name="connsiteY31" fmla="*/ 56046 h 630940"/>
                <a:gd name="connsiteX32" fmla="*/ 330763 w 582171"/>
                <a:gd name="connsiteY32" fmla="*/ 7635 h 630940"/>
                <a:gd name="connsiteX33" fmla="*/ 316968 w 582171"/>
                <a:gd name="connsiteY33" fmla="*/ 931 h 630940"/>
                <a:gd name="connsiteX34" fmla="*/ 311631 w 582171"/>
                <a:gd name="connsiteY34" fmla="*/ 12334 h 630940"/>
                <a:gd name="connsiteX35" fmla="*/ 324066 w 582171"/>
                <a:gd name="connsiteY35" fmla="*/ 66299 h 630940"/>
                <a:gd name="connsiteX36" fmla="*/ 288260 w 582171"/>
                <a:gd name="connsiteY36" fmla="*/ 122308 h 630940"/>
                <a:gd name="connsiteX37" fmla="*/ 205298 w 582171"/>
                <a:gd name="connsiteY37" fmla="*/ 122308 h 630940"/>
                <a:gd name="connsiteX38" fmla="*/ 184951 w 582171"/>
                <a:gd name="connsiteY38" fmla="*/ 93357 h 630940"/>
                <a:gd name="connsiteX39" fmla="*/ 200284 w 582171"/>
                <a:gd name="connsiteY39" fmla="*/ 12716 h 630940"/>
                <a:gd name="connsiteX40" fmla="*/ 192450 w 582171"/>
                <a:gd name="connsiteY40" fmla="*/ 1201 h 630940"/>
                <a:gd name="connsiteX41" fmla="*/ 180935 w 582171"/>
                <a:gd name="connsiteY41" fmla="*/ 9035 h 630940"/>
                <a:gd name="connsiteX42" fmla="*/ 169874 w 582171"/>
                <a:gd name="connsiteY42" fmla="*/ 67232 h 630940"/>
                <a:gd name="connsiteX43" fmla="*/ 142967 w 582171"/>
                <a:gd name="connsiteY43" fmla="*/ 20629 h 630940"/>
                <a:gd name="connsiteX44" fmla="*/ 129067 w 582171"/>
                <a:gd name="connsiteY44" fmla="*/ 17296 h 630940"/>
                <a:gd name="connsiteX45" fmla="*/ 126188 w 582171"/>
                <a:gd name="connsiteY45" fmla="*/ 30954 h 630940"/>
                <a:gd name="connsiteX46" fmla="*/ 153364 w 582171"/>
                <a:gd name="connsiteY46" fmla="*/ 78024 h 630940"/>
                <a:gd name="connsiteX47" fmla="*/ 95667 w 582171"/>
                <a:gd name="connsiteY47" fmla="*/ 67055 h 630940"/>
                <a:gd name="connsiteX48" fmla="*/ 84021 w 582171"/>
                <a:gd name="connsiteY48" fmla="*/ 75842 h 630940"/>
                <a:gd name="connsiteX49" fmla="*/ 92420 w 582171"/>
                <a:gd name="connsiteY49" fmla="*/ 86489 h 630940"/>
                <a:gd name="connsiteX50" fmla="*/ 166371 w 582171"/>
                <a:gd name="connsiteY50" fmla="*/ 100547 h 630940"/>
                <a:gd name="connsiteX51" fmla="*/ 182802 w 582171"/>
                <a:gd name="connsiteY51" fmla="*/ 135295 h 630940"/>
                <a:gd name="connsiteX52" fmla="*/ 120181 w 582171"/>
                <a:gd name="connsiteY52" fmla="*/ 211428 h 630940"/>
                <a:gd name="connsiteX53" fmla="*/ 58356 w 582171"/>
                <a:gd name="connsiteY53" fmla="*/ 211428 h 630940"/>
                <a:gd name="connsiteX54" fmla="*/ 16787 w 582171"/>
                <a:gd name="connsiteY54" fmla="*/ 169858 h 630940"/>
                <a:gd name="connsiteX55" fmla="*/ 1552 w 582171"/>
                <a:gd name="connsiteY55" fmla="*/ 171462 h 630940"/>
                <a:gd name="connsiteX56" fmla="*/ 3051 w 582171"/>
                <a:gd name="connsiteY56" fmla="*/ 183975 h 630940"/>
                <a:gd name="connsiteX57" fmla="*/ 37989 w 582171"/>
                <a:gd name="connsiteY57" fmla="*/ 218913 h 630940"/>
                <a:gd name="connsiteX58" fmla="*/ 3235 w 582171"/>
                <a:gd name="connsiteY58" fmla="*/ 253667 h 630940"/>
                <a:gd name="connsiteX59" fmla="*/ 3235 w 582171"/>
                <a:gd name="connsiteY59" fmla="*/ 268323 h 630940"/>
                <a:gd name="connsiteX60" fmla="*/ 9846 w 582171"/>
                <a:gd name="connsiteY60" fmla="*/ 270874 h 630940"/>
                <a:gd name="connsiteX61" fmla="*/ 16806 w 582171"/>
                <a:gd name="connsiteY61" fmla="*/ 267988 h 630940"/>
                <a:gd name="connsiteX62" fmla="*/ 53663 w 582171"/>
                <a:gd name="connsiteY62" fmla="*/ 231138 h 630940"/>
                <a:gd name="connsiteX63" fmla="*/ 131426 w 582171"/>
                <a:gd name="connsiteY63" fmla="*/ 231138 h 630940"/>
                <a:gd name="connsiteX64" fmla="*/ 182821 w 582171"/>
                <a:gd name="connsiteY64" fmla="*/ 304997 h 630940"/>
                <a:gd name="connsiteX65" fmla="*/ 144512 w 582171"/>
                <a:gd name="connsiteY65" fmla="*/ 377646 h 630940"/>
                <a:gd name="connsiteX66" fmla="*/ 91007 w 582171"/>
                <a:gd name="connsiteY66" fmla="*/ 389325 h 630940"/>
                <a:gd name="connsiteX67" fmla="*/ 82917 w 582171"/>
                <a:gd name="connsiteY67" fmla="*/ 400176 h 630940"/>
                <a:gd name="connsiteX68" fmla="*/ 94799 w 582171"/>
                <a:gd name="connsiteY68" fmla="*/ 408654 h 630940"/>
                <a:gd name="connsiteX69" fmla="*/ 143335 w 582171"/>
                <a:gd name="connsiteY69" fmla="*/ 398060 h 630940"/>
                <a:gd name="connsiteX70" fmla="*/ 153930 w 582171"/>
                <a:gd name="connsiteY70" fmla="*/ 446596 h 630940"/>
                <a:gd name="connsiteX71" fmla="*/ 163545 w 582171"/>
                <a:gd name="connsiteY71" fmla="*/ 454344 h 630940"/>
                <a:gd name="connsiteX72" fmla="*/ 165655 w 582171"/>
                <a:gd name="connsiteY72" fmla="*/ 454114 h 630940"/>
                <a:gd name="connsiteX73" fmla="*/ 173173 w 582171"/>
                <a:gd name="connsiteY73" fmla="*/ 442396 h 630940"/>
                <a:gd name="connsiteX74" fmla="*/ 161291 w 582171"/>
                <a:gd name="connsiteY74" fmla="*/ 387958 h 630940"/>
                <a:gd name="connsiteX75" fmla="*/ 205325 w 582171"/>
                <a:gd name="connsiteY75" fmla="*/ 317983 h 630940"/>
                <a:gd name="connsiteX76" fmla="*/ 207513 w 582171"/>
                <a:gd name="connsiteY76" fmla="*/ 315631 h 630940"/>
                <a:gd name="connsiteX77" fmla="*/ 291171 w 582171"/>
                <a:gd name="connsiteY77" fmla="*/ 327566 h 630940"/>
                <a:gd name="connsiteX78" fmla="*/ 386778 w 582171"/>
                <a:gd name="connsiteY78" fmla="*/ 493167 h 630940"/>
                <a:gd name="connsiteX79" fmla="*/ 502903 w 582171"/>
                <a:gd name="connsiteY79" fmla="*/ 571705 h 630940"/>
                <a:gd name="connsiteX80" fmla="*/ 559260 w 582171"/>
                <a:gd name="connsiteY80" fmla="*/ 628062 h 630940"/>
                <a:gd name="connsiteX81" fmla="*/ 566233 w 582171"/>
                <a:gd name="connsiteY81" fmla="*/ 630941 h 630940"/>
                <a:gd name="connsiteX82" fmla="*/ 572845 w 582171"/>
                <a:gd name="connsiteY82" fmla="*/ 628391 h 630940"/>
                <a:gd name="connsiteX83" fmla="*/ 572812 w 582171"/>
                <a:gd name="connsiteY83" fmla="*/ 613741 h 630940"/>
                <a:gd name="connsiteX84" fmla="*/ 532426 w 582171"/>
                <a:gd name="connsiteY84" fmla="*/ 573355 h 630940"/>
                <a:gd name="connsiteX85" fmla="*/ 567403 w 582171"/>
                <a:gd name="connsiteY85" fmla="*/ 573355 h 630940"/>
                <a:gd name="connsiteX86" fmla="*/ 582164 w 582171"/>
                <a:gd name="connsiteY86" fmla="*/ 558127 h 630940"/>
                <a:gd name="connsiteX87" fmla="*/ 387258 w 582171"/>
                <a:gd name="connsiteY87" fmla="*/ 211434 h 630940"/>
                <a:gd name="connsiteX88" fmla="*/ 387113 w 582171"/>
                <a:gd name="connsiteY88" fmla="*/ 211434 h 630940"/>
                <a:gd name="connsiteX89" fmla="*/ 387258 w 582171"/>
                <a:gd name="connsiteY89" fmla="*/ 211434 h 630940"/>
                <a:gd name="connsiteX90" fmla="*/ 236247 w 582171"/>
                <a:gd name="connsiteY90" fmla="*/ 236593 h 630940"/>
                <a:gd name="connsiteX91" fmla="*/ 204661 w 582171"/>
                <a:gd name="connsiteY91" fmla="*/ 205006 h 630940"/>
                <a:gd name="connsiteX92" fmla="*/ 236247 w 582171"/>
                <a:gd name="connsiteY92" fmla="*/ 173420 h 630940"/>
                <a:gd name="connsiteX93" fmla="*/ 267833 w 582171"/>
                <a:gd name="connsiteY93" fmla="*/ 205006 h 630940"/>
                <a:gd name="connsiteX94" fmla="*/ 236247 w 582171"/>
                <a:gd name="connsiteY94" fmla="*/ 236593 h 63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82171" h="630940">
                  <a:moveTo>
                    <a:pt x="582164" y="558127"/>
                  </a:moveTo>
                  <a:cubicBezTo>
                    <a:pt x="581921" y="550043"/>
                    <a:pt x="574869" y="543812"/>
                    <a:pt x="566779" y="543812"/>
                  </a:cubicBezTo>
                  <a:lnTo>
                    <a:pt x="530349" y="543812"/>
                  </a:lnTo>
                  <a:lnTo>
                    <a:pt x="572799" y="501362"/>
                  </a:lnTo>
                  <a:cubicBezTo>
                    <a:pt x="576571" y="497590"/>
                    <a:pt x="577123" y="491392"/>
                    <a:pt x="573555" y="487429"/>
                  </a:cubicBezTo>
                  <a:cubicBezTo>
                    <a:pt x="569749" y="483203"/>
                    <a:pt x="563230" y="483072"/>
                    <a:pt x="559260" y="487041"/>
                  </a:cubicBezTo>
                  <a:lnTo>
                    <a:pt x="504263" y="542031"/>
                  </a:lnTo>
                  <a:cubicBezTo>
                    <a:pt x="466079" y="535656"/>
                    <a:pt x="432041" y="512476"/>
                    <a:pt x="412364" y="478392"/>
                  </a:cubicBezTo>
                  <a:lnTo>
                    <a:pt x="316409" y="312187"/>
                  </a:lnTo>
                  <a:cubicBezTo>
                    <a:pt x="304658" y="291826"/>
                    <a:pt x="306912" y="265813"/>
                    <a:pt x="323086" y="248751"/>
                  </a:cubicBezTo>
                  <a:cubicBezTo>
                    <a:pt x="330579" y="240845"/>
                    <a:pt x="340542" y="235153"/>
                    <a:pt x="352280" y="233136"/>
                  </a:cubicBezTo>
                  <a:cubicBezTo>
                    <a:pt x="360640" y="231696"/>
                    <a:pt x="385273" y="231177"/>
                    <a:pt x="387751" y="231131"/>
                  </a:cubicBezTo>
                  <a:lnTo>
                    <a:pt x="442806" y="286187"/>
                  </a:lnTo>
                  <a:cubicBezTo>
                    <a:pt x="444732" y="288106"/>
                    <a:pt x="447249" y="289072"/>
                    <a:pt x="449766" y="289072"/>
                  </a:cubicBezTo>
                  <a:cubicBezTo>
                    <a:pt x="452139" y="289072"/>
                    <a:pt x="454512" y="288224"/>
                    <a:pt x="456378" y="286522"/>
                  </a:cubicBezTo>
                  <a:cubicBezTo>
                    <a:pt x="460584" y="282704"/>
                    <a:pt x="460361" y="275895"/>
                    <a:pt x="456339" y="271879"/>
                  </a:cubicBezTo>
                  <a:lnTo>
                    <a:pt x="415591" y="231131"/>
                  </a:lnTo>
                  <a:lnTo>
                    <a:pt x="448781" y="231131"/>
                  </a:lnTo>
                  <a:cubicBezTo>
                    <a:pt x="453927" y="231131"/>
                    <a:pt x="458521" y="227372"/>
                    <a:pt x="459007" y="222252"/>
                  </a:cubicBezTo>
                  <a:cubicBezTo>
                    <a:pt x="459566" y="216376"/>
                    <a:pt x="454965" y="211434"/>
                    <a:pt x="449208" y="211434"/>
                  </a:cubicBezTo>
                  <a:lnTo>
                    <a:pt x="414408" y="211434"/>
                  </a:lnTo>
                  <a:lnTo>
                    <a:pt x="456332" y="169510"/>
                  </a:lnTo>
                  <a:cubicBezTo>
                    <a:pt x="460105" y="165737"/>
                    <a:pt x="460657" y="159540"/>
                    <a:pt x="457088" y="155577"/>
                  </a:cubicBezTo>
                  <a:cubicBezTo>
                    <a:pt x="453283" y="151351"/>
                    <a:pt x="446763" y="151219"/>
                    <a:pt x="442793" y="155189"/>
                  </a:cubicBezTo>
                  <a:lnTo>
                    <a:pt x="386548" y="211428"/>
                  </a:lnTo>
                  <a:cubicBezTo>
                    <a:pt x="386548" y="211428"/>
                    <a:pt x="360772" y="208641"/>
                    <a:pt x="352260" y="207142"/>
                  </a:cubicBezTo>
                  <a:cubicBezTo>
                    <a:pt x="321785" y="201773"/>
                    <a:pt x="301017" y="165961"/>
                    <a:pt x="310776" y="135295"/>
                  </a:cubicBezTo>
                  <a:cubicBezTo>
                    <a:pt x="315791" y="119554"/>
                    <a:pt x="340930" y="76486"/>
                    <a:pt x="340930" y="76486"/>
                  </a:cubicBezTo>
                  <a:lnTo>
                    <a:pt x="394329" y="64176"/>
                  </a:lnTo>
                  <a:cubicBezTo>
                    <a:pt x="399351" y="63020"/>
                    <a:pt x="402985" y="58320"/>
                    <a:pt x="402315" y="53214"/>
                  </a:cubicBezTo>
                  <a:cubicBezTo>
                    <a:pt x="401539" y="47364"/>
                    <a:pt x="395933" y="43599"/>
                    <a:pt x="390334" y="44887"/>
                  </a:cubicBezTo>
                  <a:lnTo>
                    <a:pt x="341922" y="56046"/>
                  </a:lnTo>
                  <a:lnTo>
                    <a:pt x="330763" y="7635"/>
                  </a:lnTo>
                  <a:cubicBezTo>
                    <a:pt x="329389" y="1668"/>
                    <a:pt x="322843" y="-1763"/>
                    <a:pt x="316968" y="931"/>
                  </a:cubicBezTo>
                  <a:cubicBezTo>
                    <a:pt x="312702" y="2890"/>
                    <a:pt x="310579" y="7760"/>
                    <a:pt x="311631" y="12334"/>
                  </a:cubicBezTo>
                  <a:lnTo>
                    <a:pt x="324066" y="66299"/>
                  </a:lnTo>
                  <a:cubicBezTo>
                    <a:pt x="324066" y="66299"/>
                    <a:pt x="302390" y="106028"/>
                    <a:pt x="288260" y="122308"/>
                  </a:cubicBezTo>
                  <a:cubicBezTo>
                    <a:pt x="266447" y="147440"/>
                    <a:pt x="225916" y="148433"/>
                    <a:pt x="205298" y="122308"/>
                  </a:cubicBezTo>
                  <a:cubicBezTo>
                    <a:pt x="199817" y="115361"/>
                    <a:pt x="184951" y="93357"/>
                    <a:pt x="184951" y="93357"/>
                  </a:cubicBezTo>
                  <a:lnTo>
                    <a:pt x="200284" y="12716"/>
                  </a:lnTo>
                  <a:cubicBezTo>
                    <a:pt x="201296" y="7372"/>
                    <a:pt x="197793" y="2220"/>
                    <a:pt x="192450" y="1201"/>
                  </a:cubicBezTo>
                  <a:cubicBezTo>
                    <a:pt x="187100" y="189"/>
                    <a:pt x="181947" y="3692"/>
                    <a:pt x="180935" y="9035"/>
                  </a:cubicBezTo>
                  <a:lnTo>
                    <a:pt x="169874" y="67232"/>
                  </a:lnTo>
                  <a:lnTo>
                    <a:pt x="142967" y="20629"/>
                  </a:lnTo>
                  <a:cubicBezTo>
                    <a:pt x="140161" y="15765"/>
                    <a:pt x="133838" y="14201"/>
                    <a:pt x="129067" y="17296"/>
                  </a:cubicBezTo>
                  <a:cubicBezTo>
                    <a:pt x="124591" y="20201"/>
                    <a:pt x="123520" y="26333"/>
                    <a:pt x="126188" y="30954"/>
                  </a:cubicBezTo>
                  <a:lnTo>
                    <a:pt x="153364" y="78024"/>
                  </a:lnTo>
                  <a:lnTo>
                    <a:pt x="95667" y="67055"/>
                  </a:lnTo>
                  <a:cubicBezTo>
                    <a:pt x="90028" y="65984"/>
                    <a:pt x="84566" y="69966"/>
                    <a:pt x="84021" y="75842"/>
                  </a:cubicBezTo>
                  <a:cubicBezTo>
                    <a:pt x="83541" y="80968"/>
                    <a:pt x="87366" y="85523"/>
                    <a:pt x="92420" y="86489"/>
                  </a:cubicBezTo>
                  <a:lnTo>
                    <a:pt x="166371" y="100547"/>
                  </a:lnTo>
                  <a:cubicBezTo>
                    <a:pt x="166371" y="100547"/>
                    <a:pt x="179213" y="126383"/>
                    <a:pt x="182802" y="135295"/>
                  </a:cubicBezTo>
                  <a:cubicBezTo>
                    <a:pt x="195611" y="167111"/>
                    <a:pt x="172424" y="211428"/>
                    <a:pt x="120181" y="211428"/>
                  </a:cubicBezTo>
                  <a:cubicBezTo>
                    <a:pt x="98552" y="211428"/>
                    <a:pt x="58356" y="211428"/>
                    <a:pt x="58356" y="211428"/>
                  </a:cubicBezTo>
                  <a:lnTo>
                    <a:pt x="16787" y="169858"/>
                  </a:lnTo>
                  <a:cubicBezTo>
                    <a:pt x="12462" y="165540"/>
                    <a:pt x="5121" y="166072"/>
                    <a:pt x="1552" y="171462"/>
                  </a:cubicBezTo>
                  <a:cubicBezTo>
                    <a:pt x="-1044" y="175379"/>
                    <a:pt x="-275" y="180656"/>
                    <a:pt x="3051" y="183975"/>
                  </a:cubicBezTo>
                  <a:lnTo>
                    <a:pt x="37989" y="218913"/>
                  </a:lnTo>
                  <a:lnTo>
                    <a:pt x="3235" y="253667"/>
                  </a:lnTo>
                  <a:cubicBezTo>
                    <a:pt x="-761" y="257703"/>
                    <a:pt x="-972" y="264505"/>
                    <a:pt x="3235" y="268323"/>
                  </a:cubicBezTo>
                  <a:cubicBezTo>
                    <a:pt x="5108" y="270019"/>
                    <a:pt x="7474" y="270874"/>
                    <a:pt x="9846" y="270874"/>
                  </a:cubicBezTo>
                  <a:cubicBezTo>
                    <a:pt x="12363" y="270874"/>
                    <a:pt x="14887" y="269914"/>
                    <a:pt x="16806" y="267988"/>
                  </a:cubicBezTo>
                  <a:lnTo>
                    <a:pt x="53663" y="231138"/>
                  </a:lnTo>
                  <a:cubicBezTo>
                    <a:pt x="53663" y="231138"/>
                    <a:pt x="109455" y="231138"/>
                    <a:pt x="131426" y="231138"/>
                  </a:cubicBezTo>
                  <a:cubicBezTo>
                    <a:pt x="168343" y="231138"/>
                    <a:pt x="193784" y="274403"/>
                    <a:pt x="182821" y="304997"/>
                  </a:cubicBezTo>
                  <a:cubicBezTo>
                    <a:pt x="175894" y="324326"/>
                    <a:pt x="144512" y="377646"/>
                    <a:pt x="144512" y="377646"/>
                  </a:cubicBezTo>
                  <a:lnTo>
                    <a:pt x="91007" y="389325"/>
                  </a:lnTo>
                  <a:cubicBezTo>
                    <a:pt x="85986" y="390423"/>
                    <a:pt x="82305" y="395076"/>
                    <a:pt x="82917" y="400176"/>
                  </a:cubicBezTo>
                  <a:cubicBezTo>
                    <a:pt x="83620" y="406032"/>
                    <a:pt x="89154" y="409883"/>
                    <a:pt x="94799" y="408654"/>
                  </a:cubicBezTo>
                  <a:lnTo>
                    <a:pt x="143335" y="398060"/>
                  </a:lnTo>
                  <a:lnTo>
                    <a:pt x="153930" y="446596"/>
                  </a:lnTo>
                  <a:cubicBezTo>
                    <a:pt x="154935" y="451203"/>
                    <a:pt x="159010" y="454344"/>
                    <a:pt x="163545" y="454344"/>
                  </a:cubicBezTo>
                  <a:cubicBezTo>
                    <a:pt x="164242" y="454344"/>
                    <a:pt x="164945" y="454272"/>
                    <a:pt x="165655" y="454114"/>
                  </a:cubicBezTo>
                  <a:cubicBezTo>
                    <a:pt x="170965" y="452958"/>
                    <a:pt x="174337" y="447707"/>
                    <a:pt x="173173" y="442396"/>
                  </a:cubicBezTo>
                  <a:lnTo>
                    <a:pt x="161291" y="387958"/>
                  </a:lnTo>
                  <a:cubicBezTo>
                    <a:pt x="161291" y="387958"/>
                    <a:pt x="191694" y="333527"/>
                    <a:pt x="205325" y="317983"/>
                  </a:cubicBezTo>
                  <a:cubicBezTo>
                    <a:pt x="206034" y="317175"/>
                    <a:pt x="206764" y="316386"/>
                    <a:pt x="207513" y="315631"/>
                  </a:cubicBezTo>
                  <a:cubicBezTo>
                    <a:pt x="231962" y="290820"/>
                    <a:pt x="273755" y="297399"/>
                    <a:pt x="291171" y="327566"/>
                  </a:cubicBezTo>
                  <a:lnTo>
                    <a:pt x="386778" y="493167"/>
                  </a:lnTo>
                  <a:cubicBezTo>
                    <a:pt x="411496" y="535978"/>
                    <a:pt x="454696" y="564739"/>
                    <a:pt x="502903" y="571705"/>
                  </a:cubicBezTo>
                  <a:lnTo>
                    <a:pt x="559260" y="628062"/>
                  </a:lnTo>
                  <a:cubicBezTo>
                    <a:pt x="561192" y="629981"/>
                    <a:pt x="563709" y="630941"/>
                    <a:pt x="566233" y="630941"/>
                  </a:cubicBezTo>
                  <a:cubicBezTo>
                    <a:pt x="568599" y="630941"/>
                    <a:pt x="570972" y="630093"/>
                    <a:pt x="572845" y="628391"/>
                  </a:cubicBezTo>
                  <a:cubicBezTo>
                    <a:pt x="577051" y="624572"/>
                    <a:pt x="576828" y="617757"/>
                    <a:pt x="572812" y="613741"/>
                  </a:cubicBezTo>
                  <a:lnTo>
                    <a:pt x="532426" y="573355"/>
                  </a:lnTo>
                  <a:lnTo>
                    <a:pt x="567403" y="573355"/>
                  </a:lnTo>
                  <a:cubicBezTo>
                    <a:pt x="575710" y="573355"/>
                    <a:pt x="582421" y="566493"/>
                    <a:pt x="582164" y="558127"/>
                  </a:cubicBezTo>
                  <a:close/>
                  <a:moveTo>
                    <a:pt x="387258" y="211434"/>
                  </a:moveTo>
                  <a:lnTo>
                    <a:pt x="387113" y="211434"/>
                  </a:lnTo>
                  <a:cubicBezTo>
                    <a:pt x="387258" y="211336"/>
                    <a:pt x="387317" y="211329"/>
                    <a:pt x="387258" y="211434"/>
                  </a:cubicBezTo>
                  <a:close/>
                  <a:moveTo>
                    <a:pt x="236247" y="236593"/>
                  </a:moveTo>
                  <a:cubicBezTo>
                    <a:pt x="218804" y="236593"/>
                    <a:pt x="204661" y="222449"/>
                    <a:pt x="204661" y="205006"/>
                  </a:cubicBezTo>
                  <a:cubicBezTo>
                    <a:pt x="204661" y="187564"/>
                    <a:pt x="218804" y="173420"/>
                    <a:pt x="236247" y="173420"/>
                  </a:cubicBezTo>
                  <a:cubicBezTo>
                    <a:pt x="253690" y="173420"/>
                    <a:pt x="267833" y="187564"/>
                    <a:pt x="267833" y="205006"/>
                  </a:cubicBezTo>
                  <a:cubicBezTo>
                    <a:pt x="267833" y="222449"/>
                    <a:pt x="253690" y="236593"/>
                    <a:pt x="236247" y="236593"/>
                  </a:cubicBezTo>
                  <a:close/>
                </a:path>
              </a:pathLst>
            </a:custGeom>
            <a:solidFill>
              <a:schemeClr val="bg1"/>
            </a:solidFill>
            <a:ln w="657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51" name="Rectangle: Rounded Corners 150">
            <a:extLst>
              <a:ext uri="{FF2B5EF4-FFF2-40B4-BE49-F238E27FC236}">
                <a16:creationId xmlns:a16="http://schemas.microsoft.com/office/drawing/2014/main" id="{D962AED1-50F3-489E-BFA9-1EB4DACD18A2}"/>
              </a:ext>
            </a:extLst>
          </p:cNvPr>
          <p:cNvSpPr/>
          <p:nvPr/>
        </p:nvSpPr>
        <p:spPr>
          <a:xfrm>
            <a:off x="3606800" y="198755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b="1" dirty="0">
                <a:solidFill>
                  <a:schemeClr val="accent2"/>
                </a:solidFill>
              </a:rPr>
              <a:t>Evidence of complex interplay </a:t>
            </a:r>
            <a:r>
              <a:rPr lang="en-GB" sz="1600" dirty="0">
                <a:solidFill>
                  <a:schemeClr val="accent1"/>
                </a:solidFill>
              </a:rPr>
              <a:t>between neurotransmitter availability, receptor regulation, and wider factors</a:t>
            </a:r>
            <a:r>
              <a:rPr lang="en-GB" sz="1600" baseline="30000" dirty="0">
                <a:solidFill>
                  <a:schemeClr val="accent1"/>
                </a:solidFill>
              </a:rPr>
              <a:t>1</a:t>
            </a:r>
          </a:p>
        </p:txBody>
      </p:sp>
      <p:sp>
        <p:nvSpPr>
          <p:cNvPr id="152" name="Rectangle: Rounded Corners 151">
            <a:extLst>
              <a:ext uri="{FF2B5EF4-FFF2-40B4-BE49-F238E27FC236}">
                <a16:creationId xmlns:a16="http://schemas.microsoft.com/office/drawing/2014/main" id="{C2718004-248C-4CA8-88DC-6A62ADBA848A}"/>
              </a:ext>
            </a:extLst>
          </p:cNvPr>
          <p:cNvSpPr/>
          <p:nvPr/>
        </p:nvSpPr>
        <p:spPr>
          <a:xfrm>
            <a:off x="3606800" y="297815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dirty="0">
                <a:solidFill>
                  <a:schemeClr val="accent1"/>
                </a:solidFill>
              </a:rPr>
              <a:t>Implicated neurotransmitter systems include CNS </a:t>
            </a:r>
            <a:r>
              <a:rPr lang="en-GB" sz="1600" b="1" dirty="0">
                <a:solidFill>
                  <a:schemeClr val="accent2"/>
                </a:solidFill>
              </a:rPr>
              <a:t>serotonin</a:t>
            </a:r>
            <a:r>
              <a:rPr lang="en-GB" sz="1600" dirty="0">
                <a:solidFill>
                  <a:schemeClr val="accent1"/>
                </a:solidFill>
              </a:rPr>
              <a:t>, </a:t>
            </a:r>
            <a:r>
              <a:rPr lang="en-GB" sz="1600" b="1" dirty="0">
                <a:solidFill>
                  <a:schemeClr val="accent2"/>
                </a:solidFill>
              </a:rPr>
              <a:t>glutamate</a:t>
            </a:r>
            <a:r>
              <a:rPr lang="en-GB" sz="1600" dirty="0">
                <a:solidFill>
                  <a:schemeClr val="accent1"/>
                </a:solidFill>
              </a:rPr>
              <a:t>, and </a:t>
            </a:r>
            <a:r>
              <a:rPr lang="en-GB" sz="1600" b="1" dirty="0">
                <a:solidFill>
                  <a:schemeClr val="accent2"/>
                </a:solidFill>
              </a:rPr>
              <a:t>dopamine</a:t>
            </a:r>
            <a:r>
              <a:rPr lang="en-GB" sz="1600" baseline="30000" dirty="0">
                <a:solidFill>
                  <a:schemeClr val="accent1"/>
                </a:solidFill>
              </a:rPr>
              <a:t>1</a:t>
            </a:r>
          </a:p>
        </p:txBody>
      </p:sp>
      <p:sp>
        <p:nvSpPr>
          <p:cNvPr id="153" name="Rectangle: Rounded Corners 152">
            <a:extLst>
              <a:ext uri="{FF2B5EF4-FFF2-40B4-BE49-F238E27FC236}">
                <a16:creationId xmlns:a16="http://schemas.microsoft.com/office/drawing/2014/main" id="{5EBF3321-54E5-42EB-AA3D-B6A7E063E4DD}"/>
              </a:ext>
            </a:extLst>
          </p:cNvPr>
          <p:cNvSpPr/>
          <p:nvPr/>
        </p:nvSpPr>
        <p:spPr>
          <a:xfrm>
            <a:off x="3606800" y="396875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dirty="0">
                <a:solidFill>
                  <a:schemeClr val="accent1"/>
                </a:solidFill>
              </a:rPr>
              <a:t>Aberrant transmission of </a:t>
            </a:r>
            <a:r>
              <a:rPr lang="en-GB" sz="1600" b="1" dirty="0">
                <a:solidFill>
                  <a:schemeClr val="accent2"/>
                </a:solidFill>
              </a:rPr>
              <a:t>glutamate</a:t>
            </a:r>
            <a:r>
              <a:rPr lang="en-GB" sz="1600" dirty="0">
                <a:solidFill>
                  <a:schemeClr val="accent1"/>
                </a:solidFill>
              </a:rPr>
              <a:t>, mediated by </a:t>
            </a:r>
            <a:r>
              <a:rPr lang="en-GB" sz="1600" b="1" dirty="0">
                <a:solidFill>
                  <a:schemeClr val="accent2"/>
                </a:solidFill>
              </a:rPr>
              <a:t>NMDA receptors</a:t>
            </a:r>
            <a:r>
              <a:rPr lang="en-GB" sz="1600" dirty="0">
                <a:solidFill>
                  <a:schemeClr val="accent1"/>
                </a:solidFill>
              </a:rPr>
              <a:t>, has been shown to be important</a:t>
            </a:r>
            <a:r>
              <a:rPr lang="en-GB" sz="1600" baseline="30000" dirty="0">
                <a:solidFill>
                  <a:schemeClr val="accent1"/>
                </a:solidFill>
              </a:rPr>
              <a:t>2</a:t>
            </a:r>
          </a:p>
        </p:txBody>
      </p:sp>
    </p:spTree>
    <p:extLst>
      <p:ext uri="{BB962C8B-B14F-4D97-AF65-F5344CB8AC3E}">
        <p14:creationId xmlns:p14="http://schemas.microsoft.com/office/powerpoint/2010/main" val="1805275601"/>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1"/>
                                        </p:tgtEl>
                                        <p:attrNameLst>
                                          <p:attrName>style.visibility</p:attrName>
                                        </p:attrNameLst>
                                      </p:cBhvr>
                                      <p:to>
                                        <p:strVal val="visible"/>
                                      </p:to>
                                    </p:set>
                                    <p:animEffect transition="in" filter="fade">
                                      <p:cBhvr>
                                        <p:cTn id="7" dur="1000"/>
                                        <p:tgtEl>
                                          <p:spTgt spid="151"/>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152"/>
                                        </p:tgtEl>
                                        <p:attrNameLst>
                                          <p:attrName>style.visibility</p:attrName>
                                        </p:attrNameLst>
                                      </p:cBhvr>
                                      <p:to>
                                        <p:strVal val="visible"/>
                                      </p:to>
                                    </p:set>
                                    <p:animEffect transition="in" filter="fade">
                                      <p:cBhvr>
                                        <p:cTn id="11" dur="1000"/>
                                        <p:tgtEl>
                                          <p:spTgt spid="152"/>
                                        </p:tgtEl>
                                      </p:cBhvr>
                                    </p:animEffect>
                                  </p:childTnLst>
                                </p:cTn>
                              </p:par>
                            </p:childTnLst>
                          </p:cTn>
                        </p:par>
                        <p:par>
                          <p:cTn id="12" fill="hold">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153"/>
                                        </p:tgtEl>
                                        <p:attrNameLst>
                                          <p:attrName>style.visibility</p:attrName>
                                        </p:attrNameLst>
                                      </p:cBhvr>
                                      <p:to>
                                        <p:strVal val="visible"/>
                                      </p:to>
                                    </p:set>
                                    <p:animEffect transition="in" filter="fade">
                                      <p:cBhvr>
                                        <p:cTn id="15" dur="10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 grpId="0" animBg="1"/>
      <p:bldP spid="152" grpId="0" animBg="1"/>
      <p:bldP spid="153" grpId="0" animBg="1"/>
    </p:bldLst>
  </p:timing>
</p:sld>
</file>

<file path=ppt/slides/slide64.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sp>
        <p:nvSpPr>
          <p:cNvPr id="152" name="Rectangle: Rounded Corners 151">
            <a:extLst>
              <a:ext uri="{FF2B5EF4-FFF2-40B4-BE49-F238E27FC236}">
                <a16:creationId xmlns:a16="http://schemas.microsoft.com/office/drawing/2014/main" id="{5F38F6E8-60A4-4A84-9B9C-C080BD4276BA}"/>
              </a:ext>
            </a:extLst>
          </p:cNvPr>
          <p:cNvSpPr/>
          <p:nvPr/>
        </p:nvSpPr>
        <p:spPr>
          <a:xfrm>
            <a:off x="3606800" y="198755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b="1" dirty="0">
                <a:solidFill>
                  <a:schemeClr val="accent2"/>
                </a:solidFill>
              </a:rPr>
              <a:t>Evidence of complex interplay </a:t>
            </a:r>
            <a:r>
              <a:rPr lang="en-GB" sz="1600" dirty="0">
                <a:solidFill>
                  <a:schemeClr val="accent1"/>
                </a:solidFill>
              </a:rPr>
              <a:t>between neurotransmitter availability, receptor regulation, and wider factors</a:t>
            </a:r>
            <a:r>
              <a:rPr lang="en-GB" sz="1600" baseline="30000" dirty="0">
                <a:solidFill>
                  <a:schemeClr val="accent1"/>
                </a:solidFill>
              </a:rPr>
              <a:t>1</a:t>
            </a:r>
          </a:p>
        </p:txBody>
      </p:sp>
      <p:sp>
        <p:nvSpPr>
          <p:cNvPr id="153" name="Rectangle: Rounded Corners 152">
            <a:extLst>
              <a:ext uri="{FF2B5EF4-FFF2-40B4-BE49-F238E27FC236}">
                <a16:creationId xmlns:a16="http://schemas.microsoft.com/office/drawing/2014/main" id="{BAEB946C-FF65-4BC8-A94F-A4C3C2A96D7B}"/>
              </a:ext>
            </a:extLst>
          </p:cNvPr>
          <p:cNvSpPr/>
          <p:nvPr/>
        </p:nvSpPr>
        <p:spPr>
          <a:xfrm>
            <a:off x="3606800" y="297815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dirty="0">
                <a:solidFill>
                  <a:schemeClr val="accent1"/>
                </a:solidFill>
              </a:rPr>
              <a:t>Implicated neurotransmitter systems include CNS </a:t>
            </a:r>
            <a:r>
              <a:rPr lang="en-GB" sz="1600" b="1" dirty="0">
                <a:solidFill>
                  <a:schemeClr val="accent2"/>
                </a:solidFill>
              </a:rPr>
              <a:t>serotonin</a:t>
            </a:r>
            <a:r>
              <a:rPr lang="en-GB" sz="1600" dirty="0">
                <a:solidFill>
                  <a:schemeClr val="accent1"/>
                </a:solidFill>
              </a:rPr>
              <a:t>, </a:t>
            </a:r>
            <a:r>
              <a:rPr lang="en-GB" sz="1600" b="1" dirty="0">
                <a:solidFill>
                  <a:schemeClr val="accent2"/>
                </a:solidFill>
              </a:rPr>
              <a:t>glutamate</a:t>
            </a:r>
            <a:r>
              <a:rPr lang="en-GB" sz="1600" dirty="0">
                <a:solidFill>
                  <a:schemeClr val="accent1"/>
                </a:solidFill>
              </a:rPr>
              <a:t>, and </a:t>
            </a:r>
            <a:r>
              <a:rPr lang="en-GB" sz="1600" b="1" dirty="0">
                <a:solidFill>
                  <a:schemeClr val="accent2"/>
                </a:solidFill>
              </a:rPr>
              <a:t>dopamine</a:t>
            </a:r>
            <a:r>
              <a:rPr lang="en-GB" sz="1600" baseline="30000" dirty="0">
                <a:solidFill>
                  <a:schemeClr val="accent1"/>
                </a:solidFill>
              </a:rPr>
              <a:t>1</a:t>
            </a:r>
          </a:p>
        </p:txBody>
      </p:sp>
      <p:sp>
        <p:nvSpPr>
          <p:cNvPr id="154" name="Rectangle: Rounded Corners 153">
            <a:extLst>
              <a:ext uri="{FF2B5EF4-FFF2-40B4-BE49-F238E27FC236}">
                <a16:creationId xmlns:a16="http://schemas.microsoft.com/office/drawing/2014/main" id="{B509B296-D569-4D4A-BEC6-EE99BCC382B9}"/>
              </a:ext>
            </a:extLst>
          </p:cNvPr>
          <p:cNvSpPr/>
          <p:nvPr/>
        </p:nvSpPr>
        <p:spPr>
          <a:xfrm>
            <a:off x="3606800" y="396875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dirty="0">
                <a:solidFill>
                  <a:schemeClr val="accent1"/>
                </a:solidFill>
              </a:rPr>
              <a:t>Aberrant transmission of </a:t>
            </a:r>
            <a:r>
              <a:rPr lang="en-GB" sz="1600" b="1" dirty="0">
                <a:solidFill>
                  <a:schemeClr val="accent2"/>
                </a:solidFill>
              </a:rPr>
              <a:t>glutamate</a:t>
            </a:r>
            <a:r>
              <a:rPr lang="en-GB" sz="1600" dirty="0">
                <a:solidFill>
                  <a:schemeClr val="accent1"/>
                </a:solidFill>
              </a:rPr>
              <a:t>, mediated by </a:t>
            </a:r>
            <a:r>
              <a:rPr lang="en-GB" sz="1600" b="1" dirty="0">
                <a:solidFill>
                  <a:schemeClr val="accent2"/>
                </a:solidFill>
              </a:rPr>
              <a:t>NMDA receptors</a:t>
            </a:r>
            <a:r>
              <a:rPr lang="en-GB" sz="1600" dirty="0">
                <a:solidFill>
                  <a:schemeClr val="accent1"/>
                </a:solidFill>
              </a:rPr>
              <a:t>, has been shown to be important</a:t>
            </a:r>
            <a:r>
              <a:rPr lang="en-GB" sz="1600" baseline="30000" dirty="0">
                <a:solidFill>
                  <a:schemeClr val="accent1"/>
                </a:solidFill>
              </a:rPr>
              <a:t>2</a:t>
            </a:r>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72309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9"/>
            <a:ext cx="576000" cy="576000"/>
            <a:chOff x="3950297" y="2115051"/>
            <a:chExt cx="432000" cy="432000"/>
          </a:xfrm>
          <a:solidFill>
            <a:schemeClr val="accent4"/>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893351"/>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Future areas </a:t>
            </a:r>
            <a:b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b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of focus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3"/>
          <a:stretch>
            <a:fillRect/>
          </a:stretch>
        </p:blipFill>
        <p:spPr>
          <a:xfrm>
            <a:off x="9763410" y="6187335"/>
            <a:ext cx="1847316" cy="337291"/>
          </a:xfrm>
          <a:prstGeom prst="rect">
            <a:avLst/>
          </a:prstGeom>
        </p:spPr>
      </p:pic>
      <p:sp>
        <p:nvSpPr>
          <p:cNvPr id="173" name="Freeform: Shape 172" descr=" 173">
            <a:extLst>
              <a:ext uri="{FF2B5EF4-FFF2-40B4-BE49-F238E27FC236}">
                <a16:creationId xmlns:a16="http://schemas.microsoft.com/office/drawing/2014/main" id="{3A9CF0D6-308E-4059-9A7A-42C845596958}"/>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4" name="Freeform: Shape 173" descr=" 174">
            <a:extLst>
              <a:ext uri="{FF2B5EF4-FFF2-40B4-BE49-F238E27FC236}">
                <a16:creationId xmlns:a16="http://schemas.microsoft.com/office/drawing/2014/main" id="{244D10F2-6585-47AF-B6AF-8A890CF5E81B}"/>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5" name="Freeform: Shape 174" descr=" 175">
            <a:extLst>
              <a:ext uri="{FF2B5EF4-FFF2-40B4-BE49-F238E27FC236}">
                <a16:creationId xmlns:a16="http://schemas.microsoft.com/office/drawing/2014/main" id="{85C78B2D-41D0-43BD-85DD-631000CDDCA2}"/>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6" name="Freeform: Shape 175" descr=" 176">
            <a:extLst>
              <a:ext uri="{FF2B5EF4-FFF2-40B4-BE49-F238E27FC236}">
                <a16:creationId xmlns:a16="http://schemas.microsoft.com/office/drawing/2014/main" id="{1D6DC9BE-700C-4D01-921E-5A1EC56D7BB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7" name="Freeform: Shape 176" descr=" 177">
            <a:extLst>
              <a:ext uri="{FF2B5EF4-FFF2-40B4-BE49-F238E27FC236}">
                <a16:creationId xmlns:a16="http://schemas.microsoft.com/office/drawing/2014/main" id="{4B165EC0-00D4-481C-8958-2327367C089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8" name="Freeform: Shape 177" descr=" 178">
            <a:extLst>
              <a:ext uri="{FF2B5EF4-FFF2-40B4-BE49-F238E27FC236}">
                <a16:creationId xmlns:a16="http://schemas.microsoft.com/office/drawing/2014/main" id="{CA58C506-BB2D-43C6-B6EB-E38214428F4F}"/>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9" name="ABBREVIATIONS" descr=" 179">
            <a:hlinkClick r:id="" action="ppaction://noaction" highlightClick="1"/>
            <a:extLst>
              <a:ext uri="{FF2B5EF4-FFF2-40B4-BE49-F238E27FC236}">
                <a16:creationId xmlns:a16="http://schemas.microsoft.com/office/drawing/2014/main" id="{CDE7DECC-8111-4416-8636-B61814F89BB0}"/>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sp>
        <p:nvSpPr>
          <p:cNvPr id="180" name="Oval 179" descr=" 180">
            <a:hlinkClick r:id="" action="ppaction://hlinkshowjump?jump=nextslide" highlightClick="1"/>
            <a:extLst>
              <a:ext uri="{FF2B5EF4-FFF2-40B4-BE49-F238E27FC236}">
                <a16:creationId xmlns:a16="http://schemas.microsoft.com/office/drawing/2014/main" id="{BA863416-550F-4432-856F-D9640D70121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1" name="Oval 180" descr=" 181">
            <a:hlinkClick r:id="rId4" action="ppaction://hlinksldjump" highlightClick="1"/>
            <a:extLst>
              <a:ext uri="{FF2B5EF4-FFF2-40B4-BE49-F238E27FC236}">
                <a16:creationId xmlns:a16="http://schemas.microsoft.com/office/drawing/2014/main" id="{6A5FD429-A4B9-4677-A422-DF522C0900C2}"/>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82" name="Oval 181" descr=" 182">
            <a:hlinkClick r:id="rId5" action="ppaction://hlinksldjump" highlightClick="1"/>
            <a:extLst>
              <a:ext uri="{FF2B5EF4-FFF2-40B4-BE49-F238E27FC236}">
                <a16:creationId xmlns:a16="http://schemas.microsoft.com/office/drawing/2014/main" id="{CFA0CBD8-ADA6-435C-8EFD-5826A250CF9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3" name="Freeform: Shape 182" descr=" 183">
            <a:hlinkClick r:id="rId6" action="ppaction://hlinksldjump" highlightClick="1"/>
            <a:extLst>
              <a:ext uri="{FF2B5EF4-FFF2-40B4-BE49-F238E27FC236}">
                <a16:creationId xmlns:a16="http://schemas.microsoft.com/office/drawing/2014/main" id="{6BCC4A1C-65DE-48C8-9F96-E8C6DE8AFA79}"/>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Freeform: Shape 183" descr=" 184">
            <a:hlinkClick r:id="rId7" action="ppaction://hlinksldjump" highlightClick="1"/>
            <a:extLst>
              <a:ext uri="{FF2B5EF4-FFF2-40B4-BE49-F238E27FC236}">
                <a16:creationId xmlns:a16="http://schemas.microsoft.com/office/drawing/2014/main" id="{37F57C4F-5604-40DF-A93B-49C0ED960AE9}"/>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5" name="Freeform: Shape 184" descr=" 185">
            <a:hlinkClick r:id="rId8" action="ppaction://hlinksldjump" highlightClick="1"/>
            <a:extLst>
              <a:ext uri="{FF2B5EF4-FFF2-40B4-BE49-F238E27FC236}">
                <a16:creationId xmlns:a16="http://schemas.microsoft.com/office/drawing/2014/main" id="{1A10792D-03EB-4052-9D13-E7E9BB24BB0F}"/>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Freeform: Shape 185" descr=" 186">
            <a:hlinkClick r:id="rId4" action="ppaction://hlinksldjump" highlightClick="1"/>
            <a:extLst>
              <a:ext uri="{FF2B5EF4-FFF2-40B4-BE49-F238E27FC236}">
                <a16:creationId xmlns:a16="http://schemas.microsoft.com/office/drawing/2014/main" id="{FC5BFC82-C380-4252-A75C-04B4331ADFDF}"/>
              </a:ext>
            </a:extLst>
          </p:cNvPr>
          <p:cNvSpPr/>
          <p:nvPr/>
        </p:nvSpPr>
        <p:spPr>
          <a:xfrm>
            <a:off x="10307360" y="2723094"/>
            <a:ext cx="188464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Freeform: Shape 186" descr=" 187">
            <a:hlinkClick r:id="rId9" action="ppaction://hlinksldjump" highlightClick="1"/>
            <a:extLst>
              <a:ext uri="{FF2B5EF4-FFF2-40B4-BE49-F238E27FC236}">
                <a16:creationId xmlns:a16="http://schemas.microsoft.com/office/drawing/2014/main" id="{F2EA8CE0-5A57-4D08-AB74-C0A755F09CC1}"/>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Freeform: Shape 187" descr=" 188">
            <a:hlinkClick r:id="rId10" action="ppaction://hlinksldjump" highlightClick="1"/>
            <a:extLst>
              <a:ext uri="{FF2B5EF4-FFF2-40B4-BE49-F238E27FC236}">
                <a16:creationId xmlns:a16="http://schemas.microsoft.com/office/drawing/2014/main" id="{FD5AFAB3-A6F7-4ABE-9E6F-5249C5FB471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9" name="Freeform: Shape 188" descr=" 189">
            <a:hlinkClick r:id="rId11" action="ppaction://hlinksldjump" highlightClick="1"/>
            <a:extLst>
              <a:ext uri="{FF2B5EF4-FFF2-40B4-BE49-F238E27FC236}">
                <a16:creationId xmlns:a16="http://schemas.microsoft.com/office/drawing/2014/main" id="{367FC18E-D1E0-40C5-B397-E9248EBFA2D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7" name="REFERENCES" descr=" 157">
            <a:hlinkClick r:id="" action="ppaction://noaction" highlightClick="1"/>
            <a:extLst>
              <a:ext uri="{FF2B5EF4-FFF2-40B4-BE49-F238E27FC236}">
                <a16:creationId xmlns:a16="http://schemas.microsoft.com/office/drawing/2014/main" id="{AFFEB211-4170-48F2-A7B7-0249C47FBC8B}"/>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50" name="ABBREVIATIONS" descr=" 150">
            <a:hlinkClick r:id="" action="ppaction://noaction" highlightClick="1"/>
            <a:extLst>
              <a:ext uri="{FF2B5EF4-FFF2-40B4-BE49-F238E27FC236}">
                <a16:creationId xmlns:a16="http://schemas.microsoft.com/office/drawing/2014/main" id="{012DCD09-1C04-490A-ABFA-51E607446F31}"/>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ABBREVIATIONS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grpSp>
        <p:nvGrpSpPr>
          <p:cNvPr id="3" name="Group 2" descr=" 3">
            <a:extLst>
              <a:ext uri="{FF2B5EF4-FFF2-40B4-BE49-F238E27FC236}">
                <a16:creationId xmlns:a16="http://schemas.microsoft.com/office/drawing/2014/main" id="{86804DF0-6D1D-4B1A-8148-ED27BE3D48E6}"/>
              </a:ext>
            </a:extLst>
          </p:cNvPr>
          <p:cNvGrpSpPr/>
          <p:nvPr/>
        </p:nvGrpSpPr>
        <p:grpSpPr>
          <a:xfrm>
            <a:off x="548698" y="2020600"/>
            <a:ext cx="2766001" cy="2766001"/>
            <a:chOff x="548698" y="2020600"/>
            <a:chExt cx="2766001" cy="2766001"/>
          </a:xfrm>
        </p:grpSpPr>
        <p:sp>
          <p:nvSpPr>
            <p:cNvPr id="167" name="Oval 166">
              <a:extLst>
                <a:ext uri="{FF2B5EF4-FFF2-40B4-BE49-F238E27FC236}">
                  <a16:creationId xmlns:a16="http://schemas.microsoft.com/office/drawing/2014/main" id="{A434CDE8-9C7D-47E1-B50C-7B7C25B59103}"/>
                </a:ext>
              </a:extLst>
            </p:cNvPr>
            <p:cNvSpPr/>
            <p:nvPr/>
          </p:nvSpPr>
          <p:spPr>
            <a:xfrm>
              <a:off x="548698" y="2020600"/>
              <a:ext cx="2766001" cy="27660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3" name="Freeform: Shape 192">
              <a:extLst>
                <a:ext uri="{FF2B5EF4-FFF2-40B4-BE49-F238E27FC236}">
                  <a16:creationId xmlns:a16="http://schemas.microsoft.com/office/drawing/2014/main" id="{F99EDFB5-46D3-460C-AE18-6D5DBF3276A9}"/>
                </a:ext>
              </a:extLst>
            </p:cNvPr>
            <p:cNvSpPr/>
            <p:nvPr/>
          </p:nvSpPr>
          <p:spPr>
            <a:xfrm>
              <a:off x="1060679" y="2519084"/>
              <a:ext cx="1644421" cy="1782176"/>
            </a:xfrm>
            <a:custGeom>
              <a:avLst/>
              <a:gdLst>
                <a:gd name="connsiteX0" fmla="*/ 582164 w 582171"/>
                <a:gd name="connsiteY0" fmla="*/ 558127 h 630940"/>
                <a:gd name="connsiteX1" fmla="*/ 566779 w 582171"/>
                <a:gd name="connsiteY1" fmla="*/ 543812 h 630940"/>
                <a:gd name="connsiteX2" fmla="*/ 530349 w 582171"/>
                <a:gd name="connsiteY2" fmla="*/ 543812 h 630940"/>
                <a:gd name="connsiteX3" fmla="*/ 572799 w 582171"/>
                <a:gd name="connsiteY3" fmla="*/ 501362 h 630940"/>
                <a:gd name="connsiteX4" fmla="*/ 573555 w 582171"/>
                <a:gd name="connsiteY4" fmla="*/ 487429 h 630940"/>
                <a:gd name="connsiteX5" fmla="*/ 559260 w 582171"/>
                <a:gd name="connsiteY5" fmla="*/ 487041 h 630940"/>
                <a:gd name="connsiteX6" fmla="*/ 504263 w 582171"/>
                <a:gd name="connsiteY6" fmla="*/ 542031 h 630940"/>
                <a:gd name="connsiteX7" fmla="*/ 412364 w 582171"/>
                <a:gd name="connsiteY7" fmla="*/ 478392 h 630940"/>
                <a:gd name="connsiteX8" fmla="*/ 316409 w 582171"/>
                <a:gd name="connsiteY8" fmla="*/ 312187 h 630940"/>
                <a:gd name="connsiteX9" fmla="*/ 323086 w 582171"/>
                <a:gd name="connsiteY9" fmla="*/ 248751 h 630940"/>
                <a:gd name="connsiteX10" fmla="*/ 352280 w 582171"/>
                <a:gd name="connsiteY10" fmla="*/ 233136 h 630940"/>
                <a:gd name="connsiteX11" fmla="*/ 387751 w 582171"/>
                <a:gd name="connsiteY11" fmla="*/ 231131 h 630940"/>
                <a:gd name="connsiteX12" fmla="*/ 442806 w 582171"/>
                <a:gd name="connsiteY12" fmla="*/ 286187 h 630940"/>
                <a:gd name="connsiteX13" fmla="*/ 449766 w 582171"/>
                <a:gd name="connsiteY13" fmla="*/ 289072 h 630940"/>
                <a:gd name="connsiteX14" fmla="*/ 456378 w 582171"/>
                <a:gd name="connsiteY14" fmla="*/ 286522 h 630940"/>
                <a:gd name="connsiteX15" fmla="*/ 456339 w 582171"/>
                <a:gd name="connsiteY15" fmla="*/ 271879 h 630940"/>
                <a:gd name="connsiteX16" fmla="*/ 415591 w 582171"/>
                <a:gd name="connsiteY16" fmla="*/ 231131 h 630940"/>
                <a:gd name="connsiteX17" fmla="*/ 448781 w 582171"/>
                <a:gd name="connsiteY17" fmla="*/ 231131 h 630940"/>
                <a:gd name="connsiteX18" fmla="*/ 459007 w 582171"/>
                <a:gd name="connsiteY18" fmla="*/ 222252 h 630940"/>
                <a:gd name="connsiteX19" fmla="*/ 449208 w 582171"/>
                <a:gd name="connsiteY19" fmla="*/ 211434 h 630940"/>
                <a:gd name="connsiteX20" fmla="*/ 414408 w 582171"/>
                <a:gd name="connsiteY20" fmla="*/ 211434 h 630940"/>
                <a:gd name="connsiteX21" fmla="*/ 456332 w 582171"/>
                <a:gd name="connsiteY21" fmla="*/ 169510 h 630940"/>
                <a:gd name="connsiteX22" fmla="*/ 457088 w 582171"/>
                <a:gd name="connsiteY22" fmla="*/ 155577 h 630940"/>
                <a:gd name="connsiteX23" fmla="*/ 442793 w 582171"/>
                <a:gd name="connsiteY23" fmla="*/ 155189 h 630940"/>
                <a:gd name="connsiteX24" fmla="*/ 386548 w 582171"/>
                <a:gd name="connsiteY24" fmla="*/ 211428 h 630940"/>
                <a:gd name="connsiteX25" fmla="*/ 352260 w 582171"/>
                <a:gd name="connsiteY25" fmla="*/ 207142 h 630940"/>
                <a:gd name="connsiteX26" fmla="*/ 310776 w 582171"/>
                <a:gd name="connsiteY26" fmla="*/ 135295 h 630940"/>
                <a:gd name="connsiteX27" fmla="*/ 340930 w 582171"/>
                <a:gd name="connsiteY27" fmla="*/ 76486 h 630940"/>
                <a:gd name="connsiteX28" fmla="*/ 394329 w 582171"/>
                <a:gd name="connsiteY28" fmla="*/ 64176 h 630940"/>
                <a:gd name="connsiteX29" fmla="*/ 402315 w 582171"/>
                <a:gd name="connsiteY29" fmla="*/ 53214 h 630940"/>
                <a:gd name="connsiteX30" fmla="*/ 390334 w 582171"/>
                <a:gd name="connsiteY30" fmla="*/ 44887 h 630940"/>
                <a:gd name="connsiteX31" fmla="*/ 341922 w 582171"/>
                <a:gd name="connsiteY31" fmla="*/ 56046 h 630940"/>
                <a:gd name="connsiteX32" fmla="*/ 330763 w 582171"/>
                <a:gd name="connsiteY32" fmla="*/ 7635 h 630940"/>
                <a:gd name="connsiteX33" fmla="*/ 316968 w 582171"/>
                <a:gd name="connsiteY33" fmla="*/ 931 h 630940"/>
                <a:gd name="connsiteX34" fmla="*/ 311631 w 582171"/>
                <a:gd name="connsiteY34" fmla="*/ 12334 h 630940"/>
                <a:gd name="connsiteX35" fmla="*/ 324066 w 582171"/>
                <a:gd name="connsiteY35" fmla="*/ 66299 h 630940"/>
                <a:gd name="connsiteX36" fmla="*/ 288260 w 582171"/>
                <a:gd name="connsiteY36" fmla="*/ 122308 h 630940"/>
                <a:gd name="connsiteX37" fmla="*/ 205298 w 582171"/>
                <a:gd name="connsiteY37" fmla="*/ 122308 h 630940"/>
                <a:gd name="connsiteX38" fmla="*/ 184951 w 582171"/>
                <a:gd name="connsiteY38" fmla="*/ 93357 h 630940"/>
                <a:gd name="connsiteX39" fmla="*/ 200284 w 582171"/>
                <a:gd name="connsiteY39" fmla="*/ 12716 h 630940"/>
                <a:gd name="connsiteX40" fmla="*/ 192450 w 582171"/>
                <a:gd name="connsiteY40" fmla="*/ 1201 h 630940"/>
                <a:gd name="connsiteX41" fmla="*/ 180935 w 582171"/>
                <a:gd name="connsiteY41" fmla="*/ 9035 h 630940"/>
                <a:gd name="connsiteX42" fmla="*/ 169874 w 582171"/>
                <a:gd name="connsiteY42" fmla="*/ 67232 h 630940"/>
                <a:gd name="connsiteX43" fmla="*/ 142967 w 582171"/>
                <a:gd name="connsiteY43" fmla="*/ 20629 h 630940"/>
                <a:gd name="connsiteX44" fmla="*/ 129067 w 582171"/>
                <a:gd name="connsiteY44" fmla="*/ 17296 h 630940"/>
                <a:gd name="connsiteX45" fmla="*/ 126188 w 582171"/>
                <a:gd name="connsiteY45" fmla="*/ 30954 h 630940"/>
                <a:gd name="connsiteX46" fmla="*/ 153364 w 582171"/>
                <a:gd name="connsiteY46" fmla="*/ 78024 h 630940"/>
                <a:gd name="connsiteX47" fmla="*/ 95667 w 582171"/>
                <a:gd name="connsiteY47" fmla="*/ 67055 h 630940"/>
                <a:gd name="connsiteX48" fmla="*/ 84021 w 582171"/>
                <a:gd name="connsiteY48" fmla="*/ 75842 h 630940"/>
                <a:gd name="connsiteX49" fmla="*/ 92420 w 582171"/>
                <a:gd name="connsiteY49" fmla="*/ 86489 h 630940"/>
                <a:gd name="connsiteX50" fmla="*/ 166371 w 582171"/>
                <a:gd name="connsiteY50" fmla="*/ 100547 h 630940"/>
                <a:gd name="connsiteX51" fmla="*/ 182802 w 582171"/>
                <a:gd name="connsiteY51" fmla="*/ 135295 h 630940"/>
                <a:gd name="connsiteX52" fmla="*/ 120181 w 582171"/>
                <a:gd name="connsiteY52" fmla="*/ 211428 h 630940"/>
                <a:gd name="connsiteX53" fmla="*/ 58356 w 582171"/>
                <a:gd name="connsiteY53" fmla="*/ 211428 h 630940"/>
                <a:gd name="connsiteX54" fmla="*/ 16787 w 582171"/>
                <a:gd name="connsiteY54" fmla="*/ 169858 h 630940"/>
                <a:gd name="connsiteX55" fmla="*/ 1552 w 582171"/>
                <a:gd name="connsiteY55" fmla="*/ 171462 h 630940"/>
                <a:gd name="connsiteX56" fmla="*/ 3051 w 582171"/>
                <a:gd name="connsiteY56" fmla="*/ 183975 h 630940"/>
                <a:gd name="connsiteX57" fmla="*/ 37989 w 582171"/>
                <a:gd name="connsiteY57" fmla="*/ 218913 h 630940"/>
                <a:gd name="connsiteX58" fmla="*/ 3235 w 582171"/>
                <a:gd name="connsiteY58" fmla="*/ 253667 h 630940"/>
                <a:gd name="connsiteX59" fmla="*/ 3235 w 582171"/>
                <a:gd name="connsiteY59" fmla="*/ 268323 h 630940"/>
                <a:gd name="connsiteX60" fmla="*/ 9846 w 582171"/>
                <a:gd name="connsiteY60" fmla="*/ 270874 h 630940"/>
                <a:gd name="connsiteX61" fmla="*/ 16806 w 582171"/>
                <a:gd name="connsiteY61" fmla="*/ 267988 h 630940"/>
                <a:gd name="connsiteX62" fmla="*/ 53663 w 582171"/>
                <a:gd name="connsiteY62" fmla="*/ 231138 h 630940"/>
                <a:gd name="connsiteX63" fmla="*/ 131426 w 582171"/>
                <a:gd name="connsiteY63" fmla="*/ 231138 h 630940"/>
                <a:gd name="connsiteX64" fmla="*/ 182821 w 582171"/>
                <a:gd name="connsiteY64" fmla="*/ 304997 h 630940"/>
                <a:gd name="connsiteX65" fmla="*/ 144512 w 582171"/>
                <a:gd name="connsiteY65" fmla="*/ 377646 h 630940"/>
                <a:gd name="connsiteX66" fmla="*/ 91007 w 582171"/>
                <a:gd name="connsiteY66" fmla="*/ 389325 h 630940"/>
                <a:gd name="connsiteX67" fmla="*/ 82917 w 582171"/>
                <a:gd name="connsiteY67" fmla="*/ 400176 h 630940"/>
                <a:gd name="connsiteX68" fmla="*/ 94799 w 582171"/>
                <a:gd name="connsiteY68" fmla="*/ 408654 h 630940"/>
                <a:gd name="connsiteX69" fmla="*/ 143335 w 582171"/>
                <a:gd name="connsiteY69" fmla="*/ 398060 h 630940"/>
                <a:gd name="connsiteX70" fmla="*/ 153930 w 582171"/>
                <a:gd name="connsiteY70" fmla="*/ 446596 h 630940"/>
                <a:gd name="connsiteX71" fmla="*/ 163545 w 582171"/>
                <a:gd name="connsiteY71" fmla="*/ 454344 h 630940"/>
                <a:gd name="connsiteX72" fmla="*/ 165655 w 582171"/>
                <a:gd name="connsiteY72" fmla="*/ 454114 h 630940"/>
                <a:gd name="connsiteX73" fmla="*/ 173173 w 582171"/>
                <a:gd name="connsiteY73" fmla="*/ 442396 h 630940"/>
                <a:gd name="connsiteX74" fmla="*/ 161291 w 582171"/>
                <a:gd name="connsiteY74" fmla="*/ 387958 h 630940"/>
                <a:gd name="connsiteX75" fmla="*/ 205325 w 582171"/>
                <a:gd name="connsiteY75" fmla="*/ 317983 h 630940"/>
                <a:gd name="connsiteX76" fmla="*/ 207513 w 582171"/>
                <a:gd name="connsiteY76" fmla="*/ 315631 h 630940"/>
                <a:gd name="connsiteX77" fmla="*/ 291171 w 582171"/>
                <a:gd name="connsiteY77" fmla="*/ 327566 h 630940"/>
                <a:gd name="connsiteX78" fmla="*/ 386778 w 582171"/>
                <a:gd name="connsiteY78" fmla="*/ 493167 h 630940"/>
                <a:gd name="connsiteX79" fmla="*/ 502903 w 582171"/>
                <a:gd name="connsiteY79" fmla="*/ 571705 h 630940"/>
                <a:gd name="connsiteX80" fmla="*/ 559260 w 582171"/>
                <a:gd name="connsiteY80" fmla="*/ 628062 h 630940"/>
                <a:gd name="connsiteX81" fmla="*/ 566233 w 582171"/>
                <a:gd name="connsiteY81" fmla="*/ 630941 h 630940"/>
                <a:gd name="connsiteX82" fmla="*/ 572845 w 582171"/>
                <a:gd name="connsiteY82" fmla="*/ 628391 h 630940"/>
                <a:gd name="connsiteX83" fmla="*/ 572812 w 582171"/>
                <a:gd name="connsiteY83" fmla="*/ 613741 h 630940"/>
                <a:gd name="connsiteX84" fmla="*/ 532426 w 582171"/>
                <a:gd name="connsiteY84" fmla="*/ 573355 h 630940"/>
                <a:gd name="connsiteX85" fmla="*/ 567403 w 582171"/>
                <a:gd name="connsiteY85" fmla="*/ 573355 h 630940"/>
                <a:gd name="connsiteX86" fmla="*/ 582164 w 582171"/>
                <a:gd name="connsiteY86" fmla="*/ 558127 h 630940"/>
                <a:gd name="connsiteX87" fmla="*/ 387258 w 582171"/>
                <a:gd name="connsiteY87" fmla="*/ 211434 h 630940"/>
                <a:gd name="connsiteX88" fmla="*/ 387113 w 582171"/>
                <a:gd name="connsiteY88" fmla="*/ 211434 h 630940"/>
                <a:gd name="connsiteX89" fmla="*/ 387258 w 582171"/>
                <a:gd name="connsiteY89" fmla="*/ 211434 h 630940"/>
                <a:gd name="connsiteX90" fmla="*/ 236247 w 582171"/>
                <a:gd name="connsiteY90" fmla="*/ 236593 h 630940"/>
                <a:gd name="connsiteX91" fmla="*/ 204661 w 582171"/>
                <a:gd name="connsiteY91" fmla="*/ 205006 h 630940"/>
                <a:gd name="connsiteX92" fmla="*/ 236247 w 582171"/>
                <a:gd name="connsiteY92" fmla="*/ 173420 h 630940"/>
                <a:gd name="connsiteX93" fmla="*/ 267833 w 582171"/>
                <a:gd name="connsiteY93" fmla="*/ 205006 h 630940"/>
                <a:gd name="connsiteX94" fmla="*/ 236247 w 582171"/>
                <a:gd name="connsiteY94" fmla="*/ 236593 h 63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82171" h="630940">
                  <a:moveTo>
                    <a:pt x="582164" y="558127"/>
                  </a:moveTo>
                  <a:cubicBezTo>
                    <a:pt x="581921" y="550043"/>
                    <a:pt x="574869" y="543812"/>
                    <a:pt x="566779" y="543812"/>
                  </a:cubicBezTo>
                  <a:lnTo>
                    <a:pt x="530349" y="543812"/>
                  </a:lnTo>
                  <a:lnTo>
                    <a:pt x="572799" y="501362"/>
                  </a:lnTo>
                  <a:cubicBezTo>
                    <a:pt x="576571" y="497590"/>
                    <a:pt x="577123" y="491392"/>
                    <a:pt x="573555" y="487429"/>
                  </a:cubicBezTo>
                  <a:cubicBezTo>
                    <a:pt x="569749" y="483203"/>
                    <a:pt x="563230" y="483072"/>
                    <a:pt x="559260" y="487041"/>
                  </a:cubicBezTo>
                  <a:lnTo>
                    <a:pt x="504263" y="542031"/>
                  </a:lnTo>
                  <a:cubicBezTo>
                    <a:pt x="466079" y="535656"/>
                    <a:pt x="432041" y="512476"/>
                    <a:pt x="412364" y="478392"/>
                  </a:cubicBezTo>
                  <a:lnTo>
                    <a:pt x="316409" y="312187"/>
                  </a:lnTo>
                  <a:cubicBezTo>
                    <a:pt x="304658" y="291826"/>
                    <a:pt x="306912" y="265813"/>
                    <a:pt x="323086" y="248751"/>
                  </a:cubicBezTo>
                  <a:cubicBezTo>
                    <a:pt x="330579" y="240845"/>
                    <a:pt x="340542" y="235153"/>
                    <a:pt x="352280" y="233136"/>
                  </a:cubicBezTo>
                  <a:cubicBezTo>
                    <a:pt x="360640" y="231696"/>
                    <a:pt x="385273" y="231177"/>
                    <a:pt x="387751" y="231131"/>
                  </a:cubicBezTo>
                  <a:lnTo>
                    <a:pt x="442806" y="286187"/>
                  </a:lnTo>
                  <a:cubicBezTo>
                    <a:pt x="444732" y="288106"/>
                    <a:pt x="447249" y="289072"/>
                    <a:pt x="449766" y="289072"/>
                  </a:cubicBezTo>
                  <a:cubicBezTo>
                    <a:pt x="452139" y="289072"/>
                    <a:pt x="454512" y="288224"/>
                    <a:pt x="456378" y="286522"/>
                  </a:cubicBezTo>
                  <a:cubicBezTo>
                    <a:pt x="460584" y="282704"/>
                    <a:pt x="460361" y="275895"/>
                    <a:pt x="456339" y="271879"/>
                  </a:cubicBezTo>
                  <a:lnTo>
                    <a:pt x="415591" y="231131"/>
                  </a:lnTo>
                  <a:lnTo>
                    <a:pt x="448781" y="231131"/>
                  </a:lnTo>
                  <a:cubicBezTo>
                    <a:pt x="453927" y="231131"/>
                    <a:pt x="458521" y="227372"/>
                    <a:pt x="459007" y="222252"/>
                  </a:cubicBezTo>
                  <a:cubicBezTo>
                    <a:pt x="459566" y="216376"/>
                    <a:pt x="454965" y="211434"/>
                    <a:pt x="449208" y="211434"/>
                  </a:cubicBezTo>
                  <a:lnTo>
                    <a:pt x="414408" y="211434"/>
                  </a:lnTo>
                  <a:lnTo>
                    <a:pt x="456332" y="169510"/>
                  </a:lnTo>
                  <a:cubicBezTo>
                    <a:pt x="460105" y="165737"/>
                    <a:pt x="460657" y="159540"/>
                    <a:pt x="457088" y="155577"/>
                  </a:cubicBezTo>
                  <a:cubicBezTo>
                    <a:pt x="453283" y="151351"/>
                    <a:pt x="446763" y="151219"/>
                    <a:pt x="442793" y="155189"/>
                  </a:cubicBezTo>
                  <a:lnTo>
                    <a:pt x="386548" y="211428"/>
                  </a:lnTo>
                  <a:cubicBezTo>
                    <a:pt x="386548" y="211428"/>
                    <a:pt x="360772" y="208641"/>
                    <a:pt x="352260" y="207142"/>
                  </a:cubicBezTo>
                  <a:cubicBezTo>
                    <a:pt x="321785" y="201773"/>
                    <a:pt x="301017" y="165961"/>
                    <a:pt x="310776" y="135295"/>
                  </a:cubicBezTo>
                  <a:cubicBezTo>
                    <a:pt x="315791" y="119554"/>
                    <a:pt x="340930" y="76486"/>
                    <a:pt x="340930" y="76486"/>
                  </a:cubicBezTo>
                  <a:lnTo>
                    <a:pt x="394329" y="64176"/>
                  </a:lnTo>
                  <a:cubicBezTo>
                    <a:pt x="399351" y="63020"/>
                    <a:pt x="402985" y="58320"/>
                    <a:pt x="402315" y="53214"/>
                  </a:cubicBezTo>
                  <a:cubicBezTo>
                    <a:pt x="401539" y="47364"/>
                    <a:pt x="395933" y="43599"/>
                    <a:pt x="390334" y="44887"/>
                  </a:cubicBezTo>
                  <a:lnTo>
                    <a:pt x="341922" y="56046"/>
                  </a:lnTo>
                  <a:lnTo>
                    <a:pt x="330763" y="7635"/>
                  </a:lnTo>
                  <a:cubicBezTo>
                    <a:pt x="329389" y="1668"/>
                    <a:pt x="322843" y="-1763"/>
                    <a:pt x="316968" y="931"/>
                  </a:cubicBezTo>
                  <a:cubicBezTo>
                    <a:pt x="312702" y="2890"/>
                    <a:pt x="310579" y="7760"/>
                    <a:pt x="311631" y="12334"/>
                  </a:cubicBezTo>
                  <a:lnTo>
                    <a:pt x="324066" y="66299"/>
                  </a:lnTo>
                  <a:cubicBezTo>
                    <a:pt x="324066" y="66299"/>
                    <a:pt x="302390" y="106028"/>
                    <a:pt x="288260" y="122308"/>
                  </a:cubicBezTo>
                  <a:cubicBezTo>
                    <a:pt x="266447" y="147440"/>
                    <a:pt x="225916" y="148433"/>
                    <a:pt x="205298" y="122308"/>
                  </a:cubicBezTo>
                  <a:cubicBezTo>
                    <a:pt x="199817" y="115361"/>
                    <a:pt x="184951" y="93357"/>
                    <a:pt x="184951" y="93357"/>
                  </a:cubicBezTo>
                  <a:lnTo>
                    <a:pt x="200284" y="12716"/>
                  </a:lnTo>
                  <a:cubicBezTo>
                    <a:pt x="201296" y="7372"/>
                    <a:pt x="197793" y="2220"/>
                    <a:pt x="192450" y="1201"/>
                  </a:cubicBezTo>
                  <a:cubicBezTo>
                    <a:pt x="187100" y="189"/>
                    <a:pt x="181947" y="3692"/>
                    <a:pt x="180935" y="9035"/>
                  </a:cubicBezTo>
                  <a:lnTo>
                    <a:pt x="169874" y="67232"/>
                  </a:lnTo>
                  <a:lnTo>
                    <a:pt x="142967" y="20629"/>
                  </a:lnTo>
                  <a:cubicBezTo>
                    <a:pt x="140161" y="15765"/>
                    <a:pt x="133838" y="14201"/>
                    <a:pt x="129067" y="17296"/>
                  </a:cubicBezTo>
                  <a:cubicBezTo>
                    <a:pt x="124591" y="20201"/>
                    <a:pt x="123520" y="26333"/>
                    <a:pt x="126188" y="30954"/>
                  </a:cubicBezTo>
                  <a:lnTo>
                    <a:pt x="153364" y="78024"/>
                  </a:lnTo>
                  <a:lnTo>
                    <a:pt x="95667" y="67055"/>
                  </a:lnTo>
                  <a:cubicBezTo>
                    <a:pt x="90028" y="65984"/>
                    <a:pt x="84566" y="69966"/>
                    <a:pt x="84021" y="75842"/>
                  </a:cubicBezTo>
                  <a:cubicBezTo>
                    <a:pt x="83541" y="80968"/>
                    <a:pt x="87366" y="85523"/>
                    <a:pt x="92420" y="86489"/>
                  </a:cubicBezTo>
                  <a:lnTo>
                    <a:pt x="166371" y="100547"/>
                  </a:lnTo>
                  <a:cubicBezTo>
                    <a:pt x="166371" y="100547"/>
                    <a:pt x="179213" y="126383"/>
                    <a:pt x="182802" y="135295"/>
                  </a:cubicBezTo>
                  <a:cubicBezTo>
                    <a:pt x="195611" y="167111"/>
                    <a:pt x="172424" y="211428"/>
                    <a:pt x="120181" y="211428"/>
                  </a:cubicBezTo>
                  <a:cubicBezTo>
                    <a:pt x="98552" y="211428"/>
                    <a:pt x="58356" y="211428"/>
                    <a:pt x="58356" y="211428"/>
                  </a:cubicBezTo>
                  <a:lnTo>
                    <a:pt x="16787" y="169858"/>
                  </a:lnTo>
                  <a:cubicBezTo>
                    <a:pt x="12462" y="165540"/>
                    <a:pt x="5121" y="166072"/>
                    <a:pt x="1552" y="171462"/>
                  </a:cubicBezTo>
                  <a:cubicBezTo>
                    <a:pt x="-1044" y="175379"/>
                    <a:pt x="-275" y="180656"/>
                    <a:pt x="3051" y="183975"/>
                  </a:cubicBezTo>
                  <a:lnTo>
                    <a:pt x="37989" y="218913"/>
                  </a:lnTo>
                  <a:lnTo>
                    <a:pt x="3235" y="253667"/>
                  </a:lnTo>
                  <a:cubicBezTo>
                    <a:pt x="-761" y="257703"/>
                    <a:pt x="-972" y="264505"/>
                    <a:pt x="3235" y="268323"/>
                  </a:cubicBezTo>
                  <a:cubicBezTo>
                    <a:pt x="5108" y="270019"/>
                    <a:pt x="7474" y="270874"/>
                    <a:pt x="9846" y="270874"/>
                  </a:cubicBezTo>
                  <a:cubicBezTo>
                    <a:pt x="12363" y="270874"/>
                    <a:pt x="14887" y="269914"/>
                    <a:pt x="16806" y="267988"/>
                  </a:cubicBezTo>
                  <a:lnTo>
                    <a:pt x="53663" y="231138"/>
                  </a:lnTo>
                  <a:cubicBezTo>
                    <a:pt x="53663" y="231138"/>
                    <a:pt x="109455" y="231138"/>
                    <a:pt x="131426" y="231138"/>
                  </a:cubicBezTo>
                  <a:cubicBezTo>
                    <a:pt x="168343" y="231138"/>
                    <a:pt x="193784" y="274403"/>
                    <a:pt x="182821" y="304997"/>
                  </a:cubicBezTo>
                  <a:cubicBezTo>
                    <a:pt x="175894" y="324326"/>
                    <a:pt x="144512" y="377646"/>
                    <a:pt x="144512" y="377646"/>
                  </a:cubicBezTo>
                  <a:lnTo>
                    <a:pt x="91007" y="389325"/>
                  </a:lnTo>
                  <a:cubicBezTo>
                    <a:pt x="85986" y="390423"/>
                    <a:pt x="82305" y="395076"/>
                    <a:pt x="82917" y="400176"/>
                  </a:cubicBezTo>
                  <a:cubicBezTo>
                    <a:pt x="83620" y="406032"/>
                    <a:pt x="89154" y="409883"/>
                    <a:pt x="94799" y="408654"/>
                  </a:cubicBezTo>
                  <a:lnTo>
                    <a:pt x="143335" y="398060"/>
                  </a:lnTo>
                  <a:lnTo>
                    <a:pt x="153930" y="446596"/>
                  </a:lnTo>
                  <a:cubicBezTo>
                    <a:pt x="154935" y="451203"/>
                    <a:pt x="159010" y="454344"/>
                    <a:pt x="163545" y="454344"/>
                  </a:cubicBezTo>
                  <a:cubicBezTo>
                    <a:pt x="164242" y="454344"/>
                    <a:pt x="164945" y="454272"/>
                    <a:pt x="165655" y="454114"/>
                  </a:cubicBezTo>
                  <a:cubicBezTo>
                    <a:pt x="170965" y="452958"/>
                    <a:pt x="174337" y="447707"/>
                    <a:pt x="173173" y="442396"/>
                  </a:cubicBezTo>
                  <a:lnTo>
                    <a:pt x="161291" y="387958"/>
                  </a:lnTo>
                  <a:cubicBezTo>
                    <a:pt x="161291" y="387958"/>
                    <a:pt x="191694" y="333527"/>
                    <a:pt x="205325" y="317983"/>
                  </a:cubicBezTo>
                  <a:cubicBezTo>
                    <a:pt x="206034" y="317175"/>
                    <a:pt x="206764" y="316386"/>
                    <a:pt x="207513" y="315631"/>
                  </a:cubicBezTo>
                  <a:cubicBezTo>
                    <a:pt x="231962" y="290820"/>
                    <a:pt x="273755" y="297399"/>
                    <a:pt x="291171" y="327566"/>
                  </a:cubicBezTo>
                  <a:lnTo>
                    <a:pt x="386778" y="493167"/>
                  </a:lnTo>
                  <a:cubicBezTo>
                    <a:pt x="411496" y="535978"/>
                    <a:pt x="454696" y="564739"/>
                    <a:pt x="502903" y="571705"/>
                  </a:cubicBezTo>
                  <a:lnTo>
                    <a:pt x="559260" y="628062"/>
                  </a:lnTo>
                  <a:cubicBezTo>
                    <a:pt x="561192" y="629981"/>
                    <a:pt x="563709" y="630941"/>
                    <a:pt x="566233" y="630941"/>
                  </a:cubicBezTo>
                  <a:cubicBezTo>
                    <a:pt x="568599" y="630941"/>
                    <a:pt x="570972" y="630093"/>
                    <a:pt x="572845" y="628391"/>
                  </a:cubicBezTo>
                  <a:cubicBezTo>
                    <a:pt x="577051" y="624572"/>
                    <a:pt x="576828" y="617757"/>
                    <a:pt x="572812" y="613741"/>
                  </a:cubicBezTo>
                  <a:lnTo>
                    <a:pt x="532426" y="573355"/>
                  </a:lnTo>
                  <a:lnTo>
                    <a:pt x="567403" y="573355"/>
                  </a:lnTo>
                  <a:cubicBezTo>
                    <a:pt x="575710" y="573355"/>
                    <a:pt x="582421" y="566493"/>
                    <a:pt x="582164" y="558127"/>
                  </a:cubicBezTo>
                  <a:close/>
                  <a:moveTo>
                    <a:pt x="387258" y="211434"/>
                  </a:moveTo>
                  <a:lnTo>
                    <a:pt x="387113" y="211434"/>
                  </a:lnTo>
                  <a:cubicBezTo>
                    <a:pt x="387258" y="211336"/>
                    <a:pt x="387317" y="211329"/>
                    <a:pt x="387258" y="211434"/>
                  </a:cubicBezTo>
                  <a:close/>
                  <a:moveTo>
                    <a:pt x="236247" y="236593"/>
                  </a:moveTo>
                  <a:cubicBezTo>
                    <a:pt x="218804" y="236593"/>
                    <a:pt x="204661" y="222449"/>
                    <a:pt x="204661" y="205006"/>
                  </a:cubicBezTo>
                  <a:cubicBezTo>
                    <a:pt x="204661" y="187564"/>
                    <a:pt x="218804" y="173420"/>
                    <a:pt x="236247" y="173420"/>
                  </a:cubicBezTo>
                  <a:cubicBezTo>
                    <a:pt x="253690" y="173420"/>
                    <a:pt x="267833" y="187564"/>
                    <a:pt x="267833" y="205006"/>
                  </a:cubicBezTo>
                  <a:cubicBezTo>
                    <a:pt x="267833" y="222449"/>
                    <a:pt x="253690" y="236593"/>
                    <a:pt x="236247" y="236593"/>
                  </a:cubicBezTo>
                  <a:close/>
                </a:path>
              </a:pathLst>
            </a:custGeom>
            <a:solidFill>
              <a:schemeClr val="bg1"/>
            </a:solidFill>
            <a:ln w="657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58" name="Group 157" descr=" 158">
            <a:extLst>
              <a:ext uri="{FF2B5EF4-FFF2-40B4-BE49-F238E27FC236}">
                <a16:creationId xmlns:a16="http://schemas.microsoft.com/office/drawing/2014/main" id="{E21F3DA0-3BA3-4426-A2B8-38B001C967FD}"/>
              </a:ext>
            </a:extLst>
          </p:cNvPr>
          <p:cNvGrpSpPr/>
          <p:nvPr/>
        </p:nvGrpSpPr>
        <p:grpSpPr>
          <a:xfrm>
            <a:off x="195253" y="3546448"/>
            <a:ext cx="5770784" cy="3143241"/>
            <a:chOff x="146440" y="2659836"/>
            <a:chExt cx="4328088" cy="2357431"/>
          </a:xfrm>
        </p:grpSpPr>
        <p:sp>
          <p:nvSpPr>
            <p:cNvPr id="159" name="Rectangle: Rounded Corners 158">
              <a:extLst>
                <a:ext uri="{FF2B5EF4-FFF2-40B4-BE49-F238E27FC236}">
                  <a16:creationId xmlns:a16="http://schemas.microsoft.com/office/drawing/2014/main" id="{D12B8B5C-A9C1-4202-AD82-BDAC99A1C47D}"/>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en-GB" sz="14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p>
            <a:p>
              <a:pPr marL="304792" marR="0" lvl="0" indent="-304792" algn="l" defTabSz="1219170" rtl="0" eaLnBrk="1" fontAlgn="auto" latinLnBrk="0" hangingPunct="1">
                <a:lnSpc>
                  <a:spcPct val="100000"/>
                </a:lnSpc>
                <a:spcBef>
                  <a:spcPts val="400"/>
                </a:spcBef>
                <a:spcAft>
                  <a:spcPts val="400"/>
                </a:spcAft>
                <a:buClrTx/>
                <a:buSzTx/>
                <a:buFontTx/>
                <a:buAutoNum type="arabicPeriod"/>
                <a:tabLst/>
                <a:defRPr/>
              </a:pP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Halverson JL. Depression. Medscape 2019. Available at </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hlinkClick r:id="rId12"/>
                </a:rPr>
                <a:t>https://emedicine.medscape.com/article/286759-overview</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 Accessed August 2020.</a:t>
              </a:r>
            </a:p>
            <a:p>
              <a:pPr marL="304792" marR="0" lvl="0" indent="-304792" algn="l" defTabSz="1219170" rtl="0" eaLnBrk="1" fontAlgn="auto" latinLnBrk="0" hangingPunct="1">
                <a:lnSpc>
                  <a:spcPct val="100000"/>
                </a:lnSpc>
                <a:spcBef>
                  <a:spcPts val="400"/>
                </a:spcBef>
                <a:spcAft>
                  <a:spcPts val="400"/>
                </a:spcAft>
                <a:buClrTx/>
                <a:buSzTx/>
                <a:buFontTx/>
                <a:buAutoNum type="arabicPeriod"/>
                <a:tabLst/>
                <a:defRPr/>
              </a:pP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Newport DJ, et al. Am J Psychiatry 2015; 172:950–966.</a:t>
              </a:r>
            </a:p>
          </p:txBody>
        </p:sp>
        <p:sp>
          <p:nvSpPr>
            <p:cNvPr id="161" name="Rectangle: Rounded Corners 160">
              <a:extLst>
                <a:ext uri="{FF2B5EF4-FFF2-40B4-BE49-F238E27FC236}">
                  <a16:creationId xmlns:a16="http://schemas.microsoft.com/office/drawing/2014/main" id="{4ECB399F-51D0-4997-80BB-C167B0A5618B}"/>
                </a:ext>
              </a:extLst>
            </p:cNvPr>
            <p:cNvSpPr/>
            <p:nvPr/>
          </p:nvSpPr>
          <p:spPr>
            <a:xfrm>
              <a:off x="1357693" y="4729267"/>
              <a:ext cx="982800" cy="288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62" name="Rectangle: Rounded Corners 161">
              <a:extLst>
                <a:ext uri="{FF2B5EF4-FFF2-40B4-BE49-F238E27FC236}">
                  <a16:creationId xmlns:a16="http://schemas.microsoft.com/office/drawing/2014/main" id="{22F95A39-B9EC-42DB-80E0-DD0BCDADC974}"/>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400"/>
                </a:spcBef>
                <a:spcAft>
                  <a:spcPts val="400"/>
                </a:spcAft>
                <a:buClrTx/>
                <a:buSzTx/>
                <a:buFontTx/>
                <a:buNone/>
                <a:tabLst/>
                <a:defRPr/>
              </a:pPr>
              <a:r>
                <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sym typeface="Wingdings" panose="05000000000000000000" pitchFamily="2" charset="2"/>
                </a:rPr>
                <a:t></a:t>
              </a:r>
              <a:endPar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sp>
        <p:nvSpPr>
          <p:cNvPr id="151" name="Rectangle 150" descr=" 191">
            <a:extLst>
              <a:ext uri="{FF2B5EF4-FFF2-40B4-BE49-F238E27FC236}">
                <a16:creationId xmlns:a16="http://schemas.microsoft.com/office/drawing/2014/main" id="{A9C9E107-08EB-44D3-830A-BA3A54E3E2BB}"/>
              </a:ext>
            </a:extLst>
          </p:cNvPr>
          <p:cNvSpPr/>
          <p:nvPr/>
        </p:nvSpPr>
        <p:spPr>
          <a:xfrm>
            <a:off x="294640" y="243536"/>
            <a:ext cx="10963910" cy="892552"/>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The pathophysiology of depression includes </a:t>
            </a:r>
            <a:b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b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neurotransmitter dysfunction</a:t>
            </a:r>
            <a:r>
              <a:rPr kumimoji="0" lang="en-GB" sz="2600" b="1" i="0" u="none" strike="noStrike" kern="1200" cap="none" spc="0" normalizeH="0" baseline="30000" noProof="0" dirty="0">
                <a:ln>
                  <a:noFill/>
                </a:ln>
                <a:solidFill>
                  <a:srgbClr val="023761"/>
                </a:solidFill>
                <a:effectLst/>
                <a:uLnTx/>
                <a:uFillTx/>
                <a:latin typeface="Arial" panose="020B0604020202020204"/>
                <a:ea typeface="+mn-ea"/>
                <a:cs typeface="+mn-cs"/>
              </a:rPr>
              <a:t>1</a:t>
            </a:r>
          </a:p>
        </p:txBody>
      </p:sp>
    </p:spTree>
    <p:extLst>
      <p:ext uri="{BB962C8B-B14F-4D97-AF65-F5344CB8AC3E}">
        <p14:creationId xmlns:p14="http://schemas.microsoft.com/office/powerpoint/2010/main" val="2177535027"/>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2"/>
                                        </p:tgtEl>
                                        <p:attrNameLst>
                                          <p:attrName>style.visibility</p:attrName>
                                        </p:attrNameLst>
                                      </p:cBhvr>
                                      <p:to>
                                        <p:strVal val="visible"/>
                                      </p:to>
                                    </p:set>
                                    <p:animEffect transition="in" filter="fade">
                                      <p:cBhvr>
                                        <p:cTn id="7" dur="1000"/>
                                        <p:tgtEl>
                                          <p:spTgt spid="152"/>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153"/>
                                        </p:tgtEl>
                                        <p:attrNameLst>
                                          <p:attrName>style.visibility</p:attrName>
                                        </p:attrNameLst>
                                      </p:cBhvr>
                                      <p:to>
                                        <p:strVal val="visible"/>
                                      </p:to>
                                    </p:set>
                                    <p:animEffect transition="in" filter="fade">
                                      <p:cBhvr>
                                        <p:cTn id="11" dur="1000"/>
                                        <p:tgtEl>
                                          <p:spTgt spid="153"/>
                                        </p:tgtEl>
                                      </p:cBhvr>
                                    </p:animEffect>
                                  </p:childTnLst>
                                </p:cTn>
                              </p:par>
                            </p:childTnLst>
                          </p:cTn>
                        </p:par>
                        <p:par>
                          <p:cTn id="12" fill="hold">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154"/>
                                        </p:tgtEl>
                                        <p:attrNameLst>
                                          <p:attrName>style.visibility</p:attrName>
                                        </p:attrNameLst>
                                      </p:cBhvr>
                                      <p:to>
                                        <p:strVal val="visible"/>
                                      </p:to>
                                    </p:set>
                                    <p:animEffect transition="in" filter="fade">
                                      <p:cBhvr>
                                        <p:cTn id="15" dur="1000"/>
                                        <p:tgtEl>
                                          <p:spTgt spid="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 grpId="0" animBg="1"/>
      <p:bldP spid="153" grpId="0" animBg="1"/>
      <p:bldP spid="154" grpId="0" animBg="1"/>
    </p:bldLst>
  </p:timing>
</p:sld>
</file>

<file path=ppt/slides/slide65.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sp>
        <p:nvSpPr>
          <p:cNvPr id="159" name="Rectangle: Rounded Corners 158">
            <a:extLst>
              <a:ext uri="{FF2B5EF4-FFF2-40B4-BE49-F238E27FC236}">
                <a16:creationId xmlns:a16="http://schemas.microsoft.com/office/drawing/2014/main" id="{091D8EBC-6558-4953-886A-05C2D697DFEA}"/>
              </a:ext>
            </a:extLst>
          </p:cNvPr>
          <p:cNvSpPr/>
          <p:nvPr/>
        </p:nvSpPr>
        <p:spPr>
          <a:xfrm>
            <a:off x="3606800" y="198755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b="1" dirty="0">
                <a:solidFill>
                  <a:schemeClr val="accent2"/>
                </a:solidFill>
              </a:rPr>
              <a:t>Evidence of complex interplay </a:t>
            </a:r>
            <a:r>
              <a:rPr lang="en-GB" sz="1600" dirty="0">
                <a:solidFill>
                  <a:schemeClr val="accent1"/>
                </a:solidFill>
              </a:rPr>
              <a:t>between neurotransmitter availability, receptor regulation, and wider factors</a:t>
            </a:r>
            <a:r>
              <a:rPr lang="en-GB" sz="1600" baseline="30000" dirty="0">
                <a:solidFill>
                  <a:schemeClr val="accent1"/>
                </a:solidFill>
              </a:rPr>
              <a:t>1</a:t>
            </a:r>
          </a:p>
        </p:txBody>
      </p:sp>
      <p:sp>
        <p:nvSpPr>
          <p:cNvPr id="161" name="Rectangle: Rounded Corners 160">
            <a:extLst>
              <a:ext uri="{FF2B5EF4-FFF2-40B4-BE49-F238E27FC236}">
                <a16:creationId xmlns:a16="http://schemas.microsoft.com/office/drawing/2014/main" id="{B326FBB6-BCAD-482E-8AE9-F583687ACFC7}"/>
              </a:ext>
            </a:extLst>
          </p:cNvPr>
          <p:cNvSpPr/>
          <p:nvPr/>
        </p:nvSpPr>
        <p:spPr>
          <a:xfrm>
            <a:off x="3606800" y="297815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dirty="0">
                <a:solidFill>
                  <a:schemeClr val="accent1"/>
                </a:solidFill>
              </a:rPr>
              <a:t>Implicated neurotransmitter systems include CNS </a:t>
            </a:r>
            <a:r>
              <a:rPr lang="en-GB" sz="1600" b="1" dirty="0">
                <a:solidFill>
                  <a:schemeClr val="accent2"/>
                </a:solidFill>
              </a:rPr>
              <a:t>serotonin</a:t>
            </a:r>
            <a:r>
              <a:rPr lang="en-GB" sz="1600" dirty="0">
                <a:solidFill>
                  <a:schemeClr val="accent1"/>
                </a:solidFill>
              </a:rPr>
              <a:t>, </a:t>
            </a:r>
            <a:r>
              <a:rPr lang="en-GB" sz="1600" b="1" dirty="0">
                <a:solidFill>
                  <a:schemeClr val="accent2"/>
                </a:solidFill>
              </a:rPr>
              <a:t>glutamate</a:t>
            </a:r>
            <a:r>
              <a:rPr lang="en-GB" sz="1600" dirty="0">
                <a:solidFill>
                  <a:schemeClr val="accent1"/>
                </a:solidFill>
              </a:rPr>
              <a:t>, and </a:t>
            </a:r>
            <a:r>
              <a:rPr lang="en-GB" sz="1600" b="1" dirty="0">
                <a:solidFill>
                  <a:schemeClr val="accent2"/>
                </a:solidFill>
              </a:rPr>
              <a:t>dopamine</a:t>
            </a:r>
            <a:r>
              <a:rPr lang="en-GB" sz="1600" baseline="30000" dirty="0">
                <a:solidFill>
                  <a:schemeClr val="accent1"/>
                </a:solidFill>
              </a:rPr>
              <a:t>1</a:t>
            </a:r>
          </a:p>
        </p:txBody>
      </p:sp>
      <p:sp>
        <p:nvSpPr>
          <p:cNvPr id="162" name="Rectangle: Rounded Corners 161">
            <a:extLst>
              <a:ext uri="{FF2B5EF4-FFF2-40B4-BE49-F238E27FC236}">
                <a16:creationId xmlns:a16="http://schemas.microsoft.com/office/drawing/2014/main" id="{DCFEBCEE-E4F4-44F5-ACEE-872B39C68A6F}"/>
              </a:ext>
            </a:extLst>
          </p:cNvPr>
          <p:cNvSpPr/>
          <p:nvPr/>
        </p:nvSpPr>
        <p:spPr>
          <a:xfrm>
            <a:off x="3606800" y="3968750"/>
            <a:ext cx="6324600"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dirty="0">
                <a:solidFill>
                  <a:schemeClr val="accent1"/>
                </a:solidFill>
              </a:rPr>
              <a:t>Aberrant transmission of </a:t>
            </a:r>
            <a:r>
              <a:rPr lang="en-GB" sz="1600" b="1" dirty="0">
                <a:solidFill>
                  <a:schemeClr val="accent2"/>
                </a:solidFill>
              </a:rPr>
              <a:t>glutamate</a:t>
            </a:r>
            <a:r>
              <a:rPr lang="en-GB" sz="1600" dirty="0">
                <a:solidFill>
                  <a:schemeClr val="accent1"/>
                </a:solidFill>
              </a:rPr>
              <a:t>, mediated by </a:t>
            </a:r>
            <a:r>
              <a:rPr lang="en-GB" sz="1600" b="1" dirty="0">
                <a:solidFill>
                  <a:schemeClr val="accent2"/>
                </a:solidFill>
              </a:rPr>
              <a:t>NMDA receptors</a:t>
            </a:r>
            <a:r>
              <a:rPr lang="en-GB" sz="1600" dirty="0">
                <a:solidFill>
                  <a:schemeClr val="accent1"/>
                </a:solidFill>
              </a:rPr>
              <a:t>, has been shown to be important</a:t>
            </a:r>
            <a:r>
              <a:rPr lang="en-GB" sz="1600" baseline="30000" dirty="0">
                <a:solidFill>
                  <a:schemeClr val="accent1"/>
                </a:solidFill>
              </a:rPr>
              <a:t>2</a:t>
            </a:r>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72309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9"/>
            <a:ext cx="576000" cy="576000"/>
            <a:chOff x="3950297" y="2115051"/>
            <a:chExt cx="432000" cy="432000"/>
          </a:xfrm>
          <a:solidFill>
            <a:schemeClr val="accent4"/>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893351"/>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Future areas </a:t>
            </a:r>
            <a:b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b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of focus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3"/>
          <a:stretch>
            <a:fillRect/>
          </a:stretch>
        </p:blipFill>
        <p:spPr>
          <a:xfrm>
            <a:off x="9763410" y="6187335"/>
            <a:ext cx="1847316" cy="337291"/>
          </a:xfrm>
          <a:prstGeom prst="rect">
            <a:avLst/>
          </a:prstGeom>
        </p:spPr>
      </p:pic>
      <p:sp>
        <p:nvSpPr>
          <p:cNvPr id="173" name="Freeform: Shape 172" descr=" 173">
            <a:extLst>
              <a:ext uri="{FF2B5EF4-FFF2-40B4-BE49-F238E27FC236}">
                <a16:creationId xmlns:a16="http://schemas.microsoft.com/office/drawing/2014/main" id="{3A9CF0D6-308E-4059-9A7A-42C845596958}"/>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4" name="Freeform: Shape 173" descr=" 174">
            <a:extLst>
              <a:ext uri="{FF2B5EF4-FFF2-40B4-BE49-F238E27FC236}">
                <a16:creationId xmlns:a16="http://schemas.microsoft.com/office/drawing/2014/main" id="{244D10F2-6585-47AF-B6AF-8A890CF5E81B}"/>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5" name="Freeform: Shape 174" descr=" 175">
            <a:extLst>
              <a:ext uri="{FF2B5EF4-FFF2-40B4-BE49-F238E27FC236}">
                <a16:creationId xmlns:a16="http://schemas.microsoft.com/office/drawing/2014/main" id="{85C78B2D-41D0-43BD-85DD-631000CDDCA2}"/>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6" name="Freeform: Shape 175" descr=" 176">
            <a:extLst>
              <a:ext uri="{FF2B5EF4-FFF2-40B4-BE49-F238E27FC236}">
                <a16:creationId xmlns:a16="http://schemas.microsoft.com/office/drawing/2014/main" id="{1D6DC9BE-700C-4D01-921E-5A1EC56D7BB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7" name="Freeform: Shape 176" descr=" 177">
            <a:extLst>
              <a:ext uri="{FF2B5EF4-FFF2-40B4-BE49-F238E27FC236}">
                <a16:creationId xmlns:a16="http://schemas.microsoft.com/office/drawing/2014/main" id="{4B165EC0-00D4-481C-8958-2327367C089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8" name="Freeform: Shape 177" descr=" 178">
            <a:extLst>
              <a:ext uri="{FF2B5EF4-FFF2-40B4-BE49-F238E27FC236}">
                <a16:creationId xmlns:a16="http://schemas.microsoft.com/office/drawing/2014/main" id="{CA58C506-BB2D-43C6-B6EB-E38214428F4F}"/>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9" name="ABBREVIATIONS" descr=" 179">
            <a:hlinkClick r:id="" action="ppaction://noaction" highlightClick="1"/>
            <a:extLst>
              <a:ext uri="{FF2B5EF4-FFF2-40B4-BE49-F238E27FC236}">
                <a16:creationId xmlns:a16="http://schemas.microsoft.com/office/drawing/2014/main" id="{CDE7DECC-8111-4416-8636-B61814F89BB0}"/>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sp>
        <p:nvSpPr>
          <p:cNvPr id="180" name="Oval 179" descr=" 180">
            <a:hlinkClick r:id="" action="ppaction://hlinkshowjump?jump=nextslide" highlightClick="1"/>
            <a:extLst>
              <a:ext uri="{FF2B5EF4-FFF2-40B4-BE49-F238E27FC236}">
                <a16:creationId xmlns:a16="http://schemas.microsoft.com/office/drawing/2014/main" id="{BA863416-550F-4432-856F-D9640D70121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1" name="Oval 180" descr=" 181">
            <a:hlinkClick r:id="rId4" action="ppaction://hlinksldjump" highlightClick="1"/>
            <a:extLst>
              <a:ext uri="{FF2B5EF4-FFF2-40B4-BE49-F238E27FC236}">
                <a16:creationId xmlns:a16="http://schemas.microsoft.com/office/drawing/2014/main" id="{6A5FD429-A4B9-4677-A422-DF522C0900C2}"/>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82" name="Oval 181" descr=" 182">
            <a:hlinkClick r:id="rId5" action="ppaction://hlinksldjump" highlightClick="1"/>
            <a:extLst>
              <a:ext uri="{FF2B5EF4-FFF2-40B4-BE49-F238E27FC236}">
                <a16:creationId xmlns:a16="http://schemas.microsoft.com/office/drawing/2014/main" id="{CFA0CBD8-ADA6-435C-8EFD-5826A250CF9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3" name="Freeform: Shape 182" descr=" 183">
            <a:hlinkClick r:id="rId6" action="ppaction://hlinksldjump" highlightClick="1"/>
            <a:extLst>
              <a:ext uri="{FF2B5EF4-FFF2-40B4-BE49-F238E27FC236}">
                <a16:creationId xmlns:a16="http://schemas.microsoft.com/office/drawing/2014/main" id="{6BCC4A1C-65DE-48C8-9F96-E8C6DE8AFA79}"/>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Freeform: Shape 183" descr=" 184">
            <a:hlinkClick r:id="rId7" action="ppaction://hlinksldjump" highlightClick="1"/>
            <a:extLst>
              <a:ext uri="{FF2B5EF4-FFF2-40B4-BE49-F238E27FC236}">
                <a16:creationId xmlns:a16="http://schemas.microsoft.com/office/drawing/2014/main" id="{37F57C4F-5604-40DF-A93B-49C0ED960AE9}"/>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5" name="Freeform: Shape 184" descr=" 185">
            <a:hlinkClick r:id="rId8" action="ppaction://hlinksldjump" highlightClick="1"/>
            <a:extLst>
              <a:ext uri="{FF2B5EF4-FFF2-40B4-BE49-F238E27FC236}">
                <a16:creationId xmlns:a16="http://schemas.microsoft.com/office/drawing/2014/main" id="{1A10792D-03EB-4052-9D13-E7E9BB24BB0F}"/>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Freeform: Shape 185" descr=" 186">
            <a:hlinkClick r:id="rId4" action="ppaction://hlinksldjump" highlightClick="1"/>
            <a:extLst>
              <a:ext uri="{FF2B5EF4-FFF2-40B4-BE49-F238E27FC236}">
                <a16:creationId xmlns:a16="http://schemas.microsoft.com/office/drawing/2014/main" id="{FC5BFC82-C380-4252-A75C-04B4331ADFDF}"/>
              </a:ext>
            </a:extLst>
          </p:cNvPr>
          <p:cNvSpPr/>
          <p:nvPr/>
        </p:nvSpPr>
        <p:spPr>
          <a:xfrm>
            <a:off x="10307360" y="2723094"/>
            <a:ext cx="188464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Freeform: Shape 186" descr=" 187">
            <a:hlinkClick r:id="rId9" action="ppaction://hlinksldjump" highlightClick="1"/>
            <a:extLst>
              <a:ext uri="{FF2B5EF4-FFF2-40B4-BE49-F238E27FC236}">
                <a16:creationId xmlns:a16="http://schemas.microsoft.com/office/drawing/2014/main" id="{F2EA8CE0-5A57-4D08-AB74-C0A755F09CC1}"/>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Freeform: Shape 187" descr=" 188">
            <a:hlinkClick r:id="rId10" action="ppaction://hlinksldjump" highlightClick="1"/>
            <a:extLst>
              <a:ext uri="{FF2B5EF4-FFF2-40B4-BE49-F238E27FC236}">
                <a16:creationId xmlns:a16="http://schemas.microsoft.com/office/drawing/2014/main" id="{FD5AFAB3-A6F7-4ABE-9E6F-5249C5FB471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9" name="Freeform: Shape 188" descr=" 189">
            <a:hlinkClick r:id="rId11" action="ppaction://hlinksldjump" highlightClick="1"/>
            <a:extLst>
              <a:ext uri="{FF2B5EF4-FFF2-40B4-BE49-F238E27FC236}">
                <a16:creationId xmlns:a16="http://schemas.microsoft.com/office/drawing/2014/main" id="{367FC18E-D1E0-40C5-B397-E9248EBFA2D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7" name="REFERENCES" descr=" 157">
            <a:hlinkClick r:id="" action="ppaction://noaction" highlightClick="1"/>
            <a:extLst>
              <a:ext uri="{FF2B5EF4-FFF2-40B4-BE49-F238E27FC236}">
                <a16:creationId xmlns:a16="http://schemas.microsoft.com/office/drawing/2014/main" id="{AFFEB211-4170-48F2-A7B7-0249C47FBC8B}"/>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50" name="ABBREVIATIONS" descr=" 150">
            <a:hlinkClick r:id="" action="ppaction://noaction" highlightClick="1"/>
            <a:extLst>
              <a:ext uri="{FF2B5EF4-FFF2-40B4-BE49-F238E27FC236}">
                <a16:creationId xmlns:a16="http://schemas.microsoft.com/office/drawing/2014/main" id="{012DCD09-1C04-490A-ABFA-51E607446F31}"/>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ABBREVIATIONS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grpSp>
        <p:nvGrpSpPr>
          <p:cNvPr id="3" name="Group 2" descr=" 3">
            <a:extLst>
              <a:ext uri="{FF2B5EF4-FFF2-40B4-BE49-F238E27FC236}">
                <a16:creationId xmlns:a16="http://schemas.microsoft.com/office/drawing/2014/main" id="{86804DF0-6D1D-4B1A-8148-ED27BE3D48E6}"/>
              </a:ext>
            </a:extLst>
          </p:cNvPr>
          <p:cNvGrpSpPr/>
          <p:nvPr/>
        </p:nvGrpSpPr>
        <p:grpSpPr>
          <a:xfrm>
            <a:off x="548698" y="2020600"/>
            <a:ext cx="2766001" cy="2766001"/>
            <a:chOff x="548698" y="2020600"/>
            <a:chExt cx="2766001" cy="2766001"/>
          </a:xfrm>
        </p:grpSpPr>
        <p:sp>
          <p:nvSpPr>
            <p:cNvPr id="167" name="Oval 166">
              <a:extLst>
                <a:ext uri="{FF2B5EF4-FFF2-40B4-BE49-F238E27FC236}">
                  <a16:creationId xmlns:a16="http://schemas.microsoft.com/office/drawing/2014/main" id="{A434CDE8-9C7D-47E1-B50C-7B7C25B59103}"/>
                </a:ext>
              </a:extLst>
            </p:cNvPr>
            <p:cNvSpPr/>
            <p:nvPr/>
          </p:nvSpPr>
          <p:spPr>
            <a:xfrm>
              <a:off x="548698" y="2020600"/>
              <a:ext cx="2766001" cy="27660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3" name="Freeform: Shape 192">
              <a:extLst>
                <a:ext uri="{FF2B5EF4-FFF2-40B4-BE49-F238E27FC236}">
                  <a16:creationId xmlns:a16="http://schemas.microsoft.com/office/drawing/2014/main" id="{F99EDFB5-46D3-460C-AE18-6D5DBF3276A9}"/>
                </a:ext>
              </a:extLst>
            </p:cNvPr>
            <p:cNvSpPr/>
            <p:nvPr/>
          </p:nvSpPr>
          <p:spPr>
            <a:xfrm>
              <a:off x="1060679" y="2519084"/>
              <a:ext cx="1644421" cy="1782176"/>
            </a:xfrm>
            <a:custGeom>
              <a:avLst/>
              <a:gdLst>
                <a:gd name="connsiteX0" fmla="*/ 582164 w 582171"/>
                <a:gd name="connsiteY0" fmla="*/ 558127 h 630940"/>
                <a:gd name="connsiteX1" fmla="*/ 566779 w 582171"/>
                <a:gd name="connsiteY1" fmla="*/ 543812 h 630940"/>
                <a:gd name="connsiteX2" fmla="*/ 530349 w 582171"/>
                <a:gd name="connsiteY2" fmla="*/ 543812 h 630940"/>
                <a:gd name="connsiteX3" fmla="*/ 572799 w 582171"/>
                <a:gd name="connsiteY3" fmla="*/ 501362 h 630940"/>
                <a:gd name="connsiteX4" fmla="*/ 573555 w 582171"/>
                <a:gd name="connsiteY4" fmla="*/ 487429 h 630940"/>
                <a:gd name="connsiteX5" fmla="*/ 559260 w 582171"/>
                <a:gd name="connsiteY5" fmla="*/ 487041 h 630940"/>
                <a:gd name="connsiteX6" fmla="*/ 504263 w 582171"/>
                <a:gd name="connsiteY6" fmla="*/ 542031 h 630940"/>
                <a:gd name="connsiteX7" fmla="*/ 412364 w 582171"/>
                <a:gd name="connsiteY7" fmla="*/ 478392 h 630940"/>
                <a:gd name="connsiteX8" fmla="*/ 316409 w 582171"/>
                <a:gd name="connsiteY8" fmla="*/ 312187 h 630940"/>
                <a:gd name="connsiteX9" fmla="*/ 323086 w 582171"/>
                <a:gd name="connsiteY9" fmla="*/ 248751 h 630940"/>
                <a:gd name="connsiteX10" fmla="*/ 352280 w 582171"/>
                <a:gd name="connsiteY10" fmla="*/ 233136 h 630940"/>
                <a:gd name="connsiteX11" fmla="*/ 387751 w 582171"/>
                <a:gd name="connsiteY11" fmla="*/ 231131 h 630940"/>
                <a:gd name="connsiteX12" fmla="*/ 442806 w 582171"/>
                <a:gd name="connsiteY12" fmla="*/ 286187 h 630940"/>
                <a:gd name="connsiteX13" fmla="*/ 449766 w 582171"/>
                <a:gd name="connsiteY13" fmla="*/ 289072 h 630940"/>
                <a:gd name="connsiteX14" fmla="*/ 456378 w 582171"/>
                <a:gd name="connsiteY14" fmla="*/ 286522 h 630940"/>
                <a:gd name="connsiteX15" fmla="*/ 456339 w 582171"/>
                <a:gd name="connsiteY15" fmla="*/ 271879 h 630940"/>
                <a:gd name="connsiteX16" fmla="*/ 415591 w 582171"/>
                <a:gd name="connsiteY16" fmla="*/ 231131 h 630940"/>
                <a:gd name="connsiteX17" fmla="*/ 448781 w 582171"/>
                <a:gd name="connsiteY17" fmla="*/ 231131 h 630940"/>
                <a:gd name="connsiteX18" fmla="*/ 459007 w 582171"/>
                <a:gd name="connsiteY18" fmla="*/ 222252 h 630940"/>
                <a:gd name="connsiteX19" fmla="*/ 449208 w 582171"/>
                <a:gd name="connsiteY19" fmla="*/ 211434 h 630940"/>
                <a:gd name="connsiteX20" fmla="*/ 414408 w 582171"/>
                <a:gd name="connsiteY20" fmla="*/ 211434 h 630940"/>
                <a:gd name="connsiteX21" fmla="*/ 456332 w 582171"/>
                <a:gd name="connsiteY21" fmla="*/ 169510 h 630940"/>
                <a:gd name="connsiteX22" fmla="*/ 457088 w 582171"/>
                <a:gd name="connsiteY22" fmla="*/ 155577 h 630940"/>
                <a:gd name="connsiteX23" fmla="*/ 442793 w 582171"/>
                <a:gd name="connsiteY23" fmla="*/ 155189 h 630940"/>
                <a:gd name="connsiteX24" fmla="*/ 386548 w 582171"/>
                <a:gd name="connsiteY24" fmla="*/ 211428 h 630940"/>
                <a:gd name="connsiteX25" fmla="*/ 352260 w 582171"/>
                <a:gd name="connsiteY25" fmla="*/ 207142 h 630940"/>
                <a:gd name="connsiteX26" fmla="*/ 310776 w 582171"/>
                <a:gd name="connsiteY26" fmla="*/ 135295 h 630940"/>
                <a:gd name="connsiteX27" fmla="*/ 340930 w 582171"/>
                <a:gd name="connsiteY27" fmla="*/ 76486 h 630940"/>
                <a:gd name="connsiteX28" fmla="*/ 394329 w 582171"/>
                <a:gd name="connsiteY28" fmla="*/ 64176 h 630940"/>
                <a:gd name="connsiteX29" fmla="*/ 402315 w 582171"/>
                <a:gd name="connsiteY29" fmla="*/ 53214 h 630940"/>
                <a:gd name="connsiteX30" fmla="*/ 390334 w 582171"/>
                <a:gd name="connsiteY30" fmla="*/ 44887 h 630940"/>
                <a:gd name="connsiteX31" fmla="*/ 341922 w 582171"/>
                <a:gd name="connsiteY31" fmla="*/ 56046 h 630940"/>
                <a:gd name="connsiteX32" fmla="*/ 330763 w 582171"/>
                <a:gd name="connsiteY32" fmla="*/ 7635 h 630940"/>
                <a:gd name="connsiteX33" fmla="*/ 316968 w 582171"/>
                <a:gd name="connsiteY33" fmla="*/ 931 h 630940"/>
                <a:gd name="connsiteX34" fmla="*/ 311631 w 582171"/>
                <a:gd name="connsiteY34" fmla="*/ 12334 h 630940"/>
                <a:gd name="connsiteX35" fmla="*/ 324066 w 582171"/>
                <a:gd name="connsiteY35" fmla="*/ 66299 h 630940"/>
                <a:gd name="connsiteX36" fmla="*/ 288260 w 582171"/>
                <a:gd name="connsiteY36" fmla="*/ 122308 h 630940"/>
                <a:gd name="connsiteX37" fmla="*/ 205298 w 582171"/>
                <a:gd name="connsiteY37" fmla="*/ 122308 h 630940"/>
                <a:gd name="connsiteX38" fmla="*/ 184951 w 582171"/>
                <a:gd name="connsiteY38" fmla="*/ 93357 h 630940"/>
                <a:gd name="connsiteX39" fmla="*/ 200284 w 582171"/>
                <a:gd name="connsiteY39" fmla="*/ 12716 h 630940"/>
                <a:gd name="connsiteX40" fmla="*/ 192450 w 582171"/>
                <a:gd name="connsiteY40" fmla="*/ 1201 h 630940"/>
                <a:gd name="connsiteX41" fmla="*/ 180935 w 582171"/>
                <a:gd name="connsiteY41" fmla="*/ 9035 h 630940"/>
                <a:gd name="connsiteX42" fmla="*/ 169874 w 582171"/>
                <a:gd name="connsiteY42" fmla="*/ 67232 h 630940"/>
                <a:gd name="connsiteX43" fmla="*/ 142967 w 582171"/>
                <a:gd name="connsiteY43" fmla="*/ 20629 h 630940"/>
                <a:gd name="connsiteX44" fmla="*/ 129067 w 582171"/>
                <a:gd name="connsiteY44" fmla="*/ 17296 h 630940"/>
                <a:gd name="connsiteX45" fmla="*/ 126188 w 582171"/>
                <a:gd name="connsiteY45" fmla="*/ 30954 h 630940"/>
                <a:gd name="connsiteX46" fmla="*/ 153364 w 582171"/>
                <a:gd name="connsiteY46" fmla="*/ 78024 h 630940"/>
                <a:gd name="connsiteX47" fmla="*/ 95667 w 582171"/>
                <a:gd name="connsiteY47" fmla="*/ 67055 h 630940"/>
                <a:gd name="connsiteX48" fmla="*/ 84021 w 582171"/>
                <a:gd name="connsiteY48" fmla="*/ 75842 h 630940"/>
                <a:gd name="connsiteX49" fmla="*/ 92420 w 582171"/>
                <a:gd name="connsiteY49" fmla="*/ 86489 h 630940"/>
                <a:gd name="connsiteX50" fmla="*/ 166371 w 582171"/>
                <a:gd name="connsiteY50" fmla="*/ 100547 h 630940"/>
                <a:gd name="connsiteX51" fmla="*/ 182802 w 582171"/>
                <a:gd name="connsiteY51" fmla="*/ 135295 h 630940"/>
                <a:gd name="connsiteX52" fmla="*/ 120181 w 582171"/>
                <a:gd name="connsiteY52" fmla="*/ 211428 h 630940"/>
                <a:gd name="connsiteX53" fmla="*/ 58356 w 582171"/>
                <a:gd name="connsiteY53" fmla="*/ 211428 h 630940"/>
                <a:gd name="connsiteX54" fmla="*/ 16787 w 582171"/>
                <a:gd name="connsiteY54" fmla="*/ 169858 h 630940"/>
                <a:gd name="connsiteX55" fmla="*/ 1552 w 582171"/>
                <a:gd name="connsiteY55" fmla="*/ 171462 h 630940"/>
                <a:gd name="connsiteX56" fmla="*/ 3051 w 582171"/>
                <a:gd name="connsiteY56" fmla="*/ 183975 h 630940"/>
                <a:gd name="connsiteX57" fmla="*/ 37989 w 582171"/>
                <a:gd name="connsiteY57" fmla="*/ 218913 h 630940"/>
                <a:gd name="connsiteX58" fmla="*/ 3235 w 582171"/>
                <a:gd name="connsiteY58" fmla="*/ 253667 h 630940"/>
                <a:gd name="connsiteX59" fmla="*/ 3235 w 582171"/>
                <a:gd name="connsiteY59" fmla="*/ 268323 h 630940"/>
                <a:gd name="connsiteX60" fmla="*/ 9846 w 582171"/>
                <a:gd name="connsiteY60" fmla="*/ 270874 h 630940"/>
                <a:gd name="connsiteX61" fmla="*/ 16806 w 582171"/>
                <a:gd name="connsiteY61" fmla="*/ 267988 h 630940"/>
                <a:gd name="connsiteX62" fmla="*/ 53663 w 582171"/>
                <a:gd name="connsiteY62" fmla="*/ 231138 h 630940"/>
                <a:gd name="connsiteX63" fmla="*/ 131426 w 582171"/>
                <a:gd name="connsiteY63" fmla="*/ 231138 h 630940"/>
                <a:gd name="connsiteX64" fmla="*/ 182821 w 582171"/>
                <a:gd name="connsiteY64" fmla="*/ 304997 h 630940"/>
                <a:gd name="connsiteX65" fmla="*/ 144512 w 582171"/>
                <a:gd name="connsiteY65" fmla="*/ 377646 h 630940"/>
                <a:gd name="connsiteX66" fmla="*/ 91007 w 582171"/>
                <a:gd name="connsiteY66" fmla="*/ 389325 h 630940"/>
                <a:gd name="connsiteX67" fmla="*/ 82917 w 582171"/>
                <a:gd name="connsiteY67" fmla="*/ 400176 h 630940"/>
                <a:gd name="connsiteX68" fmla="*/ 94799 w 582171"/>
                <a:gd name="connsiteY68" fmla="*/ 408654 h 630940"/>
                <a:gd name="connsiteX69" fmla="*/ 143335 w 582171"/>
                <a:gd name="connsiteY69" fmla="*/ 398060 h 630940"/>
                <a:gd name="connsiteX70" fmla="*/ 153930 w 582171"/>
                <a:gd name="connsiteY70" fmla="*/ 446596 h 630940"/>
                <a:gd name="connsiteX71" fmla="*/ 163545 w 582171"/>
                <a:gd name="connsiteY71" fmla="*/ 454344 h 630940"/>
                <a:gd name="connsiteX72" fmla="*/ 165655 w 582171"/>
                <a:gd name="connsiteY72" fmla="*/ 454114 h 630940"/>
                <a:gd name="connsiteX73" fmla="*/ 173173 w 582171"/>
                <a:gd name="connsiteY73" fmla="*/ 442396 h 630940"/>
                <a:gd name="connsiteX74" fmla="*/ 161291 w 582171"/>
                <a:gd name="connsiteY74" fmla="*/ 387958 h 630940"/>
                <a:gd name="connsiteX75" fmla="*/ 205325 w 582171"/>
                <a:gd name="connsiteY75" fmla="*/ 317983 h 630940"/>
                <a:gd name="connsiteX76" fmla="*/ 207513 w 582171"/>
                <a:gd name="connsiteY76" fmla="*/ 315631 h 630940"/>
                <a:gd name="connsiteX77" fmla="*/ 291171 w 582171"/>
                <a:gd name="connsiteY77" fmla="*/ 327566 h 630940"/>
                <a:gd name="connsiteX78" fmla="*/ 386778 w 582171"/>
                <a:gd name="connsiteY78" fmla="*/ 493167 h 630940"/>
                <a:gd name="connsiteX79" fmla="*/ 502903 w 582171"/>
                <a:gd name="connsiteY79" fmla="*/ 571705 h 630940"/>
                <a:gd name="connsiteX80" fmla="*/ 559260 w 582171"/>
                <a:gd name="connsiteY80" fmla="*/ 628062 h 630940"/>
                <a:gd name="connsiteX81" fmla="*/ 566233 w 582171"/>
                <a:gd name="connsiteY81" fmla="*/ 630941 h 630940"/>
                <a:gd name="connsiteX82" fmla="*/ 572845 w 582171"/>
                <a:gd name="connsiteY82" fmla="*/ 628391 h 630940"/>
                <a:gd name="connsiteX83" fmla="*/ 572812 w 582171"/>
                <a:gd name="connsiteY83" fmla="*/ 613741 h 630940"/>
                <a:gd name="connsiteX84" fmla="*/ 532426 w 582171"/>
                <a:gd name="connsiteY84" fmla="*/ 573355 h 630940"/>
                <a:gd name="connsiteX85" fmla="*/ 567403 w 582171"/>
                <a:gd name="connsiteY85" fmla="*/ 573355 h 630940"/>
                <a:gd name="connsiteX86" fmla="*/ 582164 w 582171"/>
                <a:gd name="connsiteY86" fmla="*/ 558127 h 630940"/>
                <a:gd name="connsiteX87" fmla="*/ 387258 w 582171"/>
                <a:gd name="connsiteY87" fmla="*/ 211434 h 630940"/>
                <a:gd name="connsiteX88" fmla="*/ 387113 w 582171"/>
                <a:gd name="connsiteY88" fmla="*/ 211434 h 630940"/>
                <a:gd name="connsiteX89" fmla="*/ 387258 w 582171"/>
                <a:gd name="connsiteY89" fmla="*/ 211434 h 630940"/>
                <a:gd name="connsiteX90" fmla="*/ 236247 w 582171"/>
                <a:gd name="connsiteY90" fmla="*/ 236593 h 630940"/>
                <a:gd name="connsiteX91" fmla="*/ 204661 w 582171"/>
                <a:gd name="connsiteY91" fmla="*/ 205006 h 630940"/>
                <a:gd name="connsiteX92" fmla="*/ 236247 w 582171"/>
                <a:gd name="connsiteY92" fmla="*/ 173420 h 630940"/>
                <a:gd name="connsiteX93" fmla="*/ 267833 w 582171"/>
                <a:gd name="connsiteY93" fmla="*/ 205006 h 630940"/>
                <a:gd name="connsiteX94" fmla="*/ 236247 w 582171"/>
                <a:gd name="connsiteY94" fmla="*/ 236593 h 63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82171" h="630940">
                  <a:moveTo>
                    <a:pt x="582164" y="558127"/>
                  </a:moveTo>
                  <a:cubicBezTo>
                    <a:pt x="581921" y="550043"/>
                    <a:pt x="574869" y="543812"/>
                    <a:pt x="566779" y="543812"/>
                  </a:cubicBezTo>
                  <a:lnTo>
                    <a:pt x="530349" y="543812"/>
                  </a:lnTo>
                  <a:lnTo>
                    <a:pt x="572799" y="501362"/>
                  </a:lnTo>
                  <a:cubicBezTo>
                    <a:pt x="576571" y="497590"/>
                    <a:pt x="577123" y="491392"/>
                    <a:pt x="573555" y="487429"/>
                  </a:cubicBezTo>
                  <a:cubicBezTo>
                    <a:pt x="569749" y="483203"/>
                    <a:pt x="563230" y="483072"/>
                    <a:pt x="559260" y="487041"/>
                  </a:cubicBezTo>
                  <a:lnTo>
                    <a:pt x="504263" y="542031"/>
                  </a:lnTo>
                  <a:cubicBezTo>
                    <a:pt x="466079" y="535656"/>
                    <a:pt x="432041" y="512476"/>
                    <a:pt x="412364" y="478392"/>
                  </a:cubicBezTo>
                  <a:lnTo>
                    <a:pt x="316409" y="312187"/>
                  </a:lnTo>
                  <a:cubicBezTo>
                    <a:pt x="304658" y="291826"/>
                    <a:pt x="306912" y="265813"/>
                    <a:pt x="323086" y="248751"/>
                  </a:cubicBezTo>
                  <a:cubicBezTo>
                    <a:pt x="330579" y="240845"/>
                    <a:pt x="340542" y="235153"/>
                    <a:pt x="352280" y="233136"/>
                  </a:cubicBezTo>
                  <a:cubicBezTo>
                    <a:pt x="360640" y="231696"/>
                    <a:pt x="385273" y="231177"/>
                    <a:pt x="387751" y="231131"/>
                  </a:cubicBezTo>
                  <a:lnTo>
                    <a:pt x="442806" y="286187"/>
                  </a:lnTo>
                  <a:cubicBezTo>
                    <a:pt x="444732" y="288106"/>
                    <a:pt x="447249" y="289072"/>
                    <a:pt x="449766" y="289072"/>
                  </a:cubicBezTo>
                  <a:cubicBezTo>
                    <a:pt x="452139" y="289072"/>
                    <a:pt x="454512" y="288224"/>
                    <a:pt x="456378" y="286522"/>
                  </a:cubicBezTo>
                  <a:cubicBezTo>
                    <a:pt x="460584" y="282704"/>
                    <a:pt x="460361" y="275895"/>
                    <a:pt x="456339" y="271879"/>
                  </a:cubicBezTo>
                  <a:lnTo>
                    <a:pt x="415591" y="231131"/>
                  </a:lnTo>
                  <a:lnTo>
                    <a:pt x="448781" y="231131"/>
                  </a:lnTo>
                  <a:cubicBezTo>
                    <a:pt x="453927" y="231131"/>
                    <a:pt x="458521" y="227372"/>
                    <a:pt x="459007" y="222252"/>
                  </a:cubicBezTo>
                  <a:cubicBezTo>
                    <a:pt x="459566" y="216376"/>
                    <a:pt x="454965" y="211434"/>
                    <a:pt x="449208" y="211434"/>
                  </a:cubicBezTo>
                  <a:lnTo>
                    <a:pt x="414408" y="211434"/>
                  </a:lnTo>
                  <a:lnTo>
                    <a:pt x="456332" y="169510"/>
                  </a:lnTo>
                  <a:cubicBezTo>
                    <a:pt x="460105" y="165737"/>
                    <a:pt x="460657" y="159540"/>
                    <a:pt x="457088" y="155577"/>
                  </a:cubicBezTo>
                  <a:cubicBezTo>
                    <a:pt x="453283" y="151351"/>
                    <a:pt x="446763" y="151219"/>
                    <a:pt x="442793" y="155189"/>
                  </a:cubicBezTo>
                  <a:lnTo>
                    <a:pt x="386548" y="211428"/>
                  </a:lnTo>
                  <a:cubicBezTo>
                    <a:pt x="386548" y="211428"/>
                    <a:pt x="360772" y="208641"/>
                    <a:pt x="352260" y="207142"/>
                  </a:cubicBezTo>
                  <a:cubicBezTo>
                    <a:pt x="321785" y="201773"/>
                    <a:pt x="301017" y="165961"/>
                    <a:pt x="310776" y="135295"/>
                  </a:cubicBezTo>
                  <a:cubicBezTo>
                    <a:pt x="315791" y="119554"/>
                    <a:pt x="340930" y="76486"/>
                    <a:pt x="340930" y="76486"/>
                  </a:cubicBezTo>
                  <a:lnTo>
                    <a:pt x="394329" y="64176"/>
                  </a:lnTo>
                  <a:cubicBezTo>
                    <a:pt x="399351" y="63020"/>
                    <a:pt x="402985" y="58320"/>
                    <a:pt x="402315" y="53214"/>
                  </a:cubicBezTo>
                  <a:cubicBezTo>
                    <a:pt x="401539" y="47364"/>
                    <a:pt x="395933" y="43599"/>
                    <a:pt x="390334" y="44887"/>
                  </a:cubicBezTo>
                  <a:lnTo>
                    <a:pt x="341922" y="56046"/>
                  </a:lnTo>
                  <a:lnTo>
                    <a:pt x="330763" y="7635"/>
                  </a:lnTo>
                  <a:cubicBezTo>
                    <a:pt x="329389" y="1668"/>
                    <a:pt x="322843" y="-1763"/>
                    <a:pt x="316968" y="931"/>
                  </a:cubicBezTo>
                  <a:cubicBezTo>
                    <a:pt x="312702" y="2890"/>
                    <a:pt x="310579" y="7760"/>
                    <a:pt x="311631" y="12334"/>
                  </a:cubicBezTo>
                  <a:lnTo>
                    <a:pt x="324066" y="66299"/>
                  </a:lnTo>
                  <a:cubicBezTo>
                    <a:pt x="324066" y="66299"/>
                    <a:pt x="302390" y="106028"/>
                    <a:pt x="288260" y="122308"/>
                  </a:cubicBezTo>
                  <a:cubicBezTo>
                    <a:pt x="266447" y="147440"/>
                    <a:pt x="225916" y="148433"/>
                    <a:pt x="205298" y="122308"/>
                  </a:cubicBezTo>
                  <a:cubicBezTo>
                    <a:pt x="199817" y="115361"/>
                    <a:pt x="184951" y="93357"/>
                    <a:pt x="184951" y="93357"/>
                  </a:cubicBezTo>
                  <a:lnTo>
                    <a:pt x="200284" y="12716"/>
                  </a:lnTo>
                  <a:cubicBezTo>
                    <a:pt x="201296" y="7372"/>
                    <a:pt x="197793" y="2220"/>
                    <a:pt x="192450" y="1201"/>
                  </a:cubicBezTo>
                  <a:cubicBezTo>
                    <a:pt x="187100" y="189"/>
                    <a:pt x="181947" y="3692"/>
                    <a:pt x="180935" y="9035"/>
                  </a:cubicBezTo>
                  <a:lnTo>
                    <a:pt x="169874" y="67232"/>
                  </a:lnTo>
                  <a:lnTo>
                    <a:pt x="142967" y="20629"/>
                  </a:lnTo>
                  <a:cubicBezTo>
                    <a:pt x="140161" y="15765"/>
                    <a:pt x="133838" y="14201"/>
                    <a:pt x="129067" y="17296"/>
                  </a:cubicBezTo>
                  <a:cubicBezTo>
                    <a:pt x="124591" y="20201"/>
                    <a:pt x="123520" y="26333"/>
                    <a:pt x="126188" y="30954"/>
                  </a:cubicBezTo>
                  <a:lnTo>
                    <a:pt x="153364" y="78024"/>
                  </a:lnTo>
                  <a:lnTo>
                    <a:pt x="95667" y="67055"/>
                  </a:lnTo>
                  <a:cubicBezTo>
                    <a:pt x="90028" y="65984"/>
                    <a:pt x="84566" y="69966"/>
                    <a:pt x="84021" y="75842"/>
                  </a:cubicBezTo>
                  <a:cubicBezTo>
                    <a:pt x="83541" y="80968"/>
                    <a:pt x="87366" y="85523"/>
                    <a:pt x="92420" y="86489"/>
                  </a:cubicBezTo>
                  <a:lnTo>
                    <a:pt x="166371" y="100547"/>
                  </a:lnTo>
                  <a:cubicBezTo>
                    <a:pt x="166371" y="100547"/>
                    <a:pt x="179213" y="126383"/>
                    <a:pt x="182802" y="135295"/>
                  </a:cubicBezTo>
                  <a:cubicBezTo>
                    <a:pt x="195611" y="167111"/>
                    <a:pt x="172424" y="211428"/>
                    <a:pt x="120181" y="211428"/>
                  </a:cubicBezTo>
                  <a:cubicBezTo>
                    <a:pt x="98552" y="211428"/>
                    <a:pt x="58356" y="211428"/>
                    <a:pt x="58356" y="211428"/>
                  </a:cubicBezTo>
                  <a:lnTo>
                    <a:pt x="16787" y="169858"/>
                  </a:lnTo>
                  <a:cubicBezTo>
                    <a:pt x="12462" y="165540"/>
                    <a:pt x="5121" y="166072"/>
                    <a:pt x="1552" y="171462"/>
                  </a:cubicBezTo>
                  <a:cubicBezTo>
                    <a:pt x="-1044" y="175379"/>
                    <a:pt x="-275" y="180656"/>
                    <a:pt x="3051" y="183975"/>
                  </a:cubicBezTo>
                  <a:lnTo>
                    <a:pt x="37989" y="218913"/>
                  </a:lnTo>
                  <a:lnTo>
                    <a:pt x="3235" y="253667"/>
                  </a:lnTo>
                  <a:cubicBezTo>
                    <a:pt x="-761" y="257703"/>
                    <a:pt x="-972" y="264505"/>
                    <a:pt x="3235" y="268323"/>
                  </a:cubicBezTo>
                  <a:cubicBezTo>
                    <a:pt x="5108" y="270019"/>
                    <a:pt x="7474" y="270874"/>
                    <a:pt x="9846" y="270874"/>
                  </a:cubicBezTo>
                  <a:cubicBezTo>
                    <a:pt x="12363" y="270874"/>
                    <a:pt x="14887" y="269914"/>
                    <a:pt x="16806" y="267988"/>
                  </a:cubicBezTo>
                  <a:lnTo>
                    <a:pt x="53663" y="231138"/>
                  </a:lnTo>
                  <a:cubicBezTo>
                    <a:pt x="53663" y="231138"/>
                    <a:pt x="109455" y="231138"/>
                    <a:pt x="131426" y="231138"/>
                  </a:cubicBezTo>
                  <a:cubicBezTo>
                    <a:pt x="168343" y="231138"/>
                    <a:pt x="193784" y="274403"/>
                    <a:pt x="182821" y="304997"/>
                  </a:cubicBezTo>
                  <a:cubicBezTo>
                    <a:pt x="175894" y="324326"/>
                    <a:pt x="144512" y="377646"/>
                    <a:pt x="144512" y="377646"/>
                  </a:cubicBezTo>
                  <a:lnTo>
                    <a:pt x="91007" y="389325"/>
                  </a:lnTo>
                  <a:cubicBezTo>
                    <a:pt x="85986" y="390423"/>
                    <a:pt x="82305" y="395076"/>
                    <a:pt x="82917" y="400176"/>
                  </a:cubicBezTo>
                  <a:cubicBezTo>
                    <a:pt x="83620" y="406032"/>
                    <a:pt x="89154" y="409883"/>
                    <a:pt x="94799" y="408654"/>
                  </a:cubicBezTo>
                  <a:lnTo>
                    <a:pt x="143335" y="398060"/>
                  </a:lnTo>
                  <a:lnTo>
                    <a:pt x="153930" y="446596"/>
                  </a:lnTo>
                  <a:cubicBezTo>
                    <a:pt x="154935" y="451203"/>
                    <a:pt x="159010" y="454344"/>
                    <a:pt x="163545" y="454344"/>
                  </a:cubicBezTo>
                  <a:cubicBezTo>
                    <a:pt x="164242" y="454344"/>
                    <a:pt x="164945" y="454272"/>
                    <a:pt x="165655" y="454114"/>
                  </a:cubicBezTo>
                  <a:cubicBezTo>
                    <a:pt x="170965" y="452958"/>
                    <a:pt x="174337" y="447707"/>
                    <a:pt x="173173" y="442396"/>
                  </a:cubicBezTo>
                  <a:lnTo>
                    <a:pt x="161291" y="387958"/>
                  </a:lnTo>
                  <a:cubicBezTo>
                    <a:pt x="161291" y="387958"/>
                    <a:pt x="191694" y="333527"/>
                    <a:pt x="205325" y="317983"/>
                  </a:cubicBezTo>
                  <a:cubicBezTo>
                    <a:pt x="206034" y="317175"/>
                    <a:pt x="206764" y="316386"/>
                    <a:pt x="207513" y="315631"/>
                  </a:cubicBezTo>
                  <a:cubicBezTo>
                    <a:pt x="231962" y="290820"/>
                    <a:pt x="273755" y="297399"/>
                    <a:pt x="291171" y="327566"/>
                  </a:cubicBezTo>
                  <a:lnTo>
                    <a:pt x="386778" y="493167"/>
                  </a:lnTo>
                  <a:cubicBezTo>
                    <a:pt x="411496" y="535978"/>
                    <a:pt x="454696" y="564739"/>
                    <a:pt x="502903" y="571705"/>
                  </a:cubicBezTo>
                  <a:lnTo>
                    <a:pt x="559260" y="628062"/>
                  </a:lnTo>
                  <a:cubicBezTo>
                    <a:pt x="561192" y="629981"/>
                    <a:pt x="563709" y="630941"/>
                    <a:pt x="566233" y="630941"/>
                  </a:cubicBezTo>
                  <a:cubicBezTo>
                    <a:pt x="568599" y="630941"/>
                    <a:pt x="570972" y="630093"/>
                    <a:pt x="572845" y="628391"/>
                  </a:cubicBezTo>
                  <a:cubicBezTo>
                    <a:pt x="577051" y="624572"/>
                    <a:pt x="576828" y="617757"/>
                    <a:pt x="572812" y="613741"/>
                  </a:cubicBezTo>
                  <a:lnTo>
                    <a:pt x="532426" y="573355"/>
                  </a:lnTo>
                  <a:lnTo>
                    <a:pt x="567403" y="573355"/>
                  </a:lnTo>
                  <a:cubicBezTo>
                    <a:pt x="575710" y="573355"/>
                    <a:pt x="582421" y="566493"/>
                    <a:pt x="582164" y="558127"/>
                  </a:cubicBezTo>
                  <a:close/>
                  <a:moveTo>
                    <a:pt x="387258" y="211434"/>
                  </a:moveTo>
                  <a:lnTo>
                    <a:pt x="387113" y="211434"/>
                  </a:lnTo>
                  <a:cubicBezTo>
                    <a:pt x="387258" y="211336"/>
                    <a:pt x="387317" y="211329"/>
                    <a:pt x="387258" y="211434"/>
                  </a:cubicBezTo>
                  <a:close/>
                  <a:moveTo>
                    <a:pt x="236247" y="236593"/>
                  </a:moveTo>
                  <a:cubicBezTo>
                    <a:pt x="218804" y="236593"/>
                    <a:pt x="204661" y="222449"/>
                    <a:pt x="204661" y="205006"/>
                  </a:cubicBezTo>
                  <a:cubicBezTo>
                    <a:pt x="204661" y="187564"/>
                    <a:pt x="218804" y="173420"/>
                    <a:pt x="236247" y="173420"/>
                  </a:cubicBezTo>
                  <a:cubicBezTo>
                    <a:pt x="253690" y="173420"/>
                    <a:pt x="267833" y="187564"/>
                    <a:pt x="267833" y="205006"/>
                  </a:cubicBezTo>
                  <a:cubicBezTo>
                    <a:pt x="267833" y="222449"/>
                    <a:pt x="253690" y="236593"/>
                    <a:pt x="236247" y="236593"/>
                  </a:cubicBezTo>
                  <a:close/>
                </a:path>
              </a:pathLst>
            </a:custGeom>
            <a:solidFill>
              <a:schemeClr val="bg1"/>
            </a:solidFill>
            <a:ln w="657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51" name="Group 150" descr=" 151">
            <a:extLst>
              <a:ext uri="{FF2B5EF4-FFF2-40B4-BE49-F238E27FC236}">
                <a16:creationId xmlns:a16="http://schemas.microsoft.com/office/drawing/2014/main" id="{B4494667-CF6C-41B8-83F9-8DCAD1811F6C}"/>
              </a:ext>
            </a:extLst>
          </p:cNvPr>
          <p:cNvGrpSpPr/>
          <p:nvPr/>
        </p:nvGrpSpPr>
        <p:grpSpPr>
          <a:xfrm>
            <a:off x="3180920" y="3546448"/>
            <a:ext cx="5770784" cy="3143241"/>
            <a:chOff x="3180920" y="3546448"/>
            <a:chExt cx="5770784" cy="3143241"/>
          </a:xfrm>
        </p:grpSpPr>
        <p:sp>
          <p:nvSpPr>
            <p:cNvPr id="152" name="ABBREVIATIONS">
              <a:extLst>
                <a:ext uri="{FF2B5EF4-FFF2-40B4-BE49-F238E27FC236}">
                  <a16:creationId xmlns:a16="http://schemas.microsoft.com/office/drawing/2014/main" id="{CB3C8299-4197-4EC0-830C-57B99C3A0EBE}"/>
                </a:ext>
              </a:extLst>
            </p:cNvPr>
            <p:cNvSpPr/>
            <p:nvPr/>
          </p:nvSpPr>
          <p:spPr>
            <a:xfrm>
              <a:off x="3180920" y="6305689"/>
              <a:ext cx="1310869" cy="384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ABBREVIATIONS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grpSp>
          <p:nvGrpSpPr>
            <p:cNvPr id="153" name="Group 152">
              <a:extLst>
                <a:ext uri="{FF2B5EF4-FFF2-40B4-BE49-F238E27FC236}">
                  <a16:creationId xmlns:a16="http://schemas.microsoft.com/office/drawing/2014/main" id="{FF0ECEFD-1561-44F4-AE37-4BC2617652AB}"/>
                </a:ext>
              </a:extLst>
            </p:cNvPr>
            <p:cNvGrpSpPr/>
            <p:nvPr/>
          </p:nvGrpSpPr>
          <p:grpSpPr>
            <a:xfrm>
              <a:off x="3180920" y="3546448"/>
              <a:ext cx="5770784" cy="2687056"/>
              <a:chOff x="146440" y="2659836"/>
              <a:chExt cx="4328088" cy="2015292"/>
            </a:xfrm>
          </p:grpSpPr>
          <p:sp>
            <p:nvSpPr>
              <p:cNvPr id="154" name="Rectangle: Rounded Corners 153">
                <a:extLst>
                  <a:ext uri="{FF2B5EF4-FFF2-40B4-BE49-F238E27FC236}">
                    <a16:creationId xmlns:a16="http://schemas.microsoft.com/office/drawing/2014/main" id="{4C88FA2D-02A2-45C3-9C9F-4E1D4F0552AA}"/>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en-GB" sz="1400" b="1" i="0" u="none" strike="noStrike" kern="1200" cap="none" spc="0" normalizeH="0" baseline="0" noProof="0" dirty="0">
                    <a:ln>
                      <a:noFill/>
                    </a:ln>
                    <a:solidFill>
                      <a:srgbClr val="023761"/>
                    </a:solidFill>
                    <a:effectLst/>
                    <a:uLnTx/>
                    <a:uFillTx/>
                    <a:latin typeface="Arial" panose="020B0604020202020204"/>
                    <a:ea typeface="+mn-ea"/>
                    <a:cs typeface="+mn-cs"/>
                  </a:rPr>
                  <a:t>ABBREVIATIONS</a:t>
                </a:r>
              </a:p>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pt-BR" sz="1400" b="0" i="0" u="none" strike="noStrike" kern="1200" cap="none" spc="0" normalizeH="0" baseline="0" noProof="0" dirty="0">
                    <a:ln>
                      <a:noFill/>
                    </a:ln>
                    <a:solidFill>
                      <a:srgbClr val="023761"/>
                    </a:solidFill>
                    <a:effectLst/>
                    <a:uLnTx/>
                    <a:uFillTx/>
                    <a:latin typeface="Arial" panose="020B0604020202020204"/>
                    <a:ea typeface="+mn-ea"/>
                    <a:cs typeface="+mn-cs"/>
                  </a:rPr>
                  <a:t>CNS, central nervous system</a:t>
                </a:r>
              </a:p>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pt-BR" sz="1400" b="0" i="0" u="none" strike="noStrike" kern="1200" cap="none" spc="0" normalizeH="0" baseline="0" noProof="0" dirty="0">
                    <a:ln>
                      <a:noFill/>
                    </a:ln>
                    <a:solidFill>
                      <a:srgbClr val="023761"/>
                    </a:solidFill>
                    <a:effectLst/>
                    <a:uLnTx/>
                    <a:uFillTx/>
                    <a:latin typeface="Arial" panose="020B0604020202020204"/>
                    <a:ea typeface="+mn-ea"/>
                    <a:cs typeface="+mn-cs"/>
                  </a:rPr>
                  <a:t>NMDA, N-methyl-D-aspartic acid.</a:t>
                </a:r>
              </a:p>
            </p:txBody>
          </p:sp>
          <p:sp>
            <p:nvSpPr>
              <p:cNvPr id="155" name="Rectangle: Rounded Corners 154">
                <a:extLst>
                  <a:ext uri="{FF2B5EF4-FFF2-40B4-BE49-F238E27FC236}">
                    <a16:creationId xmlns:a16="http://schemas.microsoft.com/office/drawing/2014/main" id="{F1FC74E6-76CE-4B11-8C6E-515004060EF5}"/>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400"/>
                  </a:spcBef>
                  <a:spcAft>
                    <a:spcPts val="400"/>
                  </a:spcAft>
                  <a:buClrTx/>
                  <a:buSzTx/>
                  <a:buFontTx/>
                  <a:buNone/>
                  <a:tabLst/>
                  <a:defRPr/>
                </a:pPr>
                <a:r>
                  <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sym typeface="Wingdings" panose="05000000000000000000" pitchFamily="2" charset="2"/>
                  </a:rPr>
                  <a:t></a:t>
                </a:r>
                <a:endPar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sp>
        <p:nvSpPr>
          <p:cNvPr id="158" name="Rectangle 157" descr=" 191">
            <a:extLst>
              <a:ext uri="{FF2B5EF4-FFF2-40B4-BE49-F238E27FC236}">
                <a16:creationId xmlns:a16="http://schemas.microsoft.com/office/drawing/2014/main" id="{F691442D-B308-4968-A104-16DDBFAD00A1}"/>
              </a:ext>
            </a:extLst>
          </p:cNvPr>
          <p:cNvSpPr/>
          <p:nvPr/>
        </p:nvSpPr>
        <p:spPr>
          <a:xfrm>
            <a:off x="294640" y="243536"/>
            <a:ext cx="10963910" cy="892552"/>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The pathophysiology of depression includes </a:t>
            </a:r>
            <a:b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b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neurotransmitter dysfunction</a:t>
            </a:r>
            <a:r>
              <a:rPr kumimoji="0" lang="en-GB" sz="2600" b="1" i="0" u="none" strike="noStrike" kern="1200" cap="none" spc="0" normalizeH="0" baseline="30000" noProof="0" dirty="0">
                <a:ln>
                  <a:noFill/>
                </a:ln>
                <a:solidFill>
                  <a:srgbClr val="023761"/>
                </a:solidFill>
                <a:effectLst/>
                <a:uLnTx/>
                <a:uFillTx/>
                <a:latin typeface="Arial" panose="020B0604020202020204"/>
                <a:ea typeface="+mn-ea"/>
                <a:cs typeface="+mn-cs"/>
              </a:rPr>
              <a:t>1</a:t>
            </a:r>
          </a:p>
        </p:txBody>
      </p:sp>
    </p:spTree>
    <p:extLst>
      <p:ext uri="{BB962C8B-B14F-4D97-AF65-F5344CB8AC3E}">
        <p14:creationId xmlns:p14="http://schemas.microsoft.com/office/powerpoint/2010/main" val="2330368918"/>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9"/>
                                        </p:tgtEl>
                                        <p:attrNameLst>
                                          <p:attrName>style.visibility</p:attrName>
                                        </p:attrNameLst>
                                      </p:cBhvr>
                                      <p:to>
                                        <p:strVal val="visible"/>
                                      </p:to>
                                    </p:set>
                                    <p:animEffect transition="in" filter="fade">
                                      <p:cBhvr>
                                        <p:cTn id="7" dur="1000"/>
                                        <p:tgtEl>
                                          <p:spTgt spid="159"/>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161"/>
                                        </p:tgtEl>
                                        <p:attrNameLst>
                                          <p:attrName>style.visibility</p:attrName>
                                        </p:attrNameLst>
                                      </p:cBhvr>
                                      <p:to>
                                        <p:strVal val="visible"/>
                                      </p:to>
                                    </p:set>
                                    <p:animEffect transition="in" filter="fade">
                                      <p:cBhvr>
                                        <p:cTn id="11" dur="1000"/>
                                        <p:tgtEl>
                                          <p:spTgt spid="161"/>
                                        </p:tgtEl>
                                      </p:cBhvr>
                                    </p:animEffect>
                                  </p:childTnLst>
                                </p:cTn>
                              </p:par>
                            </p:childTnLst>
                          </p:cTn>
                        </p:par>
                        <p:par>
                          <p:cTn id="12" fill="hold">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162"/>
                                        </p:tgtEl>
                                        <p:attrNameLst>
                                          <p:attrName>style.visibility</p:attrName>
                                        </p:attrNameLst>
                                      </p:cBhvr>
                                      <p:to>
                                        <p:strVal val="visible"/>
                                      </p:to>
                                    </p:set>
                                    <p:animEffect transition="in" filter="fade">
                                      <p:cBhvr>
                                        <p:cTn id="15" dur="1000"/>
                                        <p:tgtEl>
                                          <p:spTgt spid="1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 grpId="0" animBg="1"/>
      <p:bldP spid="161" grpId="0" animBg="1"/>
      <p:bldP spid="162" grpId="0" animBg="1"/>
    </p:bldLst>
  </p:timing>
</p:sld>
</file>

<file path=ppt/slides/slide66.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sp>
        <p:nvSpPr>
          <p:cNvPr id="152" name="Oval 151">
            <a:extLst>
              <a:ext uri="{FF2B5EF4-FFF2-40B4-BE49-F238E27FC236}">
                <a16:creationId xmlns:a16="http://schemas.microsoft.com/office/drawing/2014/main" id="{683DEF92-A39A-49C5-8C15-8D0A10201916}"/>
              </a:ext>
            </a:extLst>
          </p:cNvPr>
          <p:cNvSpPr/>
          <p:nvPr/>
        </p:nvSpPr>
        <p:spPr>
          <a:xfrm>
            <a:off x="668625" y="1570048"/>
            <a:ext cx="3813426" cy="3185018"/>
          </a:xfrm>
          <a:prstGeom prst="ellipse">
            <a:avLst/>
          </a:prstGeom>
          <a:solidFill>
            <a:schemeClr val="accent4">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72309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9"/>
            <a:ext cx="576000" cy="576000"/>
            <a:chOff x="3950297" y="2115051"/>
            <a:chExt cx="432000" cy="432000"/>
          </a:xfrm>
          <a:solidFill>
            <a:schemeClr val="accent4"/>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893351"/>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Future areas </a:t>
            </a:r>
            <a:b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b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of focus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3"/>
          <a:stretch>
            <a:fillRect/>
          </a:stretch>
        </p:blipFill>
        <p:spPr>
          <a:xfrm>
            <a:off x="9763410" y="6187335"/>
            <a:ext cx="1847316" cy="337291"/>
          </a:xfrm>
          <a:prstGeom prst="rect">
            <a:avLst/>
          </a:prstGeom>
        </p:spPr>
      </p:pic>
      <p:sp>
        <p:nvSpPr>
          <p:cNvPr id="179" name="ABBREVIATIONS" descr=" 179">
            <a:hlinkClick r:id="" action="ppaction://noaction" highlightClick="1"/>
            <a:extLst>
              <a:ext uri="{FF2B5EF4-FFF2-40B4-BE49-F238E27FC236}">
                <a16:creationId xmlns:a16="http://schemas.microsoft.com/office/drawing/2014/main" id="{CDE7DECC-8111-4416-8636-B61814F89BB0}"/>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sp>
        <p:nvSpPr>
          <p:cNvPr id="183" name="Freeform: Shape 182" descr=" 183">
            <a:hlinkClick r:id="rId4" action="ppaction://hlinksldjump" highlightClick="1"/>
            <a:extLst>
              <a:ext uri="{FF2B5EF4-FFF2-40B4-BE49-F238E27FC236}">
                <a16:creationId xmlns:a16="http://schemas.microsoft.com/office/drawing/2014/main" id="{6BCC4A1C-65DE-48C8-9F96-E8C6DE8AFA79}"/>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Freeform: Shape 183" descr=" 184">
            <a:hlinkClick r:id="rId5" action="ppaction://hlinksldjump" highlightClick="1"/>
            <a:extLst>
              <a:ext uri="{FF2B5EF4-FFF2-40B4-BE49-F238E27FC236}">
                <a16:creationId xmlns:a16="http://schemas.microsoft.com/office/drawing/2014/main" id="{37F57C4F-5604-40DF-A93B-49C0ED960AE9}"/>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5" name="Freeform: Shape 184" descr=" 185">
            <a:hlinkClick r:id="rId6" action="ppaction://hlinksldjump" highlightClick="1"/>
            <a:extLst>
              <a:ext uri="{FF2B5EF4-FFF2-40B4-BE49-F238E27FC236}">
                <a16:creationId xmlns:a16="http://schemas.microsoft.com/office/drawing/2014/main" id="{1A10792D-03EB-4052-9D13-E7E9BB24BB0F}"/>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Freeform: Shape 185" descr=" 186">
            <a:hlinkClick r:id="rId7" action="ppaction://hlinksldjump" highlightClick="1"/>
            <a:extLst>
              <a:ext uri="{FF2B5EF4-FFF2-40B4-BE49-F238E27FC236}">
                <a16:creationId xmlns:a16="http://schemas.microsoft.com/office/drawing/2014/main" id="{FC5BFC82-C380-4252-A75C-04B4331ADFDF}"/>
              </a:ext>
            </a:extLst>
          </p:cNvPr>
          <p:cNvSpPr/>
          <p:nvPr/>
        </p:nvSpPr>
        <p:spPr>
          <a:xfrm>
            <a:off x="10307360" y="2723094"/>
            <a:ext cx="188464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Freeform: Shape 186" descr=" 187">
            <a:hlinkClick r:id="rId8" action="ppaction://hlinksldjump" highlightClick="1"/>
            <a:extLst>
              <a:ext uri="{FF2B5EF4-FFF2-40B4-BE49-F238E27FC236}">
                <a16:creationId xmlns:a16="http://schemas.microsoft.com/office/drawing/2014/main" id="{F2EA8CE0-5A57-4D08-AB74-C0A755F09CC1}"/>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Freeform: Shape 187" descr=" 188">
            <a:hlinkClick r:id="rId9" action="ppaction://hlinksldjump" highlightClick="1"/>
            <a:extLst>
              <a:ext uri="{FF2B5EF4-FFF2-40B4-BE49-F238E27FC236}">
                <a16:creationId xmlns:a16="http://schemas.microsoft.com/office/drawing/2014/main" id="{FD5AFAB3-A6F7-4ABE-9E6F-5249C5FB471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9" name="Freeform: Shape 188" descr=" 189">
            <a:hlinkClick r:id="rId10" action="ppaction://hlinksldjump" highlightClick="1"/>
            <a:extLst>
              <a:ext uri="{FF2B5EF4-FFF2-40B4-BE49-F238E27FC236}">
                <a16:creationId xmlns:a16="http://schemas.microsoft.com/office/drawing/2014/main" id="{367FC18E-D1E0-40C5-B397-E9248EBFA2D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1" name="Rectangle 190" descr=" 191">
            <a:extLst>
              <a:ext uri="{FF2B5EF4-FFF2-40B4-BE49-F238E27FC236}">
                <a16:creationId xmlns:a16="http://schemas.microsoft.com/office/drawing/2014/main" id="{5203EF51-C963-4C63-A96B-0AD30B9437A3}"/>
              </a:ext>
            </a:extLst>
          </p:cNvPr>
          <p:cNvSpPr/>
          <p:nvPr/>
        </p:nvSpPr>
        <p:spPr>
          <a:xfrm>
            <a:off x="294640" y="243536"/>
            <a:ext cx="10963910" cy="892552"/>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Treatment-resistant depressive symptoms can be devastating for </a:t>
            </a:r>
            <a:b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b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quality of life</a:t>
            </a:r>
            <a:r>
              <a:rPr kumimoji="0" lang="en-GB" sz="2600" b="1" i="0" u="none" strike="noStrike" kern="1200" cap="none" spc="0" normalizeH="0" baseline="30000" noProof="0" dirty="0">
                <a:ln>
                  <a:noFill/>
                </a:ln>
                <a:solidFill>
                  <a:srgbClr val="023761"/>
                </a:solidFill>
                <a:effectLst/>
                <a:uLnTx/>
                <a:uFillTx/>
                <a:latin typeface="Arial" panose="020B0604020202020204"/>
                <a:ea typeface="+mn-ea"/>
                <a:cs typeface="+mn-cs"/>
              </a:rPr>
              <a:t>1</a:t>
            </a:r>
          </a:p>
        </p:txBody>
      </p:sp>
      <p:sp>
        <p:nvSpPr>
          <p:cNvPr id="157" name="REFERENCES" descr=" 157">
            <a:hlinkClick r:id="" action="ppaction://noaction" highlightClick="1"/>
            <a:extLst>
              <a:ext uri="{FF2B5EF4-FFF2-40B4-BE49-F238E27FC236}">
                <a16:creationId xmlns:a16="http://schemas.microsoft.com/office/drawing/2014/main" id="{AFFEB211-4170-48F2-A7B7-0249C47FBC8B}"/>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64" name="Content Placeholder 4" descr=" 164">
            <a:extLst>
              <a:ext uri="{FF2B5EF4-FFF2-40B4-BE49-F238E27FC236}">
                <a16:creationId xmlns:a16="http://schemas.microsoft.com/office/drawing/2014/main" id="{007BB5F6-7086-4970-956F-52EDC45CCB19}"/>
              </a:ext>
            </a:extLst>
          </p:cNvPr>
          <p:cNvSpPr txBox="1">
            <a:spLocks/>
          </p:cNvSpPr>
          <p:nvPr/>
        </p:nvSpPr>
        <p:spPr>
          <a:xfrm>
            <a:off x="4927600" y="1562045"/>
            <a:ext cx="5067300" cy="3329359"/>
          </a:xfrm>
          <a:prstGeom prst="rect">
            <a:avLst/>
          </a:prstGeom>
        </p:spPr>
        <p:txBody>
          <a:bodyPr vert="horz" lIns="0" tIns="0" rIns="0" bIns="0" spcCol="182880" rtlCol="0">
            <a:noAutofit/>
          </a:bodyPr>
          <a:lstStyle>
            <a:lvl1pPr marL="304792" indent="-304792" algn="l" defTabSz="1219170" rtl="0" eaLnBrk="1" latinLnBrk="0" hangingPunct="1">
              <a:spcBef>
                <a:spcPts val="1200"/>
              </a:spcBef>
              <a:buClr>
                <a:schemeClr val="accent2"/>
              </a:buClr>
              <a:buSzPct val="100000"/>
              <a:buFont typeface="Wingdings" charset="2"/>
              <a:buChar char="§"/>
              <a:tabLst>
                <a:tab pos="5331751" algn="r"/>
                <a:tab pos="10972526" algn="r"/>
              </a:tabLst>
              <a:defRPr sz="2400" b="0" i="0" kern="1200" spc="0" baseline="0">
                <a:solidFill>
                  <a:schemeClr val="tx1"/>
                </a:solidFill>
                <a:latin typeface="+mn-lt"/>
                <a:ea typeface="+mn-ea"/>
                <a:cs typeface="+mn-cs"/>
              </a:defRPr>
            </a:lvl1pPr>
            <a:lvl2pPr marL="609585" indent="-304792" algn="l" defTabSz="1219170" rtl="0" eaLnBrk="1" latinLnBrk="0" hangingPunct="1">
              <a:spcBef>
                <a:spcPts val="400"/>
              </a:spcBef>
              <a:buClr>
                <a:schemeClr val="accent2"/>
              </a:buClr>
              <a:buSzPct val="100000"/>
              <a:buFont typeface="Arial" pitchFamily="34" charset="0"/>
              <a:buChar char="–"/>
              <a:defRPr sz="2200" b="0" i="0" kern="1200" spc="0" baseline="0">
                <a:solidFill>
                  <a:schemeClr val="tx1"/>
                </a:solidFill>
                <a:latin typeface="+mn-lt"/>
                <a:ea typeface="+mn-ea"/>
                <a:cs typeface="+mn-cs"/>
              </a:defRPr>
            </a:lvl2pPr>
            <a:lvl3pPr marL="914377" indent="-304792" algn="l" defTabSz="1219170" rtl="0" eaLnBrk="1" latinLnBrk="0" hangingPunct="1">
              <a:spcBef>
                <a:spcPts val="400"/>
              </a:spcBef>
              <a:buClr>
                <a:schemeClr val="accent2"/>
              </a:buClr>
              <a:buSzPct val="100000"/>
              <a:buFont typeface="Arial" pitchFamily="34" charset="0"/>
              <a:buChar char="–"/>
              <a:defRPr sz="2000" b="0" i="0" kern="1200" spc="0" baseline="0">
                <a:solidFill>
                  <a:schemeClr val="tx1"/>
                </a:solidFill>
                <a:latin typeface="+mn-lt"/>
                <a:ea typeface="+mn-ea"/>
                <a:cs typeface="+mn-cs"/>
              </a:defRPr>
            </a:lvl3pPr>
            <a:lvl4pPr marL="1219170" indent="-304792" algn="l" defTabSz="1219170" rtl="0" eaLnBrk="1" latinLnBrk="0" hangingPunct="1">
              <a:spcBef>
                <a:spcPts val="400"/>
              </a:spcBef>
              <a:buClr>
                <a:schemeClr val="accent2"/>
              </a:buClr>
              <a:buSzPct val="100000"/>
              <a:buFont typeface="Arial" pitchFamily="34" charset="0"/>
              <a:buChar char="–"/>
              <a:defRPr sz="1800" b="0" i="0" kern="1200" spc="0" baseline="0">
                <a:solidFill>
                  <a:schemeClr val="tx1"/>
                </a:solidFill>
                <a:latin typeface="+mn-lt"/>
                <a:ea typeface="+mn-ea"/>
                <a:cs typeface="+mn-cs"/>
              </a:defRPr>
            </a:lvl4pPr>
            <a:lvl5pPr marL="1523962" indent="-304792" algn="l" defTabSz="1219170" rtl="0" eaLnBrk="1" latinLnBrk="0" hangingPunct="1">
              <a:spcBef>
                <a:spcPts val="400"/>
              </a:spcBef>
              <a:buClr>
                <a:schemeClr val="accent2"/>
              </a:buClr>
              <a:buSzPct val="100000"/>
              <a:buFont typeface="Arial" pitchFamily="34" charset="0"/>
              <a:buChar char="–"/>
              <a:defRPr sz="1600" b="0" i="0" kern="1200" spc="0" baseline="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304792" marR="0" lvl="0" indent="-304792" algn="l" defTabSz="1219170" rtl="0" eaLnBrk="1" fontAlgn="auto" latinLnBrk="0" hangingPunct="1">
              <a:lnSpc>
                <a:spcPct val="100000"/>
              </a:lnSpc>
              <a:spcBef>
                <a:spcPts val="0"/>
              </a:spcBef>
              <a:spcAft>
                <a:spcPts val="1200"/>
              </a:spcAft>
              <a:buClr>
                <a:srgbClr val="0460A9"/>
              </a:buClr>
              <a:buSzTx/>
              <a:buFont typeface="Arial" panose="020B0604020202020204" pitchFamily="34" charset="0"/>
              <a:buChar char="•"/>
              <a:tabLst/>
              <a:defRPr/>
            </a:pPr>
            <a:r>
              <a:rPr kumimoji="0" lang="en-GB" sz="2400" b="1" i="0" u="none" strike="noStrike" kern="1200" cap="none" spc="0" normalizeH="0" baseline="0" noProof="0" dirty="0">
                <a:ln>
                  <a:noFill/>
                </a:ln>
                <a:solidFill>
                  <a:schemeClr val="accent2"/>
                </a:solidFill>
                <a:effectLst/>
                <a:uLnTx/>
                <a:uFillTx/>
                <a:latin typeface="Arial" panose="020B0604020202020204" pitchFamily="34" charset="0"/>
                <a:ea typeface="+mn-ea"/>
                <a:cs typeface="+mn-cs"/>
              </a:rPr>
              <a:t>Diverse symptoms </a:t>
            </a: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including lack of interest in activities, feelings of worthlessness, fatigue, </a:t>
            </a:r>
            <a:b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b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low or irritable mood, sleep disturbance, and weight change</a:t>
            </a:r>
            <a:r>
              <a:rPr kumimoji="0" lang="en-GB" sz="24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p>
          <a:p>
            <a:pPr marL="304792" marR="0" lvl="0" indent="-304792" algn="l" defTabSz="1219170" rtl="0" eaLnBrk="1" fontAlgn="auto" latinLnBrk="0" hangingPunct="1">
              <a:lnSpc>
                <a:spcPct val="100000"/>
              </a:lnSpc>
              <a:spcBef>
                <a:spcPts val="0"/>
              </a:spcBef>
              <a:spcAft>
                <a:spcPts val="1200"/>
              </a:spcAft>
              <a:buClr>
                <a:srgbClr val="0460A9"/>
              </a:buClr>
              <a:buSzTx/>
              <a:buFont typeface="Arial" panose="020B0604020202020204" pitchFamily="34" charset="0"/>
              <a:buChar char="•"/>
              <a:tabLst/>
              <a:defRPr/>
            </a:pP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Negatively impacts </a:t>
            </a:r>
            <a:r>
              <a:rPr kumimoji="0" lang="en-GB" sz="2400" b="1" i="0" u="none" strike="noStrike" kern="1200" cap="none" spc="0" normalizeH="0" baseline="0" noProof="0" dirty="0">
                <a:ln>
                  <a:noFill/>
                </a:ln>
                <a:solidFill>
                  <a:schemeClr val="accent2"/>
                </a:solidFill>
                <a:effectLst/>
                <a:uLnTx/>
                <a:uFillTx/>
                <a:latin typeface="Arial" panose="020B0604020202020204" pitchFamily="34" charset="0"/>
                <a:ea typeface="+mn-ea"/>
                <a:cs typeface="+mn-cs"/>
              </a:rPr>
              <a:t>career</a:t>
            </a: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b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b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and </a:t>
            </a:r>
            <a:r>
              <a:rPr kumimoji="0" lang="en-GB" sz="2400" b="1" i="0" u="none" strike="noStrike" kern="1200" cap="none" spc="0" normalizeH="0" baseline="0" noProof="0" dirty="0">
                <a:ln>
                  <a:noFill/>
                </a:ln>
                <a:solidFill>
                  <a:schemeClr val="accent2"/>
                </a:solidFill>
                <a:effectLst/>
                <a:uLnTx/>
                <a:uFillTx/>
                <a:latin typeface="Arial" panose="020B0604020202020204" pitchFamily="34" charset="0"/>
                <a:ea typeface="+mn-ea"/>
                <a:cs typeface="+mn-cs"/>
              </a:rPr>
              <a:t>relationships</a:t>
            </a:r>
            <a:r>
              <a:rPr kumimoji="0" lang="en-GB" sz="24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p>
          <a:p>
            <a:pPr marL="304792" marR="0" lvl="0" indent="-304792" algn="l" defTabSz="1219170" rtl="0" eaLnBrk="1" fontAlgn="auto" latinLnBrk="0" hangingPunct="1">
              <a:lnSpc>
                <a:spcPct val="100000"/>
              </a:lnSpc>
              <a:spcBef>
                <a:spcPts val="0"/>
              </a:spcBef>
              <a:spcAft>
                <a:spcPts val="1200"/>
              </a:spcAft>
              <a:buClr>
                <a:srgbClr val="0460A9"/>
              </a:buClr>
              <a:buSzTx/>
              <a:buFont typeface="Arial" panose="020B0604020202020204" pitchFamily="34" charset="0"/>
              <a:buChar char="•"/>
              <a:tabLst/>
              <a:defRPr/>
            </a:pP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Associated with </a:t>
            </a:r>
            <a:r>
              <a:rPr kumimoji="0" lang="en-GB" sz="2400" b="1" i="0" u="none" strike="noStrike" kern="1200" cap="none" spc="0" normalizeH="0" baseline="0" noProof="0" dirty="0">
                <a:ln>
                  <a:noFill/>
                </a:ln>
                <a:solidFill>
                  <a:schemeClr val="accent2"/>
                </a:solidFill>
                <a:effectLst/>
                <a:uLnTx/>
                <a:uFillTx/>
                <a:latin typeface="Arial" panose="020B0604020202020204" pitchFamily="34" charset="0"/>
                <a:ea typeface="+mn-ea"/>
                <a:cs typeface="+mn-cs"/>
              </a:rPr>
              <a:t>substance abuse </a:t>
            </a: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and </a:t>
            </a:r>
            <a:r>
              <a:rPr kumimoji="0" lang="en-GB" sz="2400" b="1" i="0" u="none" strike="noStrike" kern="1200" cap="none" spc="0" normalizeH="0" baseline="0" noProof="0" dirty="0">
                <a:ln>
                  <a:noFill/>
                </a:ln>
                <a:solidFill>
                  <a:schemeClr val="accent2"/>
                </a:solidFill>
                <a:effectLst/>
                <a:uLnTx/>
                <a:uFillTx/>
                <a:latin typeface="Arial" panose="020B0604020202020204" pitchFamily="34" charset="0"/>
                <a:ea typeface="+mn-ea"/>
                <a:cs typeface="+mn-cs"/>
              </a:rPr>
              <a:t>suicide</a:t>
            </a:r>
            <a:r>
              <a:rPr kumimoji="0" lang="en-GB" sz="24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endParaRPr kumimoji="0" lang="en-GB" sz="2400" b="0" i="0" u="none" strike="noStrike" kern="1200" cap="none" spc="0" normalizeH="0" baseline="30000" noProof="0" dirty="0">
              <a:ln>
                <a:noFill/>
              </a:ln>
              <a:solidFill>
                <a:srgbClr val="000000"/>
              </a:solidFill>
              <a:effectLst/>
              <a:uLnTx/>
              <a:uFillTx/>
              <a:latin typeface="Arial" panose="020B0604020202020204"/>
              <a:ea typeface="+mn-ea"/>
              <a:cs typeface="+mn-cs"/>
            </a:endParaRPr>
          </a:p>
        </p:txBody>
      </p:sp>
      <p:sp>
        <p:nvSpPr>
          <p:cNvPr id="165" name="Freeform: Shape 164" descr=" 165">
            <a:extLst>
              <a:ext uri="{FF2B5EF4-FFF2-40B4-BE49-F238E27FC236}">
                <a16:creationId xmlns:a16="http://schemas.microsoft.com/office/drawing/2014/main" id="{DA156597-89CE-4DBA-B7D2-43AA4C76E8B8}"/>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6" name="Freeform: Shape 165" descr=" 166">
            <a:extLst>
              <a:ext uri="{FF2B5EF4-FFF2-40B4-BE49-F238E27FC236}">
                <a16:creationId xmlns:a16="http://schemas.microsoft.com/office/drawing/2014/main" id="{640FD003-B8F6-49C1-AE91-6FDE143E6D6C}"/>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7" name="Freeform: Shape 166" descr=" 167">
            <a:extLst>
              <a:ext uri="{FF2B5EF4-FFF2-40B4-BE49-F238E27FC236}">
                <a16:creationId xmlns:a16="http://schemas.microsoft.com/office/drawing/2014/main" id="{29AEB375-A690-4E0E-AFAE-F6782218BC97}"/>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8" name="Freeform: Shape 167" descr=" 168">
            <a:extLst>
              <a:ext uri="{FF2B5EF4-FFF2-40B4-BE49-F238E27FC236}">
                <a16:creationId xmlns:a16="http://schemas.microsoft.com/office/drawing/2014/main" id="{F6846FBA-8B9C-4238-94DD-26FDA298522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9" name="Freeform: Shape 168" descr=" 169">
            <a:extLst>
              <a:ext uri="{FF2B5EF4-FFF2-40B4-BE49-F238E27FC236}">
                <a16:creationId xmlns:a16="http://schemas.microsoft.com/office/drawing/2014/main" id="{45E06369-C3E1-4A2D-BB12-4B1BBB2B3D1C}"/>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0" name="Freeform: Shape 169" descr=" 170">
            <a:extLst>
              <a:ext uri="{FF2B5EF4-FFF2-40B4-BE49-F238E27FC236}">
                <a16:creationId xmlns:a16="http://schemas.microsoft.com/office/drawing/2014/main" id="{7478432E-C2F3-4B95-BB7E-56D1875CACD3}"/>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1" name="Oval 170" descr=" 171">
            <a:hlinkClick r:id="" action="ppaction://hlinkshowjump?jump=nextslide" highlightClick="1"/>
            <a:extLst>
              <a:ext uri="{FF2B5EF4-FFF2-40B4-BE49-F238E27FC236}">
                <a16:creationId xmlns:a16="http://schemas.microsoft.com/office/drawing/2014/main" id="{DE89FA6B-F659-455A-8D46-2FBFB45AFDE3}"/>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2" name="Oval 171" descr=" 172">
            <a:hlinkClick r:id="rId7" action="ppaction://hlinksldjump" highlightClick="1"/>
            <a:extLst>
              <a:ext uri="{FF2B5EF4-FFF2-40B4-BE49-F238E27FC236}">
                <a16:creationId xmlns:a16="http://schemas.microsoft.com/office/drawing/2014/main" id="{B211F7A2-F517-4003-9AF5-6691BAB11401}"/>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90" name="Oval 189" descr=" 190">
            <a:hlinkClick r:id="rId11" action="ppaction://hlinksldjump" highlightClick="1"/>
            <a:extLst>
              <a:ext uri="{FF2B5EF4-FFF2-40B4-BE49-F238E27FC236}">
                <a16:creationId xmlns:a16="http://schemas.microsoft.com/office/drawing/2014/main" id="{FF9D78CF-62D2-48FC-A4E9-4BD1FCD69B3B}"/>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pic>
        <p:nvPicPr>
          <p:cNvPr id="3" name="Graphic 2" descr="Sleep">
            <a:extLst>
              <a:ext uri="{FF2B5EF4-FFF2-40B4-BE49-F238E27FC236}">
                <a16:creationId xmlns:a16="http://schemas.microsoft.com/office/drawing/2014/main" id="{76738BD3-0F3A-4C4B-A2F2-068ED6DC8D7F}"/>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a:off x="1897310" y="1698134"/>
            <a:ext cx="1328764" cy="1328764"/>
          </a:xfrm>
          <a:prstGeom prst="rect">
            <a:avLst/>
          </a:prstGeom>
        </p:spPr>
      </p:pic>
      <p:pic>
        <p:nvPicPr>
          <p:cNvPr id="6" name="Graphic 5" descr="User network">
            <a:extLst>
              <a:ext uri="{FF2B5EF4-FFF2-40B4-BE49-F238E27FC236}">
                <a16:creationId xmlns:a16="http://schemas.microsoft.com/office/drawing/2014/main" id="{151FF3C3-FDE8-40E1-8438-4D8B831DDD0A}"/>
              </a:ext>
            </a:extLst>
          </p:cNvPr>
          <p:cNvPicPr>
            <a:picLocks noChangeAspect="1"/>
          </p:cNvPicPr>
          <p:nvPr/>
        </p:nvPicPr>
        <p:blipFill>
          <a:blip r:embed="rId14">
            <a:extLst>
              <a:ext uri="{96DAC541-7B7A-43D3-8B79-37D633B846F1}">
                <asvg:svgBlip xmlns:asvg="http://schemas.microsoft.com/office/drawing/2016/SVG/main" xmlns="" r:embed="rId15"/>
              </a:ext>
            </a:extLst>
          </a:blip>
          <a:stretch>
            <a:fillRect/>
          </a:stretch>
        </p:blipFill>
        <p:spPr>
          <a:xfrm>
            <a:off x="1810257" y="3022274"/>
            <a:ext cx="1491842" cy="1491842"/>
          </a:xfrm>
          <a:prstGeom prst="rect">
            <a:avLst/>
          </a:prstGeom>
        </p:spPr>
      </p:pic>
    </p:spTree>
    <p:extLst>
      <p:ext uri="{BB962C8B-B14F-4D97-AF65-F5344CB8AC3E}">
        <p14:creationId xmlns:p14="http://schemas.microsoft.com/office/powerpoint/2010/main" val="916536010"/>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sp>
        <p:nvSpPr>
          <p:cNvPr id="173" name="Oval 172">
            <a:extLst>
              <a:ext uri="{FF2B5EF4-FFF2-40B4-BE49-F238E27FC236}">
                <a16:creationId xmlns:a16="http://schemas.microsoft.com/office/drawing/2014/main" id="{EB18E3CB-DD50-4813-AB53-0AB54C95CB99}"/>
              </a:ext>
            </a:extLst>
          </p:cNvPr>
          <p:cNvSpPr/>
          <p:nvPr/>
        </p:nvSpPr>
        <p:spPr>
          <a:xfrm>
            <a:off x="668625" y="1570048"/>
            <a:ext cx="3813426" cy="3185018"/>
          </a:xfrm>
          <a:prstGeom prst="ellipse">
            <a:avLst/>
          </a:prstGeom>
          <a:solidFill>
            <a:schemeClr val="accent4">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74" name="Graphic 173" descr="Sleep">
            <a:extLst>
              <a:ext uri="{FF2B5EF4-FFF2-40B4-BE49-F238E27FC236}">
                <a16:creationId xmlns:a16="http://schemas.microsoft.com/office/drawing/2014/main" id="{61FDAD20-3324-4052-916E-81FE24A562E6}"/>
              </a:ext>
            </a:extLst>
          </p:cNvPr>
          <p:cNvPicPr>
            <a:picLocks noChangeAspect="1"/>
          </p:cNvPicPr>
          <p:nvPr/>
        </p:nvPicPr>
        <p:blipFill>
          <a:blip r:embed="rId3">
            <a:extLst>
              <a:ext uri="{96DAC541-7B7A-43D3-8B79-37D633B846F1}">
                <asvg:svgBlip xmlns:asvg="http://schemas.microsoft.com/office/drawing/2016/SVG/main" xmlns="" r:embed="rId4"/>
              </a:ext>
            </a:extLst>
          </a:blip>
          <a:stretch>
            <a:fillRect/>
          </a:stretch>
        </p:blipFill>
        <p:spPr>
          <a:xfrm>
            <a:off x="1897310" y="1698134"/>
            <a:ext cx="1328764" cy="1328764"/>
          </a:xfrm>
          <a:prstGeom prst="rect">
            <a:avLst/>
          </a:prstGeom>
        </p:spPr>
      </p:pic>
      <p:pic>
        <p:nvPicPr>
          <p:cNvPr id="175" name="Graphic 174" descr="User network">
            <a:extLst>
              <a:ext uri="{FF2B5EF4-FFF2-40B4-BE49-F238E27FC236}">
                <a16:creationId xmlns:a16="http://schemas.microsoft.com/office/drawing/2014/main" id="{790472A5-9A3D-4513-B173-A9AEDA7EB7D5}"/>
              </a:ext>
            </a:extLst>
          </p:cNvPr>
          <p:cNvPicPr>
            <a:picLocks noChangeAspect="1"/>
          </p:cNvPicPr>
          <p:nvPr/>
        </p:nvPicPr>
        <p:blipFill>
          <a:blip r:embed="rId5">
            <a:extLst>
              <a:ext uri="{96DAC541-7B7A-43D3-8B79-37D633B846F1}">
                <asvg:svgBlip xmlns:asvg="http://schemas.microsoft.com/office/drawing/2016/SVG/main" xmlns="" r:embed="rId6"/>
              </a:ext>
            </a:extLst>
          </a:blip>
          <a:stretch>
            <a:fillRect/>
          </a:stretch>
        </p:blipFill>
        <p:spPr>
          <a:xfrm>
            <a:off x="1810257" y="3022274"/>
            <a:ext cx="1491842" cy="1491842"/>
          </a:xfrm>
          <a:prstGeom prst="rect">
            <a:avLst/>
          </a:prstGeom>
        </p:spPr>
      </p:pic>
      <p:sp>
        <p:nvSpPr>
          <p:cNvPr id="164" name="Content Placeholder 4" descr=" 164">
            <a:extLst>
              <a:ext uri="{FF2B5EF4-FFF2-40B4-BE49-F238E27FC236}">
                <a16:creationId xmlns:a16="http://schemas.microsoft.com/office/drawing/2014/main" id="{F0E34C85-CC97-40E5-957D-BE9FA361F4B2}"/>
              </a:ext>
            </a:extLst>
          </p:cNvPr>
          <p:cNvSpPr txBox="1">
            <a:spLocks/>
          </p:cNvSpPr>
          <p:nvPr/>
        </p:nvSpPr>
        <p:spPr>
          <a:xfrm>
            <a:off x="4927600" y="1562045"/>
            <a:ext cx="5067300" cy="3329359"/>
          </a:xfrm>
          <a:prstGeom prst="rect">
            <a:avLst/>
          </a:prstGeom>
        </p:spPr>
        <p:txBody>
          <a:bodyPr vert="horz" lIns="0" tIns="0" rIns="0" bIns="0" spcCol="182880" rtlCol="0">
            <a:noAutofit/>
          </a:bodyPr>
          <a:lstStyle>
            <a:lvl1pPr marL="304792" indent="-304792" algn="l" defTabSz="1219170" rtl="0" eaLnBrk="1" latinLnBrk="0" hangingPunct="1">
              <a:spcBef>
                <a:spcPts val="1200"/>
              </a:spcBef>
              <a:buClr>
                <a:schemeClr val="accent2"/>
              </a:buClr>
              <a:buSzPct val="100000"/>
              <a:buFont typeface="Wingdings" charset="2"/>
              <a:buChar char="§"/>
              <a:tabLst>
                <a:tab pos="5331751" algn="r"/>
                <a:tab pos="10972526" algn="r"/>
              </a:tabLst>
              <a:defRPr sz="2400" b="0" i="0" kern="1200" spc="0" baseline="0">
                <a:solidFill>
                  <a:schemeClr val="tx1"/>
                </a:solidFill>
                <a:latin typeface="+mn-lt"/>
                <a:ea typeface="+mn-ea"/>
                <a:cs typeface="+mn-cs"/>
              </a:defRPr>
            </a:lvl1pPr>
            <a:lvl2pPr marL="609585" indent="-304792" algn="l" defTabSz="1219170" rtl="0" eaLnBrk="1" latinLnBrk="0" hangingPunct="1">
              <a:spcBef>
                <a:spcPts val="400"/>
              </a:spcBef>
              <a:buClr>
                <a:schemeClr val="accent2"/>
              </a:buClr>
              <a:buSzPct val="100000"/>
              <a:buFont typeface="Arial" pitchFamily="34" charset="0"/>
              <a:buChar char="–"/>
              <a:defRPr sz="2200" b="0" i="0" kern="1200" spc="0" baseline="0">
                <a:solidFill>
                  <a:schemeClr val="tx1"/>
                </a:solidFill>
                <a:latin typeface="+mn-lt"/>
                <a:ea typeface="+mn-ea"/>
                <a:cs typeface="+mn-cs"/>
              </a:defRPr>
            </a:lvl2pPr>
            <a:lvl3pPr marL="914377" indent="-304792" algn="l" defTabSz="1219170" rtl="0" eaLnBrk="1" latinLnBrk="0" hangingPunct="1">
              <a:spcBef>
                <a:spcPts val="400"/>
              </a:spcBef>
              <a:buClr>
                <a:schemeClr val="accent2"/>
              </a:buClr>
              <a:buSzPct val="100000"/>
              <a:buFont typeface="Arial" pitchFamily="34" charset="0"/>
              <a:buChar char="–"/>
              <a:defRPr sz="2000" b="0" i="0" kern="1200" spc="0" baseline="0">
                <a:solidFill>
                  <a:schemeClr val="tx1"/>
                </a:solidFill>
                <a:latin typeface="+mn-lt"/>
                <a:ea typeface="+mn-ea"/>
                <a:cs typeface="+mn-cs"/>
              </a:defRPr>
            </a:lvl3pPr>
            <a:lvl4pPr marL="1219170" indent="-304792" algn="l" defTabSz="1219170" rtl="0" eaLnBrk="1" latinLnBrk="0" hangingPunct="1">
              <a:spcBef>
                <a:spcPts val="400"/>
              </a:spcBef>
              <a:buClr>
                <a:schemeClr val="accent2"/>
              </a:buClr>
              <a:buSzPct val="100000"/>
              <a:buFont typeface="Arial" pitchFamily="34" charset="0"/>
              <a:buChar char="–"/>
              <a:defRPr sz="1800" b="0" i="0" kern="1200" spc="0" baseline="0">
                <a:solidFill>
                  <a:schemeClr val="tx1"/>
                </a:solidFill>
                <a:latin typeface="+mn-lt"/>
                <a:ea typeface="+mn-ea"/>
                <a:cs typeface="+mn-cs"/>
              </a:defRPr>
            </a:lvl4pPr>
            <a:lvl5pPr marL="1523962" indent="-304792" algn="l" defTabSz="1219170" rtl="0" eaLnBrk="1" latinLnBrk="0" hangingPunct="1">
              <a:spcBef>
                <a:spcPts val="400"/>
              </a:spcBef>
              <a:buClr>
                <a:schemeClr val="accent2"/>
              </a:buClr>
              <a:buSzPct val="100000"/>
              <a:buFont typeface="Arial" pitchFamily="34" charset="0"/>
              <a:buChar char="–"/>
              <a:defRPr sz="1600" b="0" i="0" kern="1200" spc="0" baseline="0">
                <a:solidFill>
                  <a:schemeClr val="tx1"/>
                </a:solidFill>
                <a:latin typeface="+mn-lt"/>
                <a:ea typeface="+mn-ea"/>
                <a:cs typeface="+mn-cs"/>
              </a:defRPr>
            </a:lvl5pPr>
            <a:lvl6pPr marL="335271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301"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86"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70" indent="-304792" algn="l" defTabSz="1219170" rtl="0" eaLnBrk="1" latinLnBrk="0" hangingPunct="1">
              <a:spcBef>
                <a:spcPct val="20000"/>
              </a:spcBef>
              <a:buFont typeface="Arial" pitchFamily="34" charset="0"/>
              <a:buChar char="•"/>
              <a:defRPr sz="2667" kern="1200">
                <a:solidFill>
                  <a:schemeClr val="tx1"/>
                </a:solidFill>
                <a:latin typeface="+mn-lt"/>
                <a:ea typeface="+mn-ea"/>
                <a:cs typeface="+mn-cs"/>
              </a:defRPr>
            </a:lvl9pPr>
          </a:lstStyle>
          <a:p>
            <a:pPr marL="304792" marR="0" lvl="0" indent="-304792" algn="l" defTabSz="1219170" rtl="0" eaLnBrk="1" fontAlgn="auto" latinLnBrk="0" hangingPunct="1">
              <a:lnSpc>
                <a:spcPct val="100000"/>
              </a:lnSpc>
              <a:spcBef>
                <a:spcPts val="0"/>
              </a:spcBef>
              <a:spcAft>
                <a:spcPts val="1200"/>
              </a:spcAft>
              <a:buClr>
                <a:srgbClr val="0460A9"/>
              </a:buClr>
              <a:buSzTx/>
              <a:buFont typeface="Arial" panose="020B0604020202020204" pitchFamily="34" charset="0"/>
              <a:buChar char="•"/>
              <a:tabLst/>
              <a:defRPr/>
            </a:pPr>
            <a:r>
              <a:rPr kumimoji="0" lang="en-GB" sz="2400" b="1" i="0" u="none" strike="noStrike" kern="1200" cap="none" spc="0" normalizeH="0" baseline="0" noProof="0" dirty="0">
                <a:ln>
                  <a:noFill/>
                </a:ln>
                <a:solidFill>
                  <a:schemeClr val="accent2"/>
                </a:solidFill>
                <a:effectLst/>
                <a:uLnTx/>
                <a:uFillTx/>
                <a:latin typeface="Arial" panose="020B0604020202020204" pitchFamily="34" charset="0"/>
                <a:ea typeface="+mn-ea"/>
                <a:cs typeface="+mn-cs"/>
              </a:rPr>
              <a:t>Diverse symptoms </a:t>
            </a: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including lack of interest in activities, feelings of worthlessness, fatigue, </a:t>
            </a:r>
            <a:b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b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low or irritable mood, sleep disturbance, and weight change</a:t>
            </a:r>
            <a:r>
              <a:rPr kumimoji="0" lang="en-GB" sz="24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p>
          <a:p>
            <a:pPr marL="304792" marR="0" lvl="0" indent="-304792" algn="l" defTabSz="1219170" rtl="0" eaLnBrk="1" fontAlgn="auto" latinLnBrk="0" hangingPunct="1">
              <a:lnSpc>
                <a:spcPct val="100000"/>
              </a:lnSpc>
              <a:spcBef>
                <a:spcPts val="0"/>
              </a:spcBef>
              <a:spcAft>
                <a:spcPts val="1200"/>
              </a:spcAft>
              <a:buClr>
                <a:srgbClr val="0460A9"/>
              </a:buClr>
              <a:buSzTx/>
              <a:buFont typeface="Arial" panose="020B0604020202020204" pitchFamily="34" charset="0"/>
              <a:buChar char="•"/>
              <a:tabLst/>
              <a:defRPr/>
            </a:pP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Negatively impacts </a:t>
            </a:r>
            <a:r>
              <a:rPr kumimoji="0" lang="en-GB" sz="2400" b="1" i="0" u="none" strike="noStrike" kern="1200" cap="none" spc="0" normalizeH="0" baseline="0" noProof="0" dirty="0">
                <a:ln>
                  <a:noFill/>
                </a:ln>
                <a:solidFill>
                  <a:schemeClr val="accent2"/>
                </a:solidFill>
                <a:effectLst/>
                <a:uLnTx/>
                <a:uFillTx/>
                <a:latin typeface="Arial" panose="020B0604020202020204" pitchFamily="34" charset="0"/>
                <a:ea typeface="+mn-ea"/>
                <a:cs typeface="+mn-cs"/>
              </a:rPr>
              <a:t>career</a:t>
            </a: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b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b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and </a:t>
            </a:r>
            <a:r>
              <a:rPr kumimoji="0" lang="en-GB" sz="2400" b="1" i="0" u="none" strike="noStrike" kern="1200" cap="none" spc="0" normalizeH="0" baseline="0" noProof="0" dirty="0">
                <a:ln>
                  <a:noFill/>
                </a:ln>
                <a:solidFill>
                  <a:schemeClr val="accent2"/>
                </a:solidFill>
                <a:effectLst/>
                <a:uLnTx/>
                <a:uFillTx/>
                <a:latin typeface="Arial" panose="020B0604020202020204" pitchFamily="34" charset="0"/>
                <a:ea typeface="+mn-ea"/>
                <a:cs typeface="+mn-cs"/>
              </a:rPr>
              <a:t>relationships</a:t>
            </a:r>
            <a:r>
              <a:rPr kumimoji="0" lang="en-GB" sz="24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p>
          <a:p>
            <a:pPr marL="304792" marR="0" lvl="0" indent="-304792" algn="l" defTabSz="1219170" rtl="0" eaLnBrk="1" fontAlgn="auto" latinLnBrk="0" hangingPunct="1">
              <a:lnSpc>
                <a:spcPct val="100000"/>
              </a:lnSpc>
              <a:spcBef>
                <a:spcPts val="0"/>
              </a:spcBef>
              <a:spcAft>
                <a:spcPts val="1200"/>
              </a:spcAft>
              <a:buClr>
                <a:srgbClr val="0460A9"/>
              </a:buClr>
              <a:buSzTx/>
              <a:buFont typeface="Arial" panose="020B0604020202020204" pitchFamily="34" charset="0"/>
              <a:buChar char="•"/>
              <a:tabLst/>
              <a:defRPr/>
            </a:pP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Associated with </a:t>
            </a:r>
            <a:r>
              <a:rPr kumimoji="0" lang="en-GB" sz="2400" b="1" i="0" u="none" strike="noStrike" kern="1200" cap="none" spc="0" normalizeH="0" baseline="0" noProof="0" dirty="0">
                <a:ln>
                  <a:noFill/>
                </a:ln>
                <a:solidFill>
                  <a:schemeClr val="accent2"/>
                </a:solidFill>
                <a:effectLst/>
                <a:uLnTx/>
                <a:uFillTx/>
                <a:latin typeface="Arial" panose="020B0604020202020204" pitchFamily="34" charset="0"/>
                <a:ea typeface="+mn-ea"/>
                <a:cs typeface="+mn-cs"/>
              </a:rPr>
              <a:t>substance abuse </a:t>
            </a:r>
            <a:r>
              <a:rPr kumimoji="0" lang="en-GB"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and </a:t>
            </a:r>
            <a:r>
              <a:rPr kumimoji="0" lang="en-GB" sz="2400" b="1" i="0" u="none" strike="noStrike" kern="1200" cap="none" spc="0" normalizeH="0" baseline="0" noProof="0" dirty="0">
                <a:ln>
                  <a:noFill/>
                </a:ln>
                <a:solidFill>
                  <a:schemeClr val="accent2"/>
                </a:solidFill>
                <a:effectLst/>
                <a:uLnTx/>
                <a:uFillTx/>
                <a:latin typeface="Arial" panose="020B0604020202020204" pitchFamily="34" charset="0"/>
                <a:ea typeface="+mn-ea"/>
                <a:cs typeface="+mn-cs"/>
              </a:rPr>
              <a:t>suicide</a:t>
            </a:r>
            <a:r>
              <a:rPr kumimoji="0" lang="en-GB" sz="2400" b="0" i="0" u="none" strike="noStrike" kern="1200" cap="none" spc="0" normalizeH="0" baseline="30000" noProof="0" dirty="0">
                <a:ln>
                  <a:noFill/>
                </a:ln>
                <a:solidFill>
                  <a:srgbClr val="000000"/>
                </a:solidFill>
                <a:effectLst/>
                <a:uLnTx/>
                <a:uFillTx/>
                <a:latin typeface="Arial" panose="020B0604020202020204" pitchFamily="34" charset="0"/>
                <a:ea typeface="+mn-ea"/>
                <a:cs typeface="+mn-cs"/>
              </a:rPr>
              <a:t>1</a:t>
            </a:r>
            <a:endParaRPr kumimoji="0" lang="en-GB" sz="2400" b="0" i="0" u="none" strike="noStrike" kern="1200" cap="none" spc="0" normalizeH="0" baseline="30000" noProof="0" dirty="0">
              <a:ln>
                <a:noFill/>
              </a:ln>
              <a:solidFill>
                <a:srgbClr val="000000"/>
              </a:solidFill>
              <a:effectLst/>
              <a:uLnTx/>
              <a:uFillTx/>
              <a:latin typeface="Arial" panose="020B0604020202020204"/>
              <a:ea typeface="+mn-ea"/>
              <a:cs typeface="+mn-cs"/>
            </a:endParaRPr>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72309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9"/>
            <a:ext cx="576000" cy="576000"/>
            <a:chOff x="3950297" y="2115051"/>
            <a:chExt cx="432000" cy="432000"/>
          </a:xfrm>
          <a:solidFill>
            <a:schemeClr val="accent4"/>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893351"/>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Future areas </a:t>
            </a:r>
            <a:b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b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of focus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7"/>
          <a:stretch>
            <a:fillRect/>
          </a:stretch>
        </p:blipFill>
        <p:spPr>
          <a:xfrm>
            <a:off x="9763410" y="6187335"/>
            <a:ext cx="1847316" cy="337291"/>
          </a:xfrm>
          <a:prstGeom prst="rect">
            <a:avLst/>
          </a:prstGeom>
        </p:spPr>
      </p:pic>
      <p:sp>
        <p:nvSpPr>
          <p:cNvPr id="179" name="ABBREVIATIONS" descr=" 179">
            <a:hlinkClick r:id="" action="ppaction://noaction" highlightClick="1"/>
            <a:extLst>
              <a:ext uri="{FF2B5EF4-FFF2-40B4-BE49-F238E27FC236}">
                <a16:creationId xmlns:a16="http://schemas.microsoft.com/office/drawing/2014/main" id="{CDE7DECC-8111-4416-8636-B61814F89BB0}"/>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sp>
        <p:nvSpPr>
          <p:cNvPr id="183" name="Freeform: Shape 182" descr=" 183">
            <a:hlinkClick r:id="rId8" action="ppaction://hlinksldjump" highlightClick="1"/>
            <a:extLst>
              <a:ext uri="{FF2B5EF4-FFF2-40B4-BE49-F238E27FC236}">
                <a16:creationId xmlns:a16="http://schemas.microsoft.com/office/drawing/2014/main" id="{6BCC4A1C-65DE-48C8-9F96-E8C6DE8AFA79}"/>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Freeform: Shape 183" descr=" 184">
            <a:hlinkClick r:id="rId9" action="ppaction://hlinksldjump" highlightClick="1"/>
            <a:extLst>
              <a:ext uri="{FF2B5EF4-FFF2-40B4-BE49-F238E27FC236}">
                <a16:creationId xmlns:a16="http://schemas.microsoft.com/office/drawing/2014/main" id="{37F57C4F-5604-40DF-A93B-49C0ED960AE9}"/>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5" name="Freeform: Shape 184" descr=" 185">
            <a:hlinkClick r:id="rId10" action="ppaction://hlinksldjump" highlightClick="1"/>
            <a:extLst>
              <a:ext uri="{FF2B5EF4-FFF2-40B4-BE49-F238E27FC236}">
                <a16:creationId xmlns:a16="http://schemas.microsoft.com/office/drawing/2014/main" id="{1A10792D-03EB-4052-9D13-E7E9BB24BB0F}"/>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Freeform: Shape 185" descr=" 186">
            <a:hlinkClick r:id="rId11" action="ppaction://hlinksldjump" highlightClick="1"/>
            <a:extLst>
              <a:ext uri="{FF2B5EF4-FFF2-40B4-BE49-F238E27FC236}">
                <a16:creationId xmlns:a16="http://schemas.microsoft.com/office/drawing/2014/main" id="{FC5BFC82-C380-4252-A75C-04B4331ADFDF}"/>
              </a:ext>
            </a:extLst>
          </p:cNvPr>
          <p:cNvSpPr/>
          <p:nvPr/>
        </p:nvSpPr>
        <p:spPr>
          <a:xfrm>
            <a:off x="10307359" y="2723094"/>
            <a:ext cx="1884641"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Freeform: Shape 186" descr=" 187">
            <a:hlinkClick r:id="rId12" action="ppaction://hlinksldjump" highlightClick="1"/>
            <a:extLst>
              <a:ext uri="{FF2B5EF4-FFF2-40B4-BE49-F238E27FC236}">
                <a16:creationId xmlns:a16="http://schemas.microsoft.com/office/drawing/2014/main" id="{F2EA8CE0-5A57-4D08-AB74-C0A755F09CC1}"/>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Freeform: Shape 187" descr=" 188">
            <a:hlinkClick r:id="rId13" action="ppaction://hlinksldjump" highlightClick="1"/>
            <a:extLst>
              <a:ext uri="{FF2B5EF4-FFF2-40B4-BE49-F238E27FC236}">
                <a16:creationId xmlns:a16="http://schemas.microsoft.com/office/drawing/2014/main" id="{FD5AFAB3-A6F7-4ABE-9E6F-5249C5FB471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9" name="Freeform: Shape 188" descr=" 189">
            <a:hlinkClick r:id="rId14" action="ppaction://hlinksldjump" highlightClick="1"/>
            <a:extLst>
              <a:ext uri="{FF2B5EF4-FFF2-40B4-BE49-F238E27FC236}">
                <a16:creationId xmlns:a16="http://schemas.microsoft.com/office/drawing/2014/main" id="{367FC18E-D1E0-40C5-B397-E9248EBFA2D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7" name="REFERENCES" descr=" 157">
            <a:hlinkClick r:id="" action="ppaction://noaction" highlightClick="1"/>
            <a:extLst>
              <a:ext uri="{FF2B5EF4-FFF2-40B4-BE49-F238E27FC236}">
                <a16:creationId xmlns:a16="http://schemas.microsoft.com/office/drawing/2014/main" id="{AFFEB211-4170-48F2-A7B7-0249C47FBC8B}"/>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65" name="Freeform: Shape 164" descr=" 165">
            <a:extLst>
              <a:ext uri="{FF2B5EF4-FFF2-40B4-BE49-F238E27FC236}">
                <a16:creationId xmlns:a16="http://schemas.microsoft.com/office/drawing/2014/main" id="{DA156597-89CE-4DBA-B7D2-43AA4C76E8B8}"/>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6" name="Freeform: Shape 165" descr=" 166">
            <a:extLst>
              <a:ext uri="{FF2B5EF4-FFF2-40B4-BE49-F238E27FC236}">
                <a16:creationId xmlns:a16="http://schemas.microsoft.com/office/drawing/2014/main" id="{640FD003-B8F6-49C1-AE91-6FDE143E6D6C}"/>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7" name="Freeform: Shape 166" descr=" 167">
            <a:extLst>
              <a:ext uri="{FF2B5EF4-FFF2-40B4-BE49-F238E27FC236}">
                <a16:creationId xmlns:a16="http://schemas.microsoft.com/office/drawing/2014/main" id="{29AEB375-A690-4E0E-AFAE-F6782218BC97}"/>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8" name="Freeform: Shape 167" descr=" 168">
            <a:extLst>
              <a:ext uri="{FF2B5EF4-FFF2-40B4-BE49-F238E27FC236}">
                <a16:creationId xmlns:a16="http://schemas.microsoft.com/office/drawing/2014/main" id="{F6846FBA-8B9C-4238-94DD-26FDA298522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9" name="Freeform: Shape 168" descr=" 169">
            <a:extLst>
              <a:ext uri="{FF2B5EF4-FFF2-40B4-BE49-F238E27FC236}">
                <a16:creationId xmlns:a16="http://schemas.microsoft.com/office/drawing/2014/main" id="{45E06369-C3E1-4A2D-BB12-4B1BBB2B3D1C}"/>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0" name="Freeform: Shape 169" descr=" 170">
            <a:extLst>
              <a:ext uri="{FF2B5EF4-FFF2-40B4-BE49-F238E27FC236}">
                <a16:creationId xmlns:a16="http://schemas.microsoft.com/office/drawing/2014/main" id="{7478432E-C2F3-4B95-BB7E-56D1875CACD3}"/>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1" name="Oval 170" descr=" 171">
            <a:hlinkClick r:id="" action="ppaction://hlinkshowjump?jump=nextslide" highlightClick="1"/>
            <a:extLst>
              <a:ext uri="{FF2B5EF4-FFF2-40B4-BE49-F238E27FC236}">
                <a16:creationId xmlns:a16="http://schemas.microsoft.com/office/drawing/2014/main" id="{DE89FA6B-F659-455A-8D46-2FBFB45AFDE3}"/>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2" name="Oval 171" descr=" 172">
            <a:hlinkClick r:id="rId11" action="ppaction://hlinksldjump" highlightClick="1"/>
            <a:extLst>
              <a:ext uri="{FF2B5EF4-FFF2-40B4-BE49-F238E27FC236}">
                <a16:creationId xmlns:a16="http://schemas.microsoft.com/office/drawing/2014/main" id="{B211F7A2-F517-4003-9AF5-6691BAB11401}"/>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90" name="Oval 189" descr=" 190">
            <a:hlinkClick r:id="rId15" action="ppaction://hlinksldjump" highlightClick="1"/>
            <a:extLst>
              <a:ext uri="{FF2B5EF4-FFF2-40B4-BE49-F238E27FC236}">
                <a16:creationId xmlns:a16="http://schemas.microsoft.com/office/drawing/2014/main" id="{FF9D78CF-62D2-48FC-A4E9-4BD1FCD69B3B}"/>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58" name="Group 157" descr=" 158">
            <a:extLst>
              <a:ext uri="{FF2B5EF4-FFF2-40B4-BE49-F238E27FC236}">
                <a16:creationId xmlns:a16="http://schemas.microsoft.com/office/drawing/2014/main" id="{E21F3DA0-3BA3-4426-A2B8-38B001C967FD}"/>
              </a:ext>
            </a:extLst>
          </p:cNvPr>
          <p:cNvGrpSpPr/>
          <p:nvPr/>
        </p:nvGrpSpPr>
        <p:grpSpPr>
          <a:xfrm>
            <a:off x="195253" y="3546448"/>
            <a:ext cx="5770784" cy="3143241"/>
            <a:chOff x="146440" y="2659836"/>
            <a:chExt cx="4328088" cy="2357431"/>
          </a:xfrm>
        </p:grpSpPr>
        <p:sp>
          <p:nvSpPr>
            <p:cNvPr id="159" name="Rectangle: Rounded Corners 158">
              <a:extLst>
                <a:ext uri="{FF2B5EF4-FFF2-40B4-BE49-F238E27FC236}">
                  <a16:creationId xmlns:a16="http://schemas.microsoft.com/office/drawing/2014/main" id="{D12B8B5C-A9C1-4202-AD82-BDAC99A1C47D}"/>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en-GB" sz="14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p>
            <a:p>
              <a:pPr marL="304792" marR="0" lvl="0" indent="-304792" algn="l" defTabSz="1219170" rtl="0" eaLnBrk="1" fontAlgn="auto" latinLnBrk="0" hangingPunct="1">
                <a:lnSpc>
                  <a:spcPct val="100000"/>
                </a:lnSpc>
                <a:spcBef>
                  <a:spcPts val="400"/>
                </a:spcBef>
                <a:spcAft>
                  <a:spcPts val="400"/>
                </a:spcAft>
                <a:buClrTx/>
                <a:buSzTx/>
                <a:buFontTx/>
                <a:buAutoNum type="arabicPeriod"/>
                <a:tabLst/>
                <a:defRPr/>
              </a:pP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Halverson JL. Depression. Medscape 2019. Available at </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hlinkClick r:id="rId16"/>
                </a:rPr>
                <a:t>https://emedicine.medscape.com/article/286759-overview</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 Accessed August 2020.</a:t>
              </a:r>
            </a:p>
          </p:txBody>
        </p:sp>
        <p:sp>
          <p:nvSpPr>
            <p:cNvPr id="161" name="Rectangle: Rounded Corners 160">
              <a:extLst>
                <a:ext uri="{FF2B5EF4-FFF2-40B4-BE49-F238E27FC236}">
                  <a16:creationId xmlns:a16="http://schemas.microsoft.com/office/drawing/2014/main" id="{4ECB399F-51D0-4997-80BB-C167B0A5618B}"/>
                </a:ext>
              </a:extLst>
            </p:cNvPr>
            <p:cNvSpPr/>
            <p:nvPr/>
          </p:nvSpPr>
          <p:spPr>
            <a:xfrm>
              <a:off x="1357693" y="4729267"/>
              <a:ext cx="982800" cy="288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62" name="Rectangle: Rounded Corners 161">
              <a:extLst>
                <a:ext uri="{FF2B5EF4-FFF2-40B4-BE49-F238E27FC236}">
                  <a16:creationId xmlns:a16="http://schemas.microsoft.com/office/drawing/2014/main" id="{22F95A39-B9EC-42DB-80E0-DD0BCDADC974}"/>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400"/>
                </a:spcBef>
                <a:spcAft>
                  <a:spcPts val="400"/>
                </a:spcAft>
                <a:buClrTx/>
                <a:buSzTx/>
                <a:buFontTx/>
                <a:buNone/>
                <a:tabLst/>
                <a:defRPr/>
              </a:pPr>
              <a:r>
                <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sym typeface="Wingdings" panose="05000000000000000000" pitchFamily="2" charset="2"/>
                </a:rPr>
                <a:t></a:t>
              </a:r>
              <a:endPar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sp>
        <p:nvSpPr>
          <p:cNvPr id="150" name="Rectangle 149" descr=" 191">
            <a:extLst>
              <a:ext uri="{FF2B5EF4-FFF2-40B4-BE49-F238E27FC236}">
                <a16:creationId xmlns:a16="http://schemas.microsoft.com/office/drawing/2014/main" id="{AE567F22-8FF0-4AEB-BAE4-6CBA5C4D03A0}"/>
              </a:ext>
            </a:extLst>
          </p:cNvPr>
          <p:cNvSpPr/>
          <p:nvPr/>
        </p:nvSpPr>
        <p:spPr>
          <a:xfrm>
            <a:off x="294640" y="243536"/>
            <a:ext cx="10963910" cy="892552"/>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Treatment-resistant depressive symptoms can be devastating for </a:t>
            </a:r>
            <a:b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b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quality of life</a:t>
            </a:r>
            <a:r>
              <a:rPr kumimoji="0" lang="en-GB" sz="2600" b="1" i="0" u="none" strike="noStrike" kern="1200" cap="none" spc="0" normalizeH="0" baseline="30000" noProof="0" dirty="0">
                <a:ln>
                  <a:noFill/>
                </a:ln>
                <a:solidFill>
                  <a:srgbClr val="023761"/>
                </a:solidFill>
                <a:effectLst/>
                <a:uLnTx/>
                <a:uFillTx/>
                <a:latin typeface="Arial" panose="020B0604020202020204"/>
                <a:ea typeface="+mn-ea"/>
                <a:cs typeface="+mn-cs"/>
              </a:rPr>
              <a:t>1</a:t>
            </a:r>
          </a:p>
        </p:txBody>
      </p:sp>
    </p:spTree>
    <p:extLst>
      <p:ext uri="{BB962C8B-B14F-4D97-AF65-F5344CB8AC3E}">
        <p14:creationId xmlns:p14="http://schemas.microsoft.com/office/powerpoint/2010/main" val="645087735"/>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pic>
        <p:nvPicPr>
          <p:cNvPr id="151" name="Picture 150" descr=" 151">
            <a:extLst>
              <a:ext uri="{FF2B5EF4-FFF2-40B4-BE49-F238E27FC236}">
                <a16:creationId xmlns:a16="http://schemas.microsoft.com/office/drawing/2014/main" id="{A4458184-2796-4979-A74D-50B66AEE2433}"/>
              </a:ext>
            </a:extLst>
          </p:cNvPr>
          <p:cNvPicPr>
            <a:picLocks noChangeAspect="1"/>
          </p:cNvPicPr>
          <p:nvPr/>
        </p:nvPicPr>
        <p:blipFill>
          <a:blip r:embed="rId3" cstate="print">
            <a:extLst>
              <a:ext uri="{28A0092B-C50C-407E-A947-70E740481C1C}">
                <a14:useLocalDpi xmlns:a14="http://schemas.microsoft.com/office/drawing/2010/main"/>
              </a:ext>
            </a:extLst>
          </a:blip>
          <a:srcRect/>
          <a:stretch/>
        </p:blipFill>
        <p:spPr>
          <a:xfrm>
            <a:off x="368184" y="990600"/>
            <a:ext cx="8434742" cy="4743450"/>
          </a:xfrm>
          <a:prstGeom prst="rect">
            <a:avLst/>
          </a:prstGeom>
        </p:spPr>
      </p:pic>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72309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9"/>
            <a:ext cx="576000" cy="576000"/>
            <a:chOff x="3950297" y="2115051"/>
            <a:chExt cx="432000" cy="432000"/>
          </a:xfrm>
          <a:solidFill>
            <a:schemeClr val="accent4"/>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893351"/>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Future areas </a:t>
            </a:r>
            <a:b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b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of focus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4"/>
          <a:stretch>
            <a:fillRect/>
          </a:stretch>
        </p:blipFill>
        <p:spPr>
          <a:xfrm>
            <a:off x="9763410" y="6187335"/>
            <a:ext cx="1847316" cy="337291"/>
          </a:xfrm>
          <a:prstGeom prst="rect">
            <a:avLst/>
          </a:prstGeom>
        </p:spPr>
      </p:pic>
      <p:sp>
        <p:nvSpPr>
          <p:cNvPr id="173" name="Freeform: Shape 172" descr=" 173">
            <a:extLst>
              <a:ext uri="{FF2B5EF4-FFF2-40B4-BE49-F238E27FC236}">
                <a16:creationId xmlns:a16="http://schemas.microsoft.com/office/drawing/2014/main" id="{3A9CF0D6-308E-4059-9A7A-42C845596958}"/>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4" name="Freeform: Shape 173" descr=" 174">
            <a:extLst>
              <a:ext uri="{FF2B5EF4-FFF2-40B4-BE49-F238E27FC236}">
                <a16:creationId xmlns:a16="http://schemas.microsoft.com/office/drawing/2014/main" id="{244D10F2-6585-47AF-B6AF-8A890CF5E81B}"/>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5" name="Freeform: Shape 174" descr=" 175">
            <a:extLst>
              <a:ext uri="{FF2B5EF4-FFF2-40B4-BE49-F238E27FC236}">
                <a16:creationId xmlns:a16="http://schemas.microsoft.com/office/drawing/2014/main" id="{85C78B2D-41D0-43BD-85DD-631000CDDCA2}"/>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6" name="Freeform: Shape 175" descr=" 176">
            <a:extLst>
              <a:ext uri="{FF2B5EF4-FFF2-40B4-BE49-F238E27FC236}">
                <a16:creationId xmlns:a16="http://schemas.microsoft.com/office/drawing/2014/main" id="{1D6DC9BE-700C-4D01-921E-5A1EC56D7BB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7" name="Freeform: Shape 176" descr=" 177">
            <a:extLst>
              <a:ext uri="{FF2B5EF4-FFF2-40B4-BE49-F238E27FC236}">
                <a16:creationId xmlns:a16="http://schemas.microsoft.com/office/drawing/2014/main" id="{4B165EC0-00D4-481C-8958-2327367C089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8" name="Freeform: Shape 177" descr=" 178">
            <a:extLst>
              <a:ext uri="{FF2B5EF4-FFF2-40B4-BE49-F238E27FC236}">
                <a16:creationId xmlns:a16="http://schemas.microsoft.com/office/drawing/2014/main" id="{CA58C506-BB2D-43C6-B6EB-E38214428F4F}"/>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9" name="ABBREVIATIONS" descr=" 179">
            <a:hlinkClick r:id="" action="ppaction://noaction" highlightClick="1"/>
            <a:extLst>
              <a:ext uri="{FF2B5EF4-FFF2-40B4-BE49-F238E27FC236}">
                <a16:creationId xmlns:a16="http://schemas.microsoft.com/office/drawing/2014/main" id="{CDE7DECC-8111-4416-8636-B61814F89BB0}"/>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sp>
        <p:nvSpPr>
          <p:cNvPr id="180" name="Oval 179" descr=" 180">
            <a:hlinkClick r:id="" action="ppaction://hlinkshowjump?jump=nextslide" highlightClick="1"/>
            <a:extLst>
              <a:ext uri="{FF2B5EF4-FFF2-40B4-BE49-F238E27FC236}">
                <a16:creationId xmlns:a16="http://schemas.microsoft.com/office/drawing/2014/main" id="{BA863416-550F-4432-856F-D9640D70121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1" name="Oval 180" descr=" 181">
            <a:hlinkClick r:id="rId5" action="ppaction://hlinksldjump" highlightClick="1"/>
            <a:extLst>
              <a:ext uri="{FF2B5EF4-FFF2-40B4-BE49-F238E27FC236}">
                <a16:creationId xmlns:a16="http://schemas.microsoft.com/office/drawing/2014/main" id="{6A5FD429-A4B9-4677-A422-DF522C0900C2}"/>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82" name="Oval 181" descr=" 182">
            <a:hlinkClick r:id="rId6" action="ppaction://hlinksldjump" highlightClick="1"/>
            <a:extLst>
              <a:ext uri="{FF2B5EF4-FFF2-40B4-BE49-F238E27FC236}">
                <a16:creationId xmlns:a16="http://schemas.microsoft.com/office/drawing/2014/main" id="{CFA0CBD8-ADA6-435C-8EFD-5826A250CF9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3" name="Freeform: Shape 182" descr=" 183">
            <a:hlinkClick r:id="rId7" action="ppaction://hlinksldjump" highlightClick="1"/>
            <a:extLst>
              <a:ext uri="{FF2B5EF4-FFF2-40B4-BE49-F238E27FC236}">
                <a16:creationId xmlns:a16="http://schemas.microsoft.com/office/drawing/2014/main" id="{6BCC4A1C-65DE-48C8-9F96-E8C6DE8AFA79}"/>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Freeform: Shape 183" descr=" 184">
            <a:hlinkClick r:id="rId8" action="ppaction://hlinksldjump" highlightClick="1"/>
            <a:extLst>
              <a:ext uri="{FF2B5EF4-FFF2-40B4-BE49-F238E27FC236}">
                <a16:creationId xmlns:a16="http://schemas.microsoft.com/office/drawing/2014/main" id="{37F57C4F-5604-40DF-A93B-49C0ED960AE9}"/>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5" name="Freeform: Shape 184" descr=" 185">
            <a:hlinkClick r:id="rId9" action="ppaction://hlinksldjump" highlightClick="1"/>
            <a:extLst>
              <a:ext uri="{FF2B5EF4-FFF2-40B4-BE49-F238E27FC236}">
                <a16:creationId xmlns:a16="http://schemas.microsoft.com/office/drawing/2014/main" id="{1A10792D-03EB-4052-9D13-E7E9BB24BB0F}"/>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Freeform: Shape 185" descr=" 186">
            <a:hlinkClick r:id="rId5" action="ppaction://hlinksldjump" highlightClick="1"/>
            <a:extLst>
              <a:ext uri="{FF2B5EF4-FFF2-40B4-BE49-F238E27FC236}">
                <a16:creationId xmlns:a16="http://schemas.microsoft.com/office/drawing/2014/main" id="{FC5BFC82-C380-4252-A75C-04B4331ADFDF}"/>
              </a:ext>
            </a:extLst>
          </p:cNvPr>
          <p:cNvSpPr/>
          <p:nvPr/>
        </p:nvSpPr>
        <p:spPr>
          <a:xfrm>
            <a:off x="10307358" y="2723094"/>
            <a:ext cx="1884641"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Freeform: Shape 186" descr=" 187">
            <a:hlinkClick r:id="rId10" action="ppaction://hlinksldjump" highlightClick="1"/>
            <a:extLst>
              <a:ext uri="{FF2B5EF4-FFF2-40B4-BE49-F238E27FC236}">
                <a16:creationId xmlns:a16="http://schemas.microsoft.com/office/drawing/2014/main" id="{F2EA8CE0-5A57-4D08-AB74-C0A755F09CC1}"/>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Freeform: Shape 187" descr=" 188">
            <a:hlinkClick r:id="rId11" action="ppaction://hlinksldjump" highlightClick="1"/>
            <a:extLst>
              <a:ext uri="{FF2B5EF4-FFF2-40B4-BE49-F238E27FC236}">
                <a16:creationId xmlns:a16="http://schemas.microsoft.com/office/drawing/2014/main" id="{FD5AFAB3-A6F7-4ABE-9E6F-5249C5FB471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9" name="Freeform: Shape 188" descr=" 189">
            <a:hlinkClick r:id="rId12" action="ppaction://hlinksldjump" highlightClick="1"/>
            <a:extLst>
              <a:ext uri="{FF2B5EF4-FFF2-40B4-BE49-F238E27FC236}">
                <a16:creationId xmlns:a16="http://schemas.microsoft.com/office/drawing/2014/main" id="{367FC18E-D1E0-40C5-B397-E9248EBFA2D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1" name="Rectangle 190" descr=" 191">
            <a:extLst>
              <a:ext uri="{FF2B5EF4-FFF2-40B4-BE49-F238E27FC236}">
                <a16:creationId xmlns:a16="http://schemas.microsoft.com/office/drawing/2014/main" id="{5203EF51-C963-4C63-A96B-0AD30B9437A3}"/>
              </a:ext>
            </a:extLst>
          </p:cNvPr>
          <p:cNvSpPr/>
          <p:nvPr/>
        </p:nvSpPr>
        <p:spPr>
          <a:xfrm>
            <a:off x="294640" y="243536"/>
            <a:ext cx="10963910" cy="492443"/>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en-GB" sz="2600" b="1" dirty="0">
                <a:solidFill>
                  <a:srgbClr val="023761"/>
                </a:solidFill>
                <a:latin typeface="Arial" panose="020B0604020202020204"/>
              </a:rPr>
              <a:t>Novartis are d</a:t>
            </a:r>
            <a:r>
              <a:rPr kumimoji="0" lang="en-GB" sz="2600" b="1" i="0" u="none" strike="noStrike" kern="1200" cap="none" spc="0" normalizeH="0" baseline="0" noProof="0" dirty="0" err="1">
                <a:ln>
                  <a:noFill/>
                </a:ln>
                <a:solidFill>
                  <a:srgbClr val="023761"/>
                </a:solidFill>
                <a:effectLst/>
                <a:uLnTx/>
                <a:uFillTx/>
                <a:latin typeface="Arial" panose="020B0604020202020204"/>
                <a:ea typeface="+mn-ea"/>
                <a:cs typeface="+mn-cs"/>
              </a:rPr>
              <a:t>eveloping</a:t>
            </a: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 a novel therapy for depression</a:t>
            </a:r>
          </a:p>
        </p:txBody>
      </p:sp>
      <p:sp>
        <p:nvSpPr>
          <p:cNvPr id="157" name="REFERENCES" descr=" 157">
            <a:hlinkClick r:id="" action="ppaction://noaction" highlightClick="1"/>
            <a:extLst>
              <a:ext uri="{FF2B5EF4-FFF2-40B4-BE49-F238E27FC236}">
                <a16:creationId xmlns:a16="http://schemas.microsoft.com/office/drawing/2014/main" id="{AFFEB211-4170-48F2-A7B7-0249C47FBC8B}"/>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2" name="Rectangle: Rounded Corners 1" descr=" 2">
            <a:extLst>
              <a:ext uri="{FF2B5EF4-FFF2-40B4-BE49-F238E27FC236}">
                <a16:creationId xmlns:a16="http://schemas.microsoft.com/office/drawing/2014/main" id="{BF73B8C1-DEDA-497D-9E29-A5E0598251F5}"/>
              </a:ext>
            </a:extLst>
          </p:cNvPr>
          <p:cNvSpPr/>
          <p:nvPr/>
        </p:nvSpPr>
        <p:spPr>
          <a:xfrm>
            <a:off x="3638550" y="1543050"/>
            <a:ext cx="6305550" cy="1714500"/>
          </a:xfrm>
          <a:prstGeom prst="roundRect">
            <a:avLst>
              <a:gd name="adj" fmla="val 50000"/>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023761"/>
                </a:solidFill>
                <a:effectLst/>
                <a:uLnTx/>
                <a:uFillTx/>
                <a:latin typeface="Arial" panose="020B0604020202020204"/>
                <a:ea typeface="+mn-ea"/>
                <a:cs typeface="+mn-cs"/>
              </a:rPr>
              <a:t>Tricyclic antidepressants are an early part of our neuroscience heritage</a:t>
            </a:r>
          </a:p>
        </p:txBody>
      </p:sp>
      <p:sp>
        <p:nvSpPr>
          <p:cNvPr id="155" name="Rectangle: Rounded Corners 154" descr=" 155">
            <a:extLst>
              <a:ext uri="{FF2B5EF4-FFF2-40B4-BE49-F238E27FC236}">
                <a16:creationId xmlns:a16="http://schemas.microsoft.com/office/drawing/2014/main" id="{A4A31687-DA06-4419-BFBF-62189BBD25CE}"/>
              </a:ext>
            </a:extLst>
          </p:cNvPr>
          <p:cNvSpPr/>
          <p:nvPr/>
        </p:nvSpPr>
        <p:spPr>
          <a:xfrm>
            <a:off x="3638550" y="3409950"/>
            <a:ext cx="6305550" cy="2046444"/>
          </a:xfrm>
          <a:prstGeom prst="roundRect">
            <a:avLst>
              <a:gd name="adj" fmla="val 50000"/>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023761"/>
                </a:solidFill>
                <a:effectLst/>
                <a:uLnTx/>
                <a:uFillTx/>
                <a:latin typeface="Arial" panose="020B0604020202020204"/>
                <a:ea typeface="+mn-ea"/>
                <a:cs typeface="+mn-cs"/>
              </a:rPr>
              <a:t>MIJ821, an inhibitor of NMDA receptor subtype 2B1, is under clinical testing vs placebo in patients with treatment-resistant depression</a:t>
            </a:r>
            <a:r>
              <a:rPr kumimoji="0" lang="en-GB" sz="2400" b="0" i="0" u="none" strike="noStrike" kern="1200" cap="none" spc="0" normalizeH="0" baseline="30000" noProof="0" dirty="0">
                <a:ln>
                  <a:noFill/>
                </a:ln>
                <a:solidFill>
                  <a:srgbClr val="023761"/>
                </a:solidFill>
                <a:effectLst/>
                <a:uLnTx/>
                <a:uFillTx/>
                <a:latin typeface="Arial" panose="020B0604020202020204"/>
                <a:ea typeface="+mn-ea"/>
                <a:cs typeface="+mn-cs"/>
              </a:rPr>
              <a:t>1,2</a:t>
            </a:r>
          </a:p>
        </p:txBody>
      </p:sp>
    </p:spTree>
    <p:extLst>
      <p:ext uri="{BB962C8B-B14F-4D97-AF65-F5344CB8AC3E}">
        <p14:creationId xmlns:p14="http://schemas.microsoft.com/office/powerpoint/2010/main" val="298074201"/>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pic>
        <p:nvPicPr>
          <p:cNvPr id="151" name="Picture 150" descr=" 151">
            <a:extLst>
              <a:ext uri="{FF2B5EF4-FFF2-40B4-BE49-F238E27FC236}">
                <a16:creationId xmlns:a16="http://schemas.microsoft.com/office/drawing/2014/main" id="{A4458184-2796-4979-A74D-50B66AEE2433}"/>
              </a:ext>
            </a:extLst>
          </p:cNvPr>
          <p:cNvPicPr>
            <a:picLocks noChangeAspect="1"/>
          </p:cNvPicPr>
          <p:nvPr/>
        </p:nvPicPr>
        <p:blipFill>
          <a:blip r:embed="rId3" cstate="print">
            <a:extLst>
              <a:ext uri="{28A0092B-C50C-407E-A947-70E740481C1C}">
                <a14:useLocalDpi xmlns:a14="http://schemas.microsoft.com/office/drawing/2010/main"/>
              </a:ext>
            </a:extLst>
          </a:blip>
          <a:srcRect/>
          <a:stretch/>
        </p:blipFill>
        <p:spPr>
          <a:xfrm>
            <a:off x="368184" y="990600"/>
            <a:ext cx="8434742" cy="4743450"/>
          </a:xfrm>
          <a:prstGeom prst="rect">
            <a:avLst/>
          </a:prstGeom>
        </p:spPr>
      </p:pic>
      <p:sp>
        <p:nvSpPr>
          <p:cNvPr id="152" name="Rectangle: Rounded Corners 151" descr=" 155">
            <a:extLst>
              <a:ext uri="{FF2B5EF4-FFF2-40B4-BE49-F238E27FC236}">
                <a16:creationId xmlns:a16="http://schemas.microsoft.com/office/drawing/2014/main" id="{A6E88BDE-8B14-4E7E-9F9C-651E9B857181}"/>
              </a:ext>
            </a:extLst>
          </p:cNvPr>
          <p:cNvSpPr/>
          <p:nvPr/>
        </p:nvSpPr>
        <p:spPr>
          <a:xfrm>
            <a:off x="3638550" y="3409950"/>
            <a:ext cx="6305550" cy="2046444"/>
          </a:xfrm>
          <a:prstGeom prst="roundRect">
            <a:avLst>
              <a:gd name="adj" fmla="val 50000"/>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023761"/>
                </a:solidFill>
                <a:effectLst/>
                <a:uLnTx/>
                <a:uFillTx/>
                <a:latin typeface="Arial" panose="020B0604020202020204"/>
                <a:ea typeface="+mn-ea"/>
                <a:cs typeface="+mn-cs"/>
              </a:rPr>
              <a:t>MIJ821, an inhibitor of NMDA receptor subtype 2B1, is under clinical testing vs placebo in patients with treatment-resistant depression</a:t>
            </a:r>
            <a:r>
              <a:rPr kumimoji="0" lang="en-GB" sz="2400" b="0" i="0" u="none" strike="noStrike" kern="1200" cap="none" spc="0" normalizeH="0" baseline="30000" noProof="0" dirty="0">
                <a:ln>
                  <a:noFill/>
                </a:ln>
                <a:solidFill>
                  <a:srgbClr val="023761"/>
                </a:solidFill>
                <a:effectLst/>
                <a:uLnTx/>
                <a:uFillTx/>
                <a:latin typeface="Arial" panose="020B0604020202020204"/>
                <a:ea typeface="+mn-ea"/>
                <a:cs typeface="+mn-cs"/>
              </a:rPr>
              <a:t>1,2</a:t>
            </a:r>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72309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9"/>
            <a:ext cx="576000" cy="576000"/>
            <a:chOff x="3950297" y="2115051"/>
            <a:chExt cx="432000" cy="432000"/>
          </a:xfrm>
          <a:solidFill>
            <a:schemeClr val="accent4"/>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893351"/>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Future areas </a:t>
            </a:r>
            <a:b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b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of focus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4"/>
          <a:stretch>
            <a:fillRect/>
          </a:stretch>
        </p:blipFill>
        <p:spPr>
          <a:xfrm>
            <a:off x="9763410" y="6187335"/>
            <a:ext cx="1847316" cy="337291"/>
          </a:xfrm>
          <a:prstGeom prst="rect">
            <a:avLst/>
          </a:prstGeom>
        </p:spPr>
      </p:pic>
      <p:sp>
        <p:nvSpPr>
          <p:cNvPr id="173" name="Freeform: Shape 172" descr=" 173">
            <a:extLst>
              <a:ext uri="{FF2B5EF4-FFF2-40B4-BE49-F238E27FC236}">
                <a16:creationId xmlns:a16="http://schemas.microsoft.com/office/drawing/2014/main" id="{3A9CF0D6-308E-4059-9A7A-42C845596958}"/>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4" name="Freeform: Shape 173" descr=" 174">
            <a:extLst>
              <a:ext uri="{FF2B5EF4-FFF2-40B4-BE49-F238E27FC236}">
                <a16:creationId xmlns:a16="http://schemas.microsoft.com/office/drawing/2014/main" id="{244D10F2-6585-47AF-B6AF-8A890CF5E81B}"/>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5" name="Freeform: Shape 174" descr=" 175">
            <a:extLst>
              <a:ext uri="{FF2B5EF4-FFF2-40B4-BE49-F238E27FC236}">
                <a16:creationId xmlns:a16="http://schemas.microsoft.com/office/drawing/2014/main" id="{85C78B2D-41D0-43BD-85DD-631000CDDCA2}"/>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6" name="Freeform: Shape 175" descr=" 176">
            <a:extLst>
              <a:ext uri="{FF2B5EF4-FFF2-40B4-BE49-F238E27FC236}">
                <a16:creationId xmlns:a16="http://schemas.microsoft.com/office/drawing/2014/main" id="{1D6DC9BE-700C-4D01-921E-5A1EC56D7BB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7" name="Freeform: Shape 176" descr=" 177">
            <a:extLst>
              <a:ext uri="{FF2B5EF4-FFF2-40B4-BE49-F238E27FC236}">
                <a16:creationId xmlns:a16="http://schemas.microsoft.com/office/drawing/2014/main" id="{4B165EC0-00D4-481C-8958-2327367C089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8" name="Freeform: Shape 177" descr=" 178">
            <a:extLst>
              <a:ext uri="{FF2B5EF4-FFF2-40B4-BE49-F238E27FC236}">
                <a16:creationId xmlns:a16="http://schemas.microsoft.com/office/drawing/2014/main" id="{CA58C506-BB2D-43C6-B6EB-E38214428F4F}"/>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9" name="ABBREVIATIONS" descr=" 179">
            <a:hlinkClick r:id="" action="ppaction://noaction" highlightClick="1"/>
            <a:extLst>
              <a:ext uri="{FF2B5EF4-FFF2-40B4-BE49-F238E27FC236}">
                <a16:creationId xmlns:a16="http://schemas.microsoft.com/office/drawing/2014/main" id="{CDE7DECC-8111-4416-8636-B61814F89BB0}"/>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sp>
        <p:nvSpPr>
          <p:cNvPr id="180" name="Oval 179" descr=" 180">
            <a:hlinkClick r:id="" action="ppaction://hlinkshowjump?jump=nextslide" highlightClick="1"/>
            <a:extLst>
              <a:ext uri="{FF2B5EF4-FFF2-40B4-BE49-F238E27FC236}">
                <a16:creationId xmlns:a16="http://schemas.microsoft.com/office/drawing/2014/main" id="{BA863416-550F-4432-856F-D9640D70121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1" name="Oval 180" descr=" 181">
            <a:hlinkClick r:id="rId5" action="ppaction://hlinksldjump" highlightClick="1"/>
            <a:extLst>
              <a:ext uri="{FF2B5EF4-FFF2-40B4-BE49-F238E27FC236}">
                <a16:creationId xmlns:a16="http://schemas.microsoft.com/office/drawing/2014/main" id="{6A5FD429-A4B9-4677-A422-DF522C0900C2}"/>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82" name="Oval 181" descr=" 182">
            <a:hlinkClick r:id="rId6" action="ppaction://hlinksldjump" highlightClick="1"/>
            <a:extLst>
              <a:ext uri="{FF2B5EF4-FFF2-40B4-BE49-F238E27FC236}">
                <a16:creationId xmlns:a16="http://schemas.microsoft.com/office/drawing/2014/main" id="{CFA0CBD8-ADA6-435C-8EFD-5826A250CF9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3" name="Freeform: Shape 182" descr=" 183">
            <a:hlinkClick r:id="rId7" action="ppaction://hlinksldjump" highlightClick="1"/>
            <a:extLst>
              <a:ext uri="{FF2B5EF4-FFF2-40B4-BE49-F238E27FC236}">
                <a16:creationId xmlns:a16="http://schemas.microsoft.com/office/drawing/2014/main" id="{6BCC4A1C-65DE-48C8-9F96-E8C6DE8AFA79}"/>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Freeform: Shape 183" descr=" 184">
            <a:hlinkClick r:id="rId8" action="ppaction://hlinksldjump" highlightClick="1"/>
            <a:extLst>
              <a:ext uri="{FF2B5EF4-FFF2-40B4-BE49-F238E27FC236}">
                <a16:creationId xmlns:a16="http://schemas.microsoft.com/office/drawing/2014/main" id="{37F57C4F-5604-40DF-A93B-49C0ED960AE9}"/>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5" name="Freeform: Shape 184" descr=" 185">
            <a:hlinkClick r:id="rId9" action="ppaction://hlinksldjump" highlightClick="1"/>
            <a:extLst>
              <a:ext uri="{FF2B5EF4-FFF2-40B4-BE49-F238E27FC236}">
                <a16:creationId xmlns:a16="http://schemas.microsoft.com/office/drawing/2014/main" id="{1A10792D-03EB-4052-9D13-E7E9BB24BB0F}"/>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Freeform: Shape 185" descr=" 186">
            <a:hlinkClick r:id="rId5" action="ppaction://hlinksldjump" highlightClick="1"/>
            <a:extLst>
              <a:ext uri="{FF2B5EF4-FFF2-40B4-BE49-F238E27FC236}">
                <a16:creationId xmlns:a16="http://schemas.microsoft.com/office/drawing/2014/main" id="{FC5BFC82-C380-4252-A75C-04B4331ADFDF}"/>
              </a:ext>
            </a:extLst>
          </p:cNvPr>
          <p:cNvSpPr/>
          <p:nvPr/>
        </p:nvSpPr>
        <p:spPr>
          <a:xfrm>
            <a:off x="10307360" y="2723094"/>
            <a:ext cx="188464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Freeform: Shape 186" descr=" 187">
            <a:hlinkClick r:id="rId10" action="ppaction://hlinksldjump" highlightClick="1"/>
            <a:extLst>
              <a:ext uri="{FF2B5EF4-FFF2-40B4-BE49-F238E27FC236}">
                <a16:creationId xmlns:a16="http://schemas.microsoft.com/office/drawing/2014/main" id="{F2EA8CE0-5A57-4D08-AB74-C0A755F09CC1}"/>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Freeform: Shape 187" descr=" 188">
            <a:hlinkClick r:id="rId11" action="ppaction://hlinksldjump" highlightClick="1"/>
            <a:extLst>
              <a:ext uri="{FF2B5EF4-FFF2-40B4-BE49-F238E27FC236}">
                <a16:creationId xmlns:a16="http://schemas.microsoft.com/office/drawing/2014/main" id="{FD5AFAB3-A6F7-4ABE-9E6F-5249C5FB471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9" name="Freeform: Shape 188" descr=" 189">
            <a:hlinkClick r:id="rId12" action="ppaction://hlinksldjump" highlightClick="1"/>
            <a:extLst>
              <a:ext uri="{FF2B5EF4-FFF2-40B4-BE49-F238E27FC236}">
                <a16:creationId xmlns:a16="http://schemas.microsoft.com/office/drawing/2014/main" id="{367FC18E-D1E0-40C5-B397-E9248EBFA2D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7" name="REFERENCES" descr=" 157">
            <a:hlinkClick r:id="" action="ppaction://noaction" highlightClick="1"/>
            <a:extLst>
              <a:ext uri="{FF2B5EF4-FFF2-40B4-BE49-F238E27FC236}">
                <a16:creationId xmlns:a16="http://schemas.microsoft.com/office/drawing/2014/main" id="{AFFEB211-4170-48F2-A7B7-0249C47FBC8B}"/>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2" name="Rectangle: Rounded Corners 1" descr=" 2">
            <a:extLst>
              <a:ext uri="{FF2B5EF4-FFF2-40B4-BE49-F238E27FC236}">
                <a16:creationId xmlns:a16="http://schemas.microsoft.com/office/drawing/2014/main" id="{BF73B8C1-DEDA-497D-9E29-A5E0598251F5}"/>
              </a:ext>
            </a:extLst>
          </p:cNvPr>
          <p:cNvSpPr/>
          <p:nvPr/>
        </p:nvSpPr>
        <p:spPr>
          <a:xfrm>
            <a:off x="3638550" y="1543050"/>
            <a:ext cx="6305550" cy="1714500"/>
          </a:xfrm>
          <a:prstGeom prst="roundRect">
            <a:avLst>
              <a:gd name="adj" fmla="val 50000"/>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023761"/>
                </a:solidFill>
                <a:effectLst/>
                <a:uLnTx/>
                <a:uFillTx/>
                <a:latin typeface="Arial" panose="020B0604020202020204"/>
                <a:ea typeface="+mn-ea"/>
                <a:cs typeface="+mn-cs"/>
              </a:rPr>
              <a:t>Tricyclic antidepressants are an early part of our neuroscience heritage</a:t>
            </a:r>
          </a:p>
        </p:txBody>
      </p:sp>
      <p:grpSp>
        <p:nvGrpSpPr>
          <p:cNvPr id="158" name="Group 157" descr=" 158">
            <a:extLst>
              <a:ext uri="{FF2B5EF4-FFF2-40B4-BE49-F238E27FC236}">
                <a16:creationId xmlns:a16="http://schemas.microsoft.com/office/drawing/2014/main" id="{E21F3DA0-3BA3-4426-A2B8-38B001C967FD}"/>
              </a:ext>
            </a:extLst>
          </p:cNvPr>
          <p:cNvGrpSpPr/>
          <p:nvPr/>
        </p:nvGrpSpPr>
        <p:grpSpPr>
          <a:xfrm>
            <a:off x="195253" y="3546448"/>
            <a:ext cx="5770784" cy="3143241"/>
            <a:chOff x="146440" y="2659836"/>
            <a:chExt cx="4328088" cy="2357431"/>
          </a:xfrm>
        </p:grpSpPr>
        <p:sp>
          <p:nvSpPr>
            <p:cNvPr id="159" name="Rectangle: Rounded Corners 158">
              <a:extLst>
                <a:ext uri="{FF2B5EF4-FFF2-40B4-BE49-F238E27FC236}">
                  <a16:creationId xmlns:a16="http://schemas.microsoft.com/office/drawing/2014/main" id="{D12B8B5C-A9C1-4202-AD82-BDAC99A1C47D}"/>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en-GB" sz="14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p>
            <a:p>
              <a:pPr marL="304792" marR="0" lvl="0" indent="-304792" algn="l" defTabSz="1219170" rtl="0" eaLnBrk="1" fontAlgn="auto" latinLnBrk="0" hangingPunct="1">
                <a:lnSpc>
                  <a:spcPct val="100000"/>
                </a:lnSpc>
                <a:spcBef>
                  <a:spcPts val="400"/>
                </a:spcBef>
                <a:spcAft>
                  <a:spcPts val="400"/>
                </a:spcAft>
                <a:buClrTx/>
                <a:buSzTx/>
                <a:buFontTx/>
                <a:buAutoNum type="arabicPeriod"/>
                <a:tabLst/>
                <a:defRPr/>
              </a:pP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ClinicalTrials.gov. NCT03756129. Available at </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hlinkClick r:id="rId13"/>
                </a:rPr>
                <a:t>https://clinicaltrials.gov/ct2/show/NCT03756129</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 </a:t>
              </a:r>
              <a:b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Accessed August 2020.</a:t>
              </a:r>
            </a:p>
            <a:p>
              <a:pPr marL="304792" marR="0" lvl="0" indent="-304792" algn="l" defTabSz="1219170" rtl="0" eaLnBrk="1" fontAlgn="auto" latinLnBrk="0" hangingPunct="1">
                <a:lnSpc>
                  <a:spcPct val="100000"/>
                </a:lnSpc>
                <a:spcBef>
                  <a:spcPts val="400"/>
                </a:spcBef>
                <a:spcAft>
                  <a:spcPts val="400"/>
                </a:spcAft>
                <a:buClrTx/>
                <a:buSzTx/>
                <a:buFontTx/>
                <a:buAutoNum type="arabicPeriod"/>
                <a:tabLst/>
                <a:defRPr/>
              </a:pP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Novartis Global Pipeline. Available at </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hlinkClick r:id="rId14"/>
                </a:rPr>
                <a:t>https://www.novartis.com/our-science/novartis-global-pipeline?search_api_views_fulltext=MIJ821&amp;field_pipeline_filing_date=All</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 Accessed August 2020. </a:t>
              </a:r>
            </a:p>
          </p:txBody>
        </p:sp>
        <p:sp>
          <p:nvSpPr>
            <p:cNvPr id="161" name="Rectangle: Rounded Corners 160">
              <a:extLst>
                <a:ext uri="{FF2B5EF4-FFF2-40B4-BE49-F238E27FC236}">
                  <a16:creationId xmlns:a16="http://schemas.microsoft.com/office/drawing/2014/main" id="{4ECB399F-51D0-4997-80BB-C167B0A5618B}"/>
                </a:ext>
              </a:extLst>
            </p:cNvPr>
            <p:cNvSpPr/>
            <p:nvPr/>
          </p:nvSpPr>
          <p:spPr>
            <a:xfrm>
              <a:off x="1357693" y="4729267"/>
              <a:ext cx="982800" cy="288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62" name="Rectangle: Rounded Corners 161">
              <a:extLst>
                <a:ext uri="{FF2B5EF4-FFF2-40B4-BE49-F238E27FC236}">
                  <a16:creationId xmlns:a16="http://schemas.microsoft.com/office/drawing/2014/main" id="{22F95A39-B9EC-42DB-80E0-DD0BCDADC974}"/>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400"/>
                </a:spcBef>
                <a:spcAft>
                  <a:spcPts val="400"/>
                </a:spcAft>
                <a:buClrTx/>
                <a:buSzTx/>
                <a:buFontTx/>
                <a:buNone/>
                <a:tabLst/>
                <a:defRPr/>
              </a:pPr>
              <a:r>
                <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sym typeface="Wingdings" panose="05000000000000000000" pitchFamily="2" charset="2"/>
                </a:rPr>
                <a:t></a:t>
              </a:r>
              <a:endPar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sp>
        <p:nvSpPr>
          <p:cNvPr id="150" name="Rectangle 149" descr=" 191">
            <a:extLst>
              <a:ext uri="{FF2B5EF4-FFF2-40B4-BE49-F238E27FC236}">
                <a16:creationId xmlns:a16="http://schemas.microsoft.com/office/drawing/2014/main" id="{25369AA8-D488-4293-B917-81AE8F57E502}"/>
              </a:ext>
            </a:extLst>
          </p:cNvPr>
          <p:cNvSpPr/>
          <p:nvPr/>
        </p:nvSpPr>
        <p:spPr>
          <a:xfrm>
            <a:off x="294640" y="243536"/>
            <a:ext cx="10963910" cy="492443"/>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en-GB" sz="2600" b="1" dirty="0">
                <a:solidFill>
                  <a:srgbClr val="023761"/>
                </a:solidFill>
                <a:latin typeface="Arial" panose="020B0604020202020204"/>
              </a:rPr>
              <a:t>Novartis are d</a:t>
            </a:r>
            <a:r>
              <a:rPr kumimoji="0" lang="en-GB" sz="2600" b="1" i="0" u="none" strike="noStrike" kern="1200" cap="none" spc="0" normalizeH="0" baseline="0" noProof="0" dirty="0" err="1">
                <a:ln>
                  <a:noFill/>
                </a:ln>
                <a:solidFill>
                  <a:srgbClr val="023761"/>
                </a:solidFill>
                <a:effectLst/>
                <a:uLnTx/>
                <a:uFillTx/>
                <a:latin typeface="Arial" panose="020B0604020202020204"/>
                <a:ea typeface="+mn-ea"/>
                <a:cs typeface="+mn-cs"/>
              </a:rPr>
              <a:t>eveloping</a:t>
            </a: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 a novel therapy for depression</a:t>
            </a:r>
          </a:p>
        </p:txBody>
      </p:sp>
    </p:spTree>
    <p:extLst>
      <p:ext uri="{BB962C8B-B14F-4D97-AF65-F5344CB8AC3E}">
        <p14:creationId xmlns:p14="http://schemas.microsoft.com/office/powerpoint/2010/main" val="434998498"/>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showMasterSp="0">
  <p:cSld>
    <p:bg>
      <p:bgPr>
        <a:solidFill>
          <a:srgbClr val="023761"/>
        </a:solidFill>
        <a:effectLst/>
      </p:bgPr>
    </p:bg>
    <p:spTree>
      <p:nvGrpSpPr>
        <p:cNvPr id="1" name=""/>
        <p:cNvGrpSpPr/>
        <p:nvPr/>
      </p:nvGrpSpPr>
      <p:grpSpPr>
        <a:xfrm>
          <a:off x="0" y="0"/>
          <a:ext cx="0" cy="0"/>
          <a:chOff x="0" y="0"/>
          <a:chExt cx="0" cy="0"/>
        </a:xfrm>
      </p:grpSpPr>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4353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107005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1000"/>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1000"/>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5581"/>
            <a:ext cx="506699" cy="597180"/>
            <a:chOff x="3944604" y="243431"/>
            <a:chExt cx="380024" cy="447885"/>
          </a:xfrm>
          <a:solidFill>
            <a:schemeClr val="accent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accent1"/>
              </a:solidFill>
              <a:prstDash val="solid"/>
              <a:miter/>
            </a:ln>
          </p:spPr>
          <p:txBody>
            <a:bodyPr rtlCol="0" anchor="ctr"/>
            <a:lstStyle/>
            <a:p>
              <a:endParaRPr lang="en-GB" sz="1000"/>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accent1"/>
              </a:solidFill>
              <a:prstDash val="solid"/>
              <a:miter/>
            </a:ln>
          </p:spPr>
          <p:txBody>
            <a:bodyPr rtlCol="0" anchor="ctr"/>
            <a:lstStyle/>
            <a:p>
              <a:endParaRPr lang="en-GB" sz="1000"/>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rgbClr val="FFFFFF"/>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solidFill>
              <a:schemeClr val="bg1"/>
            </a:solidFill>
            <a:ln w="1462" cap="flat">
              <a:noFill/>
              <a:prstDash val="solid"/>
              <a:miter/>
            </a:ln>
          </p:spPr>
          <p:txBody>
            <a:bodyPr rtlCol="0" anchor="ctr"/>
            <a:lstStyle/>
            <a:p>
              <a:endParaRPr lang="en-GB" sz="10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solidFill>
              <a:schemeClr val="bg1"/>
            </a:solidFill>
            <a:ln w="1462" cap="flat">
              <a:noFill/>
              <a:prstDash val="solid"/>
              <a:miter/>
            </a:ln>
          </p:spPr>
          <p:txBody>
            <a:bodyPr rtlCol="0" anchor="ctr"/>
            <a:lstStyle/>
            <a:p>
              <a:endParaRPr lang="en-GB" sz="10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solidFill>
              <a:schemeClr val="bg1"/>
            </a:solidFill>
            <a:ln w="1462" cap="flat">
              <a:noFill/>
              <a:prstDash val="solid"/>
              <a:miter/>
            </a:ln>
          </p:spPr>
          <p:txBody>
            <a:bodyPr rtlCol="0" anchor="ctr"/>
            <a:lstStyle/>
            <a:p>
              <a:endParaRPr lang="en-GB" sz="10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solidFill>
              <a:schemeClr val="bg1"/>
            </a:solidFill>
            <a:ln w="1462" cap="flat">
              <a:noFill/>
              <a:prstDash val="solid"/>
              <a:miter/>
            </a:ln>
          </p:spPr>
          <p:txBody>
            <a:bodyPr rtlCol="0" anchor="ctr"/>
            <a:lstStyle/>
            <a:p>
              <a:endParaRPr lang="en-GB" sz="10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solidFill>
              <a:schemeClr val="bg1"/>
            </a:solidFill>
            <a:ln w="1462" cap="flat">
              <a:noFill/>
              <a:prstDash val="solid"/>
              <a:miter/>
            </a:ln>
          </p:spPr>
          <p:txBody>
            <a:bodyPr rtlCol="0" anchor="ctr"/>
            <a:lstStyle/>
            <a:p>
              <a:endParaRPr lang="en-GB" sz="10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solidFill>
              <a:schemeClr val="bg1"/>
            </a:solidFill>
            <a:ln w="1462" cap="flat">
              <a:noFill/>
              <a:prstDash val="solid"/>
              <a:miter/>
            </a:ln>
          </p:spPr>
          <p:txBody>
            <a:bodyPr rtlCol="0" anchor="ctr"/>
            <a:lstStyle/>
            <a:p>
              <a:endParaRPr lang="en-GB" sz="10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solidFill>
              <a:schemeClr val="bg1"/>
            </a:solidFill>
            <a:ln w="1462" cap="flat">
              <a:noFill/>
              <a:prstDash val="solid"/>
              <a:miter/>
            </a:ln>
          </p:spPr>
          <p:txBody>
            <a:bodyPr rtlCol="0" anchor="ctr"/>
            <a:lstStyle/>
            <a:p>
              <a:endParaRPr lang="en-GB" sz="10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solidFill>
              <a:schemeClr val="bg1"/>
            </a:solidFill>
            <a:ln w="1462" cap="flat">
              <a:noFill/>
              <a:prstDash val="solid"/>
              <a:miter/>
            </a:ln>
          </p:spPr>
          <p:txBody>
            <a:bodyPr rtlCol="0" anchor="ctr"/>
            <a:lstStyle/>
            <a:p>
              <a:endParaRPr lang="en-GB" sz="10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solidFill>
              <a:schemeClr val="bg1"/>
            </a:solidFill>
            <a:ln w="1462" cap="flat">
              <a:noFill/>
              <a:prstDash val="solid"/>
              <a:miter/>
            </a:ln>
          </p:spPr>
          <p:txBody>
            <a:bodyPr rtlCol="0" anchor="ctr"/>
            <a:lstStyle/>
            <a:p>
              <a:endParaRPr lang="en-GB" sz="10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solidFill>
              <a:schemeClr val="bg1"/>
            </a:solidFill>
            <a:ln w="1462" cap="flat">
              <a:noFill/>
              <a:prstDash val="solid"/>
              <a:miter/>
            </a:ln>
          </p:spPr>
          <p:txBody>
            <a:bodyPr rtlCol="0" anchor="ctr"/>
            <a:lstStyle/>
            <a:p>
              <a:endParaRPr lang="en-GB" sz="1000"/>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endParaRPr lang="en-GB" sz="10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endParaRPr lang="en-GB" sz="10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endParaRPr lang="en-GB" sz="10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endParaRPr lang="en-GB" sz="10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endParaRPr lang="en-GB" sz="1000"/>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10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10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10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10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10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1000"/>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1000"/>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10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10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1000"/>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10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endParaRPr lang="en-GB" sz="10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endParaRPr lang="en-GB" sz="10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endParaRPr lang="en-GB" sz="10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10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endParaRPr lang="en-GB" sz="10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endParaRPr lang="en-GB" sz="10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endParaRPr lang="en-GB" sz="10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endParaRPr lang="en-GB" sz="10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endParaRPr lang="en-GB" sz="10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endParaRPr lang="en-GB" sz="10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endParaRPr lang="en-GB" sz="10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endParaRPr lang="en-GB" sz="10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endParaRPr lang="en-GB" sz="10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endParaRPr lang="en-GB" sz="10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endParaRPr lang="en-GB" sz="10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endParaRPr lang="en-GB" sz="10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endParaRPr lang="en-GB" sz="10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endParaRPr lang="en-GB" sz="10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endParaRPr lang="en-GB" sz="10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endParaRPr lang="en-GB" sz="10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endParaRPr lang="en-GB" sz="10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endParaRPr lang="en-GB" sz="10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endParaRPr lang="en-GB" sz="10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endParaRPr lang="en-GB" sz="10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endParaRPr lang="en-GB" sz="10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endParaRPr lang="en-GB" sz="10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endParaRPr lang="en-GB" sz="10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endParaRPr lang="en-GB" sz="10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endParaRPr lang="en-GB" sz="10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endParaRPr lang="en-GB" sz="10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endParaRPr lang="en-GB" sz="10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endParaRPr lang="en-GB" sz="10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endParaRPr lang="en-GB" sz="10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endParaRPr lang="en-GB" sz="1000"/>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347172"/>
            <a:ext cx="1315452" cy="553998"/>
          </a:xfrm>
          <a:prstGeom prst="rect">
            <a:avLst/>
          </a:prstGeom>
        </p:spPr>
        <p:txBody>
          <a:bodyPr wrap="square">
            <a:spAutoFit/>
          </a:bodyPr>
          <a:lstStyle/>
          <a:p>
            <a:pPr algn="r"/>
            <a:r>
              <a:rPr lang="en-GB" sz="1000" dirty="0">
                <a:solidFill>
                  <a:schemeClr val="accent1"/>
                </a:solidFill>
              </a:rPr>
              <a:t>The importance of reimagining Neuroscience</a:t>
            </a:r>
          </a:p>
        </p:txBody>
      </p:sp>
      <p:sp>
        <p:nvSpPr>
          <p:cNvPr id="163" name="Freeform: Shape 162" descr=" 163">
            <a:extLst>
              <a:ext uri="{FF2B5EF4-FFF2-40B4-BE49-F238E27FC236}">
                <a16:creationId xmlns:a16="http://schemas.microsoft.com/office/drawing/2014/main" id="{A3A62F73-715A-4AAF-B471-F9AC45F61403}"/>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64" name="Freeform: Shape 163" descr=" 164">
            <a:extLst>
              <a:ext uri="{FF2B5EF4-FFF2-40B4-BE49-F238E27FC236}">
                <a16:creationId xmlns:a16="http://schemas.microsoft.com/office/drawing/2014/main" id="{FEAB85FD-D19B-467E-B880-958ED3F2AD88}"/>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70" name="Freeform: Shape 169" descr=" 170">
            <a:extLst>
              <a:ext uri="{FF2B5EF4-FFF2-40B4-BE49-F238E27FC236}">
                <a16:creationId xmlns:a16="http://schemas.microsoft.com/office/drawing/2014/main" id="{6C915CDF-7D38-40C5-96A3-2ADEDD7594FA}"/>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2" name="REFERENCES" descr=" 2">
            <a:hlinkClick r:id="" action="ppaction://noaction" highlightClick="1"/>
            <a:extLst>
              <a:ext uri="{FF2B5EF4-FFF2-40B4-BE49-F238E27FC236}">
                <a16:creationId xmlns:a16="http://schemas.microsoft.com/office/drawing/2014/main" id="{E2F00CA7-D6F7-4C81-A310-086E9A1ABF62}"/>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REFERENCES</a:t>
            </a:r>
            <a:endParaRPr lang="en-GB" sz="1100" dirty="0">
              <a:solidFill>
                <a:srgbClr val="023761"/>
              </a:solidFill>
            </a:endParaRPr>
          </a:p>
        </p:txBody>
      </p:sp>
      <p:sp>
        <p:nvSpPr>
          <p:cNvPr id="150" name="ABBREVIATIONS" descr=" 150">
            <a:hlinkClick r:id="" action="ppaction://noaction" highlightClick="1"/>
            <a:extLst>
              <a:ext uri="{FF2B5EF4-FFF2-40B4-BE49-F238E27FC236}">
                <a16:creationId xmlns:a16="http://schemas.microsoft.com/office/drawing/2014/main" id="{E24F6530-5807-4B51-8208-653CB711B1D9}"/>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sp>
        <p:nvSpPr>
          <p:cNvPr id="157" name="Oval 156" descr=" 157">
            <a:hlinkClick r:id="" action="ppaction://hlinkshowjump?jump=nextslide" highlightClick="1"/>
            <a:extLst>
              <a:ext uri="{FF2B5EF4-FFF2-40B4-BE49-F238E27FC236}">
                <a16:creationId xmlns:a16="http://schemas.microsoft.com/office/drawing/2014/main" id="{6AE96B1A-4303-4169-9CE7-244672FC9B89}"/>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58" name="Oval 157" descr=" 158">
            <a:hlinkClick r:id="" action="ppaction://hlinkshowjump?jump=lastslideviewed" highlightClick="1"/>
            <a:extLst>
              <a:ext uri="{FF2B5EF4-FFF2-40B4-BE49-F238E27FC236}">
                <a16:creationId xmlns:a16="http://schemas.microsoft.com/office/drawing/2014/main" id="{C5F49CAC-FB03-4A52-9DC5-D55E91F3AF1C}"/>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dirty="0"/>
          </a:p>
        </p:txBody>
      </p:sp>
      <p:sp>
        <p:nvSpPr>
          <p:cNvPr id="159" name="Oval 158" descr=" 159">
            <a:hlinkClick r:id="rId3" action="ppaction://hlinksldjump" highlightClick="1"/>
            <a:extLst>
              <a:ext uri="{FF2B5EF4-FFF2-40B4-BE49-F238E27FC236}">
                <a16:creationId xmlns:a16="http://schemas.microsoft.com/office/drawing/2014/main" id="{8F8E7AF2-FD78-4D79-8768-E36DD3A0F5A7}"/>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endParaRPr lang="en-GB" sz="3200"/>
          </a:p>
        </p:txBody>
      </p:sp>
      <p:sp>
        <p:nvSpPr>
          <p:cNvPr id="6" name="Rectangle 5" descr=" 6">
            <a:extLst>
              <a:ext uri="{FF2B5EF4-FFF2-40B4-BE49-F238E27FC236}">
                <a16:creationId xmlns:a16="http://schemas.microsoft.com/office/drawing/2014/main" id="{36446B73-3B30-4EAD-806F-00F679DEAF6B}"/>
              </a:ext>
            </a:extLst>
          </p:cNvPr>
          <p:cNvSpPr/>
          <p:nvPr/>
        </p:nvSpPr>
        <p:spPr>
          <a:xfrm>
            <a:off x="294640" y="243536"/>
            <a:ext cx="9319260" cy="892552"/>
          </a:xfrm>
          <a:prstGeom prst="rect">
            <a:avLst/>
          </a:prstGeom>
        </p:spPr>
        <p:txBody>
          <a:bodyPr wrap="square">
            <a:spAutoFit/>
          </a:bodyPr>
          <a:lstStyle/>
          <a:p>
            <a:r>
              <a:rPr lang="en-GB" sz="2600" b="1" dirty="0">
                <a:solidFill>
                  <a:schemeClr val="bg1"/>
                </a:solidFill>
              </a:rPr>
              <a:t>Neurologic </a:t>
            </a:r>
            <a:r>
              <a:rPr lang="en-GB" sz="2600" b="1" dirty="0" err="1">
                <a:solidFill>
                  <a:schemeClr val="bg1"/>
                </a:solidFill>
              </a:rPr>
              <a:t>disorders</a:t>
            </a:r>
            <a:r>
              <a:rPr lang="en-GB" sz="2600" b="1" baseline="30000" dirty="0" err="1">
                <a:solidFill>
                  <a:schemeClr val="bg1"/>
                </a:solidFill>
              </a:rPr>
              <a:t>a</a:t>
            </a:r>
            <a:r>
              <a:rPr lang="en-GB" sz="2600" b="1" dirty="0">
                <a:solidFill>
                  <a:schemeClr val="bg1"/>
                </a:solidFill>
              </a:rPr>
              <a:t> have a devastating and growing impact on patients and society</a:t>
            </a:r>
          </a:p>
        </p:txBody>
      </p:sp>
      <p:sp>
        <p:nvSpPr>
          <p:cNvPr id="227" name="Freeform: Shape 226" descr=" 227">
            <a:hlinkClick r:id="rId4" action="ppaction://hlinksldjump" highlightClick="1"/>
            <a:extLst>
              <a:ext uri="{FF2B5EF4-FFF2-40B4-BE49-F238E27FC236}">
                <a16:creationId xmlns:a16="http://schemas.microsoft.com/office/drawing/2014/main" id="{696A489D-A129-42C9-95EA-FAAEEE4E6504}"/>
              </a:ext>
            </a:extLst>
          </p:cNvPr>
          <p:cNvSpPr/>
          <p:nvPr/>
        </p:nvSpPr>
        <p:spPr>
          <a:xfrm>
            <a:off x="10312400" y="243535"/>
            <a:ext cx="18796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28" name="Freeform: Shape 227" descr=" 228">
            <a:hlinkClick r:id="rId5" action="ppaction://hlinksldjump" highlightClick="1"/>
            <a:extLst>
              <a:ext uri="{FF2B5EF4-FFF2-40B4-BE49-F238E27FC236}">
                <a16:creationId xmlns:a16="http://schemas.microsoft.com/office/drawing/2014/main" id="{0C312C3D-5BEA-4DF0-8D74-890D0474F08F}"/>
              </a:ext>
            </a:extLst>
          </p:cNvPr>
          <p:cNvSpPr/>
          <p:nvPr/>
        </p:nvSpPr>
        <p:spPr>
          <a:xfrm>
            <a:off x="11303000" y="1070055"/>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29" name="Freeform: Shape 228" descr=" 229">
            <a:hlinkClick r:id="rId6" action="ppaction://hlinksldjump" highlightClick="1"/>
            <a:extLst>
              <a:ext uri="{FF2B5EF4-FFF2-40B4-BE49-F238E27FC236}">
                <a16:creationId xmlns:a16="http://schemas.microsoft.com/office/drawing/2014/main" id="{AFEC466C-048A-4F8E-82E4-36E93586CDEC}"/>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30" name="Freeform: Shape 229" descr=" 230">
            <a:hlinkClick r:id="rId7" action="ppaction://hlinksldjump" highlightClick="1"/>
            <a:extLst>
              <a:ext uri="{FF2B5EF4-FFF2-40B4-BE49-F238E27FC236}">
                <a16:creationId xmlns:a16="http://schemas.microsoft.com/office/drawing/2014/main" id="{66F8B314-E97A-4D94-B585-C4E69F6059E2}"/>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31" name="Freeform: Shape 230" descr=" 231">
            <a:hlinkClick r:id="rId8" action="ppaction://hlinksldjump" highlightClick="1"/>
            <a:extLst>
              <a:ext uri="{FF2B5EF4-FFF2-40B4-BE49-F238E27FC236}">
                <a16:creationId xmlns:a16="http://schemas.microsoft.com/office/drawing/2014/main" id="{B0597D00-1A69-4F77-B068-B363AB425FF6}"/>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32" name="Freeform: Shape 231" descr=" 232">
            <a:hlinkClick r:id="rId9" action="ppaction://hlinksldjump" highlightClick="1"/>
            <a:extLst>
              <a:ext uri="{FF2B5EF4-FFF2-40B4-BE49-F238E27FC236}">
                <a16:creationId xmlns:a16="http://schemas.microsoft.com/office/drawing/2014/main" id="{C0B884CC-0416-45A0-B182-51452B3B1E6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sp>
        <p:nvSpPr>
          <p:cNvPr id="233" name="Freeform: Shape 232" descr=" 233">
            <a:hlinkClick r:id="rId10" action="ppaction://hlinksldjump" highlightClick="1"/>
            <a:extLst>
              <a:ext uri="{FF2B5EF4-FFF2-40B4-BE49-F238E27FC236}">
                <a16:creationId xmlns:a16="http://schemas.microsoft.com/office/drawing/2014/main" id="{B0774D9C-7FBD-4002-A11A-A5D21AF07203}"/>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algn="ctr"/>
            <a:endParaRPr lang="en-GB" sz="1700" dirty="0"/>
          </a:p>
        </p:txBody>
      </p:sp>
      <p:grpSp>
        <p:nvGrpSpPr>
          <p:cNvPr id="16" name="Group 15" descr=" 16">
            <a:extLst>
              <a:ext uri="{FF2B5EF4-FFF2-40B4-BE49-F238E27FC236}">
                <a16:creationId xmlns:a16="http://schemas.microsoft.com/office/drawing/2014/main" id="{5625ADAD-6CA7-4A88-A21F-9979EA0E89A5}"/>
              </a:ext>
            </a:extLst>
          </p:cNvPr>
          <p:cNvGrpSpPr/>
          <p:nvPr/>
        </p:nvGrpSpPr>
        <p:grpSpPr>
          <a:xfrm>
            <a:off x="6733501" y="1427755"/>
            <a:ext cx="4239299" cy="4683261"/>
            <a:chOff x="6733501" y="1427755"/>
            <a:chExt cx="4239299" cy="4683261"/>
          </a:xfrm>
        </p:grpSpPr>
        <p:grpSp>
          <p:nvGrpSpPr>
            <p:cNvPr id="238" name="Group 237">
              <a:extLst>
                <a:ext uri="{FF2B5EF4-FFF2-40B4-BE49-F238E27FC236}">
                  <a16:creationId xmlns:a16="http://schemas.microsoft.com/office/drawing/2014/main" id="{3B1AEE13-8CBF-4BD2-A758-6E0C367C32E4}"/>
                </a:ext>
              </a:extLst>
            </p:cNvPr>
            <p:cNvGrpSpPr/>
            <p:nvPr/>
          </p:nvGrpSpPr>
          <p:grpSpPr>
            <a:xfrm>
              <a:off x="7005787" y="1890335"/>
              <a:ext cx="2953865" cy="2953865"/>
              <a:chOff x="4860867" y="737858"/>
              <a:chExt cx="4814528" cy="4814528"/>
            </a:xfrm>
          </p:grpSpPr>
          <p:sp>
            <p:nvSpPr>
              <p:cNvPr id="239" name="Arc 238">
                <a:extLst>
                  <a:ext uri="{FF2B5EF4-FFF2-40B4-BE49-F238E27FC236}">
                    <a16:creationId xmlns:a16="http://schemas.microsoft.com/office/drawing/2014/main" id="{99F6C959-B436-4E5A-9B5B-0625790DFC1E}"/>
                  </a:ext>
                </a:extLst>
              </p:cNvPr>
              <p:cNvSpPr/>
              <p:nvPr/>
            </p:nvSpPr>
            <p:spPr>
              <a:xfrm>
                <a:off x="4860867" y="737858"/>
                <a:ext cx="4814528" cy="4814528"/>
              </a:xfrm>
              <a:prstGeom prst="arc">
                <a:avLst>
                  <a:gd name="adj1" fmla="val 16200000"/>
                  <a:gd name="adj2" fmla="val 10800000"/>
                </a:avLst>
              </a:prstGeom>
              <a:ln w="7620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cxnSp>
            <p:nvCxnSpPr>
              <p:cNvPr id="240" name="Straight Connector 239">
                <a:extLst>
                  <a:ext uri="{FF2B5EF4-FFF2-40B4-BE49-F238E27FC236}">
                    <a16:creationId xmlns:a16="http://schemas.microsoft.com/office/drawing/2014/main" id="{63FD72AC-5BEB-432D-9226-560ED056F4E8}"/>
                  </a:ext>
                </a:extLst>
              </p:cNvPr>
              <p:cNvCxnSpPr>
                <a:cxnSpLocks/>
              </p:cNvCxnSpPr>
              <p:nvPr/>
            </p:nvCxnSpPr>
            <p:spPr>
              <a:xfrm>
                <a:off x="4865387" y="3128648"/>
                <a:ext cx="4802309" cy="0"/>
              </a:xfrm>
              <a:prstGeom prst="line">
                <a:avLst/>
              </a:prstGeom>
              <a:ln w="762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E6311115-674D-4270-BE2F-293DBBDBA6B6}"/>
                  </a:ext>
                </a:extLst>
              </p:cNvPr>
              <p:cNvCxnSpPr>
                <a:cxnSpLocks/>
              </p:cNvCxnSpPr>
              <p:nvPr/>
            </p:nvCxnSpPr>
            <p:spPr>
              <a:xfrm>
                <a:off x="7268131" y="1995214"/>
                <a:ext cx="2074234" cy="0"/>
              </a:xfrm>
              <a:prstGeom prst="line">
                <a:avLst/>
              </a:prstGeom>
              <a:ln w="762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DDCAE033-489A-43B2-9C2E-D66DB7D9F497}"/>
                  </a:ext>
                </a:extLst>
              </p:cNvPr>
              <p:cNvCxnSpPr>
                <a:cxnSpLocks/>
              </p:cNvCxnSpPr>
              <p:nvPr/>
            </p:nvCxnSpPr>
            <p:spPr>
              <a:xfrm>
                <a:off x="5142588" y="4257092"/>
                <a:ext cx="4234427" cy="0"/>
              </a:xfrm>
              <a:prstGeom prst="line">
                <a:avLst/>
              </a:prstGeom>
              <a:ln w="76200">
                <a:solidFill>
                  <a:schemeClr val="accent4"/>
                </a:solidFill>
              </a:ln>
            </p:spPr>
            <p:style>
              <a:lnRef idx="1">
                <a:schemeClr val="accent1"/>
              </a:lnRef>
              <a:fillRef idx="0">
                <a:schemeClr val="accent1"/>
              </a:fillRef>
              <a:effectRef idx="0">
                <a:schemeClr val="accent1"/>
              </a:effectRef>
              <a:fontRef idx="minor">
                <a:schemeClr val="tx1"/>
              </a:fontRef>
            </p:style>
          </p:cxnSp>
          <p:sp>
            <p:nvSpPr>
              <p:cNvPr id="243" name="Arc 242">
                <a:extLst>
                  <a:ext uri="{FF2B5EF4-FFF2-40B4-BE49-F238E27FC236}">
                    <a16:creationId xmlns:a16="http://schemas.microsoft.com/office/drawing/2014/main" id="{24544E7F-AD3E-4EB6-9F13-008D362E9660}"/>
                  </a:ext>
                </a:extLst>
              </p:cNvPr>
              <p:cNvSpPr/>
              <p:nvPr/>
            </p:nvSpPr>
            <p:spPr>
              <a:xfrm>
                <a:off x="5885617" y="737858"/>
                <a:ext cx="2694659" cy="4805814"/>
              </a:xfrm>
              <a:prstGeom prst="arc">
                <a:avLst>
                  <a:gd name="adj1" fmla="val 16244054"/>
                  <a:gd name="adj2" fmla="val 10800000"/>
                </a:avLst>
              </a:prstGeom>
              <a:ln w="7620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cxnSp>
            <p:nvCxnSpPr>
              <p:cNvPr id="244" name="Straight Connector 243">
                <a:extLst>
                  <a:ext uri="{FF2B5EF4-FFF2-40B4-BE49-F238E27FC236}">
                    <a16:creationId xmlns:a16="http://schemas.microsoft.com/office/drawing/2014/main" id="{CFA36769-A3E9-48D7-B14F-E83EF9B301D8}"/>
                  </a:ext>
                </a:extLst>
              </p:cNvPr>
              <p:cNvCxnSpPr>
                <a:cxnSpLocks/>
              </p:cNvCxnSpPr>
              <p:nvPr/>
            </p:nvCxnSpPr>
            <p:spPr>
              <a:xfrm flipV="1">
                <a:off x="7256885" y="737859"/>
                <a:ext cx="0" cy="4805813"/>
              </a:xfrm>
              <a:prstGeom prst="line">
                <a:avLst/>
              </a:prstGeom>
              <a:ln w="76200">
                <a:solidFill>
                  <a:schemeClr val="accent4"/>
                </a:solidFill>
              </a:ln>
            </p:spPr>
            <p:style>
              <a:lnRef idx="1">
                <a:schemeClr val="accent1"/>
              </a:lnRef>
              <a:fillRef idx="0">
                <a:schemeClr val="accent1"/>
              </a:fillRef>
              <a:effectRef idx="0">
                <a:schemeClr val="accent1"/>
              </a:effectRef>
              <a:fontRef idx="minor">
                <a:schemeClr val="tx1"/>
              </a:fontRef>
            </p:style>
          </p:cxnSp>
        </p:grpSp>
        <p:graphicFrame>
          <p:nvGraphicFramePr>
            <p:cNvPr id="14" name="Chart 13">
              <a:extLst>
                <a:ext uri="{FF2B5EF4-FFF2-40B4-BE49-F238E27FC236}">
                  <a16:creationId xmlns:a16="http://schemas.microsoft.com/office/drawing/2014/main" id="{7C5F5AEA-34A2-4052-B96F-DA23D1A4EFBA}"/>
                </a:ext>
              </a:extLst>
            </p:cNvPr>
            <p:cNvGraphicFramePr/>
            <p:nvPr/>
          </p:nvGraphicFramePr>
          <p:xfrm>
            <a:off x="7912100" y="3031066"/>
            <a:ext cx="3060700" cy="3079950"/>
          </p:xfrm>
          <a:graphic>
            <a:graphicData uri="http://schemas.openxmlformats.org/drawingml/2006/chart">
              <c:chart xmlns:c="http://schemas.openxmlformats.org/drawingml/2006/chart" xmlns:r="http://schemas.openxmlformats.org/officeDocument/2006/relationships" r:id="rId11"/>
            </a:graphicData>
          </a:graphic>
        </p:graphicFrame>
        <p:grpSp>
          <p:nvGrpSpPr>
            <p:cNvPr id="245" name="Group 244">
              <a:extLst>
                <a:ext uri="{FF2B5EF4-FFF2-40B4-BE49-F238E27FC236}">
                  <a16:creationId xmlns:a16="http://schemas.microsoft.com/office/drawing/2014/main" id="{BF2F6F82-7F6E-41BF-B067-6391A6F885CE}"/>
                </a:ext>
              </a:extLst>
            </p:cNvPr>
            <p:cNvGrpSpPr/>
            <p:nvPr/>
          </p:nvGrpSpPr>
          <p:grpSpPr>
            <a:xfrm rot="20996428">
              <a:off x="6733501" y="1427755"/>
              <a:ext cx="2953865" cy="2953865"/>
              <a:chOff x="4860867" y="737858"/>
              <a:chExt cx="4814528" cy="4814528"/>
            </a:xfrm>
          </p:grpSpPr>
          <p:cxnSp>
            <p:nvCxnSpPr>
              <p:cNvPr id="246" name="Straight Connector 245">
                <a:extLst>
                  <a:ext uri="{FF2B5EF4-FFF2-40B4-BE49-F238E27FC236}">
                    <a16:creationId xmlns:a16="http://schemas.microsoft.com/office/drawing/2014/main" id="{A4E87C21-549E-4506-9FA1-BC8F80FC66DD}"/>
                  </a:ext>
                </a:extLst>
              </p:cNvPr>
              <p:cNvCxnSpPr>
                <a:cxnSpLocks/>
              </p:cNvCxnSpPr>
              <p:nvPr/>
            </p:nvCxnSpPr>
            <p:spPr>
              <a:xfrm rot="603572" flipH="1" flipV="1">
                <a:off x="7049707" y="756095"/>
                <a:ext cx="414355" cy="2335731"/>
              </a:xfrm>
              <a:prstGeom prst="line">
                <a:avLst/>
              </a:prstGeom>
              <a:ln w="76200">
                <a:solidFill>
                  <a:schemeClr val="accent4"/>
                </a:solidFill>
              </a:ln>
            </p:spPr>
            <p:style>
              <a:lnRef idx="1">
                <a:schemeClr val="accent1"/>
              </a:lnRef>
              <a:fillRef idx="0">
                <a:schemeClr val="accent1"/>
              </a:fillRef>
              <a:effectRef idx="0">
                <a:schemeClr val="accent1"/>
              </a:effectRef>
              <a:fontRef idx="minor">
                <a:schemeClr val="tx1"/>
              </a:fontRef>
            </p:style>
          </p:cxnSp>
          <p:sp>
            <p:nvSpPr>
              <p:cNvPr id="247" name="Arc 246">
                <a:extLst>
                  <a:ext uri="{FF2B5EF4-FFF2-40B4-BE49-F238E27FC236}">
                    <a16:creationId xmlns:a16="http://schemas.microsoft.com/office/drawing/2014/main" id="{01E88178-32D1-4E95-A236-BC58110D44E2}"/>
                  </a:ext>
                </a:extLst>
              </p:cNvPr>
              <p:cNvSpPr/>
              <p:nvPr/>
            </p:nvSpPr>
            <p:spPr>
              <a:xfrm>
                <a:off x="4860867" y="737858"/>
                <a:ext cx="4814528" cy="4814528"/>
              </a:xfrm>
              <a:prstGeom prst="arc">
                <a:avLst>
                  <a:gd name="adj1" fmla="val 10824909"/>
                  <a:gd name="adj2" fmla="val 16101866"/>
                </a:avLst>
              </a:prstGeom>
              <a:ln w="7620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48" name="Arc 247">
                <a:extLst>
                  <a:ext uri="{FF2B5EF4-FFF2-40B4-BE49-F238E27FC236}">
                    <a16:creationId xmlns:a16="http://schemas.microsoft.com/office/drawing/2014/main" id="{A8263CB5-64B8-48E8-B75A-99BDE412BC8D}"/>
                  </a:ext>
                </a:extLst>
              </p:cNvPr>
              <p:cNvSpPr/>
              <p:nvPr/>
            </p:nvSpPr>
            <p:spPr>
              <a:xfrm>
                <a:off x="5885617" y="737858"/>
                <a:ext cx="2694659" cy="4805814"/>
              </a:xfrm>
              <a:prstGeom prst="arc">
                <a:avLst>
                  <a:gd name="adj1" fmla="val 10871988"/>
                  <a:gd name="adj2" fmla="val 16142233"/>
                </a:avLst>
              </a:prstGeom>
              <a:ln w="7620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cxnSp>
            <p:nvCxnSpPr>
              <p:cNvPr id="249" name="Straight Connector 248">
                <a:extLst>
                  <a:ext uri="{FF2B5EF4-FFF2-40B4-BE49-F238E27FC236}">
                    <a16:creationId xmlns:a16="http://schemas.microsoft.com/office/drawing/2014/main" id="{735BCF68-ABF1-48B8-8DBE-9176839C37FC}"/>
                  </a:ext>
                </a:extLst>
              </p:cNvPr>
              <p:cNvCxnSpPr>
                <a:cxnSpLocks/>
              </p:cNvCxnSpPr>
              <p:nvPr/>
            </p:nvCxnSpPr>
            <p:spPr>
              <a:xfrm>
                <a:off x="4873086" y="3128648"/>
                <a:ext cx="2383799" cy="0"/>
              </a:xfrm>
              <a:prstGeom prst="line">
                <a:avLst/>
              </a:prstGeom>
              <a:ln w="762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8A6B07C5-FD6F-4C02-ADE0-131F89E79DD4}"/>
                  </a:ext>
                </a:extLst>
              </p:cNvPr>
              <p:cNvCxnSpPr>
                <a:cxnSpLocks/>
              </p:cNvCxnSpPr>
              <p:nvPr/>
            </p:nvCxnSpPr>
            <p:spPr>
              <a:xfrm rot="603572" flipV="1">
                <a:off x="5208458" y="1814927"/>
                <a:ext cx="2032559" cy="360573"/>
              </a:xfrm>
              <a:prstGeom prst="line">
                <a:avLst/>
              </a:prstGeom>
              <a:ln w="76200">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D6B0DF43-CA06-49E5-9925-253A21BF4B12}"/>
                </a:ext>
              </a:extLst>
            </p:cNvPr>
            <p:cNvGrpSpPr/>
            <p:nvPr/>
          </p:nvGrpSpPr>
          <p:grpSpPr>
            <a:xfrm>
              <a:off x="8319547" y="3448138"/>
              <a:ext cx="2245806" cy="2245806"/>
              <a:chOff x="5348970" y="3754574"/>
              <a:chExt cx="2410730" cy="2410730"/>
            </a:xfrm>
            <a:solidFill>
              <a:schemeClr val="accent3"/>
            </a:solidFill>
          </p:grpSpPr>
          <p:sp>
            <p:nvSpPr>
              <p:cNvPr id="252" name="Oval 251">
                <a:extLst>
                  <a:ext uri="{FF2B5EF4-FFF2-40B4-BE49-F238E27FC236}">
                    <a16:creationId xmlns:a16="http://schemas.microsoft.com/office/drawing/2014/main" id="{DA0B1887-6B06-494F-AD00-F9D3C0A8B1D4}"/>
                  </a:ext>
                </a:extLst>
              </p:cNvPr>
              <p:cNvSpPr/>
              <p:nvPr/>
            </p:nvSpPr>
            <p:spPr>
              <a:xfrm>
                <a:off x="5348970" y="3754574"/>
                <a:ext cx="2410730" cy="241073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2000"/>
              </a:p>
            </p:txBody>
          </p:sp>
          <p:sp>
            <p:nvSpPr>
              <p:cNvPr id="253" name="TextBox 252">
                <a:extLst>
                  <a:ext uri="{FF2B5EF4-FFF2-40B4-BE49-F238E27FC236}">
                    <a16:creationId xmlns:a16="http://schemas.microsoft.com/office/drawing/2014/main" id="{FC9033B5-C337-46C7-931D-4500CD3B496C}"/>
                  </a:ext>
                </a:extLst>
              </p:cNvPr>
              <p:cNvSpPr txBox="1"/>
              <p:nvPr/>
            </p:nvSpPr>
            <p:spPr>
              <a:xfrm>
                <a:off x="5635948" y="4874593"/>
                <a:ext cx="1945766" cy="1034129"/>
              </a:xfrm>
              <a:prstGeom prst="rect">
                <a:avLst/>
              </a:prstGeom>
              <a:noFill/>
            </p:spPr>
            <p:txBody>
              <a:bodyPr wrap="square" rtlCol="0">
                <a:spAutoFit/>
              </a:bodyPr>
              <a:lstStyle/>
              <a:p>
                <a:pPr algn="ctr">
                  <a:lnSpc>
                    <a:spcPct val="85000"/>
                  </a:lnSpc>
                </a:pPr>
                <a:r>
                  <a:rPr lang="en-GB" b="1" dirty="0">
                    <a:solidFill>
                      <a:schemeClr val="bg1"/>
                    </a:solidFill>
                  </a:rPr>
                  <a:t>of global</a:t>
                </a:r>
                <a:br>
                  <a:rPr lang="en-GB" b="1" dirty="0">
                    <a:solidFill>
                      <a:schemeClr val="bg1"/>
                    </a:solidFill>
                  </a:rPr>
                </a:br>
                <a:r>
                  <a:rPr lang="en-GB" b="1" dirty="0">
                    <a:solidFill>
                      <a:schemeClr val="bg1"/>
                    </a:solidFill>
                  </a:rPr>
                  <a:t>disease</a:t>
                </a:r>
                <a:br>
                  <a:rPr lang="en-GB" b="1" dirty="0">
                    <a:solidFill>
                      <a:schemeClr val="bg1"/>
                    </a:solidFill>
                  </a:rPr>
                </a:br>
                <a:r>
                  <a:rPr lang="en-GB" b="1" dirty="0">
                    <a:solidFill>
                      <a:schemeClr val="bg1"/>
                    </a:solidFill>
                  </a:rPr>
                  <a:t>burden</a:t>
                </a:r>
                <a:r>
                  <a:rPr lang="en-GB" b="1" baseline="30000" dirty="0">
                    <a:solidFill>
                      <a:schemeClr val="bg1"/>
                    </a:solidFill>
                  </a:rPr>
                  <a:t>5,a</a:t>
                </a:r>
              </a:p>
            </p:txBody>
          </p:sp>
          <p:sp>
            <p:nvSpPr>
              <p:cNvPr id="254" name="TextBox 253">
                <a:extLst>
                  <a:ext uri="{FF2B5EF4-FFF2-40B4-BE49-F238E27FC236}">
                    <a16:creationId xmlns:a16="http://schemas.microsoft.com/office/drawing/2014/main" id="{FCFE3192-8E15-47B9-B16B-B7F6B202DA04}"/>
                  </a:ext>
                </a:extLst>
              </p:cNvPr>
              <p:cNvSpPr txBox="1"/>
              <p:nvPr/>
            </p:nvSpPr>
            <p:spPr>
              <a:xfrm>
                <a:off x="5384974" y="4160590"/>
                <a:ext cx="2268252" cy="798680"/>
              </a:xfrm>
              <a:prstGeom prst="rect">
                <a:avLst/>
              </a:prstGeom>
              <a:noFill/>
            </p:spPr>
            <p:txBody>
              <a:bodyPr wrap="square" rtlCol="0">
                <a:spAutoFit/>
              </a:bodyPr>
              <a:lstStyle/>
              <a:p>
                <a:pPr algn="ctr">
                  <a:lnSpc>
                    <a:spcPct val="85000"/>
                  </a:lnSpc>
                </a:pPr>
                <a:r>
                  <a:rPr lang="en-GB" sz="5400" b="1" dirty="0">
                    <a:solidFill>
                      <a:schemeClr val="bg1"/>
                    </a:solidFill>
                  </a:rPr>
                  <a:t>~25%</a:t>
                </a:r>
                <a:endParaRPr lang="en-GB" sz="5400" b="1" baseline="30000" dirty="0">
                  <a:solidFill>
                    <a:schemeClr val="bg1"/>
                  </a:solidFill>
                </a:endParaRPr>
              </a:p>
            </p:txBody>
          </p:sp>
        </p:grpSp>
      </p:grpSp>
      <p:sp>
        <p:nvSpPr>
          <p:cNvPr id="153" name="Rectangle 152" descr=" 255">
            <a:extLst>
              <a:ext uri="{FF2B5EF4-FFF2-40B4-BE49-F238E27FC236}">
                <a16:creationId xmlns:a16="http://schemas.microsoft.com/office/drawing/2014/main" id="{43D64BA4-4FE8-48F6-A2C8-4F192A22222D}"/>
              </a:ext>
            </a:extLst>
          </p:cNvPr>
          <p:cNvSpPr/>
          <p:nvPr/>
        </p:nvSpPr>
        <p:spPr>
          <a:xfrm>
            <a:off x="294639" y="2714417"/>
            <a:ext cx="6851037" cy="2600712"/>
          </a:xfrm>
          <a:prstGeom prst="rect">
            <a:avLst/>
          </a:prstGeom>
        </p:spPr>
        <p:txBody>
          <a:bodyPr wrap="square">
            <a:spAutoFit/>
          </a:bodyPr>
          <a:lstStyle/>
          <a:p>
            <a:pPr>
              <a:spcBef>
                <a:spcPts val="300"/>
              </a:spcBef>
              <a:spcAft>
                <a:spcPts val="300"/>
              </a:spcAft>
            </a:pPr>
            <a:r>
              <a:rPr lang="en-GB" b="1" dirty="0">
                <a:solidFill>
                  <a:schemeClr val="accent4"/>
                </a:solidFill>
              </a:rPr>
              <a:t>High impact on patient QoL, healthcare systems and society</a:t>
            </a:r>
            <a:r>
              <a:rPr lang="en-GB" b="1" baseline="30000" dirty="0">
                <a:solidFill>
                  <a:schemeClr val="accent4"/>
                </a:solidFill>
              </a:rPr>
              <a:t>1</a:t>
            </a:r>
            <a:r>
              <a:rPr lang="en-GB" b="1" dirty="0">
                <a:solidFill>
                  <a:schemeClr val="accent4"/>
                </a:solidFill>
              </a:rPr>
              <a:t> </a:t>
            </a:r>
          </a:p>
          <a:p>
            <a:pPr marL="723900" lvl="1" indent="-342900">
              <a:spcBef>
                <a:spcPts val="300"/>
              </a:spcBef>
              <a:spcAft>
                <a:spcPts val="300"/>
              </a:spcAft>
              <a:buFont typeface="Arial" panose="020B0604020202020204" pitchFamily="34" charset="0"/>
              <a:buChar char="–"/>
            </a:pPr>
            <a:r>
              <a:rPr lang="en-GB" sz="2000" b="1" dirty="0">
                <a:solidFill>
                  <a:schemeClr val="accent4"/>
                </a:solidFill>
              </a:rPr>
              <a:t>9m deaths in 2016</a:t>
            </a:r>
            <a:r>
              <a:rPr lang="en-GB" sz="2000" dirty="0">
                <a:solidFill>
                  <a:schemeClr val="bg1"/>
                </a:solidFill>
              </a:rPr>
              <a:t>, increased by 39% </a:t>
            </a:r>
            <a:br>
              <a:rPr lang="en-GB" sz="2000" dirty="0">
                <a:solidFill>
                  <a:schemeClr val="bg1"/>
                </a:solidFill>
              </a:rPr>
            </a:br>
            <a:r>
              <a:rPr lang="en-GB" sz="2000" dirty="0">
                <a:solidFill>
                  <a:schemeClr val="bg1"/>
                </a:solidFill>
              </a:rPr>
              <a:t>from 1990</a:t>
            </a:r>
            <a:r>
              <a:rPr lang="en-GB" sz="2000" baseline="30000" dirty="0">
                <a:solidFill>
                  <a:schemeClr val="bg1"/>
                </a:solidFill>
              </a:rPr>
              <a:t>1,b</a:t>
            </a:r>
          </a:p>
          <a:p>
            <a:pPr marL="723900" lvl="1" indent="-342900">
              <a:spcBef>
                <a:spcPts val="300"/>
              </a:spcBef>
              <a:spcAft>
                <a:spcPts val="300"/>
              </a:spcAft>
              <a:buFont typeface="Arial" panose="020B0604020202020204" pitchFamily="34" charset="0"/>
              <a:buChar char="–"/>
            </a:pPr>
            <a:r>
              <a:rPr lang="en-GB" sz="2000" b="1" dirty="0">
                <a:solidFill>
                  <a:schemeClr val="accent4"/>
                </a:solidFill>
              </a:rPr>
              <a:t>$800 bn</a:t>
            </a:r>
            <a:r>
              <a:rPr lang="en-GB" sz="2000" dirty="0">
                <a:solidFill>
                  <a:schemeClr val="bg1"/>
                </a:solidFill>
              </a:rPr>
              <a:t>: estimated US annual cost</a:t>
            </a:r>
            <a:r>
              <a:rPr lang="en-GB" sz="2000" baseline="30000" dirty="0">
                <a:solidFill>
                  <a:schemeClr val="bg1"/>
                </a:solidFill>
              </a:rPr>
              <a:t>3</a:t>
            </a:r>
          </a:p>
          <a:p>
            <a:pPr marL="1333485" lvl="2" indent="-342900">
              <a:spcBef>
                <a:spcPts val="300"/>
              </a:spcBef>
              <a:spcAft>
                <a:spcPts val="300"/>
              </a:spcAft>
              <a:buFont typeface="Arial" panose="020B0604020202020204" pitchFamily="34" charset="0"/>
              <a:buChar char="–"/>
            </a:pPr>
            <a:r>
              <a:rPr lang="en-GB" sz="2000" dirty="0">
                <a:solidFill>
                  <a:schemeClr val="bg1"/>
                </a:solidFill>
              </a:rPr>
              <a:t>Comparable to ~27% of the entire US healthcare budget</a:t>
            </a:r>
            <a:r>
              <a:rPr lang="en-GB" sz="2000" baseline="30000" dirty="0">
                <a:solidFill>
                  <a:schemeClr val="bg1"/>
                </a:solidFill>
              </a:rPr>
              <a:t>4,c</a:t>
            </a:r>
          </a:p>
        </p:txBody>
      </p:sp>
      <p:sp>
        <p:nvSpPr>
          <p:cNvPr id="17" name="Rectangle 16" descr=" 17">
            <a:extLst>
              <a:ext uri="{FF2B5EF4-FFF2-40B4-BE49-F238E27FC236}">
                <a16:creationId xmlns:a16="http://schemas.microsoft.com/office/drawing/2014/main" id="{1D30B046-CC53-4467-813A-B2B87C993967}"/>
              </a:ext>
            </a:extLst>
          </p:cNvPr>
          <p:cNvSpPr/>
          <p:nvPr/>
        </p:nvSpPr>
        <p:spPr>
          <a:xfrm>
            <a:off x="294640" y="5692170"/>
            <a:ext cx="7934960" cy="461665"/>
          </a:xfrm>
          <a:prstGeom prst="rect">
            <a:avLst/>
          </a:prstGeom>
        </p:spPr>
        <p:txBody>
          <a:bodyPr wrap="square">
            <a:spAutoFit/>
          </a:bodyPr>
          <a:lstStyle/>
          <a:p>
            <a:r>
              <a:rPr lang="en-GB" sz="1200" baseline="30000" dirty="0" err="1">
                <a:solidFill>
                  <a:schemeClr val="bg1"/>
                </a:solidFill>
              </a:rPr>
              <a:t>a</a:t>
            </a:r>
            <a:r>
              <a:rPr lang="en-GB" sz="1200" dirty="0" err="1">
                <a:solidFill>
                  <a:schemeClr val="bg1"/>
                </a:solidFill>
              </a:rPr>
              <a:t>Neurologic</a:t>
            </a:r>
            <a:r>
              <a:rPr lang="en-GB" sz="1200" dirty="0">
                <a:solidFill>
                  <a:schemeClr val="bg1"/>
                </a:solidFill>
              </a:rPr>
              <a:t> and psychiatric disorders.</a:t>
            </a:r>
            <a:r>
              <a:rPr lang="en-GB" sz="1200" baseline="30000" dirty="0">
                <a:solidFill>
                  <a:schemeClr val="bg1"/>
                </a:solidFill>
              </a:rPr>
              <a:t> </a:t>
            </a:r>
            <a:r>
              <a:rPr lang="en-GB" sz="1200" baseline="30000" dirty="0" err="1">
                <a:solidFill>
                  <a:schemeClr val="bg1"/>
                </a:solidFill>
              </a:rPr>
              <a:t>b</a:t>
            </a:r>
            <a:r>
              <a:rPr lang="en-GB" sz="1200" dirty="0" err="1">
                <a:solidFill>
                  <a:schemeClr val="bg1"/>
                </a:solidFill>
              </a:rPr>
              <a:t>For</a:t>
            </a:r>
            <a:r>
              <a:rPr lang="en-GB" sz="1200" dirty="0">
                <a:solidFill>
                  <a:schemeClr val="bg1"/>
                </a:solidFill>
              </a:rPr>
              <a:t> full list of neurologic disorders included in the analysis please refer to the references. </a:t>
            </a:r>
            <a:r>
              <a:rPr lang="en-GB" sz="1200" baseline="30000" dirty="0" err="1">
                <a:solidFill>
                  <a:schemeClr val="bg1"/>
                </a:solidFill>
              </a:rPr>
              <a:t>c</a:t>
            </a:r>
            <a:r>
              <a:rPr lang="en-GB" sz="1200" dirty="0" err="1">
                <a:solidFill>
                  <a:schemeClr val="bg1"/>
                </a:solidFill>
              </a:rPr>
              <a:t>Based</a:t>
            </a:r>
            <a:r>
              <a:rPr lang="en-GB" sz="1200" dirty="0">
                <a:solidFill>
                  <a:schemeClr val="bg1"/>
                </a:solidFill>
              </a:rPr>
              <a:t> on 2014 USD costs.</a:t>
            </a:r>
            <a:r>
              <a:rPr lang="en-GB" sz="1200" baseline="30000" dirty="0">
                <a:solidFill>
                  <a:schemeClr val="bg1"/>
                </a:solidFill>
              </a:rPr>
              <a:t>4</a:t>
            </a:r>
            <a:r>
              <a:rPr lang="en-GB" sz="1200" dirty="0">
                <a:solidFill>
                  <a:schemeClr val="bg1"/>
                </a:solidFill>
              </a:rPr>
              <a:t> </a:t>
            </a:r>
          </a:p>
        </p:txBody>
      </p:sp>
      <p:grpSp>
        <p:nvGrpSpPr>
          <p:cNvPr id="221" name="Group 220" descr=" 221">
            <a:extLst>
              <a:ext uri="{FF2B5EF4-FFF2-40B4-BE49-F238E27FC236}">
                <a16:creationId xmlns:a16="http://schemas.microsoft.com/office/drawing/2014/main" id="{A4419B6D-032D-4C12-A4D9-0A8A2BA9D76D}"/>
              </a:ext>
            </a:extLst>
          </p:cNvPr>
          <p:cNvGrpSpPr/>
          <p:nvPr/>
        </p:nvGrpSpPr>
        <p:grpSpPr>
          <a:xfrm>
            <a:off x="3180919" y="3546448"/>
            <a:ext cx="6079223" cy="3143241"/>
            <a:chOff x="3180919" y="3546448"/>
            <a:chExt cx="6079223" cy="3143241"/>
          </a:xfrm>
        </p:grpSpPr>
        <p:sp>
          <p:nvSpPr>
            <p:cNvPr id="234" name="ABBREVIATIONS">
              <a:extLst>
                <a:ext uri="{FF2B5EF4-FFF2-40B4-BE49-F238E27FC236}">
                  <a16:creationId xmlns:a16="http://schemas.microsoft.com/office/drawing/2014/main" id="{504F5F22-650E-4B76-ABA3-9E2B5327A3A2}"/>
                </a:ext>
              </a:extLst>
            </p:cNvPr>
            <p:cNvSpPr/>
            <p:nvPr/>
          </p:nvSpPr>
          <p:spPr>
            <a:xfrm>
              <a:off x="3180920" y="6305689"/>
              <a:ext cx="1310869" cy="384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grpSp>
          <p:nvGrpSpPr>
            <p:cNvPr id="235" name="Group 234">
              <a:extLst>
                <a:ext uri="{FF2B5EF4-FFF2-40B4-BE49-F238E27FC236}">
                  <a16:creationId xmlns:a16="http://schemas.microsoft.com/office/drawing/2014/main" id="{6FD3D197-D577-4DFA-B970-555D5B04D4BE}"/>
                </a:ext>
              </a:extLst>
            </p:cNvPr>
            <p:cNvGrpSpPr/>
            <p:nvPr/>
          </p:nvGrpSpPr>
          <p:grpSpPr>
            <a:xfrm>
              <a:off x="3180919" y="3546448"/>
              <a:ext cx="6079223" cy="2687056"/>
              <a:chOff x="146439" y="2659836"/>
              <a:chExt cx="4559417" cy="2015292"/>
            </a:xfrm>
          </p:grpSpPr>
          <p:sp>
            <p:nvSpPr>
              <p:cNvPr id="236" name="Rectangle: Rounded Corners 235">
                <a:extLst>
                  <a:ext uri="{FF2B5EF4-FFF2-40B4-BE49-F238E27FC236}">
                    <a16:creationId xmlns:a16="http://schemas.microsoft.com/office/drawing/2014/main" id="{15450590-4A69-4BE1-A86B-F067A7FC53DF}"/>
                  </a:ext>
                </a:extLst>
              </p:cNvPr>
              <p:cNvSpPr/>
              <p:nvPr/>
            </p:nvSpPr>
            <p:spPr>
              <a:xfrm>
                <a:off x="146439" y="2659836"/>
                <a:ext cx="4559417"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spcBef>
                    <a:spcPts val="400"/>
                  </a:spcBef>
                  <a:spcAft>
                    <a:spcPts val="400"/>
                  </a:spcAft>
                </a:pPr>
                <a:r>
                  <a:rPr lang="en-GB" sz="1400" b="1" dirty="0">
                    <a:solidFill>
                      <a:srgbClr val="023761"/>
                    </a:solidFill>
                  </a:rPr>
                  <a:t>ABBREVIATIONS</a:t>
                </a:r>
              </a:p>
              <a:p>
                <a:pPr>
                  <a:spcBef>
                    <a:spcPts val="400"/>
                  </a:spcBef>
                  <a:spcAft>
                    <a:spcPts val="400"/>
                  </a:spcAft>
                </a:pPr>
                <a:r>
                  <a:rPr lang="en-GB" sz="1400" dirty="0">
                    <a:solidFill>
                      <a:srgbClr val="023761"/>
                    </a:solidFill>
                  </a:rPr>
                  <a:t>DALY, disability-adjusted life-year</a:t>
                </a:r>
              </a:p>
              <a:p>
                <a:pPr>
                  <a:spcBef>
                    <a:spcPts val="400"/>
                  </a:spcBef>
                  <a:spcAft>
                    <a:spcPts val="400"/>
                  </a:spcAft>
                </a:pPr>
                <a:r>
                  <a:rPr lang="en-GB" sz="1400" dirty="0">
                    <a:solidFill>
                      <a:srgbClr val="023761"/>
                    </a:solidFill>
                  </a:rPr>
                  <a:t>GBD, The Global Burden of Diseases, Injuries, and Risk Factors Study</a:t>
                </a:r>
              </a:p>
              <a:p>
                <a:pPr>
                  <a:spcBef>
                    <a:spcPts val="400"/>
                  </a:spcBef>
                  <a:spcAft>
                    <a:spcPts val="400"/>
                  </a:spcAft>
                </a:pPr>
                <a:r>
                  <a:rPr lang="en-GB" sz="1400" dirty="0">
                    <a:solidFill>
                      <a:srgbClr val="023761"/>
                    </a:solidFill>
                  </a:rPr>
                  <a:t>QoL, quality of life</a:t>
                </a:r>
              </a:p>
            </p:txBody>
          </p:sp>
          <p:sp>
            <p:nvSpPr>
              <p:cNvPr id="237" name="Rectangle: Rounded Corners 236">
                <a:extLst>
                  <a:ext uri="{FF2B5EF4-FFF2-40B4-BE49-F238E27FC236}">
                    <a16:creationId xmlns:a16="http://schemas.microsoft.com/office/drawing/2014/main" id="{FA52FDD7-82B3-4BC7-B974-701B5E59EE24}"/>
                  </a:ext>
                </a:extLst>
              </p:cNvPr>
              <p:cNvSpPr/>
              <p:nvPr/>
            </p:nvSpPr>
            <p:spPr>
              <a:xfrm>
                <a:off x="4165916" y="2753537"/>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lgn="ctr">
                  <a:spcBef>
                    <a:spcPts val="400"/>
                  </a:spcBef>
                  <a:spcAft>
                    <a:spcPts val="400"/>
                  </a:spcAft>
                </a:pPr>
                <a:r>
                  <a:rPr lang="en-GB" sz="2667" dirty="0">
                    <a:solidFill>
                      <a:schemeClr val="bg1"/>
                    </a:solidFill>
                    <a:sym typeface="Wingdings" panose="05000000000000000000" pitchFamily="2" charset="2"/>
                  </a:rPr>
                  <a:t></a:t>
                </a:r>
                <a:endParaRPr lang="en-GB" sz="2667" dirty="0">
                  <a:solidFill>
                    <a:schemeClr val="bg1"/>
                  </a:solidFill>
                </a:endParaRPr>
              </a:p>
            </p:txBody>
          </p:sp>
        </p:grpSp>
      </p:grpSp>
      <p:sp>
        <p:nvSpPr>
          <p:cNvPr id="151" name="Rectangle 150" descr=" 15">
            <a:extLst>
              <a:ext uri="{FF2B5EF4-FFF2-40B4-BE49-F238E27FC236}">
                <a16:creationId xmlns:a16="http://schemas.microsoft.com/office/drawing/2014/main" id="{D58D5B64-81D2-40CE-8A50-923D36158BAF}"/>
              </a:ext>
            </a:extLst>
          </p:cNvPr>
          <p:cNvSpPr/>
          <p:nvPr/>
        </p:nvSpPr>
        <p:spPr>
          <a:xfrm>
            <a:off x="294640" y="1571417"/>
            <a:ext cx="6096000" cy="1154162"/>
          </a:xfrm>
          <a:prstGeom prst="rect">
            <a:avLst/>
          </a:prstGeom>
        </p:spPr>
        <p:txBody>
          <a:bodyPr>
            <a:spAutoFit/>
          </a:bodyPr>
          <a:lstStyle/>
          <a:p>
            <a:pPr>
              <a:spcBef>
                <a:spcPts val="300"/>
              </a:spcBef>
              <a:spcAft>
                <a:spcPts val="300"/>
              </a:spcAft>
            </a:pPr>
            <a:r>
              <a:rPr lang="en-GB" b="1" dirty="0">
                <a:solidFill>
                  <a:schemeClr val="accent4"/>
                </a:solidFill>
              </a:rPr>
              <a:t>Patients have life-long disabilities</a:t>
            </a:r>
            <a:r>
              <a:rPr lang="en-GB" b="1" baseline="30000" dirty="0">
                <a:solidFill>
                  <a:schemeClr val="accent4"/>
                </a:solidFill>
              </a:rPr>
              <a:t>1,2</a:t>
            </a:r>
            <a:r>
              <a:rPr lang="en-GB" b="1" dirty="0">
                <a:solidFill>
                  <a:schemeClr val="accent4"/>
                </a:solidFill>
              </a:rPr>
              <a:t> </a:t>
            </a:r>
            <a:endParaRPr lang="en-GB" dirty="0">
              <a:solidFill>
                <a:schemeClr val="accent4"/>
              </a:solidFill>
            </a:endParaRPr>
          </a:p>
          <a:p>
            <a:pPr marL="723900" lvl="1" indent="-342900">
              <a:spcBef>
                <a:spcPts val="300"/>
              </a:spcBef>
              <a:spcAft>
                <a:spcPts val="300"/>
              </a:spcAft>
              <a:buFont typeface="Arial" panose="020B0604020202020204" pitchFamily="34" charset="0"/>
              <a:buChar char="–"/>
            </a:pPr>
            <a:r>
              <a:rPr lang="en-GB" sz="2000" dirty="0">
                <a:solidFill>
                  <a:schemeClr val="bg1"/>
                </a:solidFill>
              </a:rPr>
              <a:t>Leading cause of DALYs</a:t>
            </a:r>
            <a:r>
              <a:rPr lang="en-GB" sz="2000" baseline="30000" dirty="0">
                <a:solidFill>
                  <a:schemeClr val="bg1"/>
                </a:solidFill>
              </a:rPr>
              <a:t> </a:t>
            </a:r>
            <a:r>
              <a:rPr lang="en-GB" sz="2000" dirty="0">
                <a:solidFill>
                  <a:schemeClr val="bg1"/>
                </a:solidFill>
              </a:rPr>
              <a:t>in 2016 and </a:t>
            </a:r>
            <a:br>
              <a:rPr lang="en-GB" sz="2000" dirty="0">
                <a:solidFill>
                  <a:schemeClr val="bg1"/>
                </a:solidFill>
              </a:rPr>
            </a:br>
            <a:r>
              <a:rPr lang="en-GB" sz="2000" dirty="0">
                <a:solidFill>
                  <a:schemeClr val="bg1"/>
                </a:solidFill>
              </a:rPr>
              <a:t>second-leading cause of deaths</a:t>
            </a:r>
            <a:r>
              <a:rPr lang="en-GB" sz="2000" baseline="30000" dirty="0">
                <a:solidFill>
                  <a:schemeClr val="bg1"/>
                </a:solidFill>
              </a:rPr>
              <a:t>1,2</a:t>
            </a:r>
          </a:p>
        </p:txBody>
      </p:sp>
      <p:pic>
        <p:nvPicPr>
          <p:cNvPr id="154" name="Picture 153" descr=" 13">
            <a:extLst>
              <a:ext uri="{FF2B5EF4-FFF2-40B4-BE49-F238E27FC236}">
                <a16:creationId xmlns:a16="http://schemas.microsoft.com/office/drawing/2014/main" id="{36D37054-6915-40C3-BD45-E28906DA0920}"/>
              </a:ext>
            </a:extLst>
          </p:cNvPr>
          <p:cNvPicPr>
            <a:picLocks noChangeAspect="1"/>
          </p:cNvPicPr>
          <p:nvPr/>
        </p:nvPicPr>
        <p:blipFill>
          <a:blip r:embed="rId12"/>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3600800223"/>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showMasterSp="0">
  <p:cSld>
    <p:bg>
      <p:bgPr>
        <a:solidFill>
          <a:srgbClr val="9ABFDC"/>
        </a:solidFill>
        <a:effectLst/>
      </p:bgPr>
    </p:bg>
    <p:spTree>
      <p:nvGrpSpPr>
        <p:cNvPr id="1" name=""/>
        <p:cNvGrpSpPr/>
        <p:nvPr/>
      </p:nvGrpSpPr>
      <p:grpSpPr>
        <a:xfrm>
          <a:off x="0" y="0"/>
          <a:ext cx="0" cy="0"/>
          <a:chOff x="0" y="0"/>
          <a:chExt cx="0" cy="0"/>
        </a:xfrm>
      </p:grpSpPr>
      <p:pic>
        <p:nvPicPr>
          <p:cNvPr id="151" name="Picture 150" descr=" 151">
            <a:extLst>
              <a:ext uri="{FF2B5EF4-FFF2-40B4-BE49-F238E27FC236}">
                <a16:creationId xmlns:a16="http://schemas.microsoft.com/office/drawing/2014/main" id="{A4458184-2796-4979-A74D-50B66AEE2433}"/>
              </a:ext>
            </a:extLst>
          </p:cNvPr>
          <p:cNvPicPr>
            <a:picLocks noChangeAspect="1"/>
          </p:cNvPicPr>
          <p:nvPr/>
        </p:nvPicPr>
        <p:blipFill>
          <a:blip r:embed="rId3" cstate="print">
            <a:extLst>
              <a:ext uri="{28A0092B-C50C-407E-A947-70E740481C1C}">
                <a14:useLocalDpi xmlns:a14="http://schemas.microsoft.com/office/drawing/2010/main"/>
              </a:ext>
            </a:extLst>
          </a:blip>
          <a:srcRect/>
          <a:stretch/>
        </p:blipFill>
        <p:spPr>
          <a:xfrm>
            <a:off x="368184" y="990600"/>
            <a:ext cx="8434742" cy="4743450"/>
          </a:xfrm>
          <a:prstGeom prst="rect">
            <a:avLst/>
          </a:prstGeom>
        </p:spPr>
      </p:pic>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2723095"/>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9"/>
            <a:ext cx="576000" cy="576000"/>
            <a:chOff x="3950297" y="2115051"/>
            <a:chExt cx="432000" cy="432000"/>
          </a:xfrm>
          <a:solidFill>
            <a:schemeClr val="accent4"/>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2893351"/>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Future areas </a:t>
            </a:r>
            <a:b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br>
            <a:r>
              <a:rPr kumimoji="0" lang="en-GB" sz="1050" b="0" i="0" u="none" strike="noStrike" kern="1200" cap="none" spc="0" normalizeH="0" baseline="0" noProof="0" dirty="0">
                <a:ln>
                  <a:noFill/>
                </a:ln>
                <a:solidFill>
                  <a:schemeClr val="accent2"/>
                </a:solidFill>
                <a:effectLst/>
                <a:uLnTx/>
                <a:uFillTx/>
                <a:latin typeface="Arial" panose="020B0604020202020204"/>
                <a:ea typeface="+mn-ea"/>
                <a:cs typeface="+mn-cs"/>
              </a:rPr>
              <a:t>of focus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4"/>
          <a:stretch>
            <a:fillRect/>
          </a:stretch>
        </p:blipFill>
        <p:spPr>
          <a:xfrm>
            <a:off x="9763410" y="6187335"/>
            <a:ext cx="1847316" cy="337291"/>
          </a:xfrm>
          <a:prstGeom prst="rect">
            <a:avLst/>
          </a:prstGeom>
        </p:spPr>
      </p:pic>
      <p:sp>
        <p:nvSpPr>
          <p:cNvPr id="173" name="Freeform: Shape 172" descr=" 173">
            <a:extLst>
              <a:ext uri="{FF2B5EF4-FFF2-40B4-BE49-F238E27FC236}">
                <a16:creationId xmlns:a16="http://schemas.microsoft.com/office/drawing/2014/main" id="{3A9CF0D6-308E-4059-9A7A-42C845596958}"/>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4" name="Freeform: Shape 173" descr=" 174">
            <a:extLst>
              <a:ext uri="{FF2B5EF4-FFF2-40B4-BE49-F238E27FC236}">
                <a16:creationId xmlns:a16="http://schemas.microsoft.com/office/drawing/2014/main" id="{244D10F2-6585-47AF-B6AF-8A890CF5E81B}"/>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5" name="Freeform: Shape 174" descr=" 175">
            <a:extLst>
              <a:ext uri="{FF2B5EF4-FFF2-40B4-BE49-F238E27FC236}">
                <a16:creationId xmlns:a16="http://schemas.microsoft.com/office/drawing/2014/main" id="{85C78B2D-41D0-43BD-85DD-631000CDDCA2}"/>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6" name="Freeform: Shape 175" descr=" 176">
            <a:extLst>
              <a:ext uri="{FF2B5EF4-FFF2-40B4-BE49-F238E27FC236}">
                <a16:creationId xmlns:a16="http://schemas.microsoft.com/office/drawing/2014/main" id="{1D6DC9BE-700C-4D01-921E-5A1EC56D7BB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7" name="Freeform: Shape 176" descr=" 177">
            <a:extLst>
              <a:ext uri="{FF2B5EF4-FFF2-40B4-BE49-F238E27FC236}">
                <a16:creationId xmlns:a16="http://schemas.microsoft.com/office/drawing/2014/main" id="{4B165EC0-00D4-481C-8958-2327367C089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8" name="Freeform: Shape 177" descr=" 178">
            <a:extLst>
              <a:ext uri="{FF2B5EF4-FFF2-40B4-BE49-F238E27FC236}">
                <a16:creationId xmlns:a16="http://schemas.microsoft.com/office/drawing/2014/main" id="{CA58C506-BB2D-43C6-B6EB-E38214428F4F}"/>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9" name="ABBREVIATIONS" descr=" 179">
            <a:hlinkClick r:id="" action="ppaction://noaction" highlightClick="1"/>
            <a:extLst>
              <a:ext uri="{FF2B5EF4-FFF2-40B4-BE49-F238E27FC236}">
                <a16:creationId xmlns:a16="http://schemas.microsoft.com/office/drawing/2014/main" id="{CDE7DECC-8111-4416-8636-B61814F89BB0}"/>
              </a:ext>
            </a:extLst>
          </p:cNvPr>
          <p:cNvSpPr/>
          <p:nvPr/>
        </p:nvSpPr>
        <p:spPr>
          <a:xfrm>
            <a:off x="3180920" y="6305689"/>
            <a:ext cx="1310869"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ABBREVIATIONS</a:t>
            </a:r>
          </a:p>
        </p:txBody>
      </p:sp>
      <p:sp>
        <p:nvSpPr>
          <p:cNvPr id="180" name="Oval 179" descr=" 180">
            <a:hlinkClick r:id="" action="ppaction://hlinkshowjump?jump=nextslide" highlightClick="1"/>
            <a:extLst>
              <a:ext uri="{FF2B5EF4-FFF2-40B4-BE49-F238E27FC236}">
                <a16:creationId xmlns:a16="http://schemas.microsoft.com/office/drawing/2014/main" id="{BA863416-550F-4432-856F-D9640D70121D}"/>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1" name="Oval 180" descr=" 181">
            <a:hlinkClick r:id="rId5" action="ppaction://hlinksldjump" highlightClick="1"/>
            <a:extLst>
              <a:ext uri="{FF2B5EF4-FFF2-40B4-BE49-F238E27FC236}">
                <a16:creationId xmlns:a16="http://schemas.microsoft.com/office/drawing/2014/main" id="{6A5FD429-A4B9-4677-A422-DF522C0900C2}"/>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82" name="Oval 181" descr=" 182">
            <a:hlinkClick r:id="rId6" action="ppaction://hlinksldjump" highlightClick="1"/>
            <a:extLst>
              <a:ext uri="{FF2B5EF4-FFF2-40B4-BE49-F238E27FC236}">
                <a16:creationId xmlns:a16="http://schemas.microsoft.com/office/drawing/2014/main" id="{CFA0CBD8-ADA6-435C-8EFD-5826A250CF9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83" name="Freeform: Shape 182" descr=" 183">
            <a:hlinkClick r:id="rId7" action="ppaction://hlinksldjump" highlightClick="1"/>
            <a:extLst>
              <a:ext uri="{FF2B5EF4-FFF2-40B4-BE49-F238E27FC236}">
                <a16:creationId xmlns:a16="http://schemas.microsoft.com/office/drawing/2014/main" id="{6BCC4A1C-65DE-48C8-9F96-E8C6DE8AFA79}"/>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Freeform: Shape 183" descr=" 184">
            <a:hlinkClick r:id="rId8" action="ppaction://hlinksldjump" highlightClick="1"/>
            <a:extLst>
              <a:ext uri="{FF2B5EF4-FFF2-40B4-BE49-F238E27FC236}">
                <a16:creationId xmlns:a16="http://schemas.microsoft.com/office/drawing/2014/main" id="{37F57C4F-5604-40DF-A93B-49C0ED960AE9}"/>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5" name="Freeform: Shape 184" descr=" 185">
            <a:hlinkClick r:id="rId9" action="ppaction://hlinksldjump" highlightClick="1"/>
            <a:extLst>
              <a:ext uri="{FF2B5EF4-FFF2-40B4-BE49-F238E27FC236}">
                <a16:creationId xmlns:a16="http://schemas.microsoft.com/office/drawing/2014/main" id="{1A10792D-03EB-4052-9D13-E7E9BB24BB0F}"/>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6" name="Freeform: Shape 185" descr=" 186">
            <a:hlinkClick r:id="rId5" action="ppaction://hlinksldjump" highlightClick="1"/>
            <a:extLst>
              <a:ext uri="{FF2B5EF4-FFF2-40B4-BE49-F238E27FC236}">
                <a16:creationId xmlns:a16="http://schemas.microsoft.com/office/drawing/2014/main" id="{FC5BFC82-C380-4252-A75C-04B4331ADFDF}"/>
              </a:ext>
            </a:extLst>
          </p:cNvPr>
          <p:cNvSpPr/>
          <p:nvPr/>
        </p:nvSpPr>
        <p:spPr>
          <a:xfrm>
            <a:off x="10307358" y="2723094"/>
            <a:ext cx="1884641"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7" name="Freeform: Shape 186" descr=" 187">
            <a:hlinkClick r:id="rId10" action="ppaction://hlinksldjump" highlightClick="1"/>
            <a:extLst>
              <a:ext uri="{FF2B5EF4-FFF2-40B4-BE49-F238E27FC236}">
                <a16:creationId xmlns:a16="http://schemas.microsoft.com/office/drawing/2014/main" id="{F2EA8CE0-5A57-4D08-AB74-C0A755F09CC1}"/>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8" name="Freeform: Shape 187" descr=" 188">
            <a:hlinkClick r:id="rId11" action="ppaction://hlinksldjump" highlightClick="1"/>
            <a:extLst>
              <a:ext uri="{FF2B5EF4-FFF2-40B4-BE49-F238E27FC236}">
                <a16:creationId xmlns:a16="http://schemas.microsoft.com/office/drawing/2014/main" id="{FD5AFAB3-A6F7-4ABE-9E6F-5249C5FB4714}"/>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9" name="Freeform: Shape 188" descr=" 189">
            <a:hlinkClick r:id="rId12" action="ppaction://hlinksldjump" highlightClick="1"/>
            <a:extLst>
              <a:ext uri="{FF2B5EF4-FFF2-40B4-BE49-F238E27FC236}">
                <a16:creationId xmlns:a16="http://schemas.microsoft.com/office/drawing/2014/main" id="{367FC18E-D1E0-40C5-B397-E9248EBFA2D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91" name="Rectangle 190" descr=" 191">
            <a:extLst>
              <a:ext uri="{FF2B5EF4-FFF2-40B4-BE49-F238E27FC236}">
                <a16:creationId xmlns:a16="http://schemas.microsoft.com/office/drawing/2014/main" id="{5203EF51-C963-4C63-A96B-0AD30B9437A3}"/>
              </a:ext>
            </a:extLst>
          </p:cNvPr>
          <p:cNvSpPr/>
          <p:nvPr/>
        </p:nvSpPr>
        <p:spPr>
          <a:xfrm>
            <a:off x="294640" y="243536"/>
            <a:ext cx="10963910" cy="492443"/>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lang="en-GB" sz="2600" b="1" dirty="0">
                <a:solidFill>
                  <a:srgbClr val="023761"/>
                </a:solidFill>
                <a:latin typeface="Arial" panose="020B0604020202020204"/>
              </a:rPr>
              <a:t>Novartis are d</a:t>
            </a:r>
            <a:r>
              <a:rPr kumimoji="0" lang="en-GB" sz="2600" b="1" i="0" u="none" strike="noStrike" kern="1200" cap="none" spc="0" normalizeH="0" baseline="0" noProof="0" dirty="0" err="1">
                <a:ln>
                  <a:noFill/>
                </a:ln>
                <a:solidFill>
                  <a:srgbClr val="023761"/>
                </a:solidFill>
                <a:effectLst/>
                <a:uLnTx/>
                <a:uFillTx/>
                <a:latin typeface="Arial" panose="020B0604020202020204"/>
                <a:ea typeface="+mn-ea"/>
                <a:cs typeface="+mn-cs"/>
              </a:rPr>
              <a:t>eveloping</a:t>
            </a: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 a novel therapy for depression</a:t>
            </a:r>
          </a:p>
        </p:txBody>
      </p:sp>
      <p:sp>
        <p:nvSpPr>
          <p:cNvPr id="157" name="REFERENCES" descr=" 157">
            <a:hlinkClick r:id="" action="ppaction://noaction" highlightClick="1"/>
            <a:extLst>
              <a:ext uri="{FF2B5EF4-FFF2-40B4-BE49-F238E27FC236}">
                <a16:creationId xmlns:a16="http://schemas.microsoft.com/office/drawing/2014/main" id="{AFFEB211-4170-48F2-A7B7-0249C47FBC8B}"/>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2" name="Rectangle: Rounded Corners 1" descr=" 2">
            <a:extLst>
              <a:ext uri="{FF2B5EF4-FFF2-40B4-BE49-F238E27FC236}">
                <a16:creationId xmlns:a16="http://schemas.microsoft.com/office/drawing/2014/main" id="{BF73B8C1-DEDA-497D-9E29-A5E0598251F5}"/>
              </a:ext>
            </a:extLst>
          </p:cNvPr>
          <p:cNvSpPr/>
          <p:nvPr/>
        </p:nvSpPr>
        <p:spPr>
          <a:xfrm>
            <a:off x="3638550" y="1543050"/>
            <a:ext cx="6305550" cy="1714500"/>
          </a:xfrm>
          <a:prstGeom prst="roundRect">
            <a:avLst>
              <a:gd name="adj" fmla="val 50000"/>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023761"/>
                </a:solidFill>
                <a:effectLst/>
                <a:uLnTx/>
                <a:uFillTx/>
                <a:latin typeface="Arial" panose="020B0604020202020204"/>
                <a:ea typeface="+mn-ea"/>
                <a:cs typeface="+mn-cs"/>
              </a:rPr>
              <a:t>Tricyclic antidepressants are an early part of our neuroscience heritage</a:t>
            </a:r>
          </a:p>
        </p:txBody>
      </p:sp>
      <p:sp>
        <p:nvSpPr>
          <p:cNvPr id="155" name="Rectangle: Rounded Corners 154" descr=" 155">
            <a:extLst>
              <a:ext uri="{FF2B5EF4-FFF2-40B4-BE49-F238E27FC236}">
                <a16:creationId xmlns:a16="http://schemas.microsoft.com/office/drawing/2014/main" id="{A4A31687-DA06-4419-BFBF-62189BBD25CE}"/>
              </a:ext>
            </a:extLst>
          </p:cNvPr>
          <p:cNvSpPr/>
          <p:nvPr/>
        </p:nvSpPr>
        <p:spPr>
          <a:xfrm>
            <a:off x="3638550" y="3409950"/>
            <a:ext cx="6305550" cy="2046444"/>
          </a:xfrm>
          <a:prstGeom prst="roundRect">
            <a:avLst>
              <a:gd name="adj" fmla="val 50000"/>
            </a:avLst>
          </a:prstGeom>
          <a:solidFill>
            <a:srgbClr val="FFFFF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srgbClr val="023761"/>
                </a:solidFill>
                <a:effectLst/>
                <a:uLnTx/>
                <a:uFillTx/>
                <a:latin typeface="Arial" panose="020B0604020202020204"/>
                <a:ea typeface="+mn-ea"/>
                <a:cs typeface="+mn-cs"/>
              </a:rPr>
              <a:t>MIJ821, an inhibitor of NMDA receptor subtype 2B1, is under clinical testing vs placebo in patients with treatment-resistant depression</a:t>
            </a:r>
            <a:r>
              <a:rPr kumimoji="0" lang="en-GB" sz="2400" b="0" i="0" u="none" strike="noStrike" kern="1200" cap="none" spc="0" normalizeH="0" baseline="30000" noProof="0" dirty="0">
                <a:ln>
                  <a:noFill/>
                </a:ln>
                <a:solidFill>
                  <a:srgbClr val="023761"/>
                </a:solidFill>
                <a:effectLst/>
                <a:uLnTx/>
                <a:uFillTx/>
                <a:latin typeface="Arial" panose="020B0604020202020204"/>
                <a:ea typeface="+mn-ea"/>
                <a:cs typeface="+mn-cs"/>
              </a:rPr>
              <a:t>1,2</a:t>
            </a:r>
          </a:p>
        </p:txBody>
      </p:sp>
      <p:grpSp>
        <p:nvGrpSpPr>
          <p:cNvPr id="150" name="Group 149" descr=" 308">
            <a:extLst>
              <a:ext uri="{FF2B5EF4-FFF2-40B4-BE49-F238E27FC236}">
                <a16:creationId xmlns:a16="http://schemas.microsoft.com/office/drawing/2014/main" id="{B3023BD0-189F-4527-8B70-E3198A5C86F7}"/>
              </a:ext>
            </a:extLst>
          </p:cNvPr>
          <p:cNvGrpSpPr/>
          <p:nvPr/>
        </p:nvGrpSpPr>
        <p:grpSpPr>
          <a:xfrm>
            <a:off x="3180920" y="3546448"/>
            <a:ext cx="5770784" cy="3143241"/>
            <a:chOff x="3180920" y="3546448"/>
            <a:chExt cx="5770784" cy="3143241"/>
          </a:xfrm>
        </p:grpSpPr>
        <p:sp>
          <p:nvSpPr>
            <p:cNvPr id="152" name="ABBREVIATIONS">
              <a:extLst>
                <a:ext uri="{FF2B5EF4-FFF2-40B4-BE49-F238E27FC236}">
                  <a16:creationId xmlns:a16="http://schemas.microsoft.com/office/drawing/2014/main" id="{84DF81B4-2B24-4878-834A-C777B0F5BC20}"/>
                </a:ext>
              </a:extLst>
            </p:cNvPr>
            <p:cNvSpPr/>
            <p:nvPr/>
          </p:nvSpPr>
          <p:spPr>
            <a:xfrm>
              <a:off x="3180920" y="6305689"/>
              <a:ext cx="1310869" cy="384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grpSp>
          <p:nvGrpSpPr>
            <p:cNvPr id="153" name="Group 152">
              <a:extLst>
                <a:ext uri="{FF2B5EF4-FFF2-40B4-BE49-F238E27FC236}">
                  <a16:creationId xmlns:a16="http://schemas.microsoft.com/office/drawing/2014/main" id="{F6A1756D-BC32-4038-841A-9F45E8159976}"/>
                </a:ext>
              </a:extLst>
            </p:cNvPr>
            <p:cNvGrpSpPr/>
            <p:nvPr/>
          </p:nvGrpSpPr>
          <p:grpSpPr>
            <a:xfrm>
              <a:off x="3180920" y="3546448"/>
              <a:ext cx="5770784" cy="2687056"/>
              <a:chOff x="146440" y="2659836"/>
              <a:chExt cx="4328088" cy="2015292"/>
            </a:xfrm>
          </p:grpSpPr>
          <p:sp>
            <p:nvSpPr>
              <p:cNvPr id="154" name="Rectangle: Rounded Corners 153">
                <a:extLst>
                  <a:ext uri="{FF2B5EF4-FFF2-40B4-BE49-F238E27FC236}">
                    <a16:creationId xmlns:a16="http://schemas.microsoft.com/office/drawing/2014/main" id="{1AB1189E-B9DD-4EF3-A999-E22D93C75407}"/>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spcBef>
                    <a:spcPts val="400"/>
                  </a:spcBef>
                  <a:spcAft>
                    <a:spcPts val="400"/>
                  </a:spcAft>
                </a:pPr>
                <a:r>
                  <a:rPr lang="en-GB" sz="1400" b="1" dirty="0">
                    <a:solidFill>
                      <a:srgbClr val="023761"/>
                    </a:solidFill>
                  </a:rPr>
                  <a:t>ABBREVIATIONS</a:t>
                </a:r>
              </a:p>
              <a:p>
                <a:pPr>
                  <a:spcBef>
                    <a:spcPts val="400"/>
                  </a:spcBef>
                  <a:spcAft>
                    <a:spcPts val="400"/>
                  </a:spcAft>
                </a:pPr>
                <a:r>
                  <a:rPr lang="en-GB" sz="1400" dirty="0">
                    <a:solidFill>
                      <a:srgbClr val="023761"/>
                    </a:solidFill>
                  </a:rPr>
                  <a:t>NMDA, N-methyl-D-aspartate</a:t>
                </a:r>
              </a:p>
            </p:txBody>
          </p:sp>
          <p:sp>
            <p:nvSpPr>
              <p:cNvPr id="156" name="Rectangle: Rounded Corners 155">
                <a:extLst>
                  <a:ext uri="{FF2B5EF4-FFF2-40B4-BE49-F238E27FC236}">
                    <a16:creationId xmlns:a16="http://schemas.microsoft.com/office/drawing/2014/main" id="{078F878A-4D73-45C6-86EB-73D782073A67}"/>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lgn="ctr">
                  <a:spcBef>
                    <a:spcPts val="400"/>
                  </a:spcBef>
                  <a:spcAft>
                    <a:spcPts val="400"/>
                  </a:spcAft>
                </a:pPr>
                <a:r>
                  <a:rPr lang="en-GB" sz="2667" dirty="0">
                    <a:solidFill>
                      <a:schemeClr val="bg1"/>
                    </a:solidFill>
                    <a:sym typeface="Wingdings" panose="05000000000000000000" pitchFamily="2" charset="2"/>
                  </a:rPr>
                  <a:t></a:t>
                </a:r>
                <a:endParaRPr lang="en-GB" sz="2667" dirty="0">
                  <a:solidFill>
                    <a:schemeClr val="bg1"/>
                  </a:solidFill>
                </a:endParaRPr>
              </a:p>
            </p:txBody>
          </p:sp>
        </p:grpSp>
      </p:grpSp>
    </p:spTree>
    <p:extLst>
      <p:ext uri="{BB962C8B-B14F-4D97-AF65-F5344CB8AC3E}">
        <p14:creationId xmlns:p14="http://schemas.microsoft.com/office/powerpoint/2010/main" val="1874029269"/>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showMasterSp="0">
  <p:cSld>
    <p:bg>
      <p:bgPr>
        <a:solidFill>
          <a:schemeClr val="accent5"/>
        </a:solidFill>
        <a:effectLst/>
      </p:bgPr>
    </p:bg>
    <p:spTree>
      <p:nvGrpSpPr>
        <p:cNvPr id="1" name=""/>
        <p:cNvGrpSpPr/>
        <p:nvPr/>
      </p:nvGrpSpPr>
      <p:grpSpPr>
        <a:xfrm>
          <a:off x="0" y="0"/>
          <a:ext cx="0" cy="0"/>
          <a:chOff x="0" y="0"/>
          <a:chExt cx="0" cy="0"/>
        </a:xfrm>
      </p:grpSpPr>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3551918"/>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chemeClr val="bg1"/>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5856"/>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accent5"/>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3722174"/>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C6C6C6"/>
                </a:solidFill>
                <a:effectLst/>
                <a:uLnTx/>
                <a:uFillTx/>
                <a:latin typeface="Arial" panose="020B0604020202020204"/>
                <a:ea typeface="+mn-ea"/>
                <a:cs typeface="+mn-cs"/>
              </a:rPr>
              <a:t>Partnerships and collaborations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3"/>
          <a:stretch>
            <a:fillRect/>
          </a:stretch>
        </p:blipFill>
        <p:spPr>
          <a:xfrm>
            <a:off x="9763410" y="6187335"/>
            <a:ext cx="1847316" cy="337291"/>
          </a:xfrm>
          <a:prstGeom prst="rect">
            <a:avLst/>
          </a:prstGeom>
        </p:spPr>
      </p:pic>
      <p:sp>
        <p:nvSpPr>
          <p:cNvPr id="150" name="Freeform: Shape 149" descr=" 150">
            <a:extLst>
              <a:ext uri="{FF2B5EF4-FFF2-40B4-BE49-F238E27FC236}">
                <a16:creationId xmlns:a16="http://schemas.microsoft.com/office/drawing/2014/main" id="{8D68F9F1-E426-4B57-A694-E0E68D627044}"/>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 name="Freeform: Shape 150" descr=" 151">
            <a:extLst>
              <a:ext uri="{FF2B5EF4-FFF2-40B4-BE49-F238E27FC236}">
                <a16:creationId xmlns:a16="http://schemas.microsoft.com/office/drawing/2014/main" id="{0B25BA6A-D0B1-4200-A3E8-98DC372E4F5E}"/>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2" name="Freeform: Shape 151" descr=" 152">
            <a:extLst>
              <a:ext uri="{FF2B5EF4-FFF2-40B4-BE49-F238E27FC236}">
                <a16:creationId xmlns:a16="http://schemas.microsoft.com/office/drawing/2014/main" id="{0897E759-BE1E-4566-942B-B127CAA7BCF0}"/>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3" name="Freeform: Shape 152" descr=" 153">
            <a:hlinkClick r:id="rId4" action="ppaction://hlinksldjump" highlightClick="1"/>
            <a:extLst>
              <a:ext uri="{FF2B5EF4-FFF2-40B4-BE49-F238E27FC236}">
                <a16:creationId xmlns:a16="http://schemas.microsoft.com/office/drawing/2014/main" id="{2BAD833F-99A1-4347-A151-A185457BDBE2}"/>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4" name="Freeform: Shape 153" descr=" 154">
            <a:hlinkClick r:id="rId5" action="ppaction://hlinksldjump" highlightClick="1"/>
            <a:extLst>
              <a:ext uri="{FF2B5EF4-FFF2-40B4-BE49-F238E27FC236}">
                <a16:creationId xmlns:a16="http://schemas.microsoft.com/office/drawing/2014/main" id="{40339C5A-9ADE-4645-8151-B7ADE03BC98B}"/>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5" name="Freeform: Shape 154" descr=" 155">
            <a:hlinkClick r:id="rId6" action="ppaction://hlinksldjump" highlightClick="1"/>
            <a:extLst>
              <a:ext uri="{FF2B5EF4-FFF2-40B4-BE49-F238E27FC236}">
                <a16:creationId xmlns:a16="http://schemas.microsoft.com/office/drawing/2014/main" id="{EE194D30-2C7C-4BB7-B9F7-E151A84940A6}"/>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6" name="Freeform: Shape 155" descr=" 156">
            <a:hlinkClick r:id="rId7" action="ppaction://hlinksldjump" highlightClick="1"/>
            <a:extLst>
              <a:ext uri="{FF2B5EF4-FFF2-40B4-BE49-F238E27FC236}">
                <a16:creationId xmlns:a16="http://schemas.microsoft.com/office/drawing/2014/main" id="{0DAA2DD8-6852-46EA-AACA-8A85E0C6BEEC}"/>
              </a:ext>
            </a:extLst>
          </p:cNvPr>
          <p:cNvSpPr/>
          <p:nvPr/>
        </p:nvSpPr>
        <p:spPr>
          <a:xfrm>
            <a:off x="11277600" y="2723094"/>
            <a:ext cx="9144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7" name="Freeform: Shape 156" descr=" 157">
            <a:hlinkClick r:id="rId8" action="ppaction://hlinksldjump" highlightClick="1"/>
            <a:extLst>
              <a:ext uri="{FF2B5EF4-FFF2-40B4-BE49-F238E27FC236}">
                <a16:creationId xmlns:a16="http://schemas.microsoft.com/office/drawing/2014/main" id="{C22DF51A-96CD-4F6B-AC14-F15220DEBEA7}"/>
              </a:ext>
            </a:extLst>
          </p:cNvPr>
          <p:cNvSpPr/>
          <p:nvPr/>
        </p:nvSpPr>
        <p:spPr>
          <a:xfrm>
            <a:off x="10350500" y="3551918"/>
            <a:ext cx="18415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8" name="Freeform: Shape 157" descr=" 158">
            <a:hlinkClick r:id="rId9" action="ppaction://hlinksldjump" highlightClick="1"/>
            <a:extLst>
              <a:ext uri="{FF2B5EF4-FFF2-40B4-BE49-F238E27FC236}">
                <a16:creationId xmlns:a16="http://schemas.microsoft.com/office/drawing/2014/main" id="{501B8E9C-8704-407D-A10F-81DD11E84667}"/>
              </a:ext>
            </a:extLst>
          </p:cNvPr>
          <p:cNvSpPr/>
          <p:nvPr/>
        </p:nvSpPr>
        <p:spPr>
          <a:xfrm>
            <a:off x="11290300" y="4376132"/>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9" name="Freeform: Shape 158" descr=" 159">
            <a:hlinkClick r:id="rId10" action="ppaction://hlinksldjump" highlightClick="1"/>
            <a:extLst>
              <a:ext uri="{FF2B5EF4-FFF2-40B4-BE49-F238E27FC236}">
                <a16:creationId xmlns:a16="http://schemas.microsoft.com/office/drawing/2014/main" id="{47FD3C00-EE52-4E0B-AAA9-83F7A7392AA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1" name="Rectangle 160" descr=" 161">
            <a:extLst>
              <a:ext uri="{FF2B5EF4-FFF2-40B4-BE49-F238E27FC236}">
                <a16:creationId xmlns:a16="http://schemas.microsoft.com/office/drawing/2014/main" id="{D2CCE6E8-DE34-4910-8331-C0EDECEBFD3F}"/>
              </a:ext>
            </a:extLst>
          </p:cNvPr>
          <p:cNvSpPr/>
          <p:nvPr/>
        </p:nvSpPr>
        <p:spPr>
          <a:xfrm>
            <a:off x="294640" y="243536"/>
            <a:ext cx="10963910" cy="892552"/>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Building transformative partnerships to change clinical practice for the benefit of patients</a:t>
            </a:r>
          </a:p>
        </p:txBody>
      </p:sp>
      <p:sp>
        <p:nvSpPr>
          <p:cNvPr id="162" name="Freeform: Shape 161" descr=" 162">
            <a:extLst>
              <a:ext uri="{FF2B5EF4-FFF2-40B4-BE49-F238E27FC236}">
                <a16:creationId xmlns:a16="http://schemas.microsoft.com/office/drawing/2014/main" id="{C1056061-1446-4694-91D7-EF7065D914B4}"/>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3" name="Freeform: Shape 162" descr=" 163">
            <a:extLst>
              <a:ext uri="{FF2B5EF4-FFF2-40B4-BE49-F238E27FC236}">
                <a16:creationId xmlns:a16="http://schemas.microsoft.com/office/drawing/2014/main" id="{E7F307A0-8553-4488-B238-6C3FD5EB68E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4" name="Freeform: Shape 163" descr=" 164">
            <a:extLst>
              <a:ext uri="{FF2B5EF4-FFF2-40B4-BE49-F238E27FC236}">
                <a16:creationId xmlns:a16="http://schemas.microsoft.com/office/drawing/2014/main" id="{8851B818-7F9A-46E0-B93F-26E355EBF968}"/>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5" name="ABBREVIATIONS" descr=" 165">
            <a:hlinkClick r:id="" action="ppaction://noaction" highlightClick="1"/>
            <a:extLst>
              <a:ext uri="{FF2B5EF4-FFF2-40B4-BE49-F238E27FC236}">
                <a16:creationId xmlns:a16="http://schemas.microsoft.com/office/drawing/2014/main" id="{B141D3AE-E110-4CFC-8758-7B8A76AF8986}"/>
              </a:ext>
            </a:extLst>
          </p:cNvPr>
          <p:cNvSpPr/>
          <p:nvPr/>
        </p:nvSpPr>
        <p:spPr>
          <a:xfrm>
            <a:off x="3180920" y="6305689"/>
            <a:ext cx="1310869" cy="384000"/>
          </a:xfrm>
          <a:prstGeom prst="roundRect">
            <a:avLst>
              <a:gd name="adj" fmla="val 50000"/>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FFFFFF"/>
                </a:solidFill>
                <a:effectLst/>
                <a:uLnTx/>
                <a:uFillTx/>
                <a:latin typeface="Arial" panose="020B0604020202020204"/>
                <a:ea typeface="+mn-ea"/>
                <a:cs typeface="+mn-cs"/>
              </a:rPr>
              <a:t>ABBREVIATIONS</a:t>
            </a:r>
          </a:p>
        </p:txBody>
      </p:sp>
      <p:sp>
        <p:nvSpPr>
          <p:cNvPr id="166" name="Oval 165" descr=" 166">
            <a:hlinkClick r:id="" action="ppaction://hlinkshowjump?jump=nextslide" highlightClick="1"/>
            <a:extLst>
              <a:ext uri="{FF2B5EF4-FFF2-40B4-BE49-F238E27FC236}">
                <a16:creationId xmlns:a16="http://schemas.microsoft.com/office/drawing/2014/main" id="{C92278A4-6C57-485E-A0CD-DE713ABC3B41}"/>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7" name="Oval 166" descr=" 167">
            <a:hlinkClick r:id="" action="ppaction://hlinkshowjump?jump=lastslideviewed" highlightClick="1"/>
            <a:extLst>
              <a:ext uri="{FF2B5EF4-FFF2-40B4-BE49-F238E27FC236}">
                <a16:creationId xmlns:a16="http://schemas.microsoft.com/office/drawing/2014/main" id="{968880DA-BB17-4600-9979-CC78B48C3F83}"/>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68" name="Oval 167" descr=" 168">
            <a:hlinkClick r:id="rId11" action="ppaction://hlinksldjump" highlightClick="1"/>
            <a:extLst>
              <a:ext uri="{FF2B5EF4-FFF2-40B4-BE49-F238E27FC236}">
                <a16:creationId xmlns:a16="http://schemas.microsoft.com/office/drawing/2014/main" id="{D5096615-A535-467C-9200-D88570DE3826}"/>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0" name="REFERENCES" descr=" 170">
            <a:hlinkClick r:id="" action="ppaction://noaction" highlightClick="1"/>
            <a:extLst>
              <a:ext uri="{FF2B5EF4-FFF2-40B4-BE49-F238E27FC236}">
                <a16:creationId xmlns:a16="http://schemas.microsoft.com/office/drawing/2014/main" id="{CA3E8728-EE0B-4E61-8A91-4748C7D302E8}"/>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grpSp>
        <p:nvGrpSpPr>
          <p:cNvPr id="2" name="Group 1" descr=" 2">
            <a:extLst>
              <a:ext uri="{FF2B5EF4-FFF2-40B4-BE49-F238E27FC236}">
                <a16:creationId xmlns:a16="http://schemas.microsoft.com/office/drawing/2014/main" id="{3BD9D6E2-66F4-40B2-BF7F-9B855DD0842A}"/>
              </a:ext>
            </a:extLst>
          </p:cNvPr>
          <p:cNvGrpSpPr/>
          <p:nvPr/>
        </p:nvGrpSpPr>
        <p:grpSpPr>
          <a:xfrm>
            <a:off x="466725" y="1417971"/>
            <a:ext cx="3441662" cy="4128068"/>
            <a:chOff x="466725" y="1417971"/>
            <a:chExt cx="3441662" cy="4128068"/>
          </a:xfrm>
        </p:grpSpPr>
        <p:sp>
          <p:nvSpPr>
            <p:cNvPr id="175" name="Oval 174">
              <a:extLst>
                <a:ext uri="{FF2B5EF4-FFF2-40B4-BE49-F238E27FC236}">
                  <a16:creationId xmlns:a16="http://schemas.microsoft.com/office/drawing/2014/main" id="{BC475178-98BC-4D87-8C95-A97917EEEDEF}"/>
                </a:ext>
              </a:extLst>
            </p:cNvPr>
            <p:cNvSpPr/>
            <p:nvPr/>
          </p:nvSpPr>
          <p:spPr>
            <a:xfrm>
              <a:off x="1303866" y="1417971"/>
              <a:ext cx="1767381" cy="1767381"/>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sp>
          <p:nvSpPr>
            <p:cNvPr id="176" name="TextBox 175">
              <a:extLst>
                <a:ext uri="{FF2B5EF4-FFF2-40B4-BE49-F238E27FC236}">
                  <a16:creationId xmlns:a16="http://schemas.microsoft.com/office/drawing/2014/main" id="{91354242-EC7E-40AC-A80B-AB474191C938}"/>
                </a:ext>
              </a:extLst>
            </p:cNvPr>
            <p:cNvSpPr txBox="1"/>
            <p:nvPr/>
          </p:nvSpPr>
          <p:spPr>
            <a:xfrm>
              <a:off x="466725" y="3362979"/>
              <a:ext cx="3441662" cy="837922"/>
            </a:xfrm>
            <a:prstGeom prst="rect">
              <a:avLst/>
            </a:prstGeom>
            <a:noFill/>
          </p:spPr>
          <p:txBody>
            <a:bodyPr wrap="square" rtlCol="0">
              <a:spAutoFit/>
            </a:bodyPr>
            <a:lstStyle/>
            <a:p>
              <a:pPr marL="0" marR="0" lvl="0" indent="0" algn="ctr"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t>Novartis co-created with</a:t>
              </a:r>
              <a:b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br>
              <a: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t>the neurological </a:t>
              </a:r>
              <a:b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br>
              <a: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t>patient community</a:t>
              </a:r>
            </a:p>
          </p:txBody>
        </p:sp>
        <p:sp>
          <p:nvSpPr>
            <p:cNvPr id="179" name="TextBox 178">
              <a:extLst>
                <a:ext uri="{FF2B5EF4-FFF2-40B4-BE49-F238E27FC236}">
                  <a16:creationId xmlns:a16="http://schemas.microsoft.com/office/drawing/2014/main" id="{FF5425E6-BC8E-4EB8-BE51-49D1D33A0119}"/>
                </a:ext>
              </a:extLst>
            </p:cNvPr>
            <p:cNvSpPr txBox="1"/>
            <p:nvPr/>
          </p:nvSpPr>
          <p:spPr>
            <a:xfrm>
              <a:off x="926762" y="4314933"/>
              <a:ext cx="2521589" cy="1231106"/>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600"/>
                </a:spcBef>
                <a:spcAft>
                  <a:spcPts val="600"/>
                </a:spcAft>
                <a:buClrTx/>
                <a:buSzTx/>
                <a:buFontTx/>
                <a:buNone/>
                <a:tabLst/>
                <a:defRPr/>
              </a:pPr>
              <a:r>
                <a:rPr kumimoji="0" lang="en-GB" sz="1600" b="0" i="0" u="none" strike="noStrike" kern="1200" cap="none" spc="0" normalizeH="0" baseline="0" noProof="0" dirty="0">
                  <a:ln>
                    <a:noFill/>
                  </a:ln>
                  <a:solidFill>
                    <a:srgbClr val="023761"/>
                  </a:solidFill>
                  <a:effectLst/>
                  <a:uLnTx/>
                  <a:uFillTx/>
                  <a:latin typeface="Arial" panose="020B0604020202020204"/>
                  <a:ea typeface="+mn-ea"/>
                  <a:cs typeface="+mn-cs"/>
                </a:rPr>
                <a:t>Patient councils, toolkits, and questionnaires</a:t>
              </a:r>
            </a:p>
            <a:p>
              <a:pPr marL="0" marR="0" lvl="0" indent="0" algn="ctr" defTabSz="1219170" rtl="0" eaLnBrk="1" fontAlgn="auto" latinLnBrk="0" hangingPunct="1">
                <a:lnSpc>
                  <a:spcPct val="100000"/>
                </a:lnSpc>
                <a:spcBef>
                  <a:spcPts val="600"/>
                </a:spcBef>
                <a:spcAft>
                  <a:spcPts val="600"/>
                </a:spcAft>
                <a:buClrTx/>
                <a:buSzTx/>
                <a:buFontTx/>
                <a:buNone/>
                <a:tabLst/>
                <a:defRPr/>
              </a:pPr>
              <a:r>
                <a:rPr kumimoji="0" lang="en-GB" sz="1600" b="1" i="0" u="none" strike="noStrike" kern="1200" cap="none" spc="0" normalizeH="0" baseline="0" noProof="0" dirty="0">
                  <a:ln>
                    <a:noFill/>
                  </a:ln>
                  <a:solidFill>
                    <a:srgbClr val="023761"/>
                  </a:solidFill>
                  <a:effectLst/>
                  <a:uLnTx/>
                  <a:uFillTx/>
                  <a:latin typeface="Arial" panose="020B0604020202020204"/>
                  <a:ea typeface="+mn-ea"/>
                  <a:cs typeface="+mn-cs"/>
                </a:rPr>
                <a:t>Voted #2 in Patient View for Neuroscience</a:t>
              </a:r>
              <a:r>
                <a:rPr kumimoji="0" lang="en-GB" sz="1600" b="1" i="0" u="none" strike="noStrike" kern="1200" cap="none" spc="0" normalizeH="0" baseline="30000" noProof="0" dirty="0">
                  <a:ln>
                    <a:noFill/>
                  </a:ln>
                  <a:solidFill>
                    <a:srgbClr val="023761"/>
                  </a:solidFill>
                  <a:effectLst/>
                  <a:uLnTx/>
                  <a:uFillTx/>
                  <a:latin typeface="Arial" panose="020B0604020202020204"/>
                  <a:ea typeface="+mn-ea"/>
                  <a:cs typeface="+mn-cs"/>
                </a:rPr>
                <a:t>1</a:t>
              </a:r>
              <a:r>
                <a:rPr kumimoji="0" lang="en-GB" sz="1600" b="0" i="0" u="none" strike="noStrike" kern="1200" cap="none" spc="0" normalizeH="0" baseline="0" noProof="0" dirty="0">
                  <a:ln>
                    <a:noFill/>
                  </a:ln>
                  <a:solidFill>
                    <a:srgbClr val="023761"/>
                  </a:solidFill>
                  <a:effectLst/>
                  <a:uLnTx/>
                  <a:uFillTx/>
                  <a:latin typeface="Arial" panose="020B0604020202020204"/>
                  <a:ea typeface="+mn-ea"/>
                  <a:cs typeface="+mn-cs"/>
                </a:rPr>
                <a:t> </a:t>
              </a:r>
            </a:p>
          </p:txBody>
        </p:sp>
        <p:grpSp>
          <p:nvGrpSpPr>
            <p:cNvPr id="180" name="Group 179">
              <a:extLst>
                <a:ext uri="{FF2B5EF4-FFF2-40B4-BE49-F238E27FC236}">
                  <a16:creationId xmlns:a16="http://schemas.microsoft.com/office/drawing/2014/main" id="{D503312F-8EA4-4930-8C8D-755F90D33151}"/>
                </a:ext>
              </a:extLst>
            </p:cNvPr>
            <p:cNvGrpSpPr/>
            <p:nvPr/>
          </p:nvGrpSpPr>
          <p:grpSpPr>
            <a:xfrm>
              <a:off x="1553715" y="1860573"/>
              <a:ext cx="1267683" cy="882176"/>
              <a:chOff x="4868863" y="2555875"/>
              <a:chExt cx="1701800" cy="1184276"/>
            </a:xfrm>
          </p:grpSpPr>
          <p:sp>
            <p:nvSpPr>
              <p:cNvPr id="181" name="Freeform 30">
                <a:extLst>
                  <a:ext uri="{FF2B5EF4-FFF2-40B4-BE49-F238E27FC236}">
                    <a16:creationId xmlns:a16="http://schemas.microsoft.com/office/drawing/2014/main" id="{C44DC586-BB46-479D-B47C-A606B2B2C638}"/>
                  </a:ext>
                </a:extLst>
              </p:cNvPr>
              <p:cNvSpPr>
                <a:spLocks/>
              </p:cNvSpPr>
              <p:nvPr/>
            </p:nvSpPr>
            <p:spPr bwMode="auto">
              <a:xfrm>
                <a:off x="5080000" y="3205163"/>
                <a:ext cx="211138" cy="227013"/>
              </a:xfrm>
              <a:custGeom>
                <a:avLst/>
                <a:gdLst>
                  <a:gd name="T0" fmla="*/ 28 w 28"/>
                  <a:gd name="T1" fmla="*/ 19 h 30"/>
                  <a:gd name="T2" fmla="*/ 9 w 28"/>
                  <a:gd name="T3" fmla="*/ 23 h 30"/>
                  <a:gd name="T4" fmla="*/ 16 w 28"/>
                  <a:gd name="T5" fmla="*/ 0 h 30"/>
                  <a:gd name="T6" fmla="*/ 28 w 28"/>
                  <a:gd name="T7" fmla="*/ 19 h 30"/>
                </a:gdLst>
                <a:ahLst/>
                <a:cxnLst>
                  <a:cxn ang="0">
                    <a:pos x="T0" y="T1"/>
                  </a:cxn>
                  <a:cxn ang="0">
                    <a:pos x="T2" y="T3"/>
                  </a:cxn>
                  <a:cxn ang="0">
                    <a:pos x="T4" y="T5"/>
                  </a:cxn>
                  <a:cxn ang="0">
                    <a:pos x="T6" y="T7"/>
                  </a:cxn>
                </a:cxnLst>
                <a:rect l="0" t="0" r="r" b="b"/>
                <a:pathLst>
                  <a:path w="28" h="30">
                    <a:moveTo>
                      <a:pt x="28" y="19"/>
                    </a:moveTo>
                    <a:cubicBezTo>
                      <a:pt x="25" y="23"/>
                      <a:pt x="17" y="30"/>
                      <a:pt x="9" y="23"/>
                    </a:cubicBezTo>
                    <a:cubicBezTo>
                      <a:pt x="0" y="15"/>
                      <a:pt x="11" y="3"/>
                      <a:pt x="16" y="0"/>
                    </a:cubicBezTo>
                    <a:lnTo>
                      <a:pt x="28" y="19"/>
                    </a:lnTo>
                    <a:close/>
                  </a:path>
                </a:pathLst>
              </a:custGeom>
              <a:noFill/>
              <a:ln w="381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sp>
            <p:nvSpPr>
              <p:cNvPr id="182" name="Freeform 31">
                <a:extLst>
                  <a:ext uri="{FF2B5EF4-FFF2-40B4-BE49-F238E27FC236}">
                    <a16:creationId xmlns:a16="http://schemas.microsoft.com/office/drawing/2014/main" id="{8BB2FD98-C0EB-405F-8641-8732BB53FE9B}"/>
                  </a:ext>
                </a:extLst>
              </p:cNvPr>
              <p:cNvSpPr>
                <a:spLocks/>
              </p:cNvSpPr>
              <p:nvPr/>
            </p:nvSpPr>
            <p:spPr bwMode="auto">
              <a:xfrm>
                <a:off x="5208588" y="3273425"/>
                <a:ext cx="269875" cy="285750"/>
              </a:xfrm>
              <a:custGeom>
                <a:avLst/>
                <a:gdLst>
                  <a:gd name="T0" fmla="*/ 5 w 36"/>
                  <a:gd name="T1" fmla="*/ 34 h 38"/>
                  <a:gd name="T2" fmla="*/ 5 w 36"/>
                  <a:gd name="T3" fmla="*/ 34 h 38"/>
                  <a:gd name="T4" fmla="*/ 4 w 36"/>
                  <a:gd name="T5" fmla="*/ 19 h 38"/>
                  <a:gd name="T6" fmla="*/ 15 w 36"/>
                  <a:gd name="T7" fmla="*/ 5 h 38"/>
                  <a:gd name="T8" fmla="*/ 31 w 36"/>
                  <a:gd name="T9" fmla="*/ 4 h 38"/>
                  <a:gd name="T10" fmla="*/ 31 w 36"/>
                  <a:gd name="T11" fmla="*/ 4 h 38"/>
                  <a:gd name="T12" fmla="*/ 32 w 36"/>
                  <a:gd name="T13" fmla="*/ 20 h 38"/>
                  <a:gd name="T14" fmla="*/ 20 w 36"/>
                  <a:gd name="T15" fmla="*/ 33 h 38"/>
                  <a:gd name="T16" fmla="*/ 5 w 36"/>
                  <a:gd name="T17"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8">
                    <a:moveTo>
                      <a:pt x="5" y="34"/>
                    </a:moveTo>
                    <a:cubicBezTo>
                      <a:pt x="5" y="34"/>
                      <a:pt x="5" y="34"/>
                      <a:pt x="5" y="34"/>
                    </a:cubicBezTo>
                    <a:cubicBezTo>
                      <a:pt x="1" y="30"/>
                      <a:pt x="0" y="24"/>
                      <a:pt x="4" y="19"/>
                    </a:cubicBezTo>
                    <a:cubicBezTo>
                      <a:pt x="15" y="5"/>
                      <a:pt x="15" y="5"/>
                      <a:pt x="15" y="5"/>
                    </a:cubicBezTo>
                    <a:cubicBezTo>
                      <a:pt x="19" y="1"/>
                      <a:pt x="26" y="0"/>
                      <a:pt x="31" y="4"/>
                    </a:cubicBezTo>
                    <a:cubicBezTo>
                      <a:pt x="31" y="4"/>
                      <a:pt x="31" y="4"/>
                      <a:pt x="31" y="4"/>
                    </a:cubicBezTo>
                    <a:cubicBezTo>
                      <a:pt x="35" y="8"/>
                      <a:pt x="36" y="15"/>
                      <a:pt x="32" y="20"/>
                    </a:cubicBezTo>
                    <a:cubicBezTo>
                      <a:pt x="20" y="33"/>
                      <a:pt x="20" y="33"/>
                      <a:pt x="20" y="33"/>
                    </a:cubicBezTo>
                    <a:cubicBezTo>
                      <a:pt x="17" y="38"/>
                      <a:pt x="10" y="38"/>
                      <a:pt x="5" y="34"/>
                    </a:cubicBezTo>
                    <a:close/>
                  </a:path>
                </a:pathLst>
              </a:custGeom>
              <a:noFill/>
              <a:ln w="381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sp>
            <p:nvSpPr>
              <p:cNvPr id="183" name="Freeform 32">
                <a:extLst>
                  <a:ext uri="{FF2B5EF4-FFF2-40B4-BE49-F238E27FC236}">
                    <a16:creationId xmlns:a16="http://schemas.microsoft.com/office/drawing/2014/main" id="{C82C45BD-D451-4C71-9C79-B7501AEEF2F3}"/>
                  </a:ext>
                </a:extLst>
              </p:cNvPr>
              <p:cNvSpPr>
                <a:spLocks/>
              </p:cNvSpPr>
              <p:nvPr/>
            </p:nvSpPr>
            <p:spPr bwMode="auto">
              <a:xfrm>
                <a:off x="5335588" y="3378200"/>
                <a:ext cx="271463" cy="287338"/>
              </a:xfrm>
              <a:custGeom>
                <a:avLst/>
                <a:gdLst>
                  <a:gd name="T0" fmla="*/ 5 w 36"/>
                  <a:gd name="T1" fmla="*/ 34 h 38"/>
                  <a:gd name="T2" fmla="*/ 5 w 36"/>
                  <a:gd name="T3" fmla="*/ 34 h 38"/>
                  <a:gd name="T4" fmla="*/ 3 w 36"/>
                  <a:gd name="T5" fmla="*/ 19 h 38"/>
                  <a:gd name="T6" fmla="*/ 15 w 36"/>
                  <a:gd name="T7" fmla="*/ 6 h 38"/>
                  <a:gd name="T8" fmla="*/ 30 w 36"/>
                  <a:gd name="T9" fmla="*/ 4 h 38"/>
                  <a:gd name="T10" fmla="*/ 30 w 36"/>
                  <a:gd name="T11" fmla="*/ 4 h 38"/>
                  <a:gd name="T12" fmla="*/ 32 w 36"/>
                  <a:gd name="T13" fmla="*/ 20 h 38"/>
                  <a:gd name="T14" fmla="*/ 20 w 36"/>
                  <a:gd name="T15" fmla="*/ 34 h 38"/>
                  <a:gd name="T16" fmla="*/ 5 w 36"/>
                  <a:gd name="T17"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8">
                    <a:moveTo>
                      <a:pt x="5" y="34"/>
                    </a:moveTo>
                    <a:cubicBezTo>
                      <a:pt x="5" y="34"/>
                      <a:pt x="5" y="34"/>
                      <a:pt x="5" y="34"/>
                    </a:cubicBezTo>
                    <a:cubicBezTo>
                      <a:pt x="1" y="30"/>
                      <a:pt x="0" y="24"/>
                      <a:pt x="3" y="19"/>
                    </a:cubicBezTo>
                    <a:cubicBezTo>
                      <a:pt x="15" y="6"/>
                      <a:pt x="15" y="6"/>
                      <a:pt x="15" y="6"/>
                    </a:cubicBezTo>
                    <a:cubicBezTo>
                      <a:pt x="19" y="1"/>
                      <a:pt x="26" y="0"/>
                      <a:pt x="30" y="4"/>
                    </a:cubicBezTo>
                    <a:cubicBezTo>
                      <a:pt x="30" y="4"/>
                      <a:pt x="30" y="4"/>
                      <a:pt x="30" y="4"/>
                    </a:cubicBezTo>
                    <a:cubicBezTo>
                      <a:pt x="35" y="8"/>
                      <a:pt x="36" y="15"/>
                      <a:pt x="32" y="20"/>
                    </a:cubicBezTo>
                    <a:cubicBezTo>
                      <a:pt x="20" y="34"/>
                      <a:pt x="20" y="34"/>
                      <a:pt x="20" y="34"/>
                    </a:cubicBezTo>
                    <a:cubicBezTo>
                      <a:pt x="16" y="38"/>
                      <a:pt x="10" y="38"/>
                      <a:pt x="5" y="34"/>
                    </a:cubicBezTo>
                    <a:close/>
                  </a:path>
                </a:pathLst>
              </a:custGeom>
              <a:noFill/>
              <a:ln w="381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sp>
            <p:nvSpPr>
              <p:cNvPr id="184" name="Freeform 33">
                <a:extLst>
                  <a:ext uri="{FF2B5EF4-FFF2-40B4-BE49-F238E27FC236}">
                    <a16:creationId xmlns:a16="http://schemas.microsoft.com/office/drawing/2014/main" id="{44F13BD6-B8BF-4848-85F1-725F57DD547F}"/>
                  </a:ext>
                </a:extLst>
              </p:cNvPr>
              <p:cNvSpPr>
                <a:spLocks/>
              </p:cNvSpPr>
              <p:nvPr/>
            </p:nvSpPr>
            <p:spPr bwMode="auto">
              <a:xfrm>
                <a:off x="5486400" y="3514725"/>
                <a:ext cx="203200" cy="203200"/>
              </a:xfrm>
              <a:custGeom>
                <a:avLst/>
                <a:gdLst>
                  <a:gd name="T0" fmla="*/ 5 w 27"/>
                  <a:gd name="T1" fmla="*/ 25 h 27"/>
                  <a:gd name="T2" fmla="*/ 5 w 27"/>
                  <a:gd name="T3" fmla="*/ 25 h 27"/>
                  <a:gd name="T4" fmla="*/ 3 w 27"/>
                  <a:gd name="T5" fmla="*/ 13 h 27"/>
                  <a:gd name="T6" fmla="*/ 9 w 27"/>
                  <a:gd name="T7" fmla="*/ 5 h 27"/>
                  <a:gd name="T8" fmla="*/ 22 w 27"/>
                  <a:gd name="T9" fmla="*/ 4 h 27"/>
                  <a:gd name="T10" fmla="*/ 22 w 27"/>
                  <a:gd name="T11" fmla="*/ 4 h 27"/>
                  <a:gd name="T12" fmla="*/ 24 w 27"/>
                  <a:gd name="T13" fmla="*/ 17 h 27"/>
                  <a:gd name="T14" fmla="*/ 20 w 27"/>
                  <a:gd name="T15" fmla="*/ 21 h 27"/>
                  <a:gd name="T16" fmla="*/ 5 w 27"/>
                  <a:gd name="T1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7">
                    <a:moveTo>
                      <a:pt x="5" y="25"/>
                    </a:moveTo>
                    <a:cubicBezTo>
                      <a:pt x="5" y="25"/>
                      <a:pt x="5" y="25"/>
                      <a:pt x="5" y="25"/>
                    </a:cubicBezTo>
                    <a:cubicBezTo>
                      <a:pt x="1" y="21"/>
                      <a:pt x="0" y="16"/>
                      <a:pt x="3" y="13"/>
                    </a:cubicBezTo>
                    <a:cubicBezTo>
                      <a:pt x="9" y="5"/>
                      <a:pt x="9" y="5"/>
                      <a:pt x="9" y="5"/>
                    </a:cubicBezTo>
                    <a:cubicBezTo>
                      <a:pt x="13" y="1"/>
                      <a:pt x="19" y="0"/>
                      <a:pt x="22" y="4"/>
                    </a:cubicBezTo>
                    <a:cubicBezTo>
                      <a:pt x="22" y="4"/>
                      <a:pt x="22" y="4"/>
                      <a:pt x="22" y="4"/>
                    </a:cubicBezTo>
                    <a:cubicBezTo>
                      <a:pt x="26" y="7"/>
                      <a:pt x="27" y="13"/>
                      <a:pt x="24" y="17"/>
                    </a:cubicBezTo>
                    <a:cubicBezTo>
                      <a:pt x="20" y="21"/>
                      <a:pt x="20" y="21"/>
                      <a:pt x="20" y="21"/>
                    </a:cubicBezTo>
                    <a:cubicBezTo>
                      <a:pt x="17" y="25"/>
                      <a:pt x="11" y="27"/>
                      <a:pt x="5" y="25"/>
                    </a:cubicBezTo>
                    <a:close/>
                  </a:path>
                </a:pathLst>
              </a:custGeom>
              <a:noFill/>
              <a:ln w="381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sp>
            <p:nvSpPr>
              <p:cNvPr id="185" name="Freeform 34">
                <a:extLst>
                  <a:ext uri="{FF2B5EF4-FFF2-40B4-BE49-F238E27FC236}">
                    <a16:creationId xmlns:a16="http://schemas.microsoft.com/office/drawing/2014/main" id="{8BC5D9AC-24D8-41B9-AD2A-F8F9BF747CCB}"/>
                  </a:ext>
                </a:extLst>
              </p:cNvPr>
              <p:cNvSpPr>
                <a:spLocks/>
              </p:cNvSpPr>
              <p:nvPr/>
            </p:nvSpPr>
            <p:spPr bwMode="auto">
              <a:xfrm>
                <a:off x="5064125" y="2640013"/>
                <a:ext cx="1182688" cy="1100138"/>
              </a:xfrm>
              <a:custGeom>
                <a:avLst/>
                <a:gdLst>
                  <a:gd name="T0" fmla="*/ 93 w 157"/>
                  <a:gd name="T1" fmla="*/ 38 h 146"/>
                  <a:gd name="T2" fmla="*/ 74 w 157"/>
                  <a:gd name="T3" fmla="*/ 58 h 146"/>
                  <a:gd name="T4" fmla="*/ 59 w 157"/>
                  <a:gd name="T5" fmla="*/ 67 h 146"/>
                  <a:gd name="T6" fmla="*/ 54 w 157"/>
                  <a:gd name="T7" fmla="*/ 53 h 146"/>
                  <a:gd name="T8" fmla="*/ 59 w 157"/>
                  <a:gd name="T9" fmla="*/ 29 h 146"/>
                  <a:gd name="T10" fmla="*/ 84 w 157"/>
                  <a:gd name="T11" fmla="*/ 7 h 146"/>
                  <a:gd name="T12" fmla="*/ 84 w 157"/>
                  <a:gd name="T13" fmla="*/ 5 h 146"/>
                  <a:gd name="T14" fmla="*/ 67 w 157"/>
                  <a:gd name="T15" fmla="*/ 0 h 146"/>
                  <a:gd name="T16" fmla="*/ 28 w 157"/>
                  <a:gd name="T17" fmla="*/ 9 h 146"/>
                  <a:gd name="T18" fmla="*/ 0 w 157"/>
                  <a:gd name="T19" fmla="*/ 57 h 146"/>
                  <a:gd name="T20" fmla="*/ 17 w 157"/>
                  <a:gd name="T21" fmla="*/ 75 h 146"/>
                  <a:gd name="T22" fmla="*/ 18 w 157"/>
                  <a:gd name="T23" fmla="*/ 75 h 146"/>
                  <a:gd name="T24" fmla="*/ 30 w 157"/>
                  <a:gd name="T25" fmla="*/ 94 h 146"/>
                  <a:gd name="T26" fmla="*/ 30 w 157"/>
                  <a:gd name="T27" fmla="*/ 94 h 146"/>
                  <a:gd name="T28" fmla="*/ 34 w 157"/>
                  <a:gd name="T29" fmla="*/ 89 h 146"/>
                  <a:gd name="T30" fmla="*/ 50 w 157"/>
                  <a:gd name="T31" fmla="*/ 88 h 146"/>
                  <a:gd name="T32" fmla="*/ 51 w 157"/>
                  <a:gd name="T33" fmla="*/ 104 h 146"/>
                  <a:gd name="T34" fmla="*/ 66 w 157"/>
                  <a:gd name="T35" fmla="*/ 102 h 146"/>
                  <a:gd name="T36" fmla="*/ 68 w 157"/>
                  <a:gd name="T37" fmla="*/ 118 h 146"/>
                  <a:gd name="T38" fmla="*/ 60 w 157"/>
                  <a:gd name="T39" fmla="*/ 127 h 146"/>
                  <a:gd name="T40" fmla="*/ 61 w 157"/>
                  <a:gd name="T41" fmla="*/ 127 h 146"/>
                  <a:gd name="T42" fmla="*/ 65 w 157"/>
                  <a:gd name="T43" fmla="*/ 121 h 146"/>
                  <a:gd name="T44" fmla="*/ 78 w 157"/>
                  <a:gd name="T45" fmla="*/ 120 h 146"/>
                  <a:gd name="T46" fmla="*/ 80 w 157"/>
                  <a:gd name="T47" fmla="*/ 133 h 146"/>
                  <a:gd name="T48" fmla="*/ 74 w 157"/>
                  <a:gd name="T49" fmla="*/ 140 h 146"/>
                  <a:gd name="T50" fmla="*/ 96 w 157"/>
                  <a:gd name="T51" fmla="*/ 141 h 146"/>
                  <a:gd name="T52" fmla="*/ 101 w 157"/>
                  <a:gd name="T53" fmla="*/ 133 h 146"/>
                  <a:gd name="T54" fmla="*/ 94 w 157"/>
                  <a:gd name="T55" fmla="*/ 128 h 146"/>
                  <a:gd name="T56" fmla="*/ 101 w 157"/>
                  <a:gd name="T57" fmla="*/ 133 h 146"/>
                  <a:gd name="T58" fmla="*/ 116 w 157"/>
                  <a:gd name="T59" fmla="*/ 132 h 146"/>
                  <a:gd name="T60" fmla="*/ 119 w 157"/>
                  <a:gd name="T61" fmla="*/ 120 h 146"/>
                  <a:gd name="T62" fmla="*/ 101 w 157"/>
                  <a:gd name="T63" fmla="*/ 107 h 146"/>
                  <a:gd name="T64" fmla="*/ 119 w 157"/>
                  <a:gd name="T65" fmla="*/ 120 h 146"/>
                  <a:gd name="T66" fmla="*/ 136 w 157"/>
                  <a:gd name="T67" fmla="*/ 118 h 146"/>
                  <a:gd name="T68" fmla="*/ 134 w 157"/>
                  <a:gd name="T69" fmla="*/ 106 h 146"/>
                  <a:gd name="T70" fmla="*/ 111 w 157"/>
                  <a:gd name="T71" fmla="*/ 88 h 146"/>
                  <a:gd name="T72" fmla="*/ 134 w 157"/>
                  <a:gd name="T73" fmla="*/ 106 h 146"/>
                  <a:gd name="T74" fmla="*/ 151 w 157"/>
                  <a:gd name="T75" fmla="*/ 105 h 146"/>
                  <a:gd name="T76" fmla="*/ 151 w 157"/>
                  <a:gd name="T77" fmla="*/ 87 h 146"/>
                  <a:gd name="T78" fmla="*/ 93 w 157"/>
                  <a:gd name="T79" fmla="*/ 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 h="146">
                    <a:moveTo>
                      <a:pt x="93" y="38"/>
                    </a:moveTo>
                    <a:cubicBezTo>
                      <a:pt x="93" y="38"/>
                      <a:pt x="84" y="46"/>
                      <a:pt x="74" y="58"/>
                    </a:cubicBezTo>
                    <a:cubicBezTo>
                      <a:pt x="69" y="63"/>
                      <a:pt x="64" y="69"/>
                      <a:pt x="59" y="67"/>
                    </a:cubicBezTo>
                    <a:cubicBezTo>
                      <a:pt x="54" y="65"/>
                      <a:pt x="54" y="58"/>
                      <a:pt x="54" y="53"/>
                    </a:cubicBezTo>
                    <a:cubicBezTo>
                      <a:pt x="54" y="48"/>
                      <a:pt x="54" y="38"/>
                      <a:pt x="59" y="29"/>
                    </a:cubicBezTo>
                    <a:cubicBezTo>
                      <a:pt x="62" y="24"/>
                      <a:pt x="73" y="13"/>
                      <a:pt x="84" y="7"/>
                    </a:cubicBezTo>
                    <a:cubicBezTo>
                      <a:pt x="84" y="5"/>
                      <a:pt x="84" y="5"/>
                      <a:pt x="84" y="5"/>
                    </a:cubicBezTo>
                    <a:cubicBezTo>
                      <a:pt x="84" y="5"/>
                      <a:pt x="77" y="0"/>
                      <a:pt x="67" y="0"/>
                    </a:cubicBezTo>
                    <a:cubicBezTo>
                      <a:pt x="48" y="0"/>
                      <a:pt x="28" y="9"/>
                      <a:pt x="28" y="9"/>
                    </a:cubicBezTo>
                    <a:cubicBezTo>
                      <a:pt x="0" y="57"/>
                      <a:pt x="0" y="57"/>
                      <a:pt x="0" y="57"/>
                    </a:cubicBezTo>
                    <a:cubicBezTo>
                      <a:pt x="9" y="63"/>
                      <a:pt x="14" y="69"/>
                      <a:pt x="17" y="75"/>
                    </a:cubicBezTo>
                    <a:cubicBezTo>
                      <a:pt x="18" y="75"/>
                      <a:pt x="18" y="75"/>
                      <a:pt x="18" y="75"/>
                    </a:cubicBezTo>
                    <a:cubicBezTo>
                      <a:pt x="30" y="94"/>
                      <a:pt x="30" y="94"/>
                      <a:pt x="30" y="94"/>
                    </a:cubicBezTo>
                    <a:cubicBezTo>
                      <a:pt x="30" y="94"/>
                      <a:pt x="30" y="94"/>
                      <a:pt x="30" y="94"/>
                    </a:cubicBezTo>
                    <a:cubicBezTo>
                      <a:pt x="34" y="89"/>
                      <a:pt x="34" y="89"/>
                      <a:pt x="34" y="89"/>
                    </a:cubicBezTo>
                    <a:cubicBezTo>
                      <a:pt x="38" y="85"/>
                      <a:pt x="45" y="84"/>
                      <a:pt x="50" y="88"/>
                    </a:cubicBezTo>
                    <a:cubicBezTo>
                      <a:pt x="54" y="92"/>
                      <a:pt x="55" y="99"/>
                      <a:pt x="51" y="104"/>
                    </a:cubicBezTo>
                    <a:cubicBezTo>
                      <a:pt x="55" y="99"/>
                      <a:pt x="62" y="98"/>
                      <a:pt x="66" y="102"/>
                    </a:cubicBezTo>
                    <a:cubicBezTo>
                      <a:pt x="71" y="106"/>
                      <a:pt x="72" y="113"/>
                      <a:pt x="68" y="118"/>
                    </a:cubicBezTo>
                    <a:cubicBezTo>
                      <a:pt x="60" y="127"/>
                      <a:pt x="60" y="127"/>
                      <a:pt x="60" y="127"/>
                    </a:cubicBezTo>
                    <a:cubicBezTo>
                      <a:pt x="61" y="127"/>
                      <a:pt x="61" y="127"/>
                      <a:pt x="61" y="127"/>
                    </a:cubicBezTo>
                    <a:cubicBezTo>
                      <a:pt x="65" y="121"/>
                      <a:pt x="65" y="121"/>
                      <a:pt x="65" y="121"/>
                    </a:cubicBezTo>
                    <a:cubicBezTo>
                      <a:pt x="69" y="117"/>
                      <a:pt x="75" y="116"/>
                      <a:pt x="78" y="120"/>
                    </a:cubicBezTo>
                    <a:cubicBezTo>
                      <a:pt x="82" y="123"/>
                      <a:pt x="83" y="129"/>
                      <a:pt x="80" y="133"/>
                    </a:cubicBezTo>
                    <a:cubicBezTo>
                      <a:pt x="74" y="140"/>
                      <a:pt x="74" y="140"/>
                      <a:pt x="74" y="140"/>
                    </a:cubicBezTo>
                    <a:cubicBezTo>
                      <a:pt x="84" y="146"/>
                      <a:pt x="92" y="143"/>
                      <a:pt x="96" y="141"/>
                    </a:cubicBezTo>
                    <a:cubicBezTo>
                      <a:pt x="99" y="139"/>
                      <a:pt x="104" y="135"/>
                      <a:pt x="101" y="133"/>
                    </a:cubicBezTo>
                    <a:cubicBezTo>
                      <a:pt x="94" y="128"/>
                      <a:pt x="94" y="128"/>
                      <a:pt x="94" y="128"/>
                    </a:cubicBezTo>
                    <a:cubicBezTo>
                      <a:pt x="94" y="128"/>
                      <a:pt x="95" y="128"/>
                      <a:pt x="101" y="133"/>
                    </a:cubicBezTo>
                    <a:cubicBezTo>
                      <a:pt x="108" y="136"/>
                      <a:pt x="113" y="134"/>
                      <a:pt x="116" y="132"/>
                    </a:cubicBezTo>
                    <a:cubicBezTo>
                      <a:pt x="120" y="129"/>
                      <a:pt x="120" y="123"/>
                      <a:pt x="119" y="120"/>
                    </a:cubicBezTo>
                    <a:cubicBezTo>
                      <a:pt x="101" y="107"/>
                      <a:pt x="101" y="107"/>
                      <a:pt x="101" y="107"/>
                    </a:cubicBezTo>
                    <a:cubicBezTo>
                      <a:pt x="119" y="120"/>
                      <a:pt x="119" y="120"/>
                      <a:pt x="119" y="120"/>
                    </a:cubicBezTo>
                    <a:cubicBezTo>
                      <a:pt x="124" y="124"/>
                      <a:pt x="133" y="122"/>
                      <a:pt x="136" y="118"/>
                    </a:cubicBezTo>
                    <a:cubicBezTo>
                      <a:pt x="139" y="113"/>
                      <a:pt x="139" y="109"/>
                      <a:pt x="134" y="106"/>
                    </a:cubicBezTo>
                    <a:cubicBezTo>
                      <a:pt x="111" y="88"/>
                      <a:pt x="111" y="88"/>
                      <a:pt x="111" y="88"/>
                    </a:cubicBezTo>
                    <a:cubicBezTo>
                      <a:pt x="134" y="106"/>
                      <a:pt x="134" y="106"/>
                      <a:pt x="134" y="106"/>
                    </a:cubicBezTo>
                    <a:cubicBezTo>
                      <a:pt x="139" y="110"/>
                      <a:pt x="146" y="109"/>
                      <a:pt x="151" y="105"/>
                    </a:cubicBezTo>
                    <a:cubicBezTo>
                      <a:pt x="155" y="101"/>
                      <a:pt x="157" y="92"/>
                      <a:pt x="151" y="87"/>
                    </a:cubicBezTo>
                    <a:lnTo>
                      <a:pt x="93" y="38"/>
                    </a:lnTo>
                    <a:close/>
                  </a:path>
                </a:pathLst>
              </a:custGeom>
              <a:noFill/>
              <a:ln w="381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sp>
            <p:nvSpPr>
              <p:cNvPr id="186" name="Freeform 35">
                <a:extLst>
                  <a:ext uri="{FF2B5EF4-FFF2-40B4-BE49-F238E27FC236}">
                    <a16:creationId xmlns:a16="http://schemas.microsoft.com/office/drawing/2014/main" id="{6921AAE4-3016-47AA-A3A8-999ACA727464}"/>
                  </a:ext>
                </a:extLst>
              </p:cNvPr>
              <p:cNvSpPr>
                <a:spLocks/>
              </p:cNvSpPr>
              <p:nvPr/>
            </p:nvSpPr>
            <p:spPr bwMode="auto">
              <a:xfrm>
                <a:off x="5472113" y="2640013"/>
                <a:ext cx="903288" cy="655638"/>
              </a:xfrm>
              <a:custGeom>
                <a:avLst/>
                <a:gdLst>
                  <a:gd name="T0" fmla="*/ 120 w 120"/>
                  <a:gd name="T1" fmla="*/ 57 h 87"/>
                  <a:gd name="T2" fmla="*/ 92 w 120"/>
                  <a:gd name="T3" fmla="*/ 9 h 87"/>
                  <a:gd name="T4" fmla="*/ 52 w 120"/>
                  <a:gd name="T5" fmla="*/ 0 h 87"/>
                  <a:gd name="T6" fmla="*/ 5 w 120"/>
                  <a:gd name="T7" fmla="*/ 29 h 87"/>
                  <a:gd name="T8" fmla="*/ 0 w 120"/>
                  <a:gd name="T9" fmla="*/ 53 h 87"/>
                  <a:gd name="T10" fmla="*/ 5 w 120"/>
                  <a:gd name="T11" fmla="*/ 67 h 87"/>
                  <a:gd name="T12" fmla="*/ 20 w 120"/>
                  <a:gd name="T13" fmla="*/ 58 h 87"/>
                  <a:gd name="T14" fmla="*/ 39 w 120"/>
                  <a:gd name="T15" fmla="*/ 38 h 87"/>
                  <a:gd name="T16" fmla="*/ 97 w 120"/>
                  <a:gd name="T17" fmla="*/ 87 h 87"/>
                  <a:gd name="T18" fmla="*/ 97 w 120"/>
                  <a:gd name="T19" fmla="*/ 87 h 87"/>
                  <a:gd name="T20" fmla="*/ 120 w 120"/>
                  <a:gd name="T21"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87">
                    <a:moveTo>
                      <a:pt x="120" y="57"/>
                    </a:moveTo>
                    <a:cubicBezTo>
                      <a:pt x="92" y="9"/>
                      <a:pt x="92" y="9"/>
                      <a:pt x="92" y="9"/>
                    </a:cubicBezTo>
                    <a:cubicBezTo>
                      <a:pt x="92" y="9"/>
                      <a:pt x="69" y="0"/>
                      <a:pt x="52" y="0"/>
                    </a:cubicBezTo>
                    <a:cubicBezTo>
                      <a:pt x="36" y="0"/>
                      <a:pt x="10" y="20"/>
                      <a:pt x="5" y="29"/>
                    </a:cubicBezTo>
                    <a:cubicBezTo>
                      <a:pt x="0" y="38"/>
                      <a:pt x="0" y="48"/>
                      <a:pt x="0" y="53"/>
                    </a:cubicBezTo>
                    <a:cubicBezTo>
                      <a:pt x="0" y="58"/>
                      <a:pt x="0" y="65"/>
                      <a:pt x="5" y="67"/>
                    </a:cubicBezTo>
                    <a:cubicBezTo>
                      <a:pt x="10" y="69"/>
                      <a:pt x="15" y="63"/>
                      <a:pt x="20" y="58"/>
                    </a:cubicBezTo>
                    <a:cubicBezTo>
                      <a:pt x="30" y="46"/>
                      <a:pt x="39" y="38"/>
                      <a:pt x="39" y="38"/>
                    </a:cubicBezTo>
                    <a:cubicBezTo>
                      <a:pt x="97" y="87"/>
                      <a:pt x="97" y="87"/>
                      <a:pt x="97" y="87"/>
                    </a:cubicBezTo>
                    <a:cubicBezTo>
                      <a:pt x="97" y="87"/>
                      <a:pt x="97" y="87"/>
                      <a:pt x="97" y="87"/>
                    </a:cubicBezTo>
                    <a:cubicBezTo>
                      <a:pt x="108" y="75"/>
                      <a:pt x="108" y="61"/>
                      <a:pt x="120" y="57"/>
                    </a:cubicBezTo>
                    <a:close/>
                  </a:path>
                </a:pathLst>
              </a:custGeom>
              <a:noFill/>
              <a:ln w="381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sp>
            <p:nvSpPr>
              <p:cNvPr id="187" name="Freeform 36">
                <a:extLst>
                  <a:ext uri="{FF2B5EF4-FFF2-40B4-BE49-F238E27FC236}">
                    <a16:creationId xmlns:a16="http://schemas.microsoft.com/office/drawing/2014/main" id="{77B90260-29E8-4A82-8993-95D0A12F4B52}"/>
                  </a:ext>
                </a:extLst>
              </p:cNvPr>
              <p:cNvSpPr>
                <a:spLocks/>
              </p:cNvSpPr>
              <p:nvPr/>
            </p:nvSpPr>
            <p:spPr bwMode="auto">
              <a:xfrm>
                <a:off x="4868863" y="2555875"/>
                <a:ext cx="428625" cy="550863"/>
              </a:xfrm>
              <a:custGeom>
                <a:avLst/>
                <a:gdLst>
                  <a:gd name="T0" fmla="*/ 15 w 57"/>
                  <a:gd name="T1" fmla="*/ 71 h 73"/>
                  <a:gd name="T2" fmla="*/ 5 w 57"/>
                  <a:gd name="T3" fmla="*/ 65 h 73"/>
                  <a:gd name="T4" fmla="*/ 2 w 57"/>
                  <a:gd name="T5" fmla="*/ 54 h 73"/>
                  <a:gd name="T6" fmla="*/ 30 w 57"/>
                  <a:gd name="T7" fmla="*/ 6 h 73"/>
                  <a:gd name="T8" fmla="*/ 41 w 57"/>
                  <a:gd name="T9" fmla="*/ 3 h 73"/>
                  <a:gd name="T10" fmla="*/ 51 w 57"/>
                  <a:gd name="T11" fmla="*/ 9 h 73"/>
                  <a:gd name="T12" fmla="*/ 54 w 57"/>
                  <a:gd name="T13" fmla="*/ 20 h 73"/>
                  <a:gd name="T14" fmla="*/ 26 w 57"/>
                  <a:gd name="T15" fmla="*/ 68 h 73"/>
                  <a:gd name="T16" fmla="*/ 15 w 57"/>
                  <a:gd name="T17" fmla="*/ 7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73">
                    <a:moveTo>
                      <a:pt x="15" y="71"/>
                    </a:moveTo>
                    <a:cubicBezTo>
                      <a:pt x="5" y="65"/>
                      <a:pt x="5" y="65"/>
                      <a:pt x="5" y="65"/>
                    </a:cubicBezTo>
                    <a:cubicBezTo>
                      <a:pt x="1" y="63"/>
                      <a:pt x="0" y="58"/>
                      <a:pt x="2" y="54"/>
                    </a:cubicBezTo>
                    <a:cubicBezTo>
                      <a:pt x="30" y="6"/>
                      <a:pt x="30" y="6"/>
                      <a:pt x="30" y="6"/>
                    </a:cubicBezTo>
                    <a:cubicBezTo>
                      <a:pt x="32" y="2"/>
                      <a:pt x="37" y="0"/>
                      <a:pt x="41" y="3"/>
                    </a:cubicBezTo>
                    <a:cubicBezTo>
                      <a:pt x="51" y="9"/>
                      <a:pt x="51" y="9"/>
                      <a:pt x="51" y="9"/>
                    </a:cubicBezTo>
                    <a:cubicBezTo>
                      <a:pt x="55" y="11"/>
                      <a:pt x="57" y="16"/>
                      <a:pt x="54" y="20"/>
                    </a:cubicBezTo>
                    <a:cubicBezTo>
                      <a:pt x="26" y="68"/>
                      <a:pt x="26" y="68"/>
                      <a:pt x="26" y="68"/>
                    </a:cubicBezTo>
                    <a:cubicBezTo>
                      <a:pt x="24" y="72"/>
                      <a:pt x="19" y="73"/>
                      <a:pt x="15" y="71"/>
                    </a:cubicBezTo>
                    <a:close/>
                  </a:path>
                </a:pathLst>
              </a:custGeom>
              <a:noFill/>
              <a:ln w="381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sp>
            <p:nvSpPr>
              <p:cNvPr id="188" name="Freeform 37">
                <a:extLst>
                  <a:ext uri="{FF2B5EF4-FFF2-40B4-BE49-F238E27FC236}">
                    <a16:creationId xmlns:a16="http://schemas.microsoft.com/office/drawing/2014/main" id="{DD559A14-A0B8-4222-81D6-B8B9FFCA8AD0}"/>
                  </a:ext>
                </a:extLst>
              </p:cNvPr>
              <p:cNvSpPr>
                <a:spLocks/>
              </p:cNvSpPr>
              <p:nvPr/>
            </p:nvSpPr>
            <p:spPr bwMode="auto">
              <a:xfrm>
                <a:off x="6142038" y="2555875"/>
                <a:ext cx="428625" cy="550863"/>
              </a:xfrm>
              <a:custGeom>
                <a:avLst/>
                <a:gdLst>
                  <a:gd name="T0" fmla="*/ 42 w 57"/>
                  <a:gd name="T1" fmla="*/ 71 h 73"/>
                  <a:gd name="T2" fmla="*/ 52 w 57"/>
                  <a:gd name="T3" fmla="*/ 65 h 73"/>
                  <a:gd name="T4" fmla="*/ 55 w 57"/>
                  <a:gd name="T5" fmla="*/ 54 h 73"/>
                  <a:gd name="T6" fmla="*/ 27 w 57"/>
                  <a:gd name="T7" fmla="*/ 6 h 73"/>
                  <a:gd name="T8" fmla="*/ 16 w 57"/>
                  <a:gd name="T9" fmla="*/ 3 h 73"/>
                  <a:gd name="T10" fmla="*/ 6 w 57"/>
                  <a:gd name="T11" fmla="*/ 9 h 73"/>
                  <a:gd name="T12" fmla="*/ 3 w 57"/>
                  <a:gd name="T13" fmla="*/ 20 h 73"/>
                  <a:gd name="T14" fmla="*/ 31 w 57"/>
                  <a:gd name="T15" fmla="*/ 68 h 73"/>
                  <a:gd name="T16" fmla="*/ 42 w 57"/>
                  <a:gd name="T17" fmla="*/ 7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73">
                    <a:moveTo>
                      <a:pt x="42" y="71"/>
                    </a:moveTo>
                    <a:cubicBezTo>
                      <a:pt x="52" y="65"/>
                      <a:pt x="52" y="65"/>
                      <a:pt x="52" y="65"/>
                    </a:cubicBezTo>
                    <a:cubicBezTo>
                      <a:pt x="56" y="63"/>
                      <a:pt x="57" y="58"/>
                      <a:pt x="55" y="54"/>
                    </a:cubicBezTo>
                    <a:cubicBezTo>
                      <a:pt x="27" y="6"/>
                      <a:pt x="27" y="6"/>
                      <a:pt x="27" y="6"/>
                    </a:cubicBezTo>
                    <a:cubicBezTo>
                      <a:pt x="25" y="2"/>
                      <a:pt x="20" y="0"/>
                      <a:pt x="16" y="3"/>
                    </a:cubicBezTo>
                    <a:cubicBezTo>
                      <a:pt x="6" y="9"/>
                      <a:pt x="6" y="9"/>
                      <a:pt x="6" y="9"/>
                    </a:cubicBezTo>
                    <a:cubicBezTo>
                      <a:pt x="2" y="11"/>
                      <a:pt x="0" y="16"/>
                      <a:pt x="3" y="20"/>
                    </a:cubicBezTo>
                    <a:cubicBezTo>
                      <a:pt x="31" y="68"/>
                      <a:pt x="31" y="68"/>
                      <a:pt x="31" y="68"/>
                    </a:cubicBezTo>
                    <a:cubicBezTo>
                      <a:pt x="33" y="72"/>
                      <a:pt x="38" y="73"/>
                      <a:pt x="42" y="71"/>
                    </a:cubicBezTo>
                    <a:close/>
                  </a:path>
                </a:pathLst>
              </a:custGeom>
              <a:noFill/>
              <a:ln w="381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grpSp>
      </p:grpSp>
      <p:grpSp>
        <p:nvGrpSpPr>
          <p:cNvPr id="3" name="Group 2" descr=" 3">
            <a:extLst>
              <a:ext uri="{FF2B5EF4-FFF2-40B4-BE49-F238E27FC236}">
                <a16:creationId xmlns:a16="http://schemas.microsoft.com/office/drawing/2014/main" id="{525DCA97-6D7B-46A4-B257-F869198AEDAC}"/>
              </a:ext>
            </a:extLst>
          </p:cNvPr>
          <p:cNvGrpSpPr/>
          <p:nvPr/>
        </p:nvGrpSpPr>
        <p:grpSpPr>
          <a:xfrm>
            <a:off x="3888879" y="1417971"/>
            <a:ext cx="3531174" cy="4464006"/>
            <a:chOff x="3888879" y="1417971"/>
            <a:chExt cx="3531174" cy="4464006"/>
          </a:xfrm>
        </p:grpSpPr>
        <p:sp>
          <p:nvSpPr>
            <p:cNvPr id="177" name="Oval 176">
              <a:extLst>
                <a:ext uri="{FF2B5EF4-FFF2-40B4-BE49-F238E27FC236}">
                  <a16:creationId xmlns:a16="http://schemas.microsoft.com/office/drawing/2014/main" id="{6EB1D50C-405B-45E7-975B-C8264B704D0C}"/>
                </a:ext>
              </a:extLst>
            </p:cNvPr>
            <p:cNvSpPr/>
            <p:nvPr/>
          </p:nvSpPr>
          <p:spPr>
            <a:xfrm>
              <a:off x="4770776" y="1417971"/>
              <a:ext cx="1767381" cy="1767381"/>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sp>
          <p:nvSpPr>
            <p:cNvPr id="193" name="TextBox 192">
              <a:extLst>
                <a:ext uri="{FF2B5EF4-FFF2-40B4-BE49-F238E27FC236}">
                  <a16:creationId xmlns:a16="http://schemas.microsoft.com/office/drawing/2014/main" id="{0CAD768C-C63B-4FAF-AE25-F36170A92EA9}"/>
                </a:ext>
              </a:extLst>
            </p:cNvPr>
            <p:cNvSpPr txBox="1"/>
            <p:nvPr/>
          </p:nvSpPr>
          <p:spPr>
            <a:xfrm>
              <a:off x="3888879" y="3329423"/>
              <a:ext cx="3531174" cy="1086451"/>
            </a:xfrm>
            <a:prstGeom prst="rect">
              <a:avLst/>
            </a:prstGeom>
            <a:noFill/>
          </p:spPr>
          <p:txBody>
            <a:bodyPr wrap="square" rtlCol="0">
              <a:spAutoFit/>
            </a:bodyPr>
            <a:lstStyle/>
            <a:p>
              <a:pPr marL="0" marR="0" lvl="0" indent="0" algn="ctr"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t>Migraine: collaboration with</a:t>
              </a:r>
              <a:b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br>
              <a: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t>the Danish Headache Center</a:t>
              </a:r>
              <a:r>
                <a:rPr kumimoji="0" lang="en-GB" sz="1700" b="1" i="0" u="none" strike="noStrike" kern="1200" cap="none" spc="0" normalizeH="0" baseline="30000" noProof="0" dirty="0">
                  <a:ln>
                    <a:noFill/>
                  </a:ln>
                  <a:solidFill>
                    <a:srgbClr val="023761"/>
                  </a:solidFill>
                  <a:effectLst/>
                  <a:uLnTx/>
                  <a:uFillTx/>
                  <a:latin typeface="Arial" panose="020B0604020202020204"/>
                  <a:ea typeface="+mn-ea"/>
                  <a:cs typeface="+mn-cs"/>
                </a:rPr>
                <a:t>2</a:t>
              </a:r>
              <a: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br>
              <a: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br>
              <a:endPar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94" name="TextBox 193">
              <a:extLst>
                <a:ext uri="{FF2B5EF4-FFF2-40B4-BE49-F238E27FC236}">
                  <a16:creationId xmlns:a16="http://schemas.microsoft.com/office/drawing/2014/main" id="{2E8B3C30-1414-4A80-B1A1-5954B5773243}"/>
                </a:ext>
              </a:extLst>
            </p:cNvPr>
            <p:cNvSpPr txBox="1"/>
            <p:nvPr/>
          </p:nvSpPr>
          <p:spPr>
            <a:xfrm>
              <a:off x="4101871" y="4004540"/>
              <a:ext cx="3105191" cy="1877437"/>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600"/>
                </a:spcBef>
                <a:spcAft>
                  <a:spcPts val="600"/>
                </a:spcAft>
                <a:buClrTx/>
                <a:buSzTx/>
                <a:buFontTx/>
                <a:buNone/>
                <a:tabLst/>
                <a:defRPr/>
              </a:pPr>
              <a:r>
                <a:rPr kumimoji="0" lang="en-GB" sz="1600" b="0" i="0" u="none" strike="noStrike" kern="1200" cap="none" spc="0" normalizeH="0" baseline="0" noProof="0" dirty="0">
                  <a:ln>
                    <a:noFill/>
                  </a:ln>
                  <a:solidFill>
                    <a:srgbClr val="023761"/>
                  </a:solidFill>
                  <a:effectLst/>
                  <a:uLnTx/>
                  <a:uFillTx/>
                  <a:latin typeface="Arial" panose="020B0604020202020204"/>
                  <a:ea typeface="+mn-ea"/>
                  <a:cs typeface="+mn-cs"/>
                </a:rPr>
                <a:t>One of the largest headache </a:t>
              </a:r>
              <a:r>
                <a:rPr kumimoji="0" lang="en-GB" sz="1600" b="0" i="0" u="none" strike="noStrike" kern="1200" cap="none" spc="0" normalizeH="0" baseline="0" noProof="0" dirty="0" err="1">
                  <a:ln>
                    <a:noFill/>
                  </a:ln>
                  <a:solidFill>
                    <a:srgbClr val="023761"/>
                  </a:solidFill>
                  <a:effectLst/>
                  <a:uLnTx/>
                  <a:uFillTx/>
                  <a:latin typeface="Arial" panose="020B0604020202020204"/>
                  <a:ea typeface="+mn-ea"/>
                  <a:cs typeface="+mn-cs"/>
                </a:rPr>
                <a:t>centers</a:t>
              </a:r>
              <a:r>
                <a:rPr kumimoji="0" lang="en-GB" sz="1600" b="0" i="0" u="none" strike="noStrike" kern="1200" cap="none" spc="0" normalizeH="0" baseline="0" noProof="0" dirty="0">
                  <a:ln>
                    <a:noFill/>
                  </a:ln>
                  <a:solidFill>
                    <a:srgbClr val="023761"/>
                  </a:solidFill>
                  <a:effectLst/>
                  <a:uLnTx/>
                  <a:uFillTx/>
                  <a:latin typeface="Arial" panose="020B0604020202020204"/>
                  <a:ea typeface="+mn-ea"/>
                  <a:cs typeface="+mn-cs"/>
                </a:rPr>
                <a:t> in the world</a:t>
              </a:r>
            </a:p>
            <a:p>
              <a:pPr marL="0" marR="0" lvl="0" indent="0" algn="ctr" defTabSz="1219170" rtl="0" eaLnBrk="1" fontAlgn="auto" latinLnBrk="0" hangingPunct="1">
                <a:lnSpc>
                  <a:spcPct val="100000"/>
                </a:lnSpc>
                <a:spcBef>
                  <a:spcPts val="600"/>
                </a:spcBef>
                <a:spcAft>
                  <a:spcPts val="600"/>
                </a:spcAft>
                <a:buClrTx/>
                <a:buSzTx/>
                <a:buFontTx/>
                <a:buNone/>
                <a:tabLst/>
                <a:defRPr/>
              </a:pPr>
              <a:r>
                <a:rPr kumimoji="0" lang="en-GB" sz="1600" b="0" i="0" u="none" strike="noStrike" kern="1200" cap="none" spc="0" normalizeH="0" baseline="0" noProof="0" dirty="0">
                  <a:ln>
                    <a:noFill/>
                  </a:ln>
                  <a:solidFill>
                    <a:srgbClr val="023761"/>
                  </a:solidFill>
                  <a:effectLst/>
                  <a:uLnTx/>
                  <a:uFillTx/>
                  <a:latin typeface="Arial" panose="020B0604020202020204"/>
                  <a:ea typeface="+mn-ea"/>
                  <a:cs typeface="+mn-cs"/>
                </a:rPr>
                <a:t>Deep dive to understand the origins of migraine</a:t>
              </a:r>
            </a:p>
            <a:p>
              <a:pPr marL="0" marR="0" lvl="0" indent="0" algn="ctr" defTabSz="1219170" rtl="0" eaLnBrk="1" fontAlgn="auto" latinLnBrk="0" hangingPunct="1">
                <a:lnSpc>
                  <a:spcPct val="100000"/>
                </a:lnSpc>
                <a:spcBef>
                  <a:spcPts val="600"/>
                </a:spcBef>
                <a:spcAft>
                  <a:spcPts val="600"/>
                </a:spcAft>
                <a:buClrTx/>
                <a:buSzTx/>
                <a:buFontTx/>
                <a:buNone/>
                <a:tabLst/>
                <a:defRPr/>
              </a:pPr>
              <a:r>
                <a:rPr kumimoji="0" lang="en-GB" sz="1600" b="0" i="0" u="none" strike="noStrike" kern="1200" cap="none" spc="0" normalizeH="0" baseline="0" noProof="0" dirty="0">
                  <a:ln>
                    <a:noFill/>
                  </a:ln>
                  <a:solidFill>
                    <a:srgbClr val="023761"/>
                  </a:solidFill>
                  <a:effectLst/>
                  <a:uLnTx/>
                  <a:uFillTx/>
                  <a:latin typeface="Arial" panose="020B0604020202020204"/>
                  <a:ea typeface="+mn-ea"/>
                  <a:cs typeface="+mn-cs"/>
                </a:rPr>
                <a:t>&gt;8 trials with ~400 patients over the next years</a:t>
              </a:r>
            </a:p>
          </p:txBody>
        </p:sp>
        <p:grpSp>
          <p:nvGrpSpPr>
            <p:cNvPr id="195" name="Group 194">
              <a:extLst>
                <a:ext uri="{FF2B5EF4-FFF2-40B4-BE49-F238E27FC236}">
                  <a16:creationId xmlns:a16="http://schemas.microsoft.com/office/drawing/2014/main" id="{81A342F1-6E3F-4DF9-87FC-21E8F6B7B4F4}"/>
                </a:ext>
              </a:extLst>
            </p:cNvPr>
            <p:cNvGrpSpPr/>
            <p:nvPr/>
          </p:nvGrpSpPr>
          <p:grpSpPr>
            <a:xfrm>
              <a:off x="5120650" y="1759515"/>
              <a:ext cx="1050762" cy="1018617"/>
              <a:chOff x="5124546" y="2120693"/>
              <a:chExt cx="1050762" cy="1018617"/>
            </a:xfrm>
            <a:solidFill>
              <a:schemeClr val="tx2"/>
            </a:solidFill>
          </p:grpSpPr>
          <p:sp>
            <p:nvSpPr>
              <p:cNvPr id="196" name="Freeform: Shape 195">
                <a:extLst>
                  <a:ext uri="{FF2B5EF4-FFF2-40B4-BE49-F238E27FC236}">
                    <a16:creationId xmlns:a16="http://schemas.microsoft.com/office/drawing/2014/main" id="{D37A6329-8F8B-47DA-B4CE-A387B19E3E2E}"/>
                  </a:ext>
                </a:extLst>
              </p:cNvPr>
              <p:cNvSpPr/>
              <p:nvPr/>
            </p:nvSpPr>
            <p:spPr>
              <a:xfrm flipH="1">
                <a:off x="5256403" y="2169990"/>
                <a:ext cx="839597" cy="969320"/>
              </a:xfrm>
              <a:custGeom>
                <a:avLst/>
                <a:gdLst>
                  <a:gd name="connsiteX0" fmla="*/ 153795 w 1259674"/>
                  <a:gd name="connsiteY0" fmla="*/ 921566 h 1474506"/>
                  <a:gd name="connsiteX1" fmla="*/ 153795 w 1259674"/>
                  <a:gd name="connsiteY1" fmla="*/ 1113559 h 1474506"/>
                  <a:gd name="connsiteX2" fmla="*/ 276670 w 1259674"/>
                  <a:gd name="connsiteY2" fmla="*/ 1236435 h 1474506"/>
                  <a:gd name="connsiteX3" fmla="*/ 403539 w 1259674"/>
                  <a:gd name="connsiteY3" fmla="*/ 1236435 h 1474506"/>
                  <a:gd name="connsiteX4" fmla="*/ 464977 w 1259674"/>
                  <a:gd name="connsiteY4" fmla="*/ 1297873 h 1474506"/>
                  <a:gd name="connsiteX5" fmla="*/ 464977 w 1259674"/>
                  <a:gd name="connsiteY5" fmla="*/ 1474506 h 1474506"/>
                  <a:gd name="connsiteX6" fmla="*/ 1071982 w 1259674"/>
                  <a:gd name="connsiteY6" fmla="*/ 1474506 h 1474506"/>
                  <a:gd name="connsiteX7" fmla="*/ 1071982 w 1259674"/>
                  <a:gd name="connsiteY7" fmla="*/ 967338 h 1474506"/>
                  <a:gd name="connsiteX8" fmla="*/ 1259675 w 1259674"/>
                  <a:gd name="connsiteY8" fmla="*/ 552940 h 1474506"/>
                  <a:gd name="connsiteX9" fmla="*/ 706735 w 1259674"/>
                  <a:gd name="connsiteY9" fmla="*/ 0 h 1474506"/>
                  <a:gd name="connsiteX10" fmla="*/ 153795 w 1259674"/>
                  <a:gd name="connsiteY10" fmla="*/ 552940 h 1474506"/>
                  <a:gd name="connsiteX11" fmla="*/ 8801 w 1259674"/>
                  <a:gd name="connsiteY11" fmla="*/ 794390 h 1474506"/>
                  <a:gd name="connsiteX12" fmla="*/ 41978 w 1259674"/>
                  <a:gd name="connsiteY12" fmla="*/ 884397 h 1474506"/>
                  <a:gd name="connsiteX13" fmla="*/ 153795 w 1259674"/>
                  <a:gd name="connsiteY13" fmla="*/ 921566 h 1474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59674" h="1474506">
                    <a:moveTo>
                      <a:pt x="153795" y="921566"/>
                    </a:moveTo>
                    <a:lnTo>
                      <a:pt x="153795" y="1113559"/>
                    </a:lnTo>
                    <a:cubicBezTo>
                      <a:pt x="153795" y="1181141"/>
                      <a:pt x="209089" y="1236435"/>
                      <a:pt x="276670" y="1236435"/>
                    </a:cubicBezTo>
                    <a:lnTo>
                      <a:pt x="403539" y="1236435"/>
                    </a:lnTo>
                    <a:cubicBezTo>
                      <a:pt x="437330" y="1236435"/>
                      <a:pt x="464977" y="1264082"/>
                      <a:pt x="464977" y="1297873"/>
                    </a:cubicBezTo>
                    <a:lnTo>
                      <a:pt x="464977" y="1474506"/>
                    </a:lnTo>
                    <a:lnTo>
                      <a:pt x="1071982" y="1474506"/>
                    </a:lnTo>
                    <a:lnTo>
                      <a:pt x="1071982" y="967338"/>
                    </a:lnTo>
                    <a:cubicBezTo>
                      <a:pt x="1186871" y="866272"/>
                      <a:pt x="1259675" y="718207"/>
                      <a:pt x="1259675" y="552940"/>
                    </a:cubicBezTo>
                    <a:cubicBezTo>
                      <a:pt x="1259675" y="247594"/>
                      <a:pt x="1012080" y="0"/>
                      <a:pt x="706735" y="0"/>
                    </a:cubicBezTo>
                    <a:cubicBezTo>
                      <a:pt x="401389" y="0"/>
                      <a:pt x="153795" y="247594"/>
                      <a:pt x="153795" y="552940"/>
                    </a:cubicBezTo>
                    <a:lnTo>
                      <a:pt x="8801" y="794390"/>
                    </a:lnTo>
                    <a:cubicBezTo>
                      <a:pt x="-11473" y="828181"/>
                      <a:pt x="4808" y="871802"/>
                      <a:pt x="41978" y="884397"/>
                    </a:cubicBezTo>
                    <a:lnTo>
                      <a:pt x="153795" y="921566"/>
                    </a:lnTo>
                    <a:close/>
                  </a:path>
                </a:pathLst>
              </a:custGeom>
              <a:grpFill/>
              <a:ln w="38100" cap="rnd">
                <a:solidFill>
                  <a:schemeClr val="bg1"/>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grpSp>
            <p:nvGrpSpPr>
              <p:cNvPr id="197" name="Group 196">
                <a:extLst>
                  <a:ext uri="{FF2B5EF4-FFF2-40B4-BE49-F238E27FC236}">
                    <a16:creationId xmlns:a16="http://schemas.microsoft.com/office/drawing/2014/main" id="{D95BC2E8-9120-4BF3-B626-5EF240734A77}"/>
                  </a:ext>
                </a:extLst>
              </p:cNvPr>
              <p:cNvGrpSpPr/>
              <p:nvPr/>
            </p:nvGrpSpPr>
            <p:grpSpPr>
              <a:xfrm>
                <a:off x="5124546" y="2120693"/>
                <a:ext cx="361075" cy="502926"/>
                <a:chOff x="5069627" y="1088740"/>
                <a:chExt cx="361075" cy="502926"/>
              </a:xfrm>
              <a:grpFill/>
            </p:grpSpPr>
            <p:sp>
              <p:nvSpPr>
                <p:cNvPr id="201" name="Freeform: Shape 200">
                  <a:extLst>
                    <a:ext uri="{FF2B5EF4-FFF2-40B4-BE49-F238E27FC236}">
                      <a16:creationId xmlns:a16="http://schemas.microsoft.com/office/drawing/2014/main" id="{0F8BED64-C1D0-4324-A055-CD1BA62A4251}"/>
                    </a:ext>
                  </a:extLst>
                </p:cNvPr>
                <p:cNvSpPr/>
                <p:nvPr/>
              </p:nvSpPr>
              <p:spPr>
                <a:xfrm>
                  <a:off x="5069627" y="1088740"/>
                  <a:ext cx="361075" cy="502926"/>
                </a:xfrm>
                <a:custGeom>
                  <a:avLst/>
                  <a:gdLst>
                    <a:gd name="connsiteX0" fmla="*/ 0 w 355600"/>
                    <a:gd name="connsiteY0" fmla="*/ 44450 h 495300"/>
                    <a:gd name="connsiteX1" fmla="*/ 196850 w 355600"/>
                    <a:gd name="connsiteY1" fmla="*/ 0 h 495300"/>
                    <a:gd name="connsiteX2" fmla="*/ 323850 w 355600"/>
                    <a:gd name="connsiteY2" fmla="*/ 241300 h 495300"/>
                    <a:gd name="connsiteX3" fmla="*/ 209550 w 355600"/>
                    <a:gd name="connsiteY3" fmla="*/ 266700 h 495300"/>
                    <a:gd name="connsiteX4" fmla="*/ 355600 w 355600"/>
                    <a:gd name="connsiteY4" fmla="*/ 495300 h 495300"/>
                    <a:gd name="connsiteX5" fmla="*/ 38100 w 355600"/>
                    <a:gd name="connsiteY5" fmla="*/ 228600 h 495300"/>
                    <a:gd name="connsiteX6" fmla="*/ 152400 w 355600"/>
                    <a:gd name="connsiteY6" fmla="*/ 196850 h 495300"/>
                    <a:gd name="connsiteX7" fmla="*/ 0 w 355600"/>
                    <a:gd name="connsiteY7" fmla="*/ 4445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5600" h="495300">
                      <a:moveTo>
                        <a:pt x="0" y="44450"/>
                      </a:moveTo>
                      <a:lnTo>
                        <a:pt x="196850" y="0"/>
                      </a:lnTo>
                      <a:lnTo>
                        <a:pt x="323850" y="241300"/>
                      </a:lnTo>
                      <a:lnTo>
                        <a:pt x="209550" y="266700"/>
                      </a:lnTo>
                      <a:lnTo>
                        <a:pt x="355600" y="495300"/>
                      </a:lnTo>
                      <a:lnTo>
                        <a:pt x="38100" y="228600"/>
                      </a:lnTo>
                      <a:lnTo>
                        <a:pt x="152400" y="196850"/>
                      </a:lnTo>
                      <a:lnTo>
                        <a:pt x="0" y="44450"/>
                      </a:lnTo>
                      <a:close/>
                    </a:path>
                  </a:pathLst>
                </a:custGeom>
                <a:grp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202" name="Freeform: Shape 201">
                  <a:extLst>
                    <a:ext uri="{FF2B5EF4-FFF2-40B4-BE49-F238E27FC236}">
                      <a16:creationId xmlns:a16="http://schemas.microsoft.com/office/drawing/2014/main" id="{3F287C6A-3E62-4C51-984D-0C042AEAC013}"/>
                    </a:ext>
                  </a:extLst>
                </p:cNvPr>
                <p:cNvSpPr/>
                <p:nvPr/>
              </p:nvSpPr>
              <p:spPr>
                <a:xfrm>
                  <a:off x="5069627" y="1088740"/>
                  <a:ext cx="361075" cy="502926"/>
                </a:xfrm>
                <a:custGeom>
                  <a:avLst/>
                  <a:gdLst>
                    <a:gd name="connsiteX0" fmla="*/ 0 w 355600"/>
                    <a:gd name="connsiteY0" fmla="*/ 44450 h 495300"/>
                    <a:gd name="connsiteX1" fmla="*/ 196850 w 355600"/>
                    <a:gd name="connsiteY1" fmla="*/ 0 h 495300"/>
                    <a:gd name="connsiteX2" fmla="*/ 323850 w 355600"/>
                    <a:gd name="connsiteY2" fmla="*/ 241300 h 495300"/>
                    <a:gd name="connsiteX3" fmla="*/ 209550 w 355600"/>
                    <a:gd name="connsiteY3" fmla="*/ 266700 h 495300"/>
                    <a:gd name="connsiteX4" fmla="*/ 355600 w 355600"/>
                    <a:gd name="connsiteY4" fmla="*/ 495300 h 495300"/>
                    <a:gd name="connsiteX5" fmla="*/ 38100 w 355600"/>
                    <a:gd name="connsiteY5" fmla="*/ 228600 h 495300"/>
                    <a:gd name="connsiteX6" fmla="*/ 152400 w 355600"/>
                    <a:gd name="connsiteY6" fmla="*/ 196850 h 495300"/>
                    <a:gd name="connsiteX7" fmla="*/ 0 w 355600"/>
                    <a:gd name="connsiteY7" fmla="*/ 4445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5600" h="495300">
                      <a:moveTo>
                        <a:pt x="0" y="44450"/>
                      </a:moveTo>
                      <a:lnTo>
                        <a:pt x="196850" y="0"/>
                      </a:lnTo>
                      <a:lnTo>
                        <a:pt x="323850" y="241300"/>
                      </a:lnTo>
                      <a:lnTo>
                        <a:pt x="209550" y="266700"/>
                      </a:lnTo>
                      <a:lnTo>
                        <a:pt x="355600" y="495300"/>
                      </a:lnTo>
                      <a:lnTo>
                        <a:pt x="38100" y="228600"/>
                      </a:lnTo>
                      <a:lnTo>
                        <a:pt x="152400" y="196850"/>
                      </a:lnTo>
                      <a:lnTo>
                        <a:pt x="0" y="44450"/>
                      </a:lnTo>
                      <a:close/>
                    </a:path>
                  </a:pathLst>
                </a:custGeom>
                <a:grp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grpSp>
          <p:grpSp>
            <p:nvGrpSpPr>
              <p:cNvPr id="198" name="Group 197">
                <a:extLst>
                  <a:ext uri="{FF2B5EF4-FFF2-40B4-BE49-F238E27FC236}">
                    <a16:creationId xmlns:a16="http://schemas.microsoft.com/office/drawing/2014/main" id="{A78AEB74-3A62-4F03-AC3B-A7061657677B}"/>
                  </a:ext>
                </a:extLst>
              </p:cNvPr>
              <p:cNvGrpSpPr/>
              <p:nvPr/>
            </p:nvGrpSpPr>
            <p:grpSpPr>
              <a:xfrm>
                <a:off x="5873818" y="2169990"/>
                <a:ext cx="301490" cy="419933"/>
                <a:chOff x="6002024" y="1080980"/>
                <a:chExt cx="301490" cy="419933"/>
              </a:xfrm>
              <a:grpFill/>
            </p:grpSpPr>
            <p:sp>
              <p:nvSpPr>
                <p:cNvPr id="199" name="Freeform: Shape 198">
                  <a:extLst>
                    <a:ext uri="{FF2B5EF4-FFF2-40B4-BE49-F238E27FC236}">
                      <a16:creationId xmlns:a16="http://schemas.microsoft.com/office/drawing/2014/main" id="{FBF134C4-1506-43BB-BC7B-350B154CE906}"/>
                    </a:ext>
                  </a:extLst>
                </p:cNvPr>
                <p:cNvSpPr/>
                <p:nvPr/>
              </p:nvSpPr>
              <p:spPr>
                <a:xfrm rot="971029" flipH="1">
                  <a:off x="6002024" y="1080980"/>
                  <a:ext cx="301490" cy="419933"/>
                </a:xfrm>
                <a:custGeom>
                  <a:avLst/>
                  <a:gdLst>
                    <a:gd name="connsiteX0" fmla="*/ 0 w 355600"/>
                    <a:gd name="connsiteY0" fmla="*/ 44450 h 495300"/>
                    <a:gd name="connsiteX1" fmla="*/ 196850 w 355600"/>
                    <a:gd name="connsiteY1" fmla="*/ 0 h 495300"/>
                    <a:gd name="connsiteX2" fmla="*/ 323850 w 355600"/>
                    <a:gd name="connsiteY2" fmla="*/ 241300 h 495300"/>
                    <a:gd name="connsiteX3" fmla="*/ 209550 w 355600"/>
                    <a:gd name="connsiteY3" fmla="*/ 266700 h 495300"/>
                    <a:gd name="connsiteX4" fmla="*/ 355600 w 355600"/>
                    <a:gd name="connsiteY4" fmla="*/ 495300 h 495300"/>
                    <a:gd name="connsiteX5" fmla="*/ 38100 w 355600"/>
                    <a:gd name="connsiteY5" fmla="*/ 228600 h 495300"/>
                    <a:gd name="connsiteX6" fmla="*/ 152400 w 355600"/>
                    <a:gd name="connsiteY6" fmla="*/ 196850 h 495300"/>
                    <a:gd name="connsiteX7" fmla="*/ 0 w 355600"/>
                    <a:gd name="connsiteY7" fmla="*/ 4445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5600" h="495300">
                      <a:moveTo>
                        <a:pt x="0" y="44450"/>
                      </a:moveTo>
                      <a:lnTo>
                        <a:pt x="196850" y="0"/>
                      </a:lnTo>
                      <a:lnTo>
                        <a:pt x="323850" y="241300"/>
                      </a:lnTo>
                      <a:lnTo>
                        <a:pt x="209550" y="266700"/>
                      </a:lnTo>
                      <a:lnTo>
                        <a:pt x="355600" y="495300"/>
                      </a:lnTo>
                      <a:lnTo>
                        <a:pt x="38100" y="228600"/>
                      </a:lnTo>
                      <a:lnTo>
                        <a:pt x="152400" y="196850"/>
                      </a:lnTo>
                      <a:lnTo>
                        <a:pt x="0" y="44450"/>
                      </a:lnTo>
                      <a:close/>
                    </a:path>
                  </a:pathLst>
                </a:custGeom>
                <a:grp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200" name="Freeform: Shape 199">
                  <a:extLst>
                    <a:ext uri="{FF2B5EF4-FFF2-40B4-BE49-F238E27FC236}">
                      <a16:creationId xmlns:a16="http://schemas.microsoft.com/office/drawing/2014/main" id="{14361546-DC1D-416E-A09B-43B8638C58F8}"/>
                    </a:ext>
                  </a:extLst>
                </p:cNvPr>
                <p:cNvSpPr/>
                <p:nvPr/>
              </p:nvSpPr>
              <p:spPr>
                <a:xfrm rot="971029" flipH="1">
                  <a:off x="6002024" y="1080980"/>
                  <a:ext cx="301490" cy="419933"/>
                </a:xfrm>
                <a:custGeom>
                  <a:avLst/>
                  <a:gdLst>
                    <a:gd name="connsiteX0" fmla="*/ 0 w 355600"/>
                    <a:gd name="connsiteY0" fmla="*/ 44450 h 495300"/>
                    <a:gd name="connsiteX1" fmla="*/ 196850 w 355600"/>
                    <a:gd name="connsiteY1" fmla="*/ 0 h 495300"/>
                    <a:gd name="connsiteX2" fmla="*/ 323850 w 355600"/>
                    <a:gd name="connsiteY2" fmla="*/ 241300 h 495300"/>
                    <a:gd name="connsiteX3" fmla="*/ 209550 w 355600"/>
                    <a:gd name="connsiteY3" fmla="*/ 266700 h 495300"/>
                    <a:gd name="connsiteX4" fmla="*/ 355600 w 355600"/>
                    <a:gd name="connsiteY4" fmla="*/ 495300 h 495300"/>
                    <a:gd name="connsiteX5" fmla="*/ 38100 w 355600"/>
                    <a:gd name="connsiteY5" fmla="*/ 228600 h 495300"/>
                    <a:gd name="connsiteX6" fmla="*/ 152400 w 355600"/>
                    <a:gd name="connsiteY6" fmla="*/ 196850 h 495300"/>
                    <a:gd name="connsiteX7" fmla="*/ 0 w 355600"/>
                    <a:gd name="connsiteY7" fmla="*/ 4445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5600" h="495300">
                      <a:moveTo>
                        <a:pt x="0" y="44450"/>
                      </a:moveTo>
                      <a:lnTo>
                        <a:pt x="196850" y="0"/>
                      </a:lnTo>
                      <a:lnTo>
                        <a:pt x="323850" y="241300"/>
                      </a:lnTo>
                      <a:lnTo>
                        <a:pt x="209550" y="266700"/>
                      </a:lnTo>
                      <a:lnTo>
                        <a:pt x="355600" y="495300"/>
                      </a:lnTo>
                      <a:lnTo>
                        <a:pt x="38100" y="228600"/>
                      </a:lnTo>
                      <a:lnTo>
                        <a:pt x="152400" y="196850"/>
                      </a:lnTo>
                      <a:lnTo>
                        <a:pt x="0" y="44450"/>
                      </a:lnTo>
                      <a:close/>
                    </a:path>
                  </a:pathLst>
                </a:custGeom>
                <a:grp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grpSp>
        </p:grpSp>
      </p:grpSp>
      <p:grpSp>
        <p:nvGrpSpPr>
          <p:cNvPr id="5" name="Group 4" descr=" 5">
            <a:extLst>
              <a:ext uri="{FF2B5EF4-FFF2-40B4-BE49-F238E27FC236}">
                <a16:creationId xmlns:a16="http://schemas.microsoft.com/office/drawing/2014/main" id="{4CCB9E8F-B220-4DD1-9958-C82C9859E6F1}"/>
              </a:ext>
            </a:extLst>
          </p:cNvPr>
          <p:cNvGrpSpPr/>
          <p:nvPr/>
        </p:nvGrpSpPr>
        <p:grpSpPr>
          <a:xfrm>
            <a:off x="7098915" y="1417971"/>
            <a:ext cx="3822364" cy="4139595"/>
            <a:chOff x="7098915" y="1417971"/>
            <a:chExt cx="3822364" cy="4139595"/>
          </a:xfrm>
        </p:grpSpPr>
        <p:sp>
          <p:nvSpPr>
            <p:cNvPr id="178" name="Oval 177">
              <a:extLst>
                <a:ext uri="{FF2B5EF4-FFF2-40B4-BE49-F238E27FC236}">
                  <a16:creationId xmlns:a16="http://schemas.microsoft.com/office/drawing/2014/main" id="{3BAAFFDB-033E-4822-9EA6-DA181BCB3B63}"/>
                </a:ext>
              </a:extLst>
            </p:cNvPr>
            <p:cNvSpPr/>
            <p:nvPr/>
          </p:nvSpPr>
          <p:spPr>
            <a:xfrm>
              <a:off x="8126407" y="1417971"/>
              <a:ext cx="1767381" cy="1767381"/>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grpSp>
          <p:nvGrpSpPr>
            <p:cNvPr id="189" name="Group 188">
              <a:extLst>
                <a:ext uri="{FF2B5EF4-FFF2-40B4-BE49-F238E27FC236}">
                  <a16:creationId xmlns:a16="http://schemas.microsoft.com/office/drawing/2014/main" id="{A6DBB860-DDEB-4BB0-8E3A-94F5CA857FCC}"/>
                </a:ext>
              </a:extLst>
            </p:cNvPr>
            <p:cNvGrpSpPr/>
            <p:nvPr/>
          </p:nvGrpSpPr>
          <p:grpSpPr>
            <a:xfrm>
              <a:off x="8582266" y="1806361"/>
              <a:ext cx="855663" cy="990600"/>
              <a:chOff x="1901826" y="2155825"/>
              <a:chExt cx="855663" cy="990600"/>
            </a:xfrm>
            <a:noFill/>
          </p:grpSpPr>
          <p:sp>
            <p:nvSpPr>
              <p:cNvPr id="190" name="Freeform 25">
                <a:extLst>
                  <a:ext uri="{FF2B5EF4-FFF2-40B4-BE49-F238E27FC236}">
                    <a16:creationId xmlns:a16="http://schemas.microsoft.com/office/drawing/2014/main" id="{3E0EADEC-C06E-48E0-8653-4F7EB3976B7F}"/>
                  </a:ext>
                </a:extLst>
              </p:cNvPr>
              <p:cNvSpPr>
                <a:spLocks/>
              </p:cNvSpPr>
              <p:nvPr/>
            </p:nvSpPr>
            <p:spPr bwMode="auto">
              <a:xfrm>
                <a:off x="1901826" y="2155825"/>
                <a:ext cx="855663" cy="990600"/>
              </a:xfrm>
              <a:custGeom>
                <a:avLst/>
                <a:gdLst>
                  <a:gd name="T0" fmla="*/ 21 w 165"/>
                  <a:gd name="T1" fmla="*/ 120 h 192"/>
                  <a:gd name="T2" fmla="*/ 21 w 165"/>
                  <a:gd name="T3" fmla="*/ 145 h 192"/>
                  <a:gd name="T4" fmla="*/ 37 w 165"/>
                  <a:gd name="T5" fmla="*/ 161 h 192"/>
                  <a:gd name="T6" fmla="*/ 54 w 165"/>
                  <a:gd name="T7" fmla="*/ 161 h 192"/>
                  <a:gd name="T8" fmla="*/ 62 w 165"/>
                  <a:gd name="T9" fmla="*/ 169 h 192"/>
                  <a:gd name="T10" fmla="*/ 62 w 165"/>
                  <a:gd name="T11" fmla="*/ 192 h 192"/>
                  <a:gd name="T12" fmla="*/ 141 w 165"/>
                  <a:gd name="T13" fmla="*/ 192 h 192"/>
                  <a:gd name="T14" fmla="*/ 141 w 165"/>
                  <a:gd name="T15" fmla="*/ 126 h 192"/>
                  <a:gd name="T16" fmla="*/ 165 w 165"/>
                  <a:gd name="T17" fmla="*/ 72 h 192"/>
                  <a:gd name="T18" fmla="*/ 93 w 165"/>
                  <a:gd name="T19" fmla="*/ 0 h 192"/>
                  <a:gd name="T20" fmla="*/ 21 w 165"/>
                  <a:gd name="T21" fmla="*/ 72 h 192"/>
                  <a:gd name="T22" fmla="*/ 2 w 165"/>
                  <a:gd name="T23" fmla="*/ 103 h 192"/>
                  <a:gd name="T24" fmla="*/ 6 w 165"/>
                  <a:gd name="T25" fmla="*/ 115 h 192"/>
                  <a:gd name="T26" fmla="*/ 21 w 165"/>
                  <a:gd name="T27" fmla="*/ 12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5" h="192">
                    <a:moveTo>
                      <a:pt x="21" y="120"/>
                    </a:moveTo>
                    <a:cubicBezTo>
                      <a:pt x="21" y="145"/>
                      <a:pt x="21" y="145"/>
                      <a:pt x="21" y="145"/>
                    </a:cubicBezTo>
                    <a:cubicBezTo>
                      <a:pt x="21" y="154"/>
                      <a:pt x="28" y="161"/>
                      <a:pt x="37" y="161"/>
                    </a:cubicBezTo>
                    <a:cubicBezTo>
                      <a:pt x="54" y="161"/>
                      <a:pt x="54" y="161"/>
                      <a:pt x="54" y="161"/>
                    </a:cubicBezTo>
                    <a:cubicBezTo>
                      <a:pt x="58" y="161"/>
                      <a:pt x="62" y="165"/>
                      <a:pt x="62" y="169"/>
                    </a:cubicBezTo>
                    <a:cubicBezTo>
                      <a:pt x="62" y="192"/>
                      <a:pt x="62" y="192"/>
                      <a:pt x="62" y="192"/>
                    </a:cubicBezTo>
                    <a:cubicBezTo>
                      <a:pt x="141" y="192"/>
                      <a:pt x="141" y="192"/>
                      <a:pt x="141" y="192"/>
                    </a:cubicBezTo>
                    <a:cubicBezTo>
                      <a:pt x="141" y="126"/>
                      <a:pt x="141" y="126"/>
                      <a:pt x="141" y="126"/>
                    </a:cubicBezTo>
                    <a:cubicBezTo>
                      <a:pt x="156" y="113"/>
                      <a:pt x="165" y="94"/>
                      <a:pt x="165" y="72"/>
                    </a:cubicBezTo>
                    <a:cubicBezTo>
                      <a:pt x="165" y="32"/>
                      <a:pt x="133" y="0"/>
                      <a:pt x="93" y="0"/>
                    </a:cubicBezTo>
                    <a:cubicBezTo>
                      <a:pt x="53" y="0"/>
                      <a:pt x="21" y="32"/>
                      <a:pt x="21" y="72"/>
                    </a:cubicBezTo>
                    <a:cubicBezTo>
                      <a:pt x="2" y="103"/>
                      <a:pt x="2" y="103"/>
                      <a:pt x="2" y="103"/>
                    </a:cubicBezTo>
                    <a:cubicBezTo>
                      <a:pt x="0" y="108"/>
                      <a:pt x="2" y="114"/>
                      <a:pt x="6" y="115"/>
                    </a:cubicBezTo>
                    <a:lnTo>
                      <a:pt x="21" y="120"/>
                    </a:lnTo>
                    <a:close/>
                  </a:path>
                </a:pathLst>
              </a:custGeom>
              <a:grpFill/>
              <a:ln w="285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sp>
            <p:nvSpPr>
              <p:cNvPr id="191" name="Freeform 26">
                <a:extLst>
                  <a:ext uri="{FF2B5EF4-FFF2-40B4-BE49-F238E27FC236}">
                    <a16:creationId xmlns:a16="http://schemas.microsoft.com/office/drawing/2014/main" id="{CEA7270F-6D6C-4973-8118-C947D2B055FB}"/>
                  </a:ext>
                </a:extLst>
              </p:cNvPr>
              <p:cNvSpPr>
                <a:spLocks/>
              </p:cNvSpPr>
              <p:nvPr/>
            </p:nvSpPr>
            <p:spPr bwMode="auto">
              <a:xfrm>
                <a:off x="2166938" y="2279650"/>
                <a:ext cx="434975" cy="454025"/>
              </a:xfrm>
              <a:custGeom>
                <a:avLst/>
                <a:gdLst>
                  <a:gd name="T0" fmla="*/ 75 w 84"/>
                  <a:gd name="T1" fmla="*/ 37 h 88"/>
                  <a:gd name="T2" fmla="*/ 76 w 84"/>
                  <a:gd name="T3" fmla="*/ 44 h 88"/>
                  <a:gd name="T4" fmla="*/ 75 w 84"/>
                  <a:gd name="T5" fmla="*/ 51 h 88"/>
                  <a:gd name="T6" fmla="*/ 75 w 84"/>
                  <a:gd name="T7" fmla="*/ 51 h 88"/>
                  <a:gd name="T8" fmla="*/ 84 w 84"/>
                  <a:gd name="T9" fmla="*/ 58 h 88"/>
                  <a:gd name="T10" fmla="*/ 75 w 84"/>
                  <a:gd name="T11" fmla="*/ 73 h 88"/>
                  <a:gd name="T12" fmla="*/ 65 w 84"/>
                  <a:gd name="T13" fmla="*/ 69 h 88"/>
                  <a:gd name="T14" fmla="*/ 52 w 84"/>
                  <a:gd name="T15" fmla="*/ 76 h 88"/>
                  <a:gd name="T16" fmla="*/ 52 w 84"/>
                  <a:gd name="T17" fmla="*/ 76 h 88"/>
                  <a:gd name="T18" fmla="*/ 51 w 84"/>
                  <a:gd name="T19" fmla="*/ 87 h 88"/>
                  <a:gd name="T20" fmla="*/ 42 w 84"/>
                  <a:gd name="T21" fmla="*/ 88 h 88"/>
                  <a:gd name="T22" fmla="*/ 34 w 84"/>
                  <a:gd name="T23" fmla="*/ 87 h 88"/>
                  <a:gd name="T24" fmla="*/ 32 w 84"/>
                  <a:gd name="T25" fmla="*/ 76 h 88"/>
                  <a:gd name="T26" fmla="*/ 32 w 84"/>
                  <a:gd name="T27" fmla="*/ 76 h 88"/>
                  <a:gd name="T28" fmla="*/ 19 w 84"/>
                  <a:gd name="T29" fmla="*/ 69 h 88"/>
                  <a:gd name="T30" fmla="*/ 9 w 84"/>
                  <a:gd name="T31" fmla="*/ 73 h 88"/>
                  <a:gd name="T32" fmla="*/ 0 w 84"/>
                  <a:gd name="T33" fmla="*/ 58 h 88"/>
                  <a:gd name="T34" fmla="*/ 9 w 84"/>
                  <a:gd name="T35" fmla="*/ 51 h 88"/>
                  <a:gd name="T36" fmla="*/ 9 w 84"/>
                  <a:gd name="T37" fmla="*/ 51 h 88"/>
                  <a:gd name="T38" fmla="*/ 8 w 84"/>
                  <a:gd name="T39" fmla="*/ 44 h 88"/>
                  <a:gd name="T40" fmla="*/ 9 w 84"/>
                  <a:gd name="T41" fmla="*/ 37 h 88"/>
                  <a:gd name="T42" fmla="*/ 9 w 84"/>
                  <a:gd name="T43" fmla="*/ 37 h 88"/>
                  <a:gd name="T44" fmla="*/ 0 w 84"/>
                  <a:gd name="T45" fmla="*/ 30 h 88"/>
                  <a:gd name="T46" fmla="*/ 9 w 84"/>
                  <a:gd name="T47" fmla="*/ 15 h 88"/>
                  <a:gd name="T48" fmla="*/ 19 w 84"/>
                  <a:gd name="T49" fmla="*/ 19 h 88"/>
                  <a:gd name="T50" fmla="*/ 19 w 84"/>
                  <a:gd name="T51" fmla="*/ 19 h 88"/>
                  <a:gd name="T52" fmla="*/ 32 w 84"/>
                  <a:gd name="T53" fmla="*/ 12 h 88"/>
                  <a:gd name="T54" fmla="*/ 32 w 84"/>
                  <a:gd name="T55" fmla="*/ 12 h 88"/>
                  <a:gd name="T56" fmla="*/ 34 w 84"/>
                  <a:gd name="T57" fmla="*/ 1 h 88"/>
                  <a:gd name="T58" fmla="*/ 42 w 84"/>
                  <a:gd name="T59" fmla="*/ 0 h 88"/>
                  <a:gd name="T60" fmla="*/ 51 w 84"/>
                  <a:gd name="T61" fmla="*/ 1 h 88"/>
                  <a:gd name="T62" fmla="*/ 52 w 84"/>
                  <a:gd name="T63" fmla="*/ 12 h 88"/>
                  <a:gd name="T64" fmla="*/ 52 w 84"/>
                  <a:gd name="T65" fmla="*/ 12 h 88"/>
                  <a:gd name="T66" fmla="*/ 65 w 84"/>
                  <a:gd name="T67" fmla="*/ 19 h 88"/>
                  <a:gd name="T68" fmla="*/ 65 w 84"/>
                  <a:gd name="T69" fmla="*/ 19 h 88"/>
                  <a:gd name="T70" fmla="*/ 75 w 84"/>
                  <a:gd name="T71" fmla="*/ 15 h 88"/>
                  <a:gd name="T72" fmla="*/ 84 w 84"/>
                  <a:gd name="T73" fmla="*/ 30 h 88"/>
                  <a:gd name="T74" fmla="*/ 75 w 84"/>
                  <a:gd name="T75" fmla="*/ 3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4" h="88">
                    <a:moveTo>
                      <a:pt x="75" y="37"/>
                    </a:moveTo>
                    <a:cubicBezTo>
                      <a:pt x="75" y="39"/>
                      <a:pt x="76" y="42"/>
                      <a:pt x="76" y="44"/>
                    </a:cubicBezTo>
                    <a:cubicBezTo>
                      <a:pt x="76" y="46"/>
                      <a:pt x="75" y="49"/>
                      <a:pt x="75" y="51"/>
                    </a:cubicBezTo>
                    <a:cubicBezTo>
                      <a:pt x="75" y="51"/>
                      <a:pt x="75" y="51"/>
                      <a:pt x="75" y="51"/>
                    </a:cubicBezTo>
                    <a:cubicBezTo>
                      <a:pt x="84" y="58"/>
                      <a:pt x="84" y="58"/>
                      <a:pt x="84" y="58"/>
                    </a:cubicBezTo>
                    <a:cubicBezTo>
                      <a:pt x="82" y="64"/>
                      <a:pt x="79" y="69"/>
                      <a:pt x="75" y="73"/>
                    </a:cubicBezTo>
                    <a:cubicBezTo>
                      <a:pt x="65" y="69"/>
                      <a:pt x="65" y="69"/>
                      <a:pt x="65" y="69"/>
                    </a:cubicBezTo>
                    <a:cubicBezTo>
                      <a:pt x="61" y="72"/>
                      <a:pt x="57" y="74"/>
                      <a:pt x="52" y="76"/>
                    </a:cubicBezTo>
                    <a:cubicBezTo>
                      <a:pt x="52" y="76"/>
                      <a:pt x="52" y="76"/>
                      <a:pt x="52" y="76"/>
                    </a:cubicBezTo>
                    <a:cubicBezTo>
                      <a:pt x="51" y="87"/>
                      <a:pt x="51" y="87"/>
                      <a:pt x="51" y="87"/>
                    </a:cubicBezTo>
                    <a:cubicBezTo>
                      <a:pt x="48" y="88"/>
                      <a:pt x="45" y="88"/>
                      <a:pt x="42" y="88"/>
                    </a:cubicBezTo>
                    <a:cubicBezTo>
                      <a:pt x="39" y="88"/>
                      <a:pt x="36" y="88"/>
                      <a:pt x="34" y="87"/>
                    </a:cubicBezTo>
                    <a:cubicBezTo>
                      <a:pt x="32" y="76"/>
                      <a:pt x="32" y="76"/>
                      <a:pt x="32" y="76"/>
                    </a:cubicBezTo>
                    <a:cubicBezTo>
                      <a:pt x="32" y="76"/>
                      <a:pt x="32" y="76"/>
                      <a:pt x="32" y="76"/>
                    </a:cubicBezTo>
                    <a:cubicBezTo>
                      <a:pt x="27" y="74"/>
                      <a:pt x="23" y="72"/>
                      <a:pt x="19" y="69"/>
                    </a:cubicBezTo>
                    <a:cubicBezTo>
                      <a:pt x="9" y="73"/>
                      <a:pt x="9" y="73"/>
                      <a:pt x="9" y="73"/>
                    </a:cubicBezTo>
                    <a:cubicBezTo>
                      <a:pt x="5" y="69"/>
                      <a:pt x="2" y="64"/>
                      <a:pt x="0" y="58"/>
                    </a:cubicBezTo>
                    <a:cubicBezTo>
                      <a:pt x="9" y="51"/>
                      <a:pt x="9" y="51"/>
                      <a:pt x="9" y="51"/>
                    </a:cubicBezTo>
                    <a:cubicBezTo>
                      <a:pt x="9" y="51"/>
                      <a:pt x="9" y="51"/>
                      <a:pt x="9" y="51"/>
                    </a:cubicBezTo>
                    <a:cubicBezTo>
                      <a:pt x="9" y="49"/>
                      <a:pt x="8" y="46"/>
                      <a:pt x="8" y="44"/>
                    </a:cubicBezTo>
                    <a:cubicBezTo>
                      <a:pt x="8" y="42"/>
                      <a:pt x="9" y="39"/>
                      <a:pt x="9" y="37"/>
                    </a:cubicBezTo>
                    <a:cubicBezTo>
                      <a:pt x="9" y="37"/>
                      <a:pt x="9" y="37"/>
                      <a:pt x="9" y="37"/>
                    </a:cubicBezTo>
                    <a:cubicBezTo>
                      <a:pt x="0" y="30"/>
                      <a:pt x="0" y="30"/>
                      <a:pt x="0" y="30"/>
                    </a:cubicBezTo>
                    <a:cubicBezTo>
                      <a:pt x="2" y="24"/>
                      <a:pt x="5" y="19"/>
                      <a:pt x="9" y="15"/>
                    </a:cubicBezTo>
                    <a:cubicBezTo>
                      <a:pt x="19" y="19"/>
                      <a:pt x="19" y="19"/>
                      <a:pt x="19" y="19"/>
                    </a:cubicBezTo>
                    <a:cubicBezTo>
                      <a:pt x="19" y="19"/>
                      <a:pt x="19" y="19"/>
                      <a:pt x="19" y="19"/>
                    </a:cubicBezTo>
                    <a:cubicBezTo>
                      <a:pt x="23" y="16"/>
                      <a:pt x="27" y="14"/>
                      <a:pt x="32" y="12"/>
                    </a:cubicBezTo>
                    <a:cubicBezTo>
                      <a:pt x="32" y="12"/>
                      <a:pt x="32" y="12"/>
                      <a:pt x="32" y="12"/>
                    </a:cubicBezTo>
                    <a:cubicBezTo>
                      <a:pt x="34" y="1"/>
                      <a:pt x="34" y="1"/>
                      <a:pt x="34" y="1"/>
                    </a:cubicBezTo>
                    <a:cubicBezTo>
                      <a:pt x="36" y="0"/>
                      <a:pt x="39" y="0"/>
                      <a:pt x="42" y="0"/>
                    </a:cubicBezTo>
                    <a:cubicBezTo>
                      <a:pt x="45" y="0"/>
                      <a:pt x="48" y="0"/>
                      <a:pt x="51" y="1"/>
                    </a:cubicBezTo>
                    <a:cubicBezTo>
                      <a:pt x="52" y="12"/>
                      <a:pt x="52" y="12"/>
                      <a:pt x="52" y="12"/>
                    </a:cubicBezTo>
                    <a:cubicBezTo>
                      <a:pt x="52" y="12"/>
                      <a:pt x="52" y="12"/>
                      <a:pt x="52" y="12"/>
                    </a:cubicBezTo>
                    <a:cubicBezTo>
                      <a:pt x="57" y="14"/>
                      <a:pt x="61" y="16"/>
                      <a:pt x="65" y="19"/>
                    </a:cubicBezTo>
                    <a:cubicBezTo>
                      <a:pt x="65" y="19"/>
                      <a:pt x="65" y="19"/>
                      <a:pt x="65" y="19"/>
                    </a:cubicBezTo>
                    <a:cubicBezTo>
                      <a:pt x="75" y="15"/>
                      <a:pt x="75" y="15"/>
                      <a:pt x="75" y="15"/>
                    </a:cubicBezTo>
                    <a:cubicBezTo>
                      <a:pt x="79" y="19"/>
                      <a:pt x="82" y="24"/>
                      <a:pt x="84" y="30"/>
                    </a:cubicBezTo>
                    <a:cubicBezTo>
                      <a:pt x="75" y="37"/>
                      <a:pt x="75" y="37"/>
                      <a:pt x="75" y="37"/>
                    </a:cubicBezTo>
                    <a:close/>
                  </a:path>
                </a:pathLst>
              </a:custGeom>
              <a:grpFill/>
              <a:ln w="285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sp>
            <p:nvSpPr>
              <p:cNvPr id="192" name="Oval 27">
                <a:extLst>
                  <a:ext uri="{FF2B5EF4-FFF2-40B4-BE49-F238E27FC236}">
                    <a16:creationId xmlns:a16="http://schemas.microsoft.com/office/drawing/2014/main" id="{FCFCFAA4-D302-417C-B9AB-D7432407A852}"/>
                  </a:ext>
                </a:extLst>
              </p:cNvPr>
              <p:cNvSpPr>
                <a:spLocks noChangeArrowheads="1"/>
              </p:cNvSpPr>
              <p:nvPr/>
            </p:nvSpPr>
            <p:spPr bwMode="auto">
              <a:xfrm>
                <a:off x="2295526" y="2419350"/>
                <a:ext cx="176213" cy="174625"/>
              </a:xfrm>
              <a:prstGeom prst="ellipse">
                <a:avLst/>
              </a:prstGeom>
              <a:grpFill/>
              <a:ln w="285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grpSp>
        <p:sp>
          <p:nvSpPr>
            <p:cNvPr id="203" name="TextBox 202">
              <a:extLst>
                <a:ext uri="{FF2B5EF4-FFF2-40B4-BE49-F238E27FC236}">
                  <a16:creationId xmlns:a16="http://schemas.microsoft.com/office/drawing/2014/main" id="{85346D54-1123-4D07-B354-05BBDF9C6DC6}"/>
                </a:ext>
              </a:extLst>
            </p:cNvPr>
            <p:cNvSpPr txBox="1"/>
            <p:nvPr/>
          </p:nvSpPr>
          <p:spPr>
            <a:xfrm>
              <a:off x="8041259" y="3329423"/>
              <a:ext cx="2096250" cy="1003608"/>
            </a:xfrm>
            <a:prstGeom prst="rect">
              <a:avLst/>
            </a:prstGeom>
            <a:noFill/>
          </p:spPr>
          <p:txBody>
            <a:bodyPr wrap="square" rtlCol="0">
              <a:spAutoFit/>
            </a:bodyPr>
            <a:lstStyle/>
            <a:p>
              <a:pPr marL="0" marR="0" lvl="0" indent="0" algn="ctr"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t>Multiple Sclerosis: partnering with registries</a:t>
              </a:r>
              <a:b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br>
              <a:endParaRPr kumimoji="0" lang="en-GB" sz="1700" b="1" i="0" u="none" strike="noStrike" kern="1200" cap="none" spc="0" normalizeH="0" baseline="30000" noProof="0" dirty="0">
                <a:ln>
                  <a:noFill/>
                </a:ln>
                <a:solidFill>
                  <a:srgbClr val="023761"/>
                </a:solidFill>
                <a:effectLst/>
                <a:uLnTx/>
                <a:uFillTx/>
                <a:latin typeface="Arial" panose="020B0604020202020204"/>
                <a:ea typeface="+mn-ea"/>
                <a:cs typeface="+mn-cs"/>
              </a:endParaRPr>
            </a:p>
          </p:txBody>
        </p:sp>
        <p:sp>
          <p:nvSpPr>
            <p:cNvPr id="204" name="TextBox 203">
              <a:extLst>
                <a:ext uri="{FF2B5EF4-FFF2-40B4-BE49-F238E27FC236}">
                  <a16:creationId xmlns:a16="http://schemas.microsoft.com/office/drawing/2014/main" id="{C44E25B1-9348-40D7-BCC2-936E67184092}"/>
                </a:ext>
              </a:extLst>
            </p:cNvPr>
            <p:cNvSpPr txBox="1"/>
            <p:nvPr/>
          </p:nvSpPr>
          <p:spPr>
            <a:xfrm>
              <a:off x="7098915" y="4172571"/>
              <a:ext cx="3822364" cy="138499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600"/>
                </a:spcBef>
                <a:spcAft>
                  <a:spcPts val="600"/>
                </a:spcAft>
                <a:buClrTx/>
                <a:buSzTx/>
                <a:buFontTx/>
                <a:buNone/>
                <a:tabLst/>
                <a:defRPr/>
              </a:pPr>
              <a:r>
                <a:rPr kumimoji="0" lang="en-GB" sz="1600" b="0" i="0" u="none" strike="noStrike" kern="1200" cap="none" spc="0" normalizeH="0" baseline="0" noProof="0" dirty="0">
                  <a:ln>
                    <a:noFill/>
                  </a:ln>
                  <a:solidFill>
                    <a:srgbClr val="023761"/>
                  </a:solidFill>
                  <a:effectLst/>
                  <a:uLnTx/>
                  <a:uFillTx/>
                  <a:latin typeface="Arial" panose="020B0604020202020204"/>
                  <a:ea typeface="+mn-ea"/>
                  <a:cs typeface="+mn-cs"/>
                </a:rPr>
                <a:t>9 registries in 8 countries,</a:t>
              </a:r>
            </a:p>
            <a:p>
              <a:pPr marL="0" marR="0" lvl="0" indent="0" algn="ctr" defTabSz="1219170" rtl="0" eaLnBrk="1" fontAlgn="auto" latinLnBrk="0" hangingPunct="1">
                <a:lnSpc>
                  <a:spcPct val="100000"/>
                </a:lnSpc>
                <a:spcBef>
                  <a:spcPts val="600"/>
                </a:spcBef>
                <a:spcAft>
                  <a:spcPts val="600"/>
                </a:spcAft>
                <a:buClrTx/>
                <a:buSzTx/>
                <a:buFontTx/>
                <a:buNone/>
                <a:tabLst/>
                <a:defRPr/>
              </a:pPr>
              <a:r>
                <a:rPr kumimoji="0" lang="en-GB" sz="1600" b="0" i="0" u="none" strike="noStrike" kern="1200" cap="none" spc="0" normalizeH="0" baseline="0" noProof="0" dirty="0">
                  <a:ln>
                    <a:noFill/>
                  </a:ln>
                  <a:solidFill>
                    <a:srgbClr val="023761"/>
                  </a:solidFill>
                  <a:effectLst/>
                  <a:uLnTx/>
                  <a:uFillTx/>
                  <a:latin typeface="Arial" panose="020B0604020202020204"/>
                  <a:ea typeface="+mn-ea"/>
                  <a:cs typeface="+mn-cs"/>
                </a:rPr>
                <a:t>30,000 patient records.</a:t>
              </a:r>
            </a:p>
            <a:p>
              <a:pPr marL="0" marR="0" lvl="0" indent="0" algn="ctr" defTabSz="1219170" rtl="0" eaLnBrk="1" fontAlgn="auto" latinLnBrk="0" hangingPunct="1">
                <a:lnSpc>
                  <a:spcPct val="100000"/>
                </a:lnSpc>
                <a:spcBef>
                  <a:spcPts val="600"/>
                </a:spcBef>
                <a:spcAft>
                  <a:spcPts val="600"/>
                </a:spcAft>
                <a:buClrTx/>
                <a:buSzTx/>
                <a:buFontTx/>
                <a:buNone/>
                <a:tabLst/>
                <a:defRPr/>
              </a:pPr>
              <a:r>
                <a:rPr kumimoji="0" lang="en-GB" sz="1600" b="0" i="0" u="none" strike="noStrike" kern="1200" cap="none" spc="0" normalizeH="0" baseline="0" noProof="0" dirty="0">
                  <a:ln>
                    <a:noFill/>
                  </a:ln>
                  <a:solidFill>
                    <a:srgbClr val="023761"/>
                  </a:solidFill>
                  <a:effectLst/>
                  <a:uLnTx/>
                  <a:uFillTx/>
                  <a:latin typeface="Arial" panose="020B0604020202020204"/>
                  <a:ea typeface="+mn-ea"/>
                  <a:cs typeface="+mn-cs"/>
                </a:rPr>
                <a:t>Largest collaboration, </a:t>
              </a:r>
              <a:br>
                <a:rPr kumimoji="0" lang="en-GB" sz="1600" b="0" i="0" u="none" strike="noStrike" kern="1200" cap="none" spc="0" normalizeH="0" baseline="0" noProof="0" dirty="0">
                  <a:ln>
                    <a:noFill/>
                  </a:ln>
                  <a:solidFill>
                    <a:srgbClr val="023761"/>
                  </a:solidFill>
                  <a:effectLst/>
                  <a:uLnTx/>
                  <a:uFillTx/>
                  <a:latin typeface="Arial" panose="020B0604020202020204"/>
                  <a:ea typeface="+mn-ea"/>
                  <a:cs typeface="+mn-cs"/>
                </a:rPr>
              </a:br>
              <a:r>
                <a:rPr kumimoji="0" lang="en-GB" sz="1600" b="0" i="0" u="none" strike="noStrike" kern="1200" cap="none" spc="0" normalizeH="0" baseline="0" noProof="0" dirty="0">
                  <a:ln>
                    <a:noFill/>
                  </a:ln>
                  <a:solidFill>
                    <a:srgbClr val="023761"/>
                  </a:solidFill>
                  <a:effectLst/>
                  <a:uLnTx/>
                  <a:uFillTx/>
                  <a:latin typeface="Arial" panose="020B0604020202020204"/>
                  <a:ea typeface="+mn-ea"/>
                  <a:cs typeface="+mn-cs"/>
                </a:rPr>
                <a:t>and expanding</a:t>
              </a:r>
            </a:p>
          </p:txBody>
        </p:sp>
      </p:grpSp>
    </p:spTree>
    <p:extLst>
      <p:ext uri="{BB962C8B-B14F-4D97-AF65-F5344CB8AC3E}">
        <p14:creationId xmlns:p14="http://schemas.microsoft.com/office/powerpoint/2010/main" val="1506720060"/>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showMasterSp="0">
  <p:cSld>
    <p:bg>
      <p:bgPr>
        <a:solidFill>
          <a:schemeClr val="accent5"/>
        </a:solidFill>
        <a:effectLst/>
      </p:bgPr>
    </p:bg>
    <p:spTree>
      <p:nvGrpSpPr>
        <p:cNvPr id="1" name=""/>
        <p:cNvGrpSpPr/>
        <p:nvPr/>
      </p:nvGrpSpPr>
      <p:grpSpPr>
        <a:xfrm>
          <a:off x="0" y="0"/>
          <a:ext cx="0" cy="0"/>
          <a:chOff x="0" y="0"/>
          <a:chExt cx="0" cy="0"/>
        </a:xfrm>
      </p:grpSpPr>
      <p:grpSp>
        <p:nvGrpSpPr>
          <p:cNvPr id="169" name="Group 168" descr=" 2">
            <a:extLst>
              <a:ext uri="{FF2B5EF4-FFF2-40B4-BE49-F238E27FC236}">
                <a16:creationId xmlns:a16="http://schemas.microsoft.com/office/drawing/2014/main" id="{6293762E-EF58-49E2-B2A4-4D15E0B569B7}"/>
              </a:ext>
            </a:extLst>
          </p:cNvPr>
          <p:cNvGrpSpPr/>
          <p:nvPr/>
        </p:nvGrpSpPr>
        <p:grpSpPr>
          <a:xfrm>
            <a:off x="466725" y="1417971"/>
            <a:ext cx="3441662" cy="3935121"/>
            <a:chOff x="466725" y="1417971"/>
            <a:chExt cx="3441662" cy="3935121"/>
          </a:xfrm>
        </p:grpSpPr>
        <p:sp>
          <p:nvSpPr>
            <p:cNvPr id="205" name="Oval 204">
              <a:extLst>
                <a:ext uri="{FF2B5EF4-FFF2-40B4-BE49-F238E27FC236}">
                  <a16:creationId xmlns:a16="http://schemas.microsoft.com/office/drawing/2014/main" id="{EF37BF86-DD64-4210-AC98-8DC6372C3E3E}"/>
                </a:ext>
              </a:extLst>
            </p:cNvPr>
            <p:cNvSpPr/>
            <p:nvPr/>
          </p:nvSpPr>
          <p:spPr>
            <a:xfrm>
              <a:off x="1303866" y="1417971"/>
              <a:ext cx="1767381" cy="1767381"/>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sp>
          <p:nvSpPr>
            <p:cNvPr id="206" name="TextBox 205">
              <a:extLst>
                <a:ext uri="{FF2B5EF4-FFF2-40B4-BE49-F238E27FC236}">
                  <a16:creationId xmlns:a16="http://schemas.microsoft.com/office/drawing/2014/main" id="{060418CB-4433-4831-BDD4-28A93CE49D30}"/>
                </a:ext>
              </a:extLst>
            </p:cNvPr>
            <p:cNvSpPr txBox="1"/>
            <p:nvPr/>
          </p:nvSpPr>
          <p:spPr>
            <a:xfrm>
              <a:off x="466725" y="3362979"/>
              <a:ext cx="3441662" cy="837922"/>
            </a:xfrm>
            <a:prstGeom prst="rect">
              <a:avLst/>
            </a:prstGeom>
            <a:noFill/>
          </p:spPr>
          <p:txBody>
            <a:bodyPr wrap="square" rtlCol="0">
              <a:spAutoFit/>
            </a:bodyPr>
            <a:lstStyle/>
            <a:p>
              <a:pPr marL="0" marR="0" lvl="0" indent="0" algn="ctr"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t>Novartis co-created with</a:t>
              </a:r>
              <a:b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br>
              <a: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t>the neurological </a:t>
              </a:r>
              <a:b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br>
              <a: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t>patient community</a:t>
              </a:r>
            </a:p>
          </p:txBody>
        </p:sp>
        <p:sp>
          <p:nvSpPr>
            <p:cNvPr id="207" name="TextBox 206">
              <a:extLst>
                <a:ext uri="{FF2B5EF4-FFF2-40B4-BE49-F238E27FC236}">
                  <a16:creationId xmlns:a16="http://schemas.microsoft.com/office/drawing/2014/main" id="{B47917A3-6854-49C3-9D90-2B73C70A2864}"/>
                </a:ext>
              </a:extLst>
            </p:cNvPr>
            <p:cNvSpPr txBox="1"/>
            <p:nvPr/>
          </p:nvSpPr>
          <p:spPr>
            <a:xfrm>
              <a:off x="926762" y="4121986"/>
              <a:ext cx="2521589" cy="1231106"/>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600"/>
                </a:spcBef>
                <a:spcAft>
                  <a:spcPts val="600"/>
                </a:spcAft>
                <a:buClrTx/>
                <a:buSzTx/>
                <a:buFontTx/>
                <a:buNone/>
                <a:tabLst/>
                <a:defRPr/>
              </a:pPr>
              <a:r>
                <a:rPr kumimoji="0" lang="en-GB" sz="1600" b="0" i="0" u="none" strike="noStrike" kern="1200" cap="none" spc="0" normalizeH="0" baseline="0" noProof="0" dirty="0">
                  <a:ln>
                    <a:noFill/>
                  </a:ln>
                  <a:solidFill>
                    <a:srgbClr val="023761"/>
                  </a:solidFill>
                  <a:effectLst/>
                  <a:uLnTx/>
                  <a:uFillTx/>
                  <a:latin typeface="Arial" panose="020B0604020202020204"/>
                  <a:ea typeface="+mn-ea"/>
                  <a:cs typeface="+mn-cs"/>
                </a:rPr>
                <a:t>Patient councils, toolkits, and questionnaires</a:t>
              </a:r>
            </a:p>
            <a:p>
              <a:pPr marL="0" marR="0" lvl="0" indent="0" algn="ctr" defTabSz="1219170" rtl="0" eaLnBrk="1" fontAlgn="auto" latinLnBrk="0" hangingPunct="1">
                <a:lnSpc>
                  <a:spcPct val="100000"/>
                </a:lnSpc>
                <a:spcBef>
                  <a:spcPts val="600"/>
                </a:spcBef>
                <a:spcAft>
                  <a:spcPts val="600"/>
                </a:spcAft>
                <a:buClrTx/>
                <a:buSzTx/>
                <a:buFontTx/>
                <a:buNone/>
                <a:tabLst/>
                <a:defRPr/>
              </a:pPr>
              <a:r>
                <a:rPr kumimoji="0" lang="en-GB" sz="1600" b="1" i="0" u="none" strike="noStrike" kern="1200" cap="none" spc="0" normalizeH="0" baseline="0" noProof="0" dirty="0">
                  <a:ln>
                    <a:noFill/>
                  </a:ln>
                  <a:solidFill>
                    <a:srgbClr val="023761"/>
                  </a:solidFill>
                  <a:effectLst/>
                  <a:uLnTx/>
                  <a:uFillTx/>
                  <a:latin typeface="Arial" panose="020B0604020202020204"/>
                  <a:ea typeface="+mn-ea"/>
                  <a:cs typeface="+mn-cs"/>
                </a:rPr>
                <a:t>Voted #2 in Patient View for Neuroscience</a:t>
              </a:r>
              <a:r>
                <a:rPr kumimoji="0" lang="en-GB" sz="1600" b="1" i="0" u="none" strike="noStrike" kern="1200" cap="none" spc="0" normalizeH="0" baseline="30000" noProof="0" dirty="0">
                  <a:ln>
                    <a:noFill/>
                  </a:ln>
                  <a:solidFill>
                    <a:srgbClr val="023761"/>
                  </a:solidFill>
                  <a:effectLst/>
                  <a:uLnTx/>
                  <a:uFillTx/>
                  <a:latin typeface="Arial" panose="020B0604020202020204"/>
                  <a:ea typeface="+mn-ea"/>
                  <a:cs typeface="+mn-cs"/>
                </a:rPr>
                <a:t>1</a:t>
              </a:r>
              <a:r>
                <a:rPr kumimoji="0" lang="en-GB" sz="1600" b="0" i="0" u="none" strike="noStrike" kern="1200" cap="none" spc="0" normalizeH="0" baseline="0" noProof="0" dirty="0">
                  <a:ln>
                    <a:noFill/>
                  </a:ln>
                  <a:solidFill>
                    <a:srgbClr val="023761"/>
                  </a:solidFill>
                  <a:effectLst/>
                  <a:uLnTx/>
                  <a:uFillTx/>
                  <a:latin typeface="Arial" panose="020B0604020202020204"/>
                  <a:ea typeface="+mn-ea"/>
                  <a:cs typeface="+mn-cs"/>
                </a:rPr>
                <a:t> </a:t>
              </a:r>
            </a:p>
          </p:txBody>
        </p:sp>
        <p:grpSp>
          <p:nvGrpSpPr>
            <p:cNvPr id="208" name="Group 207">
              <a:extLst>
                <a:ext uri="{FF2B5EF4-FFF2-40B4-BE49-F238E27FC236}">
                  <a16:creationId xmlns:a16="http://schemas.microsoft.com/office/drawing/2014/main" id="{9F2FACDB-9470-4734-9525-BE4A62AAF8D1}"/>
                </a:ext>
              </a:extLst>
            </p:cNvPr>
            <p:cNvGrpSpPr/>
            <p:nvPr/>
          </p:nvGrpSpPr>
          <p:grpSpPr>
            <a:xfrm>
              <a:off x="1553715" y="1860573"/>
              <a:ext cx="1267683" cy="882176"/>
              <a:chOff x="4868863" y="2555875"/>
              <a:chExt cx="1701800" cy="1184276"/>
            </a:xfrm>
          </p:grpSpPr>
          <p:sp>
            <p:nvSpPr>
              <p:cNvPr id="209" name="Freeform 30">
                <a:extLst>
                  <a:ext uri="{FF2B5EF4-FFF2-40B4-BE49-F238E27FC236}">
                    <a16:creationId xmlns:a16="http://schemas.microsoft.com/office/drawing/2014/main" id="{FDFF1A2F-FF18-4917-9644-61874DC0E622}"/>
                  </a:ext>
                </a:extLst>
              </p:cNvPr>
              <p:cNvSpPr>
                <a:spLocks/>
              </p:cNvSpPr>
              <p:nvPr/>
            </p:nvSpPr>
            <p:spPr bwMode="auto">
              <a:xfrm>
                <a:off x="5080000" y="3205163"/>
                <a:ext cx="211138" cy="227013"/>
              </a:xfrm>
              <a:custGeom>
                <a:avLst/>
                <a:gdLst>
                  <a:gd name="T0" fmla="*/ 28 w 28"/>
                  <a:gd name="T1" fmla="*/ 19 h 30"/>
                  <a:gd name="T2" fmla="*/ 9 w 28"/>
                  <a:gd name="T3" fmla="*/ 23 h 30"/>
                  <a:gd name="T4" fmla="*/ 16 w 28"/>
                  <a:gd name="T5" fmla="*/ 0 h 30"/>
                  <a:gd name="T6" fmla="*/ 28 w 28"/>
                  <a:gd name="T7" fmla="*/ 19 h 30"/>
                </a:gdLst>
                <a:ahLst/>
                <a:cxnLst>
                  <a:cxn ang="0">
                    <a:pos x="T0" y="T1"/>
                  </a:cxn>
                  <a:cxn ang="0">
                    <a:pos x="T2" y="T3"/>
                  </a:cxn>
                  <a:cxn ang="0">
                    <a:pos x="T4" y="T5"/>
                  </a:cxn>
                  <a:cxn ang="0">
                    <a:pos x="T6" y="T7"/>
                  </a:cxn>
                </a:cxnLst>
                <a:rect l="0" t="0" r="r" b="b"/>
                <a:pathLst>
                  <a:path w="28" h="30">
                    <a:moveTo>
                      <a:pt x="28" y="19"/>
                    </a:moveTo>
                    <a:cubicBezTo>
                      <a:pt x="25" y="23"/>
                      <a:pt x="17" y="30"/>
                      <a:pt x="9" y="23"/>
                    </a:cubicBezTo>
                    <a:cubicBezTo>
                      <a:pt x="0" y="15"/>
                      <a:pt x="11" y="3"/>
                      <a:pt x="16" y="0"/>
                    </a:cubicBezTo>
                    <a:lnTo>
                      <a:pt x="28" y="19"/>
                    </a:lnTo>
                    <a:close/>
                  </a:path>
                </a:pathLst>
              </a:custGeom>
              <a:noFill/>
              <a:ln w="381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sp>
            <p:nvSpPr>
              <p:cNvPr id="210" name="Freeform 31">
                <a:extLst>
                  <a:ext uri="{FF2B5EF4-FFF2-40B4-BE49-F238E27FC236}">
                    <a16:creationId xmlns:a16="http://schemas.microsoft.com/office/drawing/2014/main" id="{DEE39548-3DB8-41F9-B973-0B3F1145767E}"/>
                  </a:ext>
                </a:extLst>
              </p:cNvPr>
              <p:cNvSpPr>
                <a:spLocks/>
              </p:cNvSpPr>
              <p:nvPr/>
            </p:nvSpPr>
            <p:spPr bwMode="auto">
              <a:xfrm>
                <a:off x="5208588" y="3273425"/>
                <a:ext cx="269875" cy="285750"/>
              </a:xfrm>
              <a:custGeom>
                <a:avLst/>
                <a:gdLst>
                  <a:gd name="T0" fmla="*/ 5 w 36"/>
                  <a:gd name="T1" fmla="*/ 34 h 38"/>
                  <a:gd name="T2" fmla="*/ 5 w 36"/>
                  <a:gd name="T3" fmla="*/ 34 h 38"/>
                  <a:gd name="T4" fmla="*/ 4 w 36"/>
                  <a:gd name="T5" fmla="*/ 19 h 38"/>
                  <a:gd name="T6" fmla="*/ 15 w 36"/>
                  <a:gd name="T7" fmla="*/ 5 h 38"/>
                  <a:gd name="T8" fmla="*/ 31 w 36"/>
                  <a:gd name="T9" fmla="*/ 4 h 38"/>
                  <a:gd name="T10" fmla="*/ 31 w 36"/>
                  <a:gd name="T11" fmla="*/ 4 h 38"/>
                  <a:gd name="T12" fmla="*/ 32 w 36"/>
                  <a:gd name="T13" fmla="*/ 20 h 38"/>
                  <a:gd name="T14" fmla="*/ 20 w 36"/>
                  <a:gd name="T15" fmla="*/ 33 h 38"/>
                  <a:gd name="T16" fmla="*/ 5 w 36"/>
                  <a:gd name="T17"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8">
                    <a:moveTo>
                      <a:pt x="5" y="34"/>
                    </a:moveTo>
                    <a:cubicBezTo>
                      <a:pt x="5" y="34"/>
                      <a:pt x="5" y="34"/>
                      <a:pt x="5" y="34"/>
                    </a:cubicBezTo>
                    <a:cubicBezTo>
                      <a:pt x="1" y="30"/>
                      <a:pt x="0" y="24"/>
                      <a:pt x="4" y="19"/>
                    </a:cubicBezTo>
                    <a:cubicBezTo>
                      <a:pt x="15" y="5"/>
                      <a:pt x="15" y="5"/>
                      <a:pt x="15" y="5"/>
                    </a:cubicBezTo>
                    <a:cubicBezTo>
                      <a:pt x="19" y="1"/>
                      <a:pt x="26" y="0"/>
                      <a:pt x="31" y="4"/>
                    </a:cubicBezTo>
                    <a:cubicBezTo>
                      <a:pt x="31" y="4"/>
                      <a:pt x="31" y="4"/>
                      <a:pt x="31" y="4"/>
                    </a:cubicBezTo>
                    <a:cubicBezTo>
                      <a:pt x="35" y="8"/>
                      <a:pt x="36" y="15"/>
                      <a:pt x="32" y="20"/>
                    </a:cubicBezTo>
                    <a:cubicBezTo>
                      <a:pt x="20" y="33"/>
                      <a:pt x="20" y="33"/>
                      <a:pt x="20" y="33"/>
                    </a:cubicBezTo>
                    <a:cubicBezTo>
                      <a:pt x="17" y="38"/>
                      <a:pt x="10" y="38"/>
                      <a:pt x="5" y="34"/>
                    </a:cubicBezTo>
                    <a:close/>
                  </a:path>
                </a:pathLst>
              </a:custGeom>
              <a:noFill/>
              <a:ln w="381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sp>
            <p:nvSpPr>
              <p:cNvPr id="211" name="Freeform 32">
                <a:extLst>
                  <a:ext uri="{FF2B5EF4-FFF2-40B4-BE49-F238E27FC236}">
                    <a16:creationId xmlns:a16="http://schemas.microsoft.com/office/drawing/2014/main" id="{A2AF4F96-7DD5-43FB-B131-854AA5EBEAA8}"/>
                  </a:ext>
                </a:extLst>
              </p:cNvPr>
              <p:cNvSpPr>
                <a:spLocks/>
              </p:cNvSpPr>
              <p:nvPr/>
            </p:nvSpPr>
            <p:spPr bwMode="auto">
              <a:xfrm>
                <a:off x="5335588" y="3378200"/>
                <a:ext cx="271463" cy="287338"/>
              </a:xfrm>
              <a:custGeom>
                <a:avLst/>
                <a:gdLst>
                  <a:gd name="T0" fmla="*/ 5 w 36"/>
                  <a:gd name="T1" fmla="*/ 34 h 38"/>
                  <a:gd name="T2" fmla="*/ 5 w 36"/>
                  <a:gd name="T3" fmla="*/ 34 h 38"/>
                  <a:gd name="T4" fmla="*/ 3 w 36"/>
                  <a:gd name="T5" fmla="*/ 19 h 38"/>
                  <a:gd name="T6" fmla="*/ 15 w 36"/>
                  <a:gd name="T7" fmla="*/ 6 h 38"/>
                  <a:gd name="T8" fmla="*/ 30 w 36"/>
                  <a:gd name="T9" fmla="*/ 4 h 38"/>
                  <a:gd name="T10" fmla="*/ 30 w 36"/>
                  <a:gd name="T11" fmla="*/ 4 h 38"/>
                  <a:gd name="T12" fmla="*/ 32 w 36"/>
                  <a:gd name="T13" fmla="*/ 20 h 38"/>
                  <a:gd name="T14" fmla="*/ 20 w 36"/>
                  <a:gd name="T15" fmla="*/ 34 h 38"/>
                  <a:gd name="T16" fmla="*/ 5 w 36"/>
                  <a:gd name="T17"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38">
                    <a:moveTo>
                      <a:pt x="5" y="34"/>
                    </a:moveTo>
                    <a:cubicBezTo>
                      <a:pt x="5" y="34"/>
                      <a:pt x="5" y="34"/>
                      <a:pt x="5" y="34"/>
                    </a:cubicBezTo>
                    <a:cubicBezTo>
                      <a:pt x="1" y="30"/>
                      <a:pt x="0" y="24"/>
                      <a:pt x="3" y="19"/>
                    </a:cubicBezTo>
                    <a:cubicBezTo>
                      <a:pt x="15" y="6"/>
                      <a:pt x="15" y="6"/>
                      <a:pt x="15" y="6"/>
                    </a:cubicBezTo>
                    <a:cubicBezTo>
                      <a:pt x="19" y="1"/>
                      <a:pt x="26" y="0"/>
                      <a:pt x="30" y="4"/>
                    </a:cubicBezTo>
                    <a:cubicBezTo>
                      <a:pt x="30" y="4"/>
                      <a:pt x="30" y="4"/>
                      <a:pt x="30" y="4"/>
                    </a:cubicBezTo>
                    <a:cubicBezTo>
                      <a:pt x="35" y="8"/>
                      <a:pt x="36" y="15"/>
                      <a:pt x="32" y="20"/>
                    </a:cubicBezTo>
                    <a:cubicBezTo>
                      <a:pt x="20" y="34"/>
                      <a:pt x="20" y="34"/>
                      <a:pt x="20" y="34"/>
                    </a:cubicBezTo>
                    <a:cubicBezTo>
                      <a:pt x="16" y="38"/>
                      <a:pt x="10" y="38"/>
                      <a:pt x="5" y="34"/>
                    </a:cubicBezTo>
                    <a:close/>
                  </a:path>
                </a:pathLst>
              </a:custGeom>
              <a:noFill/>
              <a:ln w="381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sp>
            <p:nvSpPr>
              <p:cNvPr id="212" name="Freeform 33">
                <a:extLst>
                  <a:ext uri="{FF2B5EF4-FFF2-40B4-BE49-F238E27FC236}">
                    <a16:creationId xmlns:a16="http://schemas.microsoft.com/office/drawing/2014/main" id="{13B50D29-8D62-439D-9AC5-EECBF544F7A1}"/>
                  </a:ext>
                </a:extLst>
              </p:cNvPr>
              <p:cNvSpPr>
                <a:spLocks/>
              </p:cNvSpPr>
              <p:nvPr/>
            </p:nvSpPr>
            <p:spPr bwMode="auto">
              <a:xfrm>
                <a:off x="5486400" y="3514725"/>
                <a:ext cx="203200" cy="203200"/>
              </a:xfrm>
              <a:custGeom>
                <a:avLst/>
                <a:gdLst>
                  <a:gd name="T0" fmla="*/ 5 w 27"/>
                  <a:gd name="T1" fmla="*/ 25 h 27"/>
                  <a:gd name="T2" fmla="*/ 5 w 27"/>
                  <a:gd name="T3" fmla="*/ 25 h 27"/>
                  <a:gd name="T4" fmla="*/ 3 w 27"/>
                  <a:gd name="T5" fmla="*/ 13 h 27"/>
                  <a:gd name="T6" fmla="*/ 9 w 27"/>
                  <a:gd name="T7" fmla="*/ 5 h 27"/>
                  <a:gd name="T8" fmla="*/ 22 w 27"/>
                  <a:gd name="T9" fmla="*/ 4 h 27"/>
                  <a:gd name="T10" fmla="*/ 22 w 27"/>
                  <a:gd name="T11" fmla="*/ 4 h 27"/>
                  <a:gd name="T12" fmla="*/ 24 w 27"/>
                  <a:gd name="T13" fmla="*/ 17 h 27"/>
                  <a:gd name="T14" fmla="*/ 20 w 27"/>
                  <a:gd name="T15" fmla="*/ 21 h 27"/>
                  <a:gd name="T16" fmla="*/ 5 w 27"/>
                  <a:gd name="T1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7">
                    <a:moveTo>
                      <a:pt x="5" y="25"/>
                    </a:moveTo>
                    <a:cubicBezTo>
                      <a:pt x="5" y="25"/>
                      <a:pt x="5" y="25"/>
                      <a:pt x="5" y="25"/>
                    </a:cubicBezTo>
                    <a:cubicBezTo>
                      <a:pt x="1" y="21"/>
                      <a:pt x="0" y="16"/>
                      <a:pt x="3" y="13"/>
                    </a:cubicBezTo>
                    <a:cubicBezTo>
                      <a:pt x="9" y="5"/>
                      <a:pt x="9" y="5"/>
                      <a:pt x="9" y="5"/>
                    </a:cubicBezTo>
                    <a:cubicBezTo>
                      <a:pt x="13" y="1"/>
                      <a:pt x="19" y="0"/>
                      <a:pt x="22" y="4"/>
                    </a:cubicBezTo>
                    <a:cubicBezTo>
                      <a:pt x="22" y="4"/>
                      <a:pt x="22" y="4"/>
                      <a:pt x="22" y="4"/>
                    </a:cubicBezTo>
                    <a:cubicBezTo>
                      <a:pt x="26" y="7"/>
                      <a:pt x="27" y="13"/>
                      <a:pt x="24" y="17"/>
                    </a:cubicBezTo>
                    <a:cubicBezTo>
                      <a:pt x="20" y="21"/>
                      <a:pt x="20" y="21"/>
                      <a:pt x="20" y="21"/>
                    </a:cubicBezTo>
                    <a:cubicBezTo>
                      <a:pt x="17" y="25"/>
                      <a:pt x="11" y="27"/>
                      <a:pt x="5" y="25"/>
                    </a:cubicBezTo>
                    <a:close/>
                  </a:path>
                </a:pathLst>
              </a:custGeom>
              <a:noFill/>
              <a:ln w="381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sp>
            <p:nvSpPr>
              <p:cNvPr id="213" name="Freeform 34">
                <a:extLst>
                  <a:ext uri="{FF2B5EF4-FFF2-40B4-BE49-F238E27FC236}">
                    <a16:creationId xmlns:a16="http://schemas.microsoft.com/office/drawing/2014/main" id="{B72E16C9-4968-4640-88F9-938F20B0DACD}"/>
                  </a:ext>
                </a:extLst>
              </p:cNvPr>
              <p:cNvSpPr>
                <a:spLocks/>
              </p:cNvSpPr>
              <p:nvPr/>
            </p:nvSpPr>
            <p:spPr bwMode="auto">
              <a:xfrm>
                <a:off x="5064125" y="2640013"/>
                <a:ext cx="1182688" cy="1100138"/>
              </a:xfrm>
              <a:custGeom>
                <a:avLst/>
                <a:gdLst>
                  <a:gd name="T0" fmla="*/ 93 w 157"/>
                  <a:gd name="T1" fmla="*/ 38 h 146"/>
                  <a:gd name="T2" fmla="*/ 74 w 157"/>
                  <a:gd name="T3" fmla="*/ 58 h 146"/>
                  <a:gd name="T4" fmla="*/ 59 w 157"/>
                  <a:gd name="T5" fmla="*/ 67 h 146"/>
                  <a:gd name="T6" fmla="*/ 54 w 157"/>
                  <a:gd name="T7" fmla="*/ 53 h 146"/>
                  <a:gd name="T8" fmla="*/ 59 w 157"/>
                  <a:gd name="T9" fmla="*/ 29 h 146"/>
                  <a:gd name="T10" fmla="*/ 84 w 157"/>
                  <a:gd name="T11" fmla="*/ 7 h 146"/>
                  <a:gd name="T12" fmla="*/ 84 w 157"/>
                  <a:gd name="T13" fmla="*/ 5 h 146"/>
                  <a:gd name="T14" fmla="*/ 67 w 157"/>
                  <a:gd name="T15" fmla="*/ 0 h 146"/>
                  <a:gd name="T16" fmla="*/ 28 w 157"/>
                  <a:gd name="T17" fmla="*/ 9 h 146"/>
                  <a:gd name="T18" fmla="*/ 0 w 157"/>
                  <a:gd name="T19" fmla="*/ 57 h 146"/>
                  <a:gd name="T20" fmla="*/ 17 w 157"/>
                  <a:gd name="T21" fmla="*/ 75 h 146"/>
                  <a:gd name="T22" fmla="*/ 18 w 157"/>
                  <a:gd name="T23" fmla="*/ 75 h 146"/>
                  <a:gd name="T24" fmla="*/ 30 w 157"/>
                  <a:gd name="T25" fmla="*/ 94 h 146"/>
                  <a:gd name="T26" fmla="*/ 30 w 157"/>
                  <a:gd name="T27" fmla="*/ 94 h 146"/>
                  <a:gd name="T28" fmla="*/ 34 w 157"/>
                  <a:gd name="T29" fmla="*/ 89 h 146"/>
                  <a:gd name="T30" fmla="*/ 50 w 157"/>
                  <a:gd name="T31" fmla="*/ 88 h 146"/>
                  <a:gd name="T32" fmla="*/ 51 w 157"/>
                  <a:gd name="T33" fmla="*/ 104 h 146"/>
                  <a:gd name="T34" fmla="*/ 66 w 157"/>
                  <a:gd name="T35" fmla="*/ 102 h 146"/>
                  <a:gd name="T36" fmla="*/ 68 w 157"/>
                  <a:gd name="T37" fmla="*/ 118 h 146"/>
                  <a:gd name="T38" fmla="*/ 60 w 157"/>
                  <a:gd name="T39" fmla="*/ 127 h 146"/>
                  <a:gd name="T40" fmla="*/ 61 w 157"/>
                  <a:gd name="T41" fmla="*/ 127 h 146"/>
                  <a:gd name="T42" fmla="*/ 65 w 157"/>
                  <a:gd name="T43" fmla="*/ 121 h 146"/>
                  <a:gd name="T44" fmla="*/ 78 w 157"/>
                  <a:gd name="T45" fmla="*/ 120 h 146"/>
                  <a:gd name="T46" fmla="*/ 80 w 157"/>
                  <a:gd name="T47" fmla="*/ 133 h 146"/>
                  <a:gd name="T48" fmla="*/ 74 w 157"/>
                  <a:gd name="T49" fmla="*/ 140 h 146"/>
                  <a:gd name="T50" fmla="*/ 96 w 157"/>
                  <a:gd name="T51" fmla="*/ 141 h 146"/>
                  <a:gd name="T52" fmla="*/ 101 w 157"/>
                  <a:gd name="T53" fmla="*/ 133 h 146"/>
                  <a:gd name="T54" fmla="*/ 94 w 157"/>
                  <a:gd name="T55" fmla="*/ 128 h 146"/>
                  <a:gd name="T56" fmla="*/ 101 w 157"/>
                  <a:gd name="T57" fmla="*/ 133 h 146"/>
                  <a:gd name="T58" fmla="*/ 116 w 157"/>
                  <a:gd name="T59" fmla="*/ 132 h 146"/>
                  <a:gd name="T60" fmla="*/ 119 w 157"/>
                  <a:gd name="T61" fmla="*/ 120 h 146"/>
                  <a:gd name="T62" fmla="*/ 101 w 157"/>
                  <a:gd name="T63" fmla="*/ 107 h 146"/>
                  <a:gd name="T64" fmla="*/ 119 w 157"/>
                  <a:gd name="T65" fmla="*/ 120 h 146"/>
                  <a:gd name="T66" fmla="*/ 136 w 157"/>
                  <a:gd name="T67" fmla="*/ 118 h 146"/>
                  <a:gd name="T68" fmla="*/ 134 w 157"/>
                  <a:gd name="T69" fmla="*/ 106 h 146"/>
                  <a:gd name="T70" fmla="*/ 111 w 157"/>
                  <a:gd name="T71" fmla="*/ 88 h 146"/>
                  <a:gd name="T72" fmla="*/ 134 w 157"/>
                  <a:gd name="T73" fmla="*/ 106 h 146"/>
                  <a:gd name="T74" fmla="*/ 151 w 157"/>
                  <a:gd name="T75" fmla="*/ 105 h 146"/>
                  <a:gd name="T76" fmla="*/ 151 w 157"/>
                  <a:gd name="T77" fmla="*/ 87 h 146"/>
                  <a:gd name="T78" fmla="*/ 93 w 157"/>
                  <a:gd name="T79" fmla="*/ 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7" h="146">
                    <a:moveTo>
                      <a:pt x="93" y="38"/>
                    </a:moveTo>
                    <a:cubicBezTo>
                      <a:pt x="93" y="38"/>
                      <a:pt x="84" y="46"/>
                      <a:pt x="74" y="58"/>
                    </a:cubicBezTo>
                    <a:cubicBezTo>
                      <a:pt x="69" y="63"/>
                      <a:pt x="64" y="69"/>
                      <a:pt x="59" y="67"/>
                    </a:cubicBezTo>
                    <a:cubicBezTo>
                      <a:pt x="54" y="65"/>
                      <a:pt x="54" y="58"/>
                      <a:pt x="54" y="53"/>
                    </a:cubicBezTo>
                    <a:cubicBezTo>
                      <a:pt x="54" y="48"/>
                      <a:pt x="54" y="38"/>
                      <a:pt x="59" y="29"/>
                    </a:cubicBezTo>
                    <a:cubicBezTo>
                      <a:pt x="62" y="24"/>
                      <a:pt x="73" y="13"/>
                      <a:pt x="84" y="7"/>
                    </a:cubicBezTo>
                    <a:cubicBezTo>
                      <a:pt x="84" y="5"/>
                      <a:pt x="84" y="5"/>
                      <a:pt x="84" y="5"/>
                    </a:cubicBezTo>
                    <a:cubicBezTo>
                      <a:pt x="84" y="5"/>
                      <a:pt x="77" y="0"/>
                      <a:pt x="67" y="0"/>
                    </a:cubicBezTo>
                    <a:cubicBezTo>
                      <a:pt x="48" y="0"/>
                      <a:pt x="28" y="9"/>
                      <a:pt x="28" y="9"/>
                    </a:cubicBezTo>
                    <a:cubicBezTo>
                      <a:pt x="0" y="57"/>
                      <a:pt x="0" y="57"/>
                      <a:pt x="0" y="57"/>
                    </a:cubicBezTo>
                    <a:cubicBezTo>
                      <a:pt x="9" y="63"/>
                      <a:pt x="14" y="69"/>
                      <a:pt x="17" y="75"/>
                    </a:cubicBezTo>
                    <a:cubicBezTo>
                      <a:pt x="18" y="75"/>
                      <a:pt x="18" y="75"/>
                      <a:pt x="18" y="75"/>
                    </a:cubicBezTo>
                    <a:cubicBezTo>
                      <a:pt x="30" y="94"/>
                      <a:pt x="30" y="94"/>
                      <a:pt x="30" y="94"/>
                    </a:cubicBezTo>
                    <a:cubicBezTo>
                      <a:pt x="30" y="94"/>
                      <a:pt x="30" y="94"/>
                      <a:pt x="30" y="94"/>
                    </a:cubicBezTo>
                    <a:cubicBezTo>
                      <a:pt x="34" y="89"/>
                      <a:pt x="34" y="89"/>
                      <a:pt x="34" y="89"/>
                    </a:cubicBezTo>
                    <a:cubicBezTo>
                      <a:pt x="38" y="85"/>
                      <a:pt x="45" y="84"/>
                      <a:pt x="50" y="88"/>
                    </a:cubicBezTo>
                    <a:cubicBezTo>
                      <a:pt x="54" y="92"/>
                      <a:pt x="55" y="99"/>
                      <a:pt x="51" y="104"/>
                    </a:cubicBezTo>
                    <a:cubicBezTo>
                      <a:pt x="55" y="99"/>
                      <a:pt x="62" y="98"/>
                      <a:pt x="66" y="102"/>
                    </a:cubicBezTo>
                    <a:cubicBezTo>
                      <a:pt x="71" y="106"/>
                      <a:pt x="72" y="113"/>
                      <a:pt x="68" y="118"/>
                    </a:cubicBezTo>
                    <a:cubicBezTo>
                      <a:pt x="60" y="127"/>
                      <a:pt x="60" y="127"/>
                      <a:pt x="60" y="127"/>
                    </a:cubicBezTo>
                    <a:cubicBezTo>
                      <a:pt x="61" y="127"/>
                      <a:pt x="61" y="127"/>
                      <a:pt x="61" y="127"/>
                    </a:cubicBezTo>
                    <a:cubicBezTo>
                      <a:pt x="65" y="121"/>
                      <a:pt x="65" y="121"/>
                      <a:pt x="65" y="121"/>
                    </a:cubicBezTo>
                    <a:cubicBezTo>
                      <a:pt x="69" y="117"/>
                      <a:pt x="75" y="116"/>
                      <a:pt x="78" y="120"/>
                    </a:cubicBezTo>
                    <a:cubicBezTo>
                      <a:pt x="82" y="123"/>
                      <a:pt x="83" y="129"/>
                      <a:pt x="80" y="133"/>
                    </a:cubicBezTo>
                    <a:cubicBezTo>
                      <a:pt x="74" y="140"/>
                      <a:pt x="74" y="140"/>
                      <a:pt x="74" y="140"/>
                    </a:cubicBezTo>
                    <a:cubicBezTo>
                      <a:pt x="84" y="146"/>
                      <a:pt x="92" y="143"/>
                      <a:pt x="96" y="141"/>
                    </a:cubicBezTo>
                    <a:cubicBezTo>
                      <a:pt x="99" y="139"/>
                      <a:pt x="104" y="135"/>
                      <a:pt x="101" y="133"/>
                    </a:cubicBezTo>
                    <a:cubicBezTo>
                      <a:pt x="94" y="128"/>
                      <a:pt x="94" y="128"/>
                      <a:pt x="94" y="128"/>
                    </a:cubicBezTo>
                    <a:cubicBezTo>
                      <a:pt x="94" y="128"/>
                      <a:pt x="95" y="128"/>
                      <a:pt x="101" y="133"/>
                    </a:cubicBezTo>
                    <a:cubicBezTo>
                      <a:pt x="108" y="136"/>
                      <a:pt x="113" y="134"/>
                      <a:pt x="116" y="132"/>
                    </a:cubicBezTo>
                    <a:cubicBezTo>
                      <a:pt x="120" y="129"/>
                      <a:pt x="120" y="123"/>
                      <a:pt x="119" y="120"/>
                    </a:cubicBezTo>
                    <a:cubicBezTo>
                      <a:pt x="101" y="107"/>
                      <a:pt x="101" y="107"/>
                      <a:pt x="101" y="107"/>
                    </a:cubicBezTo>
                    <a:cubicBezTo>
                      <a:pt x="119" y="120"/>
                      <a:pt x="119" y="120"/>
                      <a:pt x="119" y="120"/>
                    </a:cubicBezTo>
                    <a:cubicBezTo>
                      <a:pt x="124" y="124"/>
                      <a:pt x="133" y="122"/>
                      <a:pt x="136" y="118"/>
                    </a:cubicBezTo>
                    <a:cubicBezTo>
                      <a:pt x="139" y="113"/>
                      <a:pt x="139" y="109"/>
                      <a:pt x="134" y="106"/>
                    </a:cubicBezTo>
                    <a:cubicBezTo>
                      <a:pt x="111" y="88"/>
                      <a:pt x="111" y="88"/>
                      <a:pt x="111" y="88"/>
                    </a:cubicBezTo>
                    <a:cubicBezTo>
                      <a:pt x="134" y="106"/>
                      <a:pt x="134" y="106"/>
                      <a:pt x="134" y="106"/>
                    </a:cubicBezTo>
                    <a:cubicBezTo>
                      <a:pt x="139" y="110"/>
                      <a:pt x="146" y="109"/>
                      <a:pt x="151" y="105"/>
                    </a:cubicBezTo>
                    <a:cubicBezTo>
                      <a:pt x="155" y="101"/>
                      <a:pt x="157" y="92"/>
                      <a:pt x="151" y="87"/>
                    </a:cubicBezTo>
                    <a:lnTo>
                      <a:pt x="93" y="38"/>
                    </a:lnTo>
                    <a:close/>
                  </a:path>
                </a:pathLst>
              </a:custGeom>
              <a:noFill/>
              <a:ln w="381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sp>
            <p:nvSpPr>
              <p:cNvPr id="214" name="Freeform 35">
                <a:extLst>
                  <a:ext uri="{FF2B5EF4-FFF2-40B4-BE49-F238E27FC236}">
                    <a16:creationId xmlns:a16="http://schemas.microsoft.com/office/drawing/2014/main" id="{40127A93-E93B-46C5-A44F-FD7E6FF4BF76}"/>
                  </a:ext>
                </a:extLst>
              </p:cNvPr>
              <p:cNvSpPr>
                <a:spLocks/>
              </p:cNvSpPr>
              <p:nvPr/>
            </p:nvSpPr>
            <p:spPr bwMode="auto">
              <a:xfrm>
                <a:off x="5472113" y="2640013"/>
                <a:ext cx="903288" cy="655638"/>
              </a:xfrm>
              <a:custGeom>
                <a:avLst/>
                <a:gdLst>
                  <a:gd name="T0" fmla="*/ 120 w 120"/>
                  <a:gd name="T1" fmla="*/ 57 h 87"/>
                  <a:gd name="T2" fmla="*/ 92 w 120"/>
                  <a:gd name="T3" fmla="*/ 9 h 87"/>
                  <a:gd name="T4" fmla="*/ 52 w 120"/>
                  <a:gd name="T5" fmla="*/ 0 h 87"/>
                  <a:gd name="T6" fmla="*/ 5 w 120"/>
                  <a:gd name="T7" fmla="*/ 29 h 87"/>
                  <a:gd name="T8" fmla="*/ 0 w 120"/>
                  <a:gd name="T9" fmla="*/ 53 h 87"/>
                  <a:gd name="T10" fmla="*/ 5 w 120"/>
                  <a:gd name="T11" fmla="*/ 67 h 87"/>
                  <a:gd name="T12" fmla="*/ 20 w 120"/>
                  <a:gd name="T13" fmla="*/ 58 h 87"/>
                  <a:gd name="T14" fmla="*/ 39 w 120"/>
                  <a:gd name="T15" fmla="*/ 38 h 87"/>
                  <a:gd name="T16" fmla="*/ 97 w 120"/>
                  <a:gd name="T17" fmla="*/ 87 h 87"/>
                  <a:gd name="T18" fmla="*/ 97 w 120"/>
                  <a:gd name="T19" fmla="*/ 87 h 87"/>
                  <a:gd name="T20" fmla="*/ 120 w 120"/>
                  <a:gd name="T21"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87">
                    <a:moveTo>
                      <a:pt x="120" y="57"/>
                    </a:moveTo>
                    <a:cubicBezTo>
                      <a:pt x="92" y="9"/>
                      <a:pt x="92" y="9"/>
                      <a:pt x="92" y="9"/>
                    </a:cubicBezTo>
                    <a:cubicBezTo>
                      <a:pt x="92" y="9"/>
                      <a:pt x="69" y="0"/>
                      <a:pt x="52" y="0"/>
                    </a:cubicBezTo>
                    <a:cubicBezTo>
                      <a:pt x="36" y="0"/>
                      <a:pt x="10" y="20"/>
                      <a:pt x="5" y="29"/>
                    </a:cubicBezTo>
                    <a:cubicBezTo>
                      <a:pt x="0" y="38"/>
                      <a:pt x="0" y="48"/>
                      <a:pt x="0" y="53"/>
                    </a:cubicBezTo>
                    <a:cubicBezTo>
                      <a:pt x="0" y="58"/>
                      <a:pt x="0" y="65"/>
                      <a:pt x="5" y="67"/>
                    </a:cubicBezTo>
                    <a:cubicBezTo>
                      <a:pt x="10" y="69"/>
                      <a:pt x="15" y="63"/>
                      <a:pt x="20" y="58"/>
                    </a:cubicBezTo>
                    <a:cubicBezTo>
                      <a:pt x="30" y="46"/>
                      <a:pt x="39" y="38"/>
                      <a:pt x="39" y="38"/>
                    </a:cubicBezTo>
                    <a:cubicBezTo>
                      <a:pt x="97" y="87"/>
                      <a:pt x="97" y="87"/>
                      <a:pt x="97" y="87"/>
                    </a:cubicBezTo>
                    <a:cubicBezTo>
                      <a:pt x="97" y="87"/>
                      <a:pt x="97" y="87"/>
                      <a:pt x="97" y="87"/>
                    </a:cubicBezTo>
                    <a:cubicBezTo>
                      <a:pt x="108" y="75"/>
                      <a:pt x="108" y="61"/>
                      <a:pt x="120" y="57"/>
                    </a:cubicBezTo>
                    <a:close/>
                  </a:path>
                </a:pathLst>
              </a:custGeom>
              <a:noFill/>
              <a:ln w="381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sp>
            <p:nvSpPr>
              <p:cNvPr id="215" name="Freeform 36">
                <a:extLst>
                  <a:ext uri="{FF2B5EF4-FFF2-40B4-BE49-F238E27FC236}">
                    <a16:creationId xmlns:a16="http://schemas.microsoft.com/office/drawing/2014/main" id="{FEEA55F5-B906-4C29-9717-5EB275F77073}"/>
                  </a:ext>
                </a:extLst>
              </p:cNvPr>
              <p:cNvSpPr>
                <a:spLocks/>
              </p:cNvSpPr>
              <p:nvPr/>
            </p:nvSpPr>
            <p:spPr bwMode="auto">
              <a:xfrm>
                <a:off x="4868863" y="2555875"/>
                <a:ext cx="428625" cy="550863"/>
              </a:xfrm>
              <a:custGeom>
                <a:avLst/>
                <a:gdLst>
                  <a:gd name="T0" fmla="*/ 15 w 57"/>
                  <a:gd name="T1" fmla="*/ 71 h 73"/>
                  <a:gd name="T2" fmla="*/ 5 w 57"/>
                  <a:gd name="T3" fmla="*/ 65 h 73"/>
                  <a:gd name="T4" fmla="*/ 2 w 57"/>
                  <a:gd name="T5" fmla="*/ 54 h 73"/>
                  <a:gd name="T6" fmla="*/ 30 w 57"/>
                  <a:gd name="T7" fmla="*/ 6 h 73"/>
                  <a:gd name="T8" fmla="*/ 41 w 57"/>
                  <a:gd name="T9" fmla="*/ 3 h 73"/>
                  <a:gd name="T10" fmla="*/ 51 w 57"/>
                  <a:gd name="T11" fmla="*/ 9 h 73"/>
                  <a:gd name="T12" fmla="*/ 54 w 57"/>
                  <a:gd name="T13" fmla="*/ 20 h 73"/>
                  <a:gd name="T14" fmla="*/ 26 w 57"/>
                  <a:gd name="T15" fmla="*/ 68 h 73"/>
                  <a:gd name="T16" fmla="*/ 15 w 57"/>
                  <a:gd name="T17" fmla="*/ 7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73">
                    <a:moveTo>
                      <a:pt x="15" y="71"/>
                    </a:moveTo>
                    <a:cubicBezTo>
                      <a:pt x="5" y="65"/>
                      <a:pt x="5" y="65"/>
                      <a:pt x="5" y="65"/>
                    </a:cubicBezTo>
                    <a:cubicBezTo>
                      <a:pt x="1" y="63"/>
                      <a:pt x="0" y="58"/>
                      <a:pt x="2" y="54"/>
                    </a:cubicBezTo>
                    <a:cubicBezTo>
                      <a:pt x="30" y="6"/>
                      <a:pt x="30" y="6"/>
                      <a:pt x="30" y="6"/>
                    </a:cubicBezTo>
                    <a:cubicBezTo>
                      <a:pt x="32" y="2"/>
                      <a:pt x="37" y="0"/>
                      <a:pt x="41" y="3"/>
                    </a:cubicBezTo>
                    <a:cubicBezTo>
                      <a:pt x="51" y="9"/>
                      <a:pt x="51" y="9"/>
                      <a:pt x="51" y="9"/>
                    </a:cubicBezTo>
                    <a:cubicBezTo>
                      <a:pt x="55" y="11"/>
                      <a:pt x="57" y="16"/>
                      <a:pt x="54" y="20"/>
                    </a:cubicBezTo>
                    <a:cubicBezTo>
                      <a:pt x="26" y="68"/>
                      <a:pt x="26" y="68"/>
                      <a:pt x="26" y="68"/>
                    </a:cubicBezTo>
                    <a:cubicBezTo>
                      <a:pt x="24" y="72"/>
                      <a:pt x="19" y="73"/>
                      <a:pt x="15" y="71"/>
                    </a:cubicBezTo>
                    <a:close/>
                  </a:path>
                </a:pathLst>
              </a:custGeom>
              <a:noFill/>
              <a:ln w="381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sp>
            <p:nvSpPr>
              <p:cNvPr id="216" name="Freeform 37">
                <a:extLst>
                  <a:ext uri="{FF2B5EF4-FFF2-40B4-BE49-F238E27FC236}">
                    <a16:creationId xmlns:a16="http://schemas.microsoft.com/office/drawing/2014/main" id="{18F5B3AB-D130-420B-8396-73F759AC0545}"/>
                  </a:ext>
                </a:extLst>
              </p:cNvPr>
              <p:cNvSpPr>
                <a:spLocks/>
              </p:cNvSpPr>
              <p:nvPr/>
            </p:nvSpPr>
            <p:spPr bwMode="auto">
              <a:xfrm>
                <a:off x="6142038" y="2555875"/>
                <a:ext cx="428625" cy="550863"/>
              </a:xfrm>
              <a:custGeom>
                <a:avLst/>
                <a:gdLst>
                  <a:gd name="T0" fmla="*/ 42 w 57"/>
                  <a:gd name="T1" fmla="*/ 71 h 73"/>
                  <a:gd name="T2" fmla="*/ 52 w 57"/>
                  <a:gd name="T3" fmla="*/ 65 h 73"/>
                  <a:gd name="T4" fmla="*/ 55 w 57"/>
                  <a:gd name="T5" fmla="*/ 54 h 73"/>
                  <a:gd name="T6" fmla="*/ 27 w 57"/>
                  <a:gd name="T7" fmla="*/ 6 h 73"/>
                  <a:gd name="T8" fmla="*/ 16 w 57"/>
                  <a:gd name="T9" fmla="*/ 3 h 73"/>
                  <a:gd name="T10" fmla="*/ 6 w 57"/>
                  <a:gd name="T11" fmla="*/ 9 h 73"/>
                  <a:gd name="T12" fmla="*/ 3 w 57"/>
                  <a:gd name="T13" fmla="*/ 20 h 73"/>
                  <a:gd name="T14" fmla="*/ 31 w 57"/>
                  <a:gd name="T15" fmla="*/ 68 h 73"/>
                  <a:gd name="T16" fmla="*/ 42 w 57"/>
                  <a:gd name="T17" fmla="*/ 7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73">
                    <a:moveTo>
                      <a:pt x="42" y="71"/>
                    </a:moveTo>
                    <a:cubicBezTo>
                      <a:pt x="52" y="65"/>
                      <a:pt x="52" y="65"/>
                      <a:pt x="52" y="65"/>
                    </a:cubicBezTo>
                    <a:cubicBezTo>
                      <a:pt x="56" y="63"/>
                      <a:pt x="57" y="58"/>
                      <a:pt x="55" y="54"/>
                    </a:cubicBezTo>
                    <a:cubicBezTo>
                      <a:pt x="27" y="6"/>
                      <a:pt x="27" y="6"/>
                      <a:pt x="27" y="6"/>
                    </a:cubicBezTo>
                    <a:cubicBezTo>
                      <a:pt x="25" y="2"/>
                      <a:pt x="20" y="0"/>
                      <a:pt x="16" y="3"/>
                    </a:cubicBezTo>
                    <a:cubicBezTo>
                      <a:pt x="6" y="9"/>
                      <a:pt x="6" y="9"/>
                      <a:pt x="6" y="9"/>
                    </a:cubicBezTo>
                    <a:cubicBezTo>
                      <a:pt x="2" y="11"/>
                      <a:pt x="0" y="16"/>
                      <a:pt x="3" y="20"/>
                    </a:cubicBezTo>
                    <a:cubicBezTo>
                      <a:pt x="31" y="68"/>
                      <a:pt x="31" y="68"/>
                      <a:pt x="31" y="68"/>
                    </a:cubicBezTo>
                    <a:cubicBezTo>
                      <a:pt x="33" y="72"/>
                      <a:pt x="38" y="73"/>
                      <a:pt x="42" y="71"/>
                    </a:cubicBezTo>
                    <a:close/>
                  </a:path>
                </a:pathLst>
              </a:custGeom>
              <a:noFill/>
              <a:ln w="381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grpSp>
      </p:gr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3551918"/>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chemeClr val="bg1"/>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grp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5856"/>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accent5"/>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3722174"/>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C6C6C6"/>
                </a:solidFill>
                <a:effectLst/>
                <a:uLnTx/>
                <a:uFillTx/>
                <a:latin typeface="Arial" panose="020B0604020202020204"/>
                <a:ea typeface="+mn-ea"/>
                <a:cs typeface="+mn-cs"/>
              </a:rPr>
              <a:t>Partnerships and collaborations</a:t>
            </a:r>
          </a:p>
        </p:txBody>
      </p:sp>
      <p:pic>
        <p:nvPicPr>
          <p:cNvPr id="89" name="Picture 88" descr=" 89">
            <a:extLst>
              <a:ext uri="{FF2B5EF4-FFF2-40B4-BE49-F238E27FC236}">
                <a16:creationId xmlns:a16="http://schemas.microsoft.com/office/drawing/2014/main" id="{715B13CA-A097-4CBF-9683-9C5FB3C8E675}"/>
              </a:ext>
            </a:extLst>
          </p:cNvPr>
          <p:cNvPicPr>
            <a:picLocks noChangeAspect="1"/>
          </p:cNvPicPr>
          <p:nvPr/>
        </p:nvPicPr>
        <p:blipFill>
          <a:blip r:embed="rId3"/>
          <a:stretch>
            <a:fillRect/>
          </a:stretch>
        </p:blipFill>
        <p:spPr>
          <a:xfrm>
            <a:off x="9763410" y="6187335"/>
            <a:ext cx="1847316" cy="337291"/>
          </a:xfrm>
          <a:prstGeom prst="rect">
            <a:avLst/>
          </a:prstGeom>
        </p:spPr>
      </p:pic>
      <p:sp>
        <p:nvSpPr>
          <p:cNvPr id="150" name="Freeform: Shape 149" descr=" 150">
            <a:extLst>
              <a:ext uri="{FF2B5EF4-FFF2-40B4-BE49-F238E27FC236}">
                <a16:creationId xmlns:a16="http://schemas.microsoft.com/office/drawing/2014/main" id="{8D68F9F1-E426-4B57-A694-E0E68D627044}"/>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 name="Freeform: Shape 150" descr=" 151">
            <a:extLst>
              <a:ext uri="{FF2B5EF4-FFF2-40B4-BE49-F238E27FC236}">
                <a16:creationId xmlns:a16="http://schemas.microsoft.com/office/drawing/2014/main" id="{0B25BA6A-D0B1-4200-A3E8-98DC372E4F5E}"/>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2" name="Freeform: Shape 151" descr=" 152">
            <a:extLst>
              <a:ext uri="{FF2B5EF4-FFF2-40B4-BE49-F238E27FC236}">
                <a16:creationId xmlns:a16="http://schemas.microsoft.com/office/drawing/2014/main" id="{0897E759-BE1E-4566-942B-B127CAA7BCF0}"/>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3" name="Freeform: Shape 152" descr=" 153">
            <a:hlinkClick r:id="rId4" action="ppaction://hlinksldjump" highlightClick="1"/>
            <a:extLst>
              <a:ext uri="{FF2B5EF4-FFF2-40B4-BE49-F238E27FC236}">
                <a16:creationId xmlns:a16="http://schemas.microsoft.com/office/drawing/2014/main" id="{2BAD833F-99A1-4347-A151-A185457BDBE2}"/>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4" name="Freeform: Shape 153" descr=" 154">
            <a:hlinkClick r:id="rId5" action="ppaction://hlinksldjump" highlightClick="1"/>
            <a:extLst>
              <a:ext uri="{FF2B5EF4-FFF2-40B4-BE49-F238E27FC236}">
                <a16:creationId xmlns:a16="http://schemas.microsoft.com/office/drawing/2014/main" id="{40339C5A-9ADE-4645-8151-B7ADE03BC98B}"/>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5" name="Freeform: Shape 154" descr=" 155">
            <a:hlinkClick r:id="rId6" action="ppaction://hlinksldjump" highlightClick="1"/>
            <a:extLst>
              <a:ext uri="{FF2B5EF4-FFF2-40B4-BE49-F238E27FC236}">
                <a16:creationId xmlns:a16="http://schemas.microsoft.com/office/drawing/2014/main" id="{EE194D30-2C7C-4BB7-B9F7-E151A84940A6}"/>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6" name="Freeform: Shape 155" descr=" 156">
            <a:hlinkClick r:id="rId7" action="ppaction://hlinksldjump" highlightClick="1"/>
            <a:extLst>
              <a:ext uri="{FF2B5EF4-FFF2-40B4-BE49-F238E27FC236}">
                <a16:creationId xmlns:a16="http://schemas.microsoft.com/office/drawing/2014/main" id="{0DAA2DD8-6852-46EA-AACA-8A85E0C6BEEC}"/>
              </a:ext>
            </a:extLst>
          </p:cNvPr>
          <p:cNvSpPr/>
          <p:nvPr/>
        </p:nvSpPr>
        <p:spPr>
          <a:xfrm>
            <a:off x="11277600" y="2723094"/>
            <a:ext cx="9144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7" name="Freeform: Shape 156" descr=" 157">
            <a:hlinkClick r:id="rId8" action="ppaction://hlinksldjump" highlightClick="1"/>
            <a:extLst>
              <a:ext uri="{FF2B5EF4-FFF2-40B4-BE49-F238E27FC236}">
                <a16:creationId xmlns:a16="http://schemas.microsoft.com/office/drawing/2014/main" id="{C22DF51A-96CD-4F6B-AC14-F15220DEBEA7}"/>
              </a:ext>
            </a:extLst>
          </p:cNvPr>
          <p:cNvSpPr/>
          <p:nvPr/>
        </p:nvSpPr>
        <p:spPr>
          <a:xfrm>
            <a:off x="10350500" y="3551918"/>
            <a:ext cx="18415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8" name="Freeform: Shape 157" descr=" 158">
            <a:hlinkClick r:id="rId9" action="ppaction://hlinksldjump" highlightClick="1"/>
            <a:extLst>
              <a:ext uri="{FF2B5EF4-FFF2-40B4-BE49-F238E27FC236}">
                <a16:creationId xmlns:a16="http://schemas.microsoft.com/office/drawing/2014/main" id="{501B8E9C-8704-407D-A10F-81DD11E84667}"/>
              </a:ext>
            </a:extLst>
          </p:cNvPr>
          <p:cNvSpPr/>
          <p:nvPr/>
        </p:nvSpPr>
        <p:spPr>
          <a:xfrm>
            <a:off x="11290300" y="4376132"/>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9" name="Freeform: Shape 158" descr=" 159">
            <a:hlinkClick r:id="rId10" action="ppaction://hlinksldjump" highlightClick="1"/>
            <a:extLst>
              <a:ext uri="{FF2B5EF4-FFF2-40B4-BE49-F238E27FC236}">
                <a16:creationId xmlns:a16="http://schemas.microsoft.com/office/drawing/2014/main" id="{47FD3C00-EE52-4E0B-AAA9-83F7A7392AAA}"/>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1" name="Rectangle 160" descr=" 161">
            <a:extLst>
              <a:ext uri="{FF2B5EF4-FFF2-40B4-BE49-F238E27FC236}">
                <a16:creationId xmlns:a16="http://schemas.microsoft.com/office/drawing/2014/main" id="{D2CCE6E8-DE34-4910-8331-C0EDECEBFD3F}"/>
              </a:ext>
            </a:extLst>
          </p:cNvPr>
          <p:cNvSpPr/>
          <p:nvPr/>
        </p:nvSpPr>
        <p:spPr>
          <a:xfrm>
            <a:off x="294640" y="243536"/>
            <a:ext cx="10963910" cy="892552"/>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600" b="1" i="0" u="none" strike="noStrike" kern="1200" cap="none" spc="0" normalizeH="0" baseline="0" noProof="0" dirty="0">
                <a:ln>
                  <a:noFill/>
                </a:ln>
                <a:solidFill>
                  <a:srgbClr val="023761"/>
                </a:solidFill>
                <a:effectLst/>
                <a:uLnTx/>
                <a:uFillTx/>
                <a:latin typeface="Arial" panose="020B0604020202020204"/>
                <a:ea typeface="+mn-ea"/>
                <a:cs typeface="+mn-cs"/>
              </a:rPr>
              <a:t>Building transformative partnerships to change clinical practice for the benefit of patients</a:t>
            </a:r>
          </a:p>
        </p:txBody>
      </p:sp>
      <p:sp>
        <p:nvSpPr>
          <p:cNvPr id="162" name="Freeform: Shape 161" descr=" 162">
            <a:extLst>
              <a:ext uri="{FF2B5EF4-FFF2-40B4-BE49-F238E27FC236}">
                <a16:creationId xmlns:a16="http://schemas.microsoft.com/office/drawing/2014/main" id="{C1056061-1446-4694-91D7-EF7065D914B4}"/>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3" name="Freeform: Shape 162" descr=" 163">
            <a:extLst>
              <a:ext uri="{FF2B5EF4-FFF2-40B4-BE49-F238E27FC236}">
                <a16:creationId xmlns:a16="http://schemas.microsoft.com/office/drawing/2014/main" id="{E7F307A0-8553-4488-B238-6C3FD5EB68EA}"/>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4" name="Freeform: Shape 163" descr=" 164">
            <a:extLst>
              <a:ext uri="{FF2B5EF4-FFF2-40B4-BE49-F238E27FC236}">
                <a16:creationId xmlns:a16="http://schemas.microsoft.com/office/drawing/2014/main" id="{8851B818-7F9A-46E0-B93F-26E355EBF968}"/>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5" name="ABBREVIATIONS" descr=" 165">
            <a:hlinkClick r:id="" action="ppaction://noaction" highlightClick="1"/>
            <a:extLst>
              <a:ext uri="{FF2B5EF4-FFF2-40B4-BE49-F238E27FC236}">
                <a16:creationId xmlns:a16="http://schemas.microsoft.com/office/drawing/2014/main" id="{B141D3AE-E110-4CFC-8758-7B8A76AF8986}"/>
              </a:ext>
            </a:extLst>
          </p:cNvPr>
          <p:cNvSpPr/>
          <p:nvPr/>
        </p:nvSpPr>
        <p:spPr>
          <a:xfrm>
            <a:off x="3180920" y="6305689"/>
            <a:ext cx="1310869" cy="384000"/>
          </a:xfrm>
          <a:prstGeom prst="roundRect">
            <a:avLst>
              <a:gd name="adj" fmla="val 50000"/>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FFFFFF"/>
                </a:solidFill>
                <a:effectLst/>
                <a:uLnTx/>
                <a:uFillTx/>
                <a:latin typeface="Arial" panose="020B0604020202020204"/>
                <a:ea typeface="+mn-ea"/>
                <a:cs typeface="+mn-cs"/>
              </a:rPr>
              <a:t>ABBREVIATIONS</a:t>
            </a:r>
          </a:p>
        </p:txBody>
      </p:sp>
      <p:sp>
        <p:nvSpPr>
          <p:cNvPr id="166" name="Oval 165" descr=" 166">
            <a:hlinkClick r:id="" action="ppaction://hlinkshowjump?jump=nextslide" highlightClick="1"/>
            <a:extLst>
              <a:ext uri="{FF2B5EF4-FFF2-40B4-BE49-F238E27FC236}">
                <a16:creationId xmlns:a16="http://schemas.microsoft.com/office/drawing/2014/main" id="{C92278A4-6C57-485E-A0CD-DE713ABC3B41}"/>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67" name="Oval 166" descr=" 167">
            <a:hlinkClick r:id="" action="ppaction://hlinkshowjump?jump=lastslideviewed" highlightClick="1"/>
            <a:extLst>
              <a:ext uri="{FF2B5EF4-FFF2-40B4-BE49-F238E27FC236}">
                <a16:creationId xmlns:a16="http://schemas.microsoft.com/office/drawing/2014/main" id="{968880DA-BB17-4600-9979-CC78B48C3F83}"/>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68" name="Oval 167" descr=" 168">
            <a:hlinkClick r:id="rId11" action="ppaction://hlinksldjump" highlightClick="1"/>
            <a:extLst>
              <a:ext uri="{FF2B5EF4-FFF2-40B4-BE49-F238E27FC236}">
                <a16:creationId xmlns:a16="http://schemas.microsoft.com/office/drawing/2014/main" id="{D5096615-A535-467C-9200-D88570DE3826}"/>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0" name="REFERENCES" descr=" 170">
            <a:hlinkClick r:id="" action="ppaction://noaction" highlightClick="1"/>
            <a:extLst>
              <a:ext uri="{FF2B5EF4-FFF2-40B4-BE49-F238E27FC236}">
                <a16:creationId xmlns:a16="http://schemas.microsoft.com/office/drawing/2014/main" id="{CA3E8728-EE0B-4E61-8A91-4748C7D302E8}"/>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grpSp>
        <p:nvGrpSpPr>
          <p:cNvPr id="3" name="Group 2" descr=" 3">
            <a:extLst>
              <a:ext uri="{FF2B5EF4-FFF2-40B4-BE49-F238E27FC236}">
                <a16:creationId xmlns:a16="http://schemas.microsoft.com/office/drawing/2014/main" id="{525DCA97-6D7B-46A4-B257-F869198AEDAC}"/>
              </a:ext>
            </a:extLst>
          </p:cNvPr>
          <p:cNvGrpSpPr/>
          <p:nvPr/>
        </p:nvGrpSpPr>
        <p:grpSpPr>
          <a:xfrm>
            <a:off x="3888879" y="1417971"/>
            <a:ext cx="3531174" cy="4464006"/>
            <a:chOff x="3888879" y="1417971"/>
            <a:chExt cx="3531174" cy="4464006"/>
          </a:xfrm>
        </p:grpSpPr>
        <p:sp>
          <p:nvSpPr>
            <p:cNvPr id="177" name="Oval 176">
              <a:extLst>
                <a:ext uri="{FF2B5EF4-FFF2-40B4-BE49-F238E27FC236}">
                  <a16:creationId xmlns:a16="http://schemas.microsoft.com/office/drawing/2014/main" id="{6EB1D50C-405B-45E7-975B-C8264B704D0C}"/>
                </a:ext>
              </a:extLst>
            </p:cNvPr>
            <p:cNvSpPr/>
            <p:nvPr/>
          </p:nvSpPr>
          <p:spPr>
            <a:xfrm>
              <a:off x="4770776" y="1417971"/>
              <a:ext cx="1767381" cy="1767381"/>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sp>
          <p:nvSpPr>
            <p:cNvPr id="193" name="TextBox 192">
              <a:extLst>
                <a:ext uri="{FF2B5EF4-FFF2-40B4-BE49-F238E27FC236}">
                  <a16:creationId xmlns:a16="http://schemas.microsoft.com/office/drawing/2014/main" id="{0CAD768C-C63B-4FAF-AE25-F36170A92EA9}"/>
                </a:ext>
              </a:extLst>
            </p:cNvPr>
            <p:cNvSpPr txBox="1"/>
            <p:nvPr/>
          </p:nvSpPr>
          <p:spPr>
            <a:xfrm>
              <a:off x="3888879" y="3329423"/>
              <a:ext cx="3531174" cy="1086451"/>
            </a:xfrm>
            <a:prstGeom prst="rect">
              <a:avLst/>
            </a:prstGeom>
            <a:noFill/>
          </p:spPr>
          <p:txBody>
            <a:bodyPr wrap="square" rtlCol="0">
              <a:spAutoFit/>
            </a:bodyPr>
            <a:lstStyle/>
            <a:p>
              <a:pPr marL="0" marR="0" lvl="0" indent="0" algn="ctr"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t>Migraine: collaboration with</a:t>
              </a:r>
              <a:b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br>
              <a: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t>the Danish Headache Center</a:t>
              </a:r>
              <a:r>
                <a:rPr kumimoji="0" lang="en-GB" sz="1700" b="1" i="0" u="none" strike="noStrike" kern="1200" cap="none" spc="0" normalizeH="0" baseline="30000" noProof="0" dirty="0">
                  <a:ln>
                    <a:noFill/>
                  </a:ln>
                  <a:solidFill>
                    <a:srgbClr val="023761"/>
                  </a:solidFill>
                  <a:effectLst/>
                  <a:uLnTx/>
                  <a:uFillTx/>
                  <a:latin typeface="Arial" panose="020B0604020202020204"/>
                  <a:ea typeface="+mn-ea"/>
                  <a:cs typeface="+mn-cs"/>
                </a:rPr>
                <a:t>2</a:t>
              </a:r>
              <a: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br>
              <a: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t/>
              </a:r>
              <a:b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br>
              <a:endPar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94" name="TextBox 193">
              <a:extLst>
                <a:ext uri="{FF2B5EF4-FFF2-40B4-BE49-F238E27FC236}">
                  <a16:creationId xmlns:a16="http://schemas.microsoft.com/office/drawing/2014/main" id="{2E8B3C30-1414-4A80-B1A1-5954B5773243}"/>
                </a:ext>
              </a:extLst>
            </p:cNvPr>
            <p:cNvSpPr txBox="1"/>
            <p:nvPr/>
          </p:nvSpPr>
          <p:spPr>
            <a:xfrm>
              <a:off x="4101871" y="4004540"/>
              <a:ext cx="3105191" cy="1877437"/>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600"/>
                </a:spcBef>
                <a:spcAft>
                  <a:spcPts val="600"/>
                </a:spcAft>
                <a:buClrTx/>
                <a:buSzTx/>
                <a:buFontTx/>
                <a:buNone/>
                <a:tabLst/>
                <a:defRPr/>
              </a:pPr>
              <a:r>
                <a:rPr kumimoji="0" lang="en-GB" sz="1600" b="0" i="0" u="none" strike="noStrike" kern="1200" cap="none" spc="0" normalizeH="0" baseline="0" noProof="0" dirty="0">
                  <a:ln>
                    <a:noFill/>
                  </a:ln>
                  <a:solidFill>
                    <a:srgbClr val="023761"/>
                  </a:solidFill>
                  <a:effectLst/>
                  <a:uLnTx/>
                  <a:uFillTx/>
                  <a:latin typeface="Arial" panose="020B0604020202020204"/>
                  <a:ea typeface="+mn-ea"/>
                  <a:cs typeface="+mn-cs"/>
                </a:rPr>
                <a:t>One of the largest headache </a:t>
              </a:r>
              <a:r>
                <a:rPr kumimoji="0" lang="en-GB" sz="1600" b="0" i="0" u="none" strike="noStrike" kern="1200" cap="none" spc="0" normalizeH="0" baseline="0" noProof="0" dirty="0" err="1">
                  <a:ln>
                    <a:noFill/>
                  </a:ln>
                  <a:solidFill>
                    <a:srgbClr val="023761"/>
                  </a:solidFill>
                  <a:effectLst/>
                  <a:uLnTx/>
                  <a:uFillTx/>
                  <a:latin typeface="Arial" panose="020B0604020202020204"/>
                  <a:ea typeface="+mn-ea"/>
                  <a:cs typeface="+mn-cs"/>
                </a:rPr>
                <a:t>centers</a:t>
              </a:r>
              <a:r>
                <a:rPr kumimoji="0" lang="en-GB" sz="1600" b="0" i="0" u="none" strike="noStrike" kern="1200" cap="none" spc="0" normalizeH="0" baseline="0" noProof="0" dirty="0">
                  <a:ln>
                    <a:noFill/>
                  </a:ln>
                  <a:solidFill>
                    <a:srgbClr val="023761"/>
                  </a:solidFill>
                  <a:effectLst/>
                  <a:uLnTx/>
                  <a:uFillTx/>
                  <a:latin typeface="Arial" panose="020B0604020202020204"/>
                  <a:ea typeface="+mn-ea"/>
                  <a:cs typeface="+mn-cs"/>
                </a:rPr>
                <a:t> in the world</a:t>
              </a:r>
            </a:p>
            <a:p>
              <a:pPr marL="0" marR="0" lvl="0" indent="0" algn="ctr" defTabSz="1219170" rtl="0" eaLnBrk="1" fontAlgn="auto" latinLnBrk="0" hangingPunct="1">
                <a:lnSpc>
                  <a:spcPct val="100000"/>
                </a:lnSpc>
                <a:spcBef>
                  <a:spcPts val="600"/>
                </a:spcBef>
                <a:spcAft>
                  <a:spcPts val="600"/>
                </a:spcAft>
                <a:buClrTx/>
                <a:buSzTx/>
                <a:buFontTx/>
                <a:buNone/>
                <a:tabLst/>
                <a:defRPr/>
              </a:pPr>
              <a:r>
                <a:rPr kumimoji="0" lang="en-GB" sz="1600" b="0" i="0" u="none" strike="noStrike" kern="1200" cap="none" spc="0" normalizeH="0" baseline="0" noProof="0" dirty="0">
                  <a:ln>
                    <a:noFill/>
                  </a:ln>
                  <a:solidFill>
                    <a:srgbClr val="023761"/>
                  </a:solidFill>
                  <a:effectLst/>
                  <a:uLnTx/>
                  <a:uFillTx/>
                  <a:latin typeface="Arial" panose="020B0604020202020204"/>
                  <a:ea typeface="+mn-ea"/>
                  <a:cs typeface="+mn-cs"/>
                </a:rPr>
                <a:t>Deep dive to understand the origins of migraine</a:t>
              </a:r>
            </a:p>
            <a:p>
              <a:pPr marL="0" marR="0" lvl="0" indent="0" algn="ctr" defTabSz="1219170" rtl="0" eaLnBrk="1" fontAlgn="auto" latinLnBrk="0" hangingPunct="1">
                <a:lnSpc>
                  <a:spcPct val="100000"/>
                </a:lnSpc>
                <a:spcBef>
                  <a:spcPts val="600"/>
                </a:spcBef>
                <a:spcAft>
                  <a:spcPts val="600"/>
                </a:spcAft>
                <a:buClrTx/>
                <a:buSzTx/>
                <a:buFontTx/>
                <a:buNone/>
                <a:tabLst/>
                <a:defRPr/>
              </a:pPr>
              <a:r>
                <a:rPr kumimoji="0" lang="en-GB" sz="1600" b="0" i="0" u="none" strike="noStrike" kern="1200" cap="none" spc="0" normalizeH="0" baseline="0" noProof="0" dirty="0">
                  <a:ln>
                    <a:noFill/>
                  </a:ln>
                  <a:solidFill>
                    <a:srgbClr val="023761"/>
                  </a:solidFill>
                  <a:effectLst/>
                  <a:uLnTx/>
                  <a:uFillTx/>
                  <a:latin typeface="Arial" panose="020B0604020202020204"/>
                  <a:ea typeface="+mn-ea"/>
                  <a:cs typeface="+mn-cs"/>
                </a:rPr>
                <a:t>&gt;8 trials with ~400 patients over the next years</a:t>
              </a:r>
            </a:p>
          </p:txBody>
        </p:sp>
        <p:grpSp>
          <p:nvGrpSpPr>
            <p:cNvPr id="195" name="Group 194">
              <a:extLst>
                <a:ext uri="{FF2B5EF4-FFF2-40B4-BE49-F238E27FC236}">
                  <a16:creationId xmlns:a16="http://schemas.microsoft.com/office/drawing/2014/main" id="{81A342F1-6E3F-4DF9-87FC-21E8F6B7B4F4}"/>
                </a:ext>
              </a:extLst>
            </p:cNvPr>
            <p:cNvGrpSpPr/>
            <p:nvPr/>
          </p:nvGrpSpPr>
          <p:grpSpPr>
            <a:xfrm>
              <a:off x="5120650" y="1759515"/>
              <a:ext cx="1050762" cy="1018617"/>
              <a:chOff x="5124546" y="2120693"/>
              <a:chExt cx="1050762" cy="1018617"/>
            </a:xfrm>
            <a:solidFill>
              <a:schemeClr val="tx2"/>
            </a:solidFill>
          </p:grpSpPr>
          <p:sp>
            <p:nvSpPr>
              <p:cNvPr id="196" name="Freeform: Shape 195">
                <a:extLst>
                  <a:ext uri="{FF2B5EF4-FFF2-40B4-BE49-F238E27FC236}">
                    <a16:creationId xmlns:a16="http://schemas.microsoft.com/office/drawing/2014/main" id="{D37A6329-8F8B-47DA-B4CE-A387B19E3E2E}"/>
                  </a:ext>
                </a:extLst>
              </p:cNvPr>
              <p:cNvSpPr/>
              <p:nvPr/>
            </p:nvSpPr>
            <p:spPr>
              <a:xfrm flipH="1">
                <a:off x="5256403" y="2169990"/>
                <a:ext cx="839597" cy="969320"/>
              </a:xfrm>
              <a:custGeom>
                <a:avLst/>
                <a:gdLst>
                  <a:gd name="connsiteX0" fmla="*/ 153795 w 1259674"/>
                  <a:gd name="connsiteY0" fmla="*/ 921566 h 1474506"/>
                  <a:gd name="connsiteX1" fmla="*/ 153795 w 1259674"/>
                  <a:gd name="connsiteY1" fmla="*/ 1113559 h 1474506"/>
                  <a:gd name="connsiteX2" fmla="*/ 276670 w 1259674"/>
                  <a:gd name="connsiteY2" fmla="*/ 1236435 h 1474506"/>
                  <a:gd name="connsiteX3" fmla="*/ 403539 w 1259674"/>
                  <a:gd name="connsiteY3" fmla="*/ 1236435 h 1474506"/>
                  <a:gd name="connsiteX4" fmla="*/ 464977 w 1259674"/>
                  <a:gd name="connsiteY4" fmla="*/ 1297873 h 1474506"/>
                  <a:gd name="connsiteX5" fmla="*/ 464977 w 1259674"/>
                  <a:gd name="connsiteY5" fmla="*/ 1474506 h 1474506"/>
                  <a:gd name="connsiteX6" fmla="*/ 1071982 w 1259674"/>
                  <a:gd name="connsiteY6" fmla="*/ 1474506 h 1474506"/>
                  <a:gd name="connsiteX7" fmla="*/ 1071982 w 1259674"/>
                  <a:gd name="connsiteY7" fmla="*/ 967338 h 1474506"/>
                  <a:gd name="connsiteX8" fmla="*/ 1259675 w 1259674"/>
                  <a:gd name="connsiteY8" fmla="*/ 552940 h 1474506"/>
                  <a:gd name="connsiteX9" fmla="*/ 706735 w 1259674"/>
                  <a:gd name="connsiteY9" fmla="*/ 0 h 1474506"/>
                  <a:gd name="connsiteX10" fmla="*/ 153795 w 1259674"/>
                  <a:gd name="connsiteY10" fmla="*/ 552940 h 1474506"/>
                  <a:gd name="connsiteX11" fmla="*/ 8801 w 1259674"/>
                  <a:gd name="connsiteY11" fmla="*/ 794390 h 1474506"/>
                  <a:gd name="connsiteX12" fmla="*/ 41978 w 1259674"/>
                  <a:gd name="connsiteY12" fmla="*/ 884397 h 1474506"/>
                  <a:gd name="connsiteX13" fmla="*/ 153795 w 1259674"/>
                  <a:gd name="connsiteY13" fmla="*/ 921566 h 1474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59674" h="1474506">
                    <a:moveTo>
                      <a:pt x="153795" y="921566"/>
                    </a:moveTo>
                    <a:lnTo>
                      <a:pt x="153795" y="1113559"/>
                    </a:lnTo>
                    <a:cubicBezTo>
                      <a:pt x="153795" y="1181141"/>
                      <a:pt x="209089" y="1236435"/>
                      <a:pt x="276670" y="1236435"/>
                    </a:cubicBezTo>
                    <a:lnTo>
                      <a:pt x="403539" y="1236435"/>
                    </a:lnTo>
                    <a:cubicBezTo>
                      <a:pt x="437330" y="1236435"/>
                      <a:pt x="464977" y="1264082"/>
                      <a:pt x="464977" y="1297873"/>
                    </a:cubicBezTo>
                    <a:lnTo>
                      <a:pt x="464977" y="1474506"/>
                    </a:lnTo>
                    <a:lnTo>
                      <a:pt x="1071982" y="1474506"/>
                    </a:lnTo>
                    <a:lnTo>
                      <a:pt x="1071982" y="967338"/>
                    </a:lnTo>
                    <a:cubicBezTo>
                      <a:pt x="1186871" y="866272"/>
                      <a:pt x="1259675" y="718207"/>
                      <a:pt x="1259675" y="552940"/>
                    </a:cubicBezTo>
                    <a:cubicBezTo>
                      <a:pt x="1259675" y="247594"/>
                      <a:pt x="1012080" y="0"/>
                      <a:pt x="706735" y="0"/>
                    </a:cubicBezTo>
                    <a:cubicBezTo>
                      <a:pt x="401389" y="0"/>
                      <a:pt x="153795" y="247594"/>
                      <a:pt x="153795" y="552940"/>
                    </a:cubicBezTo>
                    <a:lnTo>
                      <a:pt x="8801" y="794390"/>
                    </a:lnTo>
                    <a:cubicBezTo>
                      <a:pt x="-11473" y="828181"/>
                      <a:pt x="4808" y="871802"/>
                      <a:pt x="41978" y="884397"/>
                    </a:cubicBezTo>
                    <a:lnTo>
                      <a:pt x="153795" y="921566"/>
                    </a:lnTo>
                    <a:close/>
                  </a:path>
                </a:pathLst>
              </a:custGeom>
              <a:grpFill/>
              <a:ln w="38100" cap="rnd">
                <a:solidFill>
                  <a:schemeClr val="bg1"/>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grpSp>
            <p:nvGrpSpPr>
              <p:cNvPr id="197" name="Group 196">
                <a:extLst>
                  <a:ext uri="{FF2B5EF4-FFF2-40B4-BE49-F238E27FC236}">
                    <a16:creationId xmlns:a16="http://schemas.microsoft.com/office/drawing/2014/main" id="{D95BC2E8-9120-4BF3-B626-5EF240734A77}"/>
                  </a:ext>
                </a:extLst>
              </p:cNvPr>
              <p:cNvGrpSpPr/>
              <p:nvPr/>
            </p:nvGrpSpPr>
            <p:grpSpPr>
              <a:xfrm>
                <a:off x="5124546" y="2120693"/>
                <a:ext cx="361075" cy="502926"/>
                <a:chOff x="5069627" y="1088740"/>
                <a:chExt cx="361075" cy="502926"/>
              </a:xfrm>
              <a:grpFill/>
            </p:grpSpPr>
            <p:sp>
              <p:nvSpPr>
                <p:cNvPr id="201" name="Freeform: Shape 200">
                  <a:extLst>
                    <a:ext uri="{FF2B5EF4-FFF2-40B4-BE49-F238E27FC236}">
                      <a16:creationId xmlns:a16="http://schemas.microsoft.com/office/drawing/2014/main" id="{0F8BED64-C1D0-4324-A055-CD1BA62A4251}"/>
                    </a:ext>
                  </a:extLst>
                </p:cNvPr>
                <p:cNvSpPr/>
                <p:nvPr/>
              </p:nvSpPr>
              <p:spPr>
                <a:xfrm>
                  <a:off x="5069627" y="1088740"/>
                  <a:ext cx="361075" cy="502926"/>
                </a:xfrm>
                <a:custGeom>
                  <a:avLst/>
                  <a:gdLst>
                    <a:gd name="connsiteX0" fmla="*/ 0 w 355600"/>
                    <a:gd name="connsiteY0" fmla="*/ 44450 h 495300"/>
                    <a:gd name="connsiteX1" fmla="*/ 196850 w 355600"/>
                    <a:gd name="connsiteY1" fmla="*/ 0 h 495300"/>
                    <a:gd name="connsiteX2" fmla="*/ 323850 w 355600"/>
                    <a:gd name="connsiteY2" fmla="*/ 241300 h 495300"/>
                    <a:gd name="connsiteX3" fmla="*/ 209550 w 355600"/>
                    <a:gd name="connsiteY3" fmla="*/ 266700 h 495300"/>
                    <a:gd name="connsiteX4" fmla="*/ 355600 w 355600"/>
                    <a:gd name="connsiteY4" fmla="*/ 495300 h 495300"/>
                    <a:gd name="connsiteX5" fmla="*/ 38100 w 355600"/>
                    <a:gd name="connsiteY5" fmla="*/ 228600 h 495300"/>
                    <a:gd name="connsiteX6" fmla="*/ 152400 w 355600"/>
                    <a:gd name="connsiteY6" fmla="*/ 196850 h 495300"/>
                    <a:gd name="connsiteX7" fmla="*/ 0 w 355600"/>
                    <a:gd name="connsiteY7" fmla="*/ 4445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5600" h="495300">
                      <a:moveTo>
                        <a:pt x="0" y="44450"/>
                      </a:moveTo>
                      <a:lnTo>
                        <a:pt x="196850" y="0"/>
                      </a:lnTo>
                      <a:lnTo>
                        <a:pt x="323850" y="241300"/>
                      </a:lnTo>
                      <a:lnTo>
                        <a:pt x="209550" y="266700"/>
                      </a:lnTo>
                      <a:lnTo>
                        <a:pt x="355600" y="495300"/>
                      </a:lnTo>
                      <a:lnTo>
                        <a:pt x="38100" y="228600"/>
                      </a:lnTo>
                      <a:lnTo>
                        <a:pt x="152400" y="196850"/>
                      </a:lnTo>
                      <a:lnTo>
                        <a:pt x="0" y="44450"/>
                      </a:lnTo>
                      <a:close/>
                    </a:path>
                  </a:pathLst>
                </a:custGeom>
                <a:grp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202" name="Freeform: Shape 201">
                  <a:extLst>
                    <a:ext uri="{FF2B5EF4-FFF2-40B4-BE49-F238E27FC236}">
                      <a16:creationId xmlns:a16="http://schemas.microsoft.com/office/drawing/2014/main" id="{3F287C6A-3E62-4C51-984D-0C042AEAC013}"/>
                    </a:ext>
                  </a:extLst>
                </p:cNvPr>
                <p:cNvSpPr/>
                <p:nvPr/>
              </p:nvSpPr>
              <p:spPr>
                <a:xfrm>
                  <a:off x="5069627" y="1088740"/>
                  <a:ext cx="361075" cy="502926"/>
                </a:xfrm>
                <a:custGeom>
                  <a:avLst/>
                  <a:gdLst>
                    <a:gd name="connsiteX0" fmla="*/ 0 w 355600"/>
                    <a:gd name="connsiteY0" fmla="*/ 44450 h 495300"/>
                    <a:gd name="connsiteX1" fmla="*/ 196850 w 355600"/>
                    <a:gd name="connsiteY1" fmla="*/ 0 h 495300"/>
                    <a:gd name="connsiteX2" fmla="*/ 323850 w 355600"/>
                    <a:gd name="connsiteY2" fmla="*/ 241300 h 495300"/>
                    <a:gd name="connsiteX3" fmla="*/ 209550 w 355600"/>
                    <a:gd name="connsiteY3" fmla="*/ 266700 h 495300"/>
                    <a:gd name="connsiteX4" fmla="*/ 355600 w 355600"/>
                    <a:gd name="connsiteY4" fmla="*/ 495300 h 495300"/>
                    <a:gd name="connsiteX5" fmla="*/ 38100 w 355600"/>
                    <a:gd name="connsiteY5" fmla="*/ 228600 h 495300"/>
                    <a:gd name="connsiteX6" fmla="*/ 152400 w 355600"/>
                    <a:gd name="connsiteY6" fmla="*/ 196850 h 495300"/>
                    <a:gd name="connsiteX7" fmla="*/ 0 w 355600"/>
                    <a:gd name="connsiteY7" fmla="*/ 4445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5600" h="495300">
                      <a:moveTo>
                        <a:pt x="0" y="44450"/>
                      </a:moveTo>
                      <a:lnTo>
                        <a:pt x="196850" y="0"/>
                      </a:lnTo>
                      <a:lnTo>
                        <a:pt x="323850" y="241300"/>
                      </a:lnTo>
                      <a:lnTo>
                        <a:pt x="209550" y="266700"/>
                      </a:lnTo>
                      <a:lnTo>
                        <a:pt x="355600" y="495300"/>
                      </a:lnTo>
                      <a:lnTo>
                        <a:pt x="38100" y="228600"/>
                      </a:lnTo>
                      <a:lnTo>
                        <a:pt x="152400" y="196850"/>
                      </a:lnTo>
                      <a:lnTo>
                        <a:pt x="0" y="44450"/>
                      </a:lnTo>
                      <a:close/>
                    </a:path>
                  </a:pathLst>
                </a:custGeom>
                <a:grp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grpSp>
          <p:grpSp>
            <p:nvGrpSpPr>
              <p:cNvPr id="198" name="Group 197">
                <a:extLst>
                  <a:ext uri="{FF2B5EF4-FFF2-40B4-BE49-F238E27FC236}">
                    <a16:creationId xmlns:a16="http://schemas.microsoft.com/office/drawing/2014/main" id="{A78AEB74-3A62-4F03-AC3B-A7061657677B}"/>
                  </a:ext>
                </a:extLst>
              </p:cNvPr>
              <p:cNvGrpSpPr/>
              <p:nvPr/>
            </p:nvGrpSpPr>
            <p:grpSpPr>
              <a:xfrm>
                <a:off x="5873818" y="2169990"/>
                <a:ext cx="301490" cy="419933"/>
                <a:chOff x="6002024" y="1080980"/>
                <a:chExt cx="301490" cy="419933"/>
              </a:xfrm>
              <a:grpFill/>
            </p:grpSpPr>
            <p:sp>
              <p:nvSpPr>
                <p:cNvPr id="199" name="Freeform: Shape 198">
                  <a:extLst>
                    <a:ext uri="{FF2B5EF4-FFF2-40B4-BE49-F238E27FC236}">
                      <a16:creationId xmlns:a16="http://schemas.microsoft.com/office/drawing/2014/main" id="{FBF134C4-1506-43BB-BC7B-350B154CE906}"/>
                    </a:ext>
                  </a:extLst>
                </p:cNvPr>
                <p:cNvSpPr/>
                <p:nvPr/>
              </p:nvSpPr>
              <p:spPr>
                <a:xfrm rot="971029" flipH="1">
                  <a:off x="6002024" y="1080980"/>
                  <a:ext cx="301490" cy="419933"/>
                </a:xfrm>
                <a:custGeom>
                  <a:avLst/>
                  <a:gdLst>
                    <a:gd name="connsiteX0" fmla="*/ 0 w 355600"/>
                    <a:gd name="connsiteY0" fmla="*/ 44450 h 495300"/>
                    <a:gd name="connsiteX1" fmla="*/ 196850 w 355600"/>
                    <a:gd name="connsiteY1" fmla="*/ 0 h 495300"/>
                    <a:gd name="connsiteX2" fmla="*/ 323850 w 355600"/>
                    <a:gd name="connsiteY2" fmla="*/ 241300 h 495300"/>
                    <a:gd name="connsiteX3" fmla="*/ 209550 w 355600"/>
                    <a:gd name="connsiteY3" fmla="*/ 266700 h 495300"/>
                    <a:gd name="connsiteX4" fmla="*/ 355600 w 355600"/>
                    <a:gd name="connsiteY4" fmla="*/ 495300 h 495300"/>
                    <a:gd name="connsiteX5" fmla="*/ 38100 w 355600"/>
                    <a:gd name="connsiteY5" fmla="*/ 228600 h 495300"/>
                    <a:gd name="connsiteX6" fmla="*/ 152400 w 355600"/>
                    <a:gd name="connsiteY6" fmla="*/ 196850 h 495300"/>
                    <a:gd name="connsiteX7" fmla="*/ 0 w 355600"/>
                    <a:gd name="connsiteY7" fmla="*/ 4445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5600" h="495300">
                      <a:moveTo>
                        <a:pt x="0" y="44450"/>
                      </a:moveTo>
                      <a:lnTo>
                        <a:pt x="196850" y="0"/>
                      </a:lnTo>
                      <a:lnTo>
                        <a:pt x="323850" y="241300"/>
                      </a:lnTo>
                      <a:lnTo>
                        <a:pt x="209550" y="266700"/>
                      </a:lnTo>
                      <a:lnTo>
                        <a:pt x="355600" y="495300"/>
                      </a:lnTo>
                      <a:lnTo>
                        <a:pt x="38100" y="228600"/>
                      </a:lnTo>
                      <a:lnTo>
                        <a:pt x="152400" y="196850"/>
                      </a:lnTo>
                      <a:lnTo>
                        <a:pt x="0" y="44450"/>
                      </a:lnTo>
                      <a:close/>
                    </a:path>
                  </a:pathLst>
                </a:custGeom>
                <a:grp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200" name="Freeform: Shape 199">
                  <a:extLst>
                    <a:ext uri="{FF2B5EF4-FFF2-40B4-BE49-F238E27FC236}">
                      <a16:creationId xmlns:a16="http://schemas.microsoft.com/office/drawing/2014/main" id="{14361546-DC1D-416E-A09B-43B8638C58F8}"/>
                    </a:ext>
                  </a:extLst>
                </p:cNvPr>
                <p:cNvSpPr/>
                <p:nvPr/>
              </p:nvSpPr>
              <p:spPr>
                <a:xfrm rot="971029" flipH="1">
                  <a:off x="6002024" y="1080980"/>
                  <a:ext cx="301490" cy="419933"/>
                </a:xfrm>
                <a:custGeom>
                  <a:avLst/>
                  <a:gdLst>
                    <a:gd name="connsiteX0" fmla="*/ 0 w 355600"/>
                    <a:gd name="connsiteY0" fmla="*/ 44450 h 495300"/>
                    <a:gd name="connsiteX1" fmla="*/ 196850 w 355600"/>
                    <a:gd name="connsiteY1" fmla="*/ 0 h 495300"/>
                    <a:gd name="connsiteX2" fmla="*/ 323850 w 355600"/>
                    <a:gd name="connsiteY2" fmla="*/ 241300 h 495300"/>
                    <a:gd name="connsiteX3" fmla="*/ 209550 w 355600"/>
                    <a:gd name="connsiteY3" fmla="*/ 266700 h 495300"/>
                    <a:gd name="connsiteX4" fmla="*/ 355600 w 355600"/>
                    <a:gd name="connsiteY4" fmla="*/ 495300 h 495300"/>
                    <a:gd name="connsiteX5" fmla="*/ 38100 w 355600"/>
                    <a:gd name="connsiteY5" fmla="*/ 228600 h 495300"/>
                    <a:gd name="connsiteX6" fmla="*/ 152400 w 355600"/>
                    <a:gd name="connsiteY6" fmla="*/ 196850 h 495300"/>
                    <a:gd name="connsiteX7" fmla="*/ 0 w 355600"/>
                    <a:gd name="connsiteY7" fmla="*/ 44450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5600" h="495300">
                      <a:moveTo>
                        <a:pt x="0" y="44450"/>
                      </a:moveTo>
                      <a:lnTo>
                        <a:pt x="196850" y="0"/>
                      </a:lnTo>
                      <a:lnTo>
                        <a:pt x="323850" y="241300"/>
                      </a:lnTo>
                      <a:lnTo>
                        <a:pt x="209550" y="266700"/>
                      </a:lnTo>
                      <a:lnTo>
                        <a:pt x="355600" y="495300"/>
                      </a:lnTo>
                      <a:lnTo>
                        <a:pt x="38100" y="228600"/>
                      </a:lnTo>
                      <a:lnTo>
                        <a:pt x="152400" y="196850"/>
                      </a:lnTo>
                      <a:lnTo>
                        <a:pt x="0" y="44450"/>
                      </a:lnTo>
                      <a:close/>
                    </a:path>
                  </a:pathLst>
                </a:custGeom>
                <a:grp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grpSp>
        </p:grpSp>
      </p:grpSp>
      <p:grpSp>
        <p:nvGrpSpPr>
          <p:cNvPr id="171" name="Group 170" descr=" 171">
            <a:extLst>
              <a:ext uri="{FF2B5EF4-FFF2-40B4-BE49-F238E27FC236}">
                <a16:creationId xmlns:a16="http://schemas.microsoft.com/office/drawing/2014/main" id="{F29B6244-08B9-4720-B4C9-F0A0268A483A}"/>
              </a:ext>
            </a:extLst>
          </p:cNvPr>
          <p:cNvGrpSpPr/>
          <p:nvPr/>
        </p:nvGrpSpPr>
        <p:grpSpPr>
          <a:xfrm>
            <a:off x="195252" y="3546448"/>
            <a:ext cx="6182303" cy="3143241"/>
            <a:chOff x="146439" y="2659836"/>
            <a:chExt cx="4636727" cy="2357431"/>
          </a:xfrm>
        </p:grpSpPr>
        <p:sp>
          <p:nvSpPr>
            <p:cNvPr id="172" name="Rectangle: Rounded Corners 171">
              <a:extLst>
                <a:ext uri="{FF2B5EF4-FFF2-40B4-BE49-F238E27FC236}">
                  <a16:creationId xmlns:a16="http://schemas.microsoft.com/office/drawing/2014/main" id="{282159D9-95F7-48A8-B832-335E2880BD23}"/>
                </a:ext>
              </a:extLst>
            </p:cNvPr>
            <p:cNvSpPr/>
            <p:nvPr/>
          </p:nvSpPr>
          <p:spPr>
            <a:xfrm>
              <a:off x="146439" y="2659836"/>
              <a:ext cx="4636727"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en-GB" sz="14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p>
            <a:p>
              <a:pPr marL="304792" marR="0" lvl="0" indent="-304792" algn="l" defTabSz="1219170" rtl="0" eaLnBrk="1" fontAlgn="auto" latinLnBrk="0" hangingPunct="1">
                <a:lnSpc>
                  <a:spcPct val="100000"/>
                </a:lnSpc>
                <a:spcBef>
                  <a:spcPts val="400"/>
                </a:spcBef>
                <a:spcAft>
                  <a:spcPts val="400"/>
                </a:spcAft>
                <a:buClrTx/>
                <a:buSzTx/>
                <a:buFontTx/>
                <a:buAutoNum type="arabicPeriod"/>
                <a:tabLst/>
                <a:defRPr/>
              </a:pP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PatientView. Corporate Reputation of Pharma in 2018 – the Perspective of Neurological Patient Groups. Available at </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hlinkClick r:id="rId12"/>
                </a:rPr>
                <a:t>http://createsend.com/t/j-11F1A2D2DB6768C02540EF23F30FEDED</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 </a:t>
              </a:r>
              <a:b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Accessed August 2020.</a:t>
              </a:r>
            </a:p>
            <a:p>
              <a:pPr marL="304792" indent="-304792">
                <a:spcBef>
                  <a:spcPts val="400"/>
                </a:spcBef>
                <a:spcAft>
                  <a:spcPts val="400"/>
                </a:spcAft>
                <a:buFontTx/>
                <a:buAutoNum type="arabicPeriod"/>
                <a:defRPr/>
              </a:pPr>
              <a:r>
                <a:rPr lang="en-GB" sz="1400" dirty="0">
                  <a:solidFill>
                    <a:srgbClr val="023761"/>
                  </a:solidFill>
                </a:rPr>
                <a:t>About the Danish Headache </a:t>
              </a:r>
              <a:r>
                <a:rPr lang="en-GB" sz="1400" dirty="0" err="1">
                  <a:solidFill>
                    <a:srgbClr val="023761"/>
                  </a:solidFill>
                </a:rPr>
                <a:t>Center</a:t>
              </a:r>
              <a:r>
                <a:rPr lang="en-GB" sz="1400" dirty="0">
                  <a:solidFill>
                    <a:srgbClr val="023761"/>
                  </a:solidFill>
                </a:rPr>
                <a:t>. Available at </a:t>
              </a:r>
              <a:r>
                <a:rPr lang="en-GB" sz="1400" dirty="0">
                  <a:solidFill>
                    <a:srgbClr val="023761"/>
                  </a:solidFill>
                  <a:hlinkClick r:id="rId13"/>
                </a:rPr>
                <a:t>https://www.rigshospitalet.dk/english/departments/neuroscience-centre/danish-headache-center/about-us/Pages/about-the-danish-headache-center.aspx</a:t>
              </a:r>
              <a:r>
                <a:rPr lang="en-GB" sz="1400" dirty="0">
                  <a:solidFill>
                    <a:srgbClr val="023761"/>
                  </a:solidFill>
                </a:rPr>
                <a:t>. Accessed August 2020.</a:t>
              </a:r>
              <a:r>
                <a:rPr kumimoji="0" lang="en-GB" sz="1400" b="0" i="0" u="none" strike="noStrike" kern="1200" cap="none" spc="0" normalizeH="0" baseline="0" noProof="0" dirty="0">
                  <a:ln>
                    <a:noFill/>
                  </a:ln>
                  <a:solidFill>
                    <a:srgbClr val="023761"/>
                  </a:solidFill>
                  <a:effectLst/>
                  <a:uLnTx/>
                  <a:uFillTx/>
                  <a:latin typeface="Arial" panose="020B0604020202020204"/>
                  <a:ea typeface="+mn-ea"/>
                  <a:cs typeface="+mn-cs"/>
                </a:rPr>
                <a:t> </a:t>
              </a:r>
            </a:p>
          </p:txBody>
        </p:sp>
        <p:sp>
          <p:nvSpPr>
            <p:cNvPr id="173" name="Rectangle: Rounded Corners 172">
              <a:extLst>
                <a:ext uri="{FF2B5EF4-FFF2-40B4-BE49-F238E27FC236}">
                  <a16:creationId xmlns:a16="http://schemas.microsoft.com/office/drawing/2014/main" id="{5CB23296-6055-42C1-919C-2D4FA97188F4}"/>
                </a:ext>
              </a:extLst>
            </p:cNvPr>
            <p:cNvSpPr/>
            <p:nvPr/>
          </p:nvSpPr>
          <p:spPr>
            <a:xfrm>
              <a:off x="1357693" y="4729267"/>
              <a:ext cx="982800" cy="288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74" name="Rectangle: Rounded Corners 173">
              <a:extLst>
                <a:ext uri="{FF2B5EF4-FFF2-40B4-BE49-F238E27FC236}">
                  <a16:creationId xmlns:a16="http://schemas.microsoft.com/office/drawing/2014/main" id="{627ADBA5-718C-4676-BB78-3BC78442AEA3}"/>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400"/>
                </a:spcBef>
                <a:spcAft>
                  <a:spcPts val="400"/>
                </a:spcAft>
                <a:buClrTx/>
                <a:buSzTx/>
                <a:buFontTx/>
                <a:buNone/>
                <a:tabLst/>
                <a:defRPr/>
              </a:pPr>
              <a:r>
                <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sym typeface="Wingdings" panose="05000000000000000000" pitchFamily="2" charset="2"/>
                </a:rPr>
                <a:t></a:t>
              </a:r>
              <a:endPar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grpSp>
        <p:nvGrpSpPr>
          <p:cNvPr id="217" name="Group 216" descr=" 5">
            <a:extLst>
              <a:ext uri="{FF2B5EF4-FFF2-40B4-BE49-F238E27FC236}">
                <a16:creationId xmlns:a16="http://schemas.microsoft.com/office/drawing/2014/main" id="{C810A6F2-18E0-434D-92ED-296303D225C4}"/>
              </a:ext>
            </a:extLst>
          </p:cNvPr>
          <p:cNvGrpSpPr/>
          <p:nvPr/>
        </p:nvGrpSpPr>
        <p:grpSpPr>
          <a:xfrm>
            <a:off x="7098915" y="1417971"/>
            <a:ext cx="3822364" cy="4139595"/>
            <a:chOff x="7098915" y="1417971"/>
            <a:chExt cx="3822364" cy="4139595"/>
          </a:xfrm>
        </p:grpSpPr>
        <p:sp>
          <p:nvSpPr>
            <p:cNvPr id="218" name="Oval 217">
              <a:extLst>
                <a:ext uri="{FF2B5EF4-FFF2-40B4-BE49-F238E27FC236}">
                  <a16:creationId xmlns:a16="http://schemas.microsoft.com/office/drawing/2014/main" id="{1EB81D7F-4C3D-4A4F-921D-EA8132D00513}"/>
                </a:ext>
              </a:extLst>
            </p:cNvPr>
            <p:cNvSpPr/>
            <p:nvPr/>
          </p:nvSpPr>
          <p:spPr>
            <a:xfrm>
              <a:off x="8126407" y="1417971"/>
              <a:ext cx="1767381" cy="1767381"/>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grpSp>
          <p:nvGrpSpPr>
            <p:cNvPr id="219" name="Group 218">
              <a:extLst>
                <a:ext uri="{FF2B5EF4-FFF2-40B4-BE49-F238E27FC236}">
                  <a16:creationId xmlns:a16="http://schemas.microsoft.com/office/drawing/2014/main" id="{94AC6211-8470-47FC-9819-B8BB991D16A8}"/>
                </a:ext>
              </a:extLst>
            </p:cNvPr>
            <p:cNvGrpSpPr/>
            <p:nvPr/>
          </p:nvGrpSpPr>
          <p:grpSpPr>
            <a:xfrm>
              <a:off x="8582266" y="1806361"/>
              <a:ext cx="855663" cy="990600"/>
              <a:chOff x="1901826" y="2155825"/>
              <a:chExt cx="855663" cy="990600"/>
            </a:xfrm>
            <a:noFill/>
          </p:grpSpPr>
          <p:sp>
            <p:nvSpPr>
              <p:cNvPr id="222" name="Freeform 25">
                <a:extLst>
                  <a:ext uri="{FF2B5EF4-FFF2-40B4-BE49-F238E27FC236}">
                    <a16:creationId xmlns:a16="http://schemas.microsoft.com/office/drawing/2014/main" id="{B7AB8FA1-3466-4234-824C-9874C6139A3E}"/>
                  </a:ext>
                </a:extLst>
              </p:cNvPr>
              <p:cNvSpPr>
                <a:spLocks/>
              </p:cNvSpPr>
              <p:nvPr/>
            </p:nvSpPr>
            <p:spPr bwMode="auto">
              <a:xfrm>
                <a:off x="1901826" y="2155825"/>
                <a:ext cx="855663" cy="990600"/>
              </a:xfrm>
              <a:custGeom>
                <a:avLst/>
                <a:gdLst>
                  <a:gd name="T0" fmla="*/ 21 w 165"/>
                  <a:gd name="T1" fmla="*/ 120 h 192"/>
                  <a:gd name="T2" fmla="*/ 21 w 165"/>
                  <a:gd name="T3" fmla="*/ 145 h 192"/>
                  <a:gd name="T4" fmla="*/ 37 w 165"/>
                  <a:gd name="T5" fmla="*/ 161 h 192"/>
                  <a:gd name="T6" fmla="*/ 54 w 165"/>
                  <a:gd name="T7" fmla="*/ 161 h 192"/>
                  <a:gd name="T8" fmla="*/ 62 w 165"/>
                  <a:gd name="T9" fmla="*/ 169 h 192"/>
                  <a:gd name="T10" fmla="*/ 62 w 165"/>
                  <a:gd name="T11" fmla="*/ 192 h 192"/>
                  <a:gd name="T12" fmla="*/ 141 w 165"/>
                  <a:gd name="T13" fmla="*/ 192 h 192"/>
                  <a:gd name="T14" fmla="*/ 141 w 165"/>
                  <a:gd name="T15" fmla="*/ 126 h 192"/>
                  <a:gd name="T16" fmla="*/ 165 w 165"/>
                  <a:gd name="T17" fmla="*/ 72 h 192"/>
                  <a:gd name="T18" fmla="*/ 93 w 165"/>
                  <a:gd name="T19" fmla="*/ 0 h 192"/>
                  <a:gd name="T20" fmla="*/ 21 w 165"/>
                  <a:gd name="T21" fmla="*/ 72 h 192"/>
                  <a:gd name="T22" fmla="*/ 2 w 165"/>
                  <a:gd name="T23" fmla="*/ 103 h 192"/>
                  <a:gd name="T24" fmla="*/ 6 w 165"/>
                  <a:gd name="T25" fmla="*/ 115 h 192"/>
                  <a:gd name="T26" fmla="*/ 21 w 165"/>
                  <a:gd name="T27" fmla="*/ 12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5" h="192">
                    <a:moveTo>
                      <a:pt x="21" y="120"/>
                    </a:moveTo>
                    <a:cubicBezTo>
                      <a:pt x="21" y="145"/>
                      <a:pt x="21" y="145"/>
                      <a:pt x="21" y="145"/>
                    </a:cubicBezTo>
                    <a:cubicBezTo>
                      <a:pt x="21" y="154"/>
                      <a:pt x="28" y="161"/>
                      <a:pt x="37" y="161"/>
                    </a:cubicBezTo>
                    <a:cubicBezTo>
                      <a:pt x="54" y="161"/>
                      <a:pt x="54" y="161"/>
                      <a:pt x="54" y="161"/>
                    </a:cubicBezTo>
                    <a:cubicBezTo>
                      <a:pt x="58" y="161"/>
                      <a:pt x="62" y="165"/>
                      <a:pt x="62" y="169"/>
                    </a:cubicBezTo>
                    <a:cubicBezTo>
                      <a:pt x="62" y="192"/>
                      <a:pt x="62" y="192"/>
                      <a:pt x="62" y="192"/>
                    </a:cubicBezTo>
                    <a:cubicBezTo>
                      <a:pt x="141" y="192"/>
                      <a:pt x="141" y="192"/>
                      <a:pt x="141" y="192"/>
                    </a:cubicBezTo>
                    <a:cubicBezTo>
                      <a:pt x="141" y="126"/>
                      <a:pt x="141" y="126"/>
                      <a:pt x="141" y="126"/>
                    </a:cubicBezTo>
                    <a:cubicBezTo>
                      <a:pt x="156" y="113"/>
                      <a:pt x="165" y="94"/>
                      <a:pt x="165" y="72"/>
                    </a:cubicBezTo>
                    <a:cubicBezTo>
                      <a:pt x="165" y="32"/>
                      <a:pt x="133" y="0"/>
                      <a:pt x="93" y="0"/>
                    </a:cubicBezTo>
                    <a:cubicBezTo>
                      <a:pt x="53" y="0"/>
                      <a:pt x="21" y="32"/>
                      <a:pt x="21" y="72"/>
                    </a:cubicBezTo>
                    <a:cubicBezTo>
                      <a:pt x="2" y="103"/>
                      <a:pt x="2" y="103"/>
                      <a:pt x="2" y="103"/>
                    </a:cubicBezTo>
                    <a:cubicBezTo>
                      <a:pt x="0" y="108"/>
                      <a:pt x="2" y="114"/>
                      <a:pt x="6" y="115"/>
                    </a:cubicBezTo>
                    <a:lnTo>
                      <a:pt x="21" y="120"/>
                    </a:lnTo>
                    <a:close/>
                  </a:path>
                </a:pathLst>
              </a:custGeom>
              <a:grpFill/>
              <a:ln w="285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sp>
            <p:nvSpPr>
              <p:cNvPr id="223" name="Freeform 26">
                <a:extLst>
                  <a:ext uri="{FF2B5EF4-FFF2-40B4-BE49-F238E27FC236}">
                    <a16:creationId xmlns:a16="http://schemas.microsoft.com/office/drawing/2014/main" id="{54E6DC0B-5CAB-4B9C-AAE8-B5589A39D117}"/>
                  </a:ext>
                </a:extLst>
              </p:cNvPr>
              <p:cNvSpPr>
                <a:spLocks/>
              </p:cNvSpPr>
              <p:nvPr/>
            </p:nvSpPr>
            <p:spPr bwMode="auto">
              <a:xfrm>
                <a:off x="2166938" y="2279650"/>
                <a:ext cx="434975" cy="454025"/>
              </a:xfrm>
              <a:custGeom>
                <a:avLst/>
                <a:gdLst>
                  <a:gd name="T0" fmla="*/ 75 w 84"/>
                  <a:gd name="T1" fmla="*/ 37 h 88"/>
                  <a:gd name="T2" fmla="*/ 76 w 84"/>
                  <a:gd name="T3" fmla="*/ 44 h 88"/>
                  <a:gd name="T4" fmla="*/ 75 w 84"/>
                  <a:gd name="T5" fmla="*/ 51 h 88"/>
                  <a:gd name="T6" fmla="*/ 75 w 84"/>
                  <a:gd name="T7" fmla="*/ 51 h 88"/>
                  <a:gd name="T8" fmla="*/ 84 w 84"/>
                  <a:gd name="T9" fmla="*/ 58 h 88"/>
                  <a:gd name="T10" fmla="*/ 75 w 84"/>
                  <a:gd name="T11" fmla="*/ 73 h 88"/>
                  <a:gd name="T12" fmla="*/ 65 w 84"/>
                  <a:gd name="T13" fmla="*/ 69 h 88"/>
                  <a:gd name="T14" fmla="*/ 52 w 84"/>
                  <a:gd name="T15" fmla="*/ 76 h 88"/>
                  <a:gd name="T16" fmla="*/ 52 w 84"/>
                  <a:gd name="T17" fmla="*/ 76 h 88"/>
                  <a:gd name="T18" fmla="*/ 51 w 84"/>
                  <a:gd name="T19" fmla="*/ 87 h 88"/>
                  <a:gd name="T20" fmla="*/ 42 w 84"/>
                  <a:gd name="T21" fmla="*/ 88 h 88"/>
                  <a:gd name="T22" fmla="*/ 34 w 84"/>
                  <a:gd name="T23" fmla="*/ 87 h 88"/>
                  <a:gd name="T24" fmla="*/ 32 w 84"/>
                  <a:gd name="T25" fmla="*/ 76 h 88"/>
                  <a:gd name="T26" fmla="*/ 32 w 84"/>
                  <a:gd name="T27" fmla="*/ 76 h 88"/>
                  <a:gd name="T28" fmla="*/ 19 w 84"/>
                  <a:gd name="T29" fmla="*/ 69 h 88"/>
                  <a:gd name="T30" fmla="*/ 9 w 84"/>
                  <a:gd name="T31" fmla="*/ 73 h 88"/>
                  <a:gd name="T32" fmla="*/ 0 w 84"/>
                  <a:gd name="T33" fmla="*/ 58 h 88"/>
                  <a:gd name="T34" fmla="*/ 9 w 84"/>
                  <a:gd name="T35" fmla="*/ 51 h 88"/>
                  <a:gd name="T36" fmla="*/ 9 w 84"/>
                  <a:gd name="T37" fmla="*/ 51 h 88"/>
                  <a:gd name="T38" fmla="*/ 8 w 84"/>
                  <a:gd name="T39" fmla="*/ 44 h 88"/>
                  <a:gd name="T40" fmla="*/ 9 w 84"/>
                  <a:gd name="T41" fmla="*/ 37 h 88"/>
                  <a:gd name="T42" fmla="*/ 9 w 84"/>
                  <a:gd name="T43" fmla="*/ 37 h 88"/>
                  <a:gd name="T44" fmla="*/ 0 w 84"/>
                  <a:gd name="T45" fmla="*/ 30 h 88"/>
                  <a:gd name="T46" fmla="*/ 9 w 84"/>
                  <a:gd name="T47" fmla="*/ 15 h 88"/>
                  <a:gd name="T48" fmla="*/ 19 w 84"/>
                  <a:gd name="T49" fmla="*/ 19 h 88"/>
                  <a:gd name="T50" fmla="*/ 19 w 84"/>
                  <a:gd name="T51" fmla="*/ 19 h 88"/>
                  <a:gd name="T52" fmla="*/ 32 w 84"/>
                  <a:gd name="T53" fmla="*/ 12 h 88"/>
                  <a:gd name="T54" fmla="*/ 32 w 84"/>
                  <a:gd name="T55" fmla="*/ 12 h 88"/>
                  <a:gd name="T56" fmla="*/ 34 w 84"/>
                  <a:gd name="T57" fmla="*/ 1 h 88"/>
                  <a:gd name="T58" fmla="*/ 42 w 84"/>
                  <a:gd name="T59" fmla="*/ 0 h 88"/>
                  <a:gd name="T60" fmla="*/ 51 w 84"/>
                  <a:gd name="T61" fmla="*/ 1 h 88"/>
                  <a:gd name="T62" fmla="*/ 52 w 84"/>
                  <a:gd name="T63" fmla="*/ 12 h 88"/>
                  <a:gd name="T64" fmla="*/ 52 w 84"/>
                  <a:gd name="T65" fmla="*/ 12 h 88"/>
                  <a:gd name="T66" fmla="*/ 65 w 84"/>
                  <a:gd name="T67" fmla="*/ 19 h 88"/>
                  <a:gd name="T68" fmla="*/ 65 w 84"/>
                  <a:gd name="T69" fmla="*/ 19 h 88"/>
                  <a:gd name="T70" fmla="*/ 75 w 84"/>
                  <a:gd name="T71" fmla="*/ 15 h 88"/>
                  <a:gd name="T72" fmla="*/ 84 w 84"/>
                  <a:gd name="T73" fmla="*/ 30 h 88"/>
                  <a:gd name="T74" fmla="*/ 75 w 84"/>
                  <a:gd name="T75" fmla="*/ 3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4" h="88">
                    <a:moveTo>
                      <a:pt x="75" y="37"/>
                    </a:moveTo>
                    <a:cubicBezTo>
                      <a:pt x="75" y="39"/>
                      <a:pt x="76" y="42"/>
                      <a:pt x="76" y="44"/>
                    </a:cubicBezTo>
                    <a:cubicBezTo>
                      <a:pt x="76" y="46"/>
                      <a:pt x="75" y="49"/>
                      <a:pt x="75" y="51"/>
                    </a:cubicBezTo>
                    <a:cubicBezTo>
                      <a:pt x="75" y="51"/>
                      <a:pt x="75" y="51"/>
                      <a:pt x="75" y="51"/>
                    </a:cubicBezTo>
                    <a:cubicBezTo>
                      <a:pt x="84" y="58"/>
                      <a:pt x="84" y="58"/>
                      <a:pt x="84" y="58"/>
                    </a:cubicBezTo>
                    <a:cubicBezTo>
                      <a:pt x="82" y="64"/>
                      <a:pt x="79" y="69"/>
                      <a:pt x="75" y="73"/>
                    </a:cubicBezTo>
                    <a:cubicBezTo>
                      <a:pt x="65" y="69"/>
                      <a:pt x="65" y="69"/>
                      <a:pt x="65" y="69"/>
                    </a:cubicBezTo>
                    <a:cubicBezTo>
                      <a:pt x="61" y="72"/>
                      <a:pt x="57" y="74"/>
                      <a:pt x="52" y="76"/>
                    </a:cubicBezTo>
                    <a:cubicBezTo>
                      <a:pt x="52" y="76"/>
                      <a:pt x="52" y="76"/>
                      <a:pt x="52" y="76"/>
                    </a:cubicBezTo>
                    <a:cubicBezTo>
                      <a:pt x="51" y="87"/>
                      <a:pt x="51" y="87"/>
                      <a:pt x="51" y="87"/>
                    </a:cubicBezTo>
                    <a:cubicBezTo>
                      <a:pt x="48" y="88"/>
                      <a:pt x="45" y="88"/>
                      <a:pt x="42" y="88"/>
                    </a:cubicBezTo>
                    <a:cubicBezTo>
                      <a:pt x="39" y="88"/>
                      <a:pt x="36" y="88"/>
                      <a:pt x="34" y="87"/>
                    </a:cubicBezTo>
                    <a:cubicBezTo>
                      <a:pt x="32" y="76"/>
                      <a:pt x="32" y="76"/>
                      <a:pt x="32" y="76"/>
                    </a:cubicBezTo>
                    <a:cubicBezTo>
                      <a:pt x="32" y="76"/>
                      <a:pt x="32" y="76"/>
                      <a:pt x="32" y="76"/>
                    </a:cubicBezTo>
                    <a:cubicBezTo>
                      <a:pt x="27" y="74"/>
                      <a:pt x="23" y="72"/>
                      <a:pt x="19" y="69"/>
                    </a:cubicBezTo>
                    <a:cubicBezTo>
                      <a:pt x="9" y="73"/>
                      <a:pt x="9" y="73"/>
                      <a:pt x="9" y="73"/>
                    </a:cubicBezTo>
                    <a:cubicBezTo>
                      <a:pt x="5" y="69"/>
                      <a:pt x="2" y="64"/>
                      <a:pt x="0" y="58"/>
                    </a:cubicBezTo>
                    <a:cubicBezTo>
                      <a:pt x="9" y="51"/>
                      <a:pt x="9" y="51"/>
                      <a:pt x="9" y="51"/>
                    </a:cubicBezTo>
                    <a:cubicBezTo>
                      <a:pt x="9" y="51"/>
                      <a:pt x="9" y="51"/>
                      <a:pt x="9" y="51"/>
                    </a:cubicBezTo>
                    <a:cubicBezTo>
                      <a:pt x="9" y="49"/>
                      <a:pt x="8" y="46"/>
                      <a:pt x="8" y="44"/>
                    </a:cubicBezTo>
                    <a:cubicBezTo>
                      <a:pt x="8" y="42"/>
                      <a:pt x="9" y="39"/>
                      <a:pt x="9" y="37"/>
                    </a:cubicBezTo>
                    <a:cubicBezTo>
                      <a:pt x="9" y="37"/>
                      <a:pt x="9" y="37"/>
                      <a:pt x="9" y="37"/>
                    </a:cubicBezTo>
                    <a:cubicBezTo>
                      <a:pt x="0" y="30"/>
                      <a:pt x="0" y="30"/>
                      <a:pt x="0" y="30"/>
                    </a:cubicBezTo>
                    <a:cubicBezTo>
                      <a:pt x="2" y="24"/>
                      <a:pt x="5" y="19"/>
                      <a:pt x="9" y="15"/>
                    </a:cubicBezTo>
                    <a:cubicBezTo>
                      <a:pt x="19" y="19"/>
                      <a:pt x="19" y="19"/>
                      <a:pt x="19" y="19"/>
                    </a:cubicBezTo>
                    <a:cubicBezTo>
                      <a:pt x="19" y="19"/>
                      <a:pt x="19" y="19"/>
                      <a:pt x="19" y="19"/>
                    </a:cubicBezTo>
                    <a:cubicBezTo>
                      <a:pt x="23" y="16"/>
                      <a:pt x="27" y="14"/>
                      <a:pt x="32" y="12"/>
                    </a:cubicBezTo>
                    <a:cubicBezTo>
                      <a:pt x="32" y="12"/>
                      <a:pt x="32" y="12"/>
                      <a:pt x="32" y="12"/>
                    </a:cubicBezTo>
                    <a:cubicBezTo>
                      <a:pt x="34" y="1"/>
                      <a:pt x="34" y="1"/>
                      <a:pt x="34" y="1"/>
                    </a:cubicBezTo>
                    <a:cubicBezTo>
                      <a:pt x="36" y="0"/>
                      <a:pt x="39" y="0"/>
                      <a:pt x="42" y="0"/>
                    </a:cubicBezTo>
                    <a:cubicBezTo>
                      <a:pt x="45" y="0"/>
                      <a:pt x="48" y="0"/>
                      <a:pt x="51" y="1"/>
                    </a:cubicBezTo>
                    <a:cubicBezTo>
                      <a:pt x="52" y="12"/>
                      <a:pt x="52" y="12"/>
                      <a:pt x="52" y="12"/>
                    </a:cubicBezTo>
                    <a:cubicBezTo>
                      <a:pt x="52" y="12"/>
                      <a:pt x="52" y="12"/>
                      <a:pt x="52" y="12"/>
                    </a:cubicBezTo>
                    <a:cubicBezTo>
                      <a:pt x="57" y="14"/>
                      <a:pt x="61" y="16"/>
                      <a:pt x="65" y="19"/>
                    </a:cubicBezTo>
                    <a:cubicBezTo>
                      <a:pt x="65" y="19"/>
                      <a:pt x="65" y="19"/>
                      <a:pt x="65" y="19"/>
                    </a:cubicBezTo>
                    <a:cubicBezTo>
                      <a:pt x="75" y="15"/>
                      <a:pt x="75" y="15"/>
                      <a:pt x="75" y="15"/>
                    </a:cubicBezTo>
                    <a:cubicBezTo>
                      <a:pt x="79" y="19"/>
                      <a:pt x="82" y="24"/>
                      <a:pt x="84" y="30"/>
                    </a:cubicBezTo>
                    <a:cubicBezTo>
                      <a:pt x="75" y="37"/>
                      <a:pt x="75" y="37"/>
                      <a:pt x="75" y="37"/>
                    </a:cubicBezTo>
                    <a:close/>
                  </a:path>
                </a:pathLst>
              </a:custGeom>
              <a:grpFill/>
              <a:ln w="285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sp>
            <p:nvSpPr>
              <p:cNvPr id="224" name="Oval 27">
                <a:extLst>
                  <a:ext uri="{FF2B5EF4-FFF2-40B4-BE49-F238E27FC236}">
                    <a16:creationId xmlns:a16="http://schemas.microsoft.com/office/drawing/2014/main" id="{1CB8B8AF-6E3D-4048-ABF8-BA9D38A1940E}"/>
                  </a:ext>
                </a:extLst>
              </p:cNvPr>
              <p:cNvSpPr>
                <a:spLocks noChangeArrowheads="1"/>
              </p:cNvSpPr>
              <p:nvPr/>
            </p:nvSpPr>
            <p:spPr bwMode="auto">
              <a:xfrm>
                <a:off x="2295526" y="2419350"/>
                <a:ext cx="176213" cy="174625"/>
              </a:xfrm>
              <a:prstGeom prst="ellipse">
                <a:avLst/>
              </a:prstGeom>
              <a:grpFill/>
              <a:ln w="285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023761"/>
                  </a:solidFill>
                  <a:effectLst/>
                  <a:uLnTx/>
                  <a:uFillTx/>
                  <a:latin typeface="Arial" panose="020B0604020202020204"/>
                  <a:ea typeface="+mn-ea"/>
                  <a:cs typeface="+mn-cs"/>
                </a:endParaRPr>
              </a:p>
            </p:txBody>
          </p:sp>
        </p:grpSp>
        <p:sp>
          <p:nvSpPr>
            <p:cNvPr id="220" name="TextBox 219">
              <a:extLst>
                <a:ext uri="{FF2B5EF4-FFF2-40B4-BE49-F238E27FC236}">
                  <a16:creationId xmlns:a16="http://schemas.microsoft.com/office/drawing/2014/main" id="{F0AC0E21-45BD-4687-A497-9F36E790273C}"/>
                </a:ext>
              </a:extLst>
            </p:cNvPr>
            <p:cNvSpPr txBox="1"/>
            <p:nvPr/>
          </p:nvSpPr>
          <p:spPr>
            <a:xfrm>
              <a:off x="8041259" y="3329423"/>
              <a:ext cx="2096250" cy="1003608"/>
            </a:xfrm>
            <a:prstGeom prst="rect">
              <a:avLst/>
            </a:prstGeom>
            <a:noFill/>
          </p:spPr>
          <p:txBody>
            <a:bodyPr wrap="square" rtlCol="0">
              <a:spAutoFit/>
            </a:bodyPr>
            <a:lstStyle/>
            <a:p>
              <a:pPr marL="0" marR="0" lvl="0" indent="0" algn="ctr"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t>Multiple Sclerosis: partnering with registries</a:t>
              </a:r>
              <a:br>
                <a:rPr kumimoji="0" lang="en-GB" sz="1700" b="1" i="0" u="none" strike="noStrike" kern="1200" cap="none" spc="0" normalizeH="0" baseline="0" noProof="0" dirty="0">
                  <a:ln>
                    <a:noFill/>
                  </a:ln>
                  <a:solidFill>
                    <a:srgbClr val="023761"/>
                  </a:solidFill>
                  <a:effectLst/>
                  <a:uLnTx/>
                  <a:uFillTx/>
                  <a:latin typeface="Arial" panose="020B0604020202020204"/>
                  <a:ea typeface="+mn-ea"/>
                  <a:cs typeface="+mn-cs"/>
                </a:rPr>
              </a:br>
              <a:endParaRPr kumimoji="0" lang="en-GB" sz="1700" b="1" i="0" u="none" strike="noStrike" kern="1200" cap="none" spc="0" normalizeH="0" baseline="30000" noProof="0" dirty="0">
                <a:ln>
                  <a:noFill/>
                </a:ln>
                <a:solidFill>
                  <a:srgbClr val="023761"/>
                </a:solidFill>
                <a:effectLst/>
                <a:uLnTx/>
                <a:uFillTx/>
                <a:latin typeface="Arial" panose="020B0604020202020204"/>
                <a:ea typeface="+mn-ea"/>
                <a:cs typeface="+mn-cs"/>
              </a:endParaRPr>
            </a:p>
          </p:txBody>
        </p:sp>
        <p:sp>
          <p:nvSpPr>
            <p:cNvPr id="221" name="TextBox 220">
              <a:extLst>
                <a:ext uri="{FF2B5EF4-FFF2-40B4-BE49-F238E27FC236}">
                  <a16:creationId xmlns:a16="http://schemas.microsoft.com/office/drawing/2014/main" id="{7FD709A8-465B-4A4C-8B9F-9F51125707B1}"/>
                </a:ext>
              </a:extLst>
            </p:cNvPr>
            <p:cNvSpPr txBox="1"/>
            <p:nvPr/>
          </p:nvSpPr>
          <p:spPr>
            <a:xfrm>
              <a:off x="7098915" y="4172571"/>
              <a:ext cx="3822364" cy="1384995"/>
            </a:xfrm>
            <a:prstGeom prst="rect">
              <a:avLst/>
            </a:prstGeom>
            <a:noFill/>
          </p:spPr>
          <p:txBody>
            <a:bodyPr wrap="square" rtlCol="0">
              <a:spAutoFit/>
            </a:bodyPr>
            <a:lstStyle/>
            <a:p>
              <a:pPr marL="0" marR="0" lvl="0" indent="0" algn="ctr" defTabSz="1219170" rtl="0" eaLnBrk="1" fontAlgn="auto" latinLnBrk="0" hangingPunct="1">
                <a:lnSpc>
                  <a:spcPct val="100000"/>
                </a:lnSpc>
                <a:spcBef>
                  <a:spcPts val="600"/>
                </a:spcBef>
                <a:spcAft>
                  <a:spcPts val="600"/>
                </a:spcAft>
                <a:buClrTx/>
                <a:buSzTx/>
                <a:buFontTx/>
                <a:buNone/>
                <a:tabLst/>
                <a:defRPr/>
              </a:pPr>
              <a:r>
                <a:rPr kumimoji="0" lang="en-GB" sz="1600" b="0" i="0" u="none" strike="noStrike" kern="1200" cap="none" spc="0" normalizeH="0" baseline="0" noProof="0" dirty="0">
                  <a:ln>
                    <a:noFill/>
                  </a:ln>
                  <a:solidFill>
                    <a:srgbClr val="023761"/>
                  </a:solidFill>
                  <a:effectLst/>
                  <a:uLnTx/>
                  <a:uFillTx/>
                  <a:latin typeface="Arial" panose="020B0604020202020204"/>
                  <a:ea typeface="+mn-ea"/>
                  <a:cs typeface="+mn-cs"/>
                </a:rPr>
                <a:t>9 registries in 8 countries,</a:t>
              </a:r>
            </a:p>
            <a:p>
              <a:pPr marL="0" marR="0" lvl="0" indent="0" algn="ctr" defTabSz="1219170" rtl="0" eaLnBrk="1" fontAlgn="auto" latinLnBrk="0" hangingPunct="1">
                <a:lnSpc>
                  <a:spcPct val="100000"/>
                </a:lnSpc>
                <a:spcBef>
                  <a:spcPts val="600"/>
                </a:spcBef>
                <a:spcAft>
                  <a:spcPts val="600"/>
                </a:spcAft>
                <a:buClrTx/>
                <a:buSzTx/>
                <a:buFontTx/>
                <a:buNone/>
                <a:tabLst/>
                <a:defRPr/>
              </a:pPr>
              <a:r>
                <a:rPr kumimoji="0" lang="en-GB" sz="1600" b="0" i="0" u="none" strike="noStrike" kern="1200" cap="none" spc="0" normalizeH="0" baseline="0" noProof="0" dirty="0">
                  <a:ln>
                    <a:noFill/>
                  </a:ln>
                  <a:solidFill>
                    <a:srgbClr val="023761"/>
                  </a:solidFill>
                  <a:effectLst/>
                  <a:uLnTx/>
                  <a:uFillTx/>
                  <a:latin typeface="Arial" panose="020B0604020202020204"/>
                  <a:ea typeface="+mn-ea"/>
                  <a:cs typeface="+mn-cs"/>
                </a:rPr>
                <a:t>30,000 patient records.</a:t>
              </a:r>
            </a:p>
            <a:p>
              <a:pPr marL="0" marR="0" lvl="0" indent="0" algn="ctr" defTabSz="1219170" rtl="0" eaLnBrk="1" fontAlgn="auto" latinLnBrk="0" hangingPunct="1">
                <a:lnSpc>
                  <a:spcPct val="100000"/>
                </a:lnSpc>
                <a:spcBef>
                  <a:spcPts val="600"/>
                </a:spcBef>
                <a:spcAft>
                  <a:spcPts val="600"/>
                </a:spcAft>
                <a:buClrTx/>
                <a:buSzTx/>
                <a:buFontTx/>
                <a:buNone/>
                <a:tabLst/>
                <a:defRPr/>
              </a:pPr>
              <a:r>
                <a:rPr kumimoji="0" lang="en-GB" sz="1600" b="0" i="0" u="none" strike="noStrike" kern="1200" cap="none" spc="0" normalizeH="0" baseline="0" noProof="0" dirty="0">
                  <a:ln>
                    <a:noFill/>
                  </a:ln>
                  <a:solidFill>
                    <a:srgbClr val="023761"/>
                  </a:solidFill>
                  <a:effectLst/>
                  <a:uLnTx/>
                  <a:uFillTx/>
                  <a:latin typeface="Arial" panose="020B0604020202020204"/>
                  <a:ea typeface="+mn-ea"/>
                  <a:cs typeface="+mn-cs"/>
                </a:rPr>
                <a:t>Largest collaboration, </a:t>
              </a:r>
              <a:br>
                <a:rPr kumimoji="0" lang="en-GB" sz="1600" b="0" i="0" u="none" strike="noStrike" kern="1200" cap="none" spc="0" normalizeH="0" baseline="0" noProof="0" dirty="0">
                  <a:ln>
                    <a:noFill/>
                  </a:ln>
                  <a:solidFill>
                    <a:srgbClr val="023761"/>
                  </a:solidFill>
                  <a:effectLst/>
                  <a:uLnTx/>
                  <a:uFillTx/>
                  <a:latin typeface="Arial" panose="020B0604020202020204"/>
                  <a:ea typeface="+mn-ea"/>
                  <a:cs typeface="+mn-cs"/>
                </a:rPr>
              </a:br>
              <a:r>
                <a:rPr kumimoji="0" lang="en-GB" sz="1600" b="0" i="0" u="none" strike="noStrike" kern="1200" cap="none" spc="0" normalizeH="0" baseline="0" noProof="0" dirty="0">
                  <a:ln>
                    <a:noFill/>
                  </a:ln>
                  <a:solidFill>
                    <a:srgbClr val="023761"/>
                  </a:solidFill>
                  <a:effectLst/>
                  <a:uLnTx/>
                  <a:uFillTx/>
                  <a:latin typeface="Arial" panose="020B0604020202020204"/>
                  <a:ea typeface="+mn-ea"/>
                  <a:cs typeface="+mn-cs"/>
                </a:rPr>
                <a:t>and expanding</a:t>
              </a:r>
            </a:p>
          </p:txBody>
        </p:sp>
      </p:grpSp>
    </p:spTree>
    <p:extLst>
      <p:ext uri="{BB962C8B-B14F-4D97-AF65-F5344CB8AC3E}">
        <p14:creationId xmlns:p14="http://schemas.microsoft.com/office/powerpoint/2010/main" val="1411603414"/>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showMasterSp="0">
  <p:cSld>
    <p:bg>
      <p:bgPr>
        <a:solidFill>
          <a:schemeClr val="accent6"/>
        </a:solidFill>
        <a:effectLst/>
      </p:bgPr>
    </p:bg>
    <p:spTree>
      <p:nvGrpSpPr>
        <p:cNvPr id="1" name=""/>
        <p:cNvGrpSpPr/>
        <p:nvPr/>
      </p:nvGrpSpPr>
      <p:grpSpPr>
        <a:xfrm>
          <a:off x="0" y="0"/>
          <a:ext cx="0" cy="0"/>
          <a:chOff x="0" y="0"/>
          <a:chExt cx="0" cy="0"/>
        </a:xfrm>
      </p:grpSpPr>
      <p:sp>
        <p:nvSpPr>
          <p:cNvPr id="246" name="TextBox 245">
            <a:extLst>
              <a:ext uri="{FF2B5EF4-FFF2-40B4-BE49-F238E27FC236}">
                <a16:creationId xmlns:a16="http://schemas.microsoft.com/office/drawing/2014/main" id="{2439E0E2-DD74-45AD-8DA5-E6B75BA5475B}"/>
              </a:ext>
            </a:extLst>
          </p:cNvPr>
          <p:cNvSpPr txBox="1"/>
          <p:nvPr/>
        </p:nvSpPr>
        <p:spPr>
          <a:xfrm>
            <a:off x="2507853" y="304285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Change how we think</a:t>
            </a:r>
            <a:b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 about disease progression, which patients we study, </a:t>
            </a:r>
            <a:b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how we measure effect </a:t>
            </a:r>
            <a:b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and success</a:t>
            </a:r>
          </a:p>
        </p:txBody>
      </p:sp>
      <p:sp>
        <p:nvSpPr>
          <p:cNvPr id="160" name="Freeform: Shape 159">
            <a:extLst>
              <a:ext uri="{FF2B5EF4-FFF2-40B4-BE49-F238E27FC236}">
                <a16:creationId xmlns:a16="http://schemas.microsoft.com/office/drawing/2014/main" id="{2AD85B78-9461-4990-A325-C7DB423C1C77}"/>
              </a:ext>
            </a:extLst>
          </p:cNvPr>
          <p:cNvSpPr/>
          <p:nvPr/>
        </p:nvSpPr>
        <p:spPr>
          <a:xfrm>
            <a:off x="10307360" y="4376134"/>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9D9D9C"/>
              </a:solidFill>
              <a:effectLst/>
              <a:uLnTx/>
              <a:uFillTx/>
              <a:latin typeface="Arial" panose="020B0604020202020204"/>
              <a:ea typeface="+mn-ea"/>
              <a:cs typeface="+mn-cs"/>
            </a:endParaRPr>
          </a:p>
        </p:txBody>
      </p:sp>
      <p:sp>
        <p:nvSpPr>
          <p:cNvPr id="149" name="Freeform: Shape 148">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Freeform: Shape 110">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a:extLst>
              <a:ext uri="{FF2B5EF4-FFF2-40B4-BE49-F238E27FC236}">
                <a16:creationId xmlns:a16="http://schemas.microsoft.com/office/drawing/2014/main" id="{15BA8482-80F3-4E77-A2EA-62BE16C0FD96}"/>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a:extLst>
              <a:ext uri="{FF2B5EF4-FFF2-40B4-BE49-F238E27FC236}">
                <a16:creationId xmlns:a16="http://schemas.microsoft.com/office/drawing/2014/main" id="{5CBC418A-62CD-4D44-997D-ABB9C470CA44}"/>
              </a:ext>
            </a:extLst>
          </p:cNvPr>
          <p:cNvGrpSpPr/>
          <p:nvPr/>
        </p:nvGrpSpPr>
        <p:grpSpPr>
          <a:xfrm>
            <a:off x="11528781" y="4469735"/>
            <a:ext cx="576000" cy="574067"/>
            <a:chOff x="3897411" y="3331958"/>
            <a:chExt cx="432000" cy="430550"/>
          </a:xfrm>
          <a:solidFill>
            <a:schemeClr val="accent6"/>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a:extLst>
              <a:ext uri="{FF2B5EF4-FFF2-40B4-BE49-F238E27FC236}">
                <a16:creationId xmlns:a16="http://schemas.microsoft.com/office/drawing/2014/main" id="{FFF7B878-80EE-40AD-8688-16DADFFF6214}"/>
              </a:ext>
            </a:extLst>
          </p:cNvPr>
          <p:cNvSpPr/>
          <p:nvPr/>
        </p:nvSpPr>
        <p:spPr>
          <a:xfrm>
            <a:off x="10257781" y="4546390"/>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9D9D9C"/>
                </a:solidFill>
                <a:effectLst/>
                <a:uLnTx/>
                <a:uFillTx/>
                <a:latin typeface="Arial" panose="020B0604020202020204"/>
                <a:ea typeface="+mn-ea"/>
                <a:cs typeface="+mn-cs"/>
              </a:rPr>
              <a:t>From bench </a:t>
            </a:r>
            <a:br>
              <a:rPr kumimoji="0" lang="en-GB" sz="1067" b="0" i="0" u="none" strike="noStrike" kern="1200" cap="none" spc="0" normalizeH="0" baseline="0" noProof="0" dirty="0">
                <a:ln>
                  <a:noFill/>
                </a:ln>
                <a:solidFill>
                  <a:srgbClr val="9D9D9C"/>
                </a:solidFill>
                <a:effectLst/>
                <a:uLnTx/>
                <a:uFillTx/>
                <a:latin typeface="Arial" panose="020B0604020202020204"/>
                <a:ea typeface="+mn-ea"/>
                <a:cs typeface="+mn-cs"/>
              </a:rPr>
            </a:br>
            <a:r>
              <a:rPr kumimoji="0" lang="en-GB" sz="1067" b="0" i="0" u="none" strike="noStrike" kern="1200" cap="none" spc="0" normalizeH="0" baseline="0" noProof="0" dirty="0">
                <a:ln>
                  <a:noFill/>
                </a:ln>
                <a:solidFill>
                  <a:srgbClr val="9D9D9C"/>
                </a:solidFill>
                <a:effectLst/>
                <a:uLnTx/>
                <a:uFillTx/>
                <a:latin typeface="Arial" panose="020B0604020202020204"/>
                <a:ea typeface="+mn-ea"/>
                <a:cs typeface="+mn-cs"/>
              </a:rPr>
              <a:t>to bedside</a:t>
            </a:r>
          </a:p>
        </p:txBody>
      </p:sp>
      <p:sp>
        <p:nvSpPr>
          <p:cNvPr id="177" name="Freeform: Shape 176">
            <a:hlinkClick r:id="rId3" action="ppaction://hlinksldjump" highlightClick="1"/>
            <a:extLst>
              <a:ext uri="{FF2B5EF4-FFF2-40B4-BE49-F238E27FC236}">
                <a16:creationId xmlns:a16="http://schemas.microsoft.com/office/drawing/2014/main" id="{E0740708-ACC7-4A6F-B168-0129B3A48DEA}"/>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8" name="Freeform: Shape 177">
            <a:hlinkClick r:id="rId4" action="ppaction://hlinksldjump" highlightClick="1"/>
            <a:extLst>
              <a:ext uri="{FF2B5EF4-FFF2-40B4-BE49-F238E27FC236}">
                <a16:creationId xmlns:a16="http://schemas.microsoft.com/office/drawing/2014/main" id="{017DCB44-C921-48A6-A4A3-32470C5C5493}"/>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9" name="Freeform: Shape 178">
            <a:hlinkClick r:id="rId5" action="ppaction://hlinksldjump" highlightClick="1"/>
            <a:extLst>
              <a:ext uri="{FF2B5EF4-FFF2-40B4-BE49-F238E27FC236}">
                <a16:creationId xmlns:a16="http://schemas.microsoft.com/office/drawing/2014/main" id="{33909AE4-6ED4-4C80-9A8C-43F454714CB0}"/>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0" name="Freeform: Shape 179">
            <a:hlinkClick r:id="rId6" action="ppaction://hlinksldjump" highlightClick="1"/>
            <a:extLst>
              <a:ext uri="{FF2B5EF4-FFF2-40B4-BE49-F238E27FC236}">
                <a16:creationId xmlns:a16="http://schemas.microsoft.com/office/drawing/2014/main" id="{865363D7-36BE-466F-8868-ADC0F1BA6A36}"/>
              </a:ext>
            </a:extLst>
          </p:cNvPr>
          <p:cNvSpPr/>
          <p:nvPr/>
        </p:nvSpPr>
        <p:spPr>
          <a:xfrm>
            <a:off x="11277600" y="2723094"/>
            <a:ext cx="9144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1" name="Freeform: Shape 180">
            <a:hlinkClick r:id="rId7" action="ppaction://hlinksldjump" highlightClick="1"/>
            <a:extLst>
              <a:ext uri="{FF2B5EF4-FFF2-40B4-BE49-F238E27FC236}">
                <a16:creationId xmlns:a16="http://schemas.microsoft.com/office/drawing/2014/main" id="{ABC3A16C-A2C7-42F6-9A3C-772739E9E9E7}"/>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2" name="Freeform: Shape 181">
            <a:hlinkClick r:id="rId8" action="ppaction://hlinksldjump" highlightClick="1"/>
            <a:extLst>
              <a:ext uri="{FF2B5EF4-FFF2-40B4-BE49-F238E27FC236}">
                <a16:creationId xmlns:a16="http://schemas.microsoft.com/office/drawing/2014/main" id="{9529F562-626B-4C14-B478-0BAAD2590EB2}"/>
              </a:ext>
            </a:extLst>
          </p:cNvPr>
          <p:cNvSpPr/>
          <p:nvPr/>
        </p:nvSpPr>
        <p:spPr>
          <a:xfrm>
            <a:off x="10325100" y="4376132"/>
            <a:ext cx="1866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3" name="Freeform: Shape 182">
            <a:hlinkClick r:id="rId9" action="ppaction://hlinksldjump" highlightClick="1"/>
            <a:extLst>
              <a:ext uri="{FF2B5EF4-FFF2-40B4-BE49-F238E27FC236}">
                <a16:creationId xmlns:a16="http://schemas.microsoft.com/office/drawing/2014/main" id="{3E7B8C40-29C3-4EB5-B489-CA9988EC0EF7}"/>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Rectangle 183">
            <a:extLst>
              <a:ext uri="{FF2B5EF4-FFF2-40B4-BE49-F238E27FC236}">
                <a16:creationId xmlns:a16="http://schemas.microsoft.com/office/drawing/2014/main" id="{80C8949C-3B89-40CA-ACC8-92F5BA9A189C}"/>
              </a:ext>
            </a:extLst>
          </p:cNvPr>
          <p:cNvSpPr/>
          <p:nvPr/>
        </p:nvSpPr>
        <p:spPr>
          <a:xfrm>
            <a:off x="294640" y="243536"/>
            <a:ext cx="10963910" cy="492443"/>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600" b="1" i="0" u="none" strike="noStrike" kern="1200" cap="none" spc="0" normalizeH="0" baseline="0" noProof="0" dirty="0">
                <a:ln>
                  <a:noFill/>
                </a:ln>
                <a:solidFill>
                  <a:srgbClr val="FFFFFF"/>
                </a:solidFill>
                <a:effectLst/>
                <a:uLnTx/>
                <a:uFillTx/>
                <a:latin typeface="Arial" panose="020B0604020202020204"/>
                <a:ea typeface="+mn-ea"/>
                <a:cs typeface="+mn-cs"/>
              </a:rPr>
              <a:t>Delivering the benefits of research into the clinic and to patients </a:t>
            </a:r>
          </a:p>
        </p:txBody>
      </p:sp>
      <p:sp>
        <p:nvSpPr>
          <p:cNvPr id="199" name="Freeform: Shape 198">
            <a:extLst>
              <a:ext uri="{FF2B5EF4-FFF2-40B4-BE49-F238E27FC236}">
                <a16:creationId xmlns:a16="http://schemas.microsoft.com/office/drawing/2014/main" id="{82178AC3-1A6B-4745-A51D-9804B718CEF2}"/>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0" name="Freeform: Shape 199">
            <a:extLst>
              <a:ext uri="{FF2B5EF4-FFF2-40B4-BE49-F238E27FC236}">
                <a16:creationId xmlns:a16="http://schemas.microsoft.com/office/drawing/2014/main" id="{95D3535A-3FCE-4D26-8B22-BE4D1526F333}"/>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1" name="Freeform: Shape 200">
            <a:extLst>
              <a:ext uri="{FF2B5EF4-FFF2-40B4-BE49-F238E27FC236}">
                <a16:creationId xmlns:a16="http://schemas.microsoft.com/office/drawing/2014/main" id="{5E43A713-FB52-4F20-9FCA-A206C2613B7F}"/>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2" name="ABBREVIATIONS">
            <a:hlinkClick r:id="" action="ppaction://noaction" highlightClick="1"/>
            <a:extLst>
              <a:ext uri="{FF2B5EF4-FFF2-40B4-BE49-F238E27FC236}">
                <a16:creationId xmlns:a16="http://schemas.microsoft.com/office/drawing/2014/main" id="{AD0D4748-29DF-48CF-9EC9-A4AB7858DAFC}"/>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ABBREVIATIONS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203" name="Oval 202">
            <a:hlinkClick r:id="" action="ppaction://hlinkshowjump?jump=nextslide" highlightClick="1"/>
            <a:extLst>
              <a:ext uri="{FF2B5EF4-FFF2-40B4-BE49-F238E27FC236}">
                <a16:creationId xmlns:a16="http://schemas.microsoft.com/office/drawing/2014/main" id="{F9ADD65C-0362-4B28-8E49-749797BBEB0E}"/>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4" name="Oval 203">
            <a:hlinkClick r:id="" action="ppaction://hlinkshowjump?jump=lastslideviewed" highlightClick="1"/>
            <a:extLst>
              <a:ext uri="{FF2B5EF4-FFF2-40B4-BE49-F238E27FC236}">
                <a16:creationId xmlns:a16="http://schemas.microsoft.com/office/drawing/2014/main" id="{8F879797-23E8-459D-8138-DD98D8F05A26}"/>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205" name="Oval 204">
            <a:hlinkClick r:id="rId10" action="ppaction://hlinksldjump" highlightClick="1"/>
            <a:extLst>
              <a:ext uri="{FF2B5EF4-FFF2-40B4-BE49-F238E27FC236}">
                <a16:creationId xmlns:a16="http://schemas.microsoft.com/office/drawing/2014/main" id="{3313150C-A659-495A-9C13-BFFD1C52B5DC}"/>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6" name="REFERENCES">
            <a:hlinkClick r:id="" action="ppaction://noaction" highlightClick="1"/>
            <a:extLst>
              <a:ext uri="{FF2B5EF4-FFF2-40B4-BE49-F238E27FC236}">
                <a16:creationId xmlns:a16="http://schemas.microsoft.com/office/drawing/2014/main" id="{BD8C1B0E-8405-498A-A0FF-D29718ABD27A}"/>
              </a:ext>
            </a:extLst>
          </p:cNvPr>
          <p:cNvSpPr/>
          <p:nvPr/>
        </p:nvSpPr>
        <p:spPr>
          <a:xfrm>
            <a:off x="1810257" y="6305689"/>
            <a:ext cx="1310400"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endParaRPr>
          </a:p>
        </p:txBody>
      </p:sp>
      <p:cxnSp>
        <p:nvCxnSpPr>
          <p:cNvPr id="212" name="Straight Connector 211">
            <a:extLst>
              <a:ext uri="{FF2B5EF4-FFF2-40B4-BE49-F238E27FC236}">
                <a16:creationId xmlns:a16="http://schemas.microsoft.com/office/drawing/2014/main" id="{C0257578-2A3C-4098-89D0-17968446A04F}"/>
              </a:ext>
            </a:extLst>
          </p:cNvPr>
          <p:cNvCxnSpPr/>
          <p:nvPr/>
        </p:nvCxnSpPr>
        <p:spPr>
          <a:xfrm>
            <a:off x="984051" y="1780257"/>
            <a:ext cx="9252000" cy="0"/>
          </a:xfrm>
          <a:prstGeom prst="line">
            <a:avLst/>
          </a:prstGeom>
          <a:ln w="57150">
            <a:solidFill>
              <a:schemeClr val="bg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13" name="TextBox 212">
            <a:extLst>
              <a:ext uri="{FF2B5EF4-FFF2-40B4-BE49-F238E27FC236}">
                <a16:creationId xmlns:a16="http://schemas.microsoft.com/office/drawing/2014/main" id="{4BA9343C-1C8E-4355-9E81-28D6D393124B}"/>
              </a:ext>
            </a:extLst>
          </p:cNvPr>
          <p:cNvSpPr txBox="1"/>
          <p:nvPr/>
        </p:nvSpPr>
        <p:spPr>
          <a:xfrm>
            <a:off x="5152480" y="1780258"/>
            <a:ext cx="24408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ctr"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Black" panose="020B0A04020102020204"/>
                <a:ea typeface="+mn-ea"/>
                <a:cs typeface="+mn-cs"/>
              </a:rPr>
              <a:t>Creating value for</a:t>
            </a:r>
            <a:br>
              <a:rPr kumimoji="0" lang="en-GB" sz="1400" b="0" i="0" u="none" strike="noStrike" kern="1200" cap="none" spc="0" normalizeH="0" baseline="0" noProof="0" dirty="0">
                <a:ln>
                  <a:noFill/>
                </a:ln>
                <a:solidFill>
                  <a:srgbClr val="FFFFFF"/>
                </a:solidFill>
                <a:effectLst/>
                <a:uLnTx/>
                <a:uFillTx/>
                <a:latin typeface="Arial Black" panose="020B0A04020102020204"/>
                <a:ea typeface="+mn-ea"/>
                <a:cs typeface="+mn-cs"/>
              </a:rPr>
            </a:br>
            <a:r>
              <a:rPr kumimoji="0" lang="en-GB" sz="1400" b="0" i="0" u="none" strike="noStrike" kern="1200" cap="none" spc="0" normalizeH="0" baseline="0" noProof="0" dirty="0">
                <a:ln>
                  <a:noFill/>
                </a:ln>
                <a:solidFill>
                  <a:srgbClr val="FFFFFF"/>
                </a:solidFill>
                <a:effectLst/>
                <a:uLnTx/>
                <a:uFillTx/>
                <a:latin typeface="Arial Black" panose="020B0A04020102020204"/>
                <a:ea typeface="+mn-ea"/>
                <a:cs typeface="+mn-cs"/>
              </a:rPr>
              <a:t> patients and healthcare systems</a:t>
            </a:r>
          </a:p>
        </p:txBody>
      </p:sp>
      <p:sp>
        <p:nvSpPr>
          <p:cNvPr id="214" name="TextBox 213">
            <a:extLst>
              <a:ext uri="{FF2B5EF4-FFF2-40B4-BE49-F238E27FC236}">
                <a16:creationId xmlns:a16="http://schemas.microsoft.com/office/drawing/2014/main" id="{D844969D-E112-4D15-B193-ACE63CD85AC5}"/>
              </a:ext>
            </a:extLst>
          </p:cNvPr>
          <p:cNvSpPr txBox="1"/>
          <p:nvPr/>
        </p:nvSpPr>
        <p:spPr>
          <a:xfrm>
            <a:off x="0" y="1780258"/>
            <a:ext cx="24408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ctr"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Black" panose="020B0A04020102020204"/>
                <a:ea typeface="+mn-ea"/>
                <a:cs typeface="+mn-cs"/>
              </a:rPr>
              <a:t>Discovering transformative medicines</a:t>
            </a:r>
          </a:p>
        </p:txBody>
      </p:sp>
      <p:sp>
        <p:nvSpPr>
          <p:cNvPr id="215" name="TextBox 214">
            <a:extLst>
              <a:ext uri="{FF2B5EF4-FFF2-40B4-BE49-F238E27FC236}">
                <a16:creationId xmlns:a16="http://schemas.microsoft.com/office/drawing/2014/main" id="{1E8C5076-85C8-47C9-88DB-92D2016C9FEE}"/>
              </a:ext>
            </a:extLst>
          </p:cNvPr>
          <p:cNvSpPr txBox="1"/>
          <p:nvPr/>
        </p:nvSpPr>
        <p:spPr>
          <a:xfrm>
            <a:off x="2576240" y="1766127"/>
            <a:ext cx="24408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ctr"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Black" panose="020B0A04020102020204"/>
                <a:ea typeface="+mn-ea"/>
                <a:cs typeface="+mn-cs"/>
              </a:rPr>
              <a:t>Pioneering new</a:t>
            </a:r>
            <a:br>
              <a:rPr kumimoji="0" lang="en-GB" sz="1400" b="0" i="0" u="none" strike="noStrike" kern="1200" cap="none" spc="0" normalizeH="0" baseline="0" noProof="0" dirty="0">
                <a:ln>
                  <a:noFill/>
                </a:ln>
                <a:solidFill>
                  <a:srgbClr val="FFFFFF"/>
                </a:solidFill>
                <a:effectLst/>
                <a:uLnTx/>
                <a:uFillTx/>
                <a:latin typeface="Arial Black" panose="020B0A04020102020204"/>
                <a:ea typeface="+mn-ea"/>
                <a:cs typeface="+mn-cs"/>
              </a:rPr>
            </a:br>
            <a:r>
              <a:rPr kumimoji="0" lang="en-GB" sz="1400" b="0" i="0" u="none" strike="noStrike" kern="1200" cap="none" spc="0" normalizeH="0" baseline="0" noProof="0" dirty="0">
                <a:ln>
                  <a:noFill/>
                </a:ln>
                <a:solidFill>
                  <a:srgbClr val="FFFFFF"/>
                </a:solidFill>
                <a:effectLst/>
                <a:uLnTx/>
                <a:uFillTx/>
                <a:latin typeface="Arial Black" panose="020B0A04020102020204"/>
                <a:ea typeface="+mn-ea"/>
                <a:cs typeface="+mn-cs"/>
              </a:rPr>
              <a:t>clinical trial</a:t>
            </a:r>
            <a:br>
              <a:rPr kumimoji="0" lang="en-GB" sz="1400" b="0" i="0" u="none" strike="noStrike" kern="1200" cap="none" spc="0" normalizeH="0" baseline="0" noProof="0" dirty="0">
                <a:ln>
                  <a:noFill/>
                </a:ln>
                <a:solidFill>
                  <a:srgbClr val="FFFFFF"/>
                </a:solidFill>
                <a:effectLst/>
                <a:uLnTx/>
                <a:uFillTx/>
                <a:latin typeface="Arial Black" panose="020B0A04020102020204"/>
                <a:ea typeface="+mn-ea"/>
                <a:cs typeface="+mn-cs"/>
              </a:rPr>
            </a:br>
            <a:r>
              <a:rPr kumimoji="0" lang="en-GB" sz="1400" b="0" i="0" u="none" strike="noStrike" kern="1200" cap="none" spc="0" normalizeH="0" baseline="0" noProof="0" dirty="0">
                <a:ln>
                  <a:noFill/>
                </a:ln>
                <a:solidFill>
                  <a:srgbClr val="FFFFFF"/>
                </a:solidFill>
                <a:effectLst/>
                <a:uLnTx/>
                <a:uFillTx/>
                <a:latin typeface="Arial Black" panose="020B0A04020102020204"/>
                <a:ea typeface="+mn-ea"/>
                <a:cs typeface="+mn-cs"/>
              </a:rPr>
              <a:t>paradigm</a:t>
            </a:r>
          </a:p>
        </p:txBody>
      </p:sp>
      <p:sp>
        <p:nvSpPr>
          <p:cNvPr id="216" name="TextBox 215">
            <a:extLst>
              <a:ext uri="{FF2B5EF4-FFF2-40B4-BE49-F238E27FC236}">
                <a16:creationId xmlns:a16="http://schemas.microsoft.com/office/drawing/2014/main" id="{41FA6FD5-3201-47CD-B6D2-BC6480B0E9E1}"/>
              </a:ext>
            </a:extLst>
          </p:cNvPr>
          <p:cNvSpPr txBox="1"/>
          <p:nvPr/>
        </p:nvSpPr>
        <p:spPr>
          <a:xfrm>
            <a:off x="7728719" y="1780258"/>
            <a:ext cx="2590199"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ctr"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Black" panose="020B0A04020102020204"/>
                <a:ea typeface="+mn-ea"/>
                <a:cs typeface="+mn-cs"/>
              </a:rPr>
              <a:t>Delivering the best individual experience for patients</a:t>
            </a:r>
          </a:p>
        </p:txBody>
      </p:sp>
      <p:grpSp>
        <p:nvGrpSpPr>
          <p:cNvPr id="217" name="Group 216">
            <a:extLst>
              <a:ext uri="{FF2B5EF4-FFF2-40B4-BE49-F238E27FC236}">
                <a16:creationId xmlns:a16="http://schemas.microsoft.com/office/drawing/2014/main" id="{4436E58A-A4F1-41E9-87FF-4F05E6518896}"/>
              </a:ext>
            </a:extLst>
          </p:cNvPr>
          <p:cNvGrpSpPr/>
          <p:nvPr/>
        </p:nvGrpSpPr>
        <p:grpSpPr>
          <a:xfrm>
            <a:off x="909837" y="1469694"/>
            <a:ext cx="621127" cy="621127"/>
            <a:chOff x="948686" y="2931275"/>
            <a:chExt cx="621127" cy="621127"/>
          </a:xfrm>
          <a:solidFill>
            <a:srgbClr val="FFFFFF"/>
          </a:solidFill>
        </p:grpSpPr>
        <p:sp>
          <p:nvSpPr>
            <p:cNvPr id="218" name="Oval 217">
              <a:extLst>
                <a:ext uri="{FF2B5EF4-FFF2-40B4-BE49-F238E27FC236}">
                  <a16:creationId xmlns:a16="http://schemas.microsoft.com/office/drawing/2014/main" id="{F5839C10-5949-48A9-8263-5228C91CE1E3}"/>
                </a:ext>
              </a:extLst>
            </p:cNvPr>
            <p:cNvSpPr/>
            <p:nvPr/>
          </p:nvSpPr>
          <p:spPr>
            <a:xfrm>
              <a:off x="948686" y="2931275"/>
              <a:ext cx="621127" cy="62112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9" name="Freeform 6">
              <a:extLst>
                <a:ext uri="{FF2B5EF4-FFF2-40B4-BE49-F238E27FC236}">
                  <a16:creationId xmlns:a16="http://schemas.microsoft.com/office/drawing/2014/main" id="{1F86720D-AC3E-4531-B67A-72BD2E4DCE23}"/>
                </a:ext>
              </a:extLst>
            </p:cNvPr>
            <p:cNvSpPr>
              <a:spLocks noChangeAspect="1" noEditPoints="1"/>
            </p:cNvSpPr>
            <p:nvPr/>
          </p:nvSpPr>
          <p:spPr bwMode="auto">
            <a:xfrm>
              <a:off x="1106265" y="3025838"/>
              <a:ext cx="305968" cy="432000"/>
            </a:xfrm>
            <a:custGeom>
              <a:avLst/>
              <a:gdLst>
                <a:gd name="T0" fmla="*/ 279 w 551"/>
                <a:gd name="T1" fmla="*/ 201 h 777"/>
                <a:gd name="T2" fmla="*/ 328 w 551"/>
                <a:gd name="T3" fmla="*/ 250 h 777"/>
                <a:gd name="T4" fmla="*/ 279 w 551"/>
                <a:gd name="T5" fmla="*/ 299 h 777"/>
                <a:gd name="T6" fmla="*/ 230 w 551"/>
                <a:gd name="T7" fmla="*/ 250 h 777"/>
                <a:gd name="T8" fmla="*/ 279 w 551"/>
                <a:gd name="T9" fmla="*/ 201 h 777"/>
                <a:gd name="T10" fmla="*/ 504 w 551"/>
                <a:gd name="T11" fmla="*/ 553 h 777"/>
                <a:gd name="T12" fmla="*/ 393 w 551"/>
                <a:gd name="T13" fmla="*/ 656 h 777"/>
                <a:gd name="T14" fmla="*/ 431 w 551"/>
                <a:gd name="T15" fmla="*/ 656 h 777"/>
                <a:gd name="T16" fmla="*/ 491 w 551"/>
                <a:gd name="T17" fmla="*/ 717 h 777"/>
                <a:gd name="T18" fmla="*/ 491 w 551"/>
                <a:gd name="T19" fmla="*/ 777 h 777"/>
                <a:gd name="T20" fmla="*/ 0 w 551"/>
                <a:gd name="T21" fmla="*/ 777 h 777"/>
                <a:gd name="T22" fmla="*/ 0 w 551"/>
                <a:gd name="T23" fmla="*/ 717 h 777"/>
                <a:gd name="T24" fmla="*/ 60 w 551"/>
                <a:gd name="T25" fmla="*/ 656 h 777"/>
                <a:gd name="T26" fmla="*/ 72 w 551"/>
                <a:gd name="T27" fmla="*/ 656 h 777"/>
                <a:gd name="T28" fmla="*/ 72 w 551"/>
                <a:gd name="T29" fmla="*/ 447 h 777"/>
                <a:gd name="T30" fmla="*/ 204 w 551"/>
                <a:gd name="T31" fmla="*/ 239 h 777"/>
                <a:gd name="T32" fmla="*/ 203 w 551"/>
                <a:gd name="T33" fmla="*/ 250 h 777"/>
                <a:gd name="T34" fmla="*/ 232 w 551"/>
                <a:gd name="T35" fmla="*/ 310 h 777"/>
                <a:gd name="T36" fmla="*/ 148 w 551"/>
                <a:gd name="T37" fmla="*/ 447 h 777"/>
                <a:gd name="T38" fmla="*/ 301 w 551"/>
                <a:gd name="T39" fmla="*/ 600 h 777"/>
                <a:gd name="T40" fmla="*/ 412 w 551"/>
                <a:gd name="T41" fmla="*/ 553 h 777"/>
                <a:gd name="T42" fmla="*/ 374 w 551"/>
                <a:gd name="T43" fmla="*/ 553 h 777"/>
                <a:gd name="T44" fmla="*/ 374 w 551"/>
                <a:gd name="T45" fmla="*/ 489 h 777"/>
                <a:gd name="T46" fmla="*/ 551 w 551"/>
                <a:gd name="T47" fmla="*/ 489 h 777"/>
                <a:gd name="T48" fmla="*/ 551 w 551"/>
                <a:gd name="T49" fmla="*/ 553 h 777"/>
                <a:gd name="T50" fmla="*/ 504 w 551"/>
                <a:gd name="T51" fmla="*/ 553 h 777"/>
                <a:gd name="T52" fmla="*/ 233 w 551"/>
                <a:gd name="T53" fmla="*/ 190 h 777"/>
                <a:gd name="T54" fmla="*/ 193 w 551"/>
                <a:gd name="T55" fmla="*/ 122 h 777"/>
                <a:gd name="T56" fmla="*/ 300 w 551"/>
                <a:gd name="T57" fmla="*/ 60 h 777"/>
                <a:gd name="T58" fmla="*/ 457 w 551"/>
                <a:gd name="T59" fmla="*/ 331 h 777"/>
                <a:gd name="T60" fmla="*/ 432 w 551"/>
                <a:gd name="T61" fmla="*/ 346 h 777"/>
                <a:gd name="T62" fmla="*/ 453 w 551"/>
                <a:gd name="T63" fmla="*/ 383 h 777"/>
                <a:gd name="T64" fmla="*/ 396 w 551"/>
                <a:gd name="T65" fmla="*/ 416 h 777"/>
                <a:gd name="T66" fmla="*/ 375 w 551"/>
                <a:gd name="T67" fmla="*/ 378 h 777"/>
                <a:gd name="T68" fmla="*/ 350 w 551"/>
                <a:gd name="T69" fmla="*/ 393 h 777"/>
                <a:gd name="T70" fmla="*/ 307 w 551"/>
                <a:gd name="T71" fmla="*/ 320 h 777"/>
                <a:gd name="T72" fmla="*/ 354 w 551"/>
                <a:gd name="T73" fmla="*/ 250 h 777"/>
                <a:gd name="T74" fmla="*/ 279 w 551"/>
                <a:gd name="T75" fmla="*/ 174 h 777"/>
                <a:gd name="T76" fmla="*/ 233 w 551"/>
                <a:gd name="T77" fmla="*/ 190 h 777"/>
                <a:gd name="T78" fmla="*/ 285 w 551"/>
                <a:gd name="T79" fmla="*/ 33 h 777"/>
                <a:gd name="T80" fmla="*/ 266 w 551"/>
                <a:gd name="T81" fmla="*/ 0 h 777"/>
                <a:gd name="T82" fmla="*/ 158 w 551"/>
                <a:gd name="T83" fmla="*/ 62 h 777"/>
                <a:gd name="T84" fmla="*/ 178 w 551"/>
                <a:gd name="T85" fmla="*/ 95 h 777"/>
                <a:gd name="T86" fmla="*/ 285 w 551"/>
                <a:gd name="T87" fmla="*/ 33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1" h="777">
                  <a:moveTo>
                    <a:pt x="279" y="201"/>
                  </a:moveTo>
                  <a:cubicBezTo>
                    <a:pt x="306" y="201"/>
                    <a:pt x="328" y="223"/>
                    <a:pt x="328" y="250"/>
                  </a:cubicBezTo>
                  <a:cubicBezTo>
                    <a:pt x="328" y="277"/>
                    <a:pt x="306" y="299"/>
                    <a:pt x="279" y="299"/>
                  </a:cubicBezTo>
                  <a:cubicBezTo>
                    <a:pt x="252" y="299"/>
                    <a:pt x="230" y="277"/>
                    <a:pt x="230" y="250"/>
                  </a:cubicBezTo>
                  <a:cubicBezTo>
                    <a:pt x="230" y="223"/>
                    <a:pt x="252" y="201"/>
                    <a:pt x="279" y="201"/>
                  </a:cubicBezTo>
                  <a:close/>
                  <a:moveTo>
                    <a:pt x="504" y="553"/>
                  </a:moveTo>
                  <a:cubicBezTo>
                    <a:pt x="480" y="599"/>
                    <a:pt x="441" y="635"/>
                    <a:pt x="393" y="656"/>
                  </a:cubicBezTo>
                  <a:cubicBezTo>
                    <a:pt x="431" y="656"/>
                    <a:pt x="431" y="656"/>
                    <a:pt x="431" y="656"/>
                  </a:cubicBezTo>
                  <a:cubicBezTo>
                    <a:pt x="464" y="656"/>
                    <a:pt x="491" y="683"/>
                    <a:pt x="491" y="717"/>
                  </a:cubicBezTo>
                  <a:cubicBezTo>
                    <a:pt x="491" y="777"/>
                    <a:pt x="491" y="777"/>
                    <a:pt x="491" y="777"/>
                  </a:cubicBezTo>
                  <a:cubicBezTo>
                    <a:pt x="0" y="777"/>
                    <a:pt x="0" y="777"/>
                    <a:pt x="0" y="777"/>
                  </a:cubicBezTo>
                  <a:cubicBezTo>
                    <a:pt x="0" y="717"/>
                    <a:pt x="0" y="717"/>
                    <a:pt x="0" y="717"/>
                  </a:cubicBezTo>
                  <a:cubicBezTo>
                    <a:pt x="0" y="683"/>
                    <a:pt x="27" y="656"/>
                    <a:pt x="60" y="656"/>
                  </a:cubicBezTo>
                  <a:cubicBezTo>
                    <a:pt x="72" y="656"/>
                    <a:pt x="72" y="656"/>
                    <a:pt x="72" y="656"/>
                  </a:cubicBezTo>
                  <a:cubicBezTo>
                    <a:pt x="72" y="447"/>
                    <a:pt x="72" y="447"/>
                    <a:pt x="72" y="447"/>
                  </a:cubicBezTo>
                  <a:cubicBezTo>
                    <a:pt x="72" y="355"/>
                    <a:pt x="126" y="276"/>
                    <a:pt x="204" y="239"/>
                  </a:cubicBezTo>
                  <a:cubicBezTo>
                    <a:pt x="203" y="243"/>
                    <a:pt x="203" y="246"/>
                    <a:pt x="203" y="250"/>
                  </a:cubicBezTo>
                  <a:cubicBezTo>
                    <a:pt x="203" y="274"/>
                    <a:pt x="215" y="296"/>
                    <a:pt x="232" y="310"/>
                  </a:cubicBezTo>
                  <a:cubicBezTo>
                    <a:pt x="182" y="335"/>
                    <a:pt x="148" y="387"/>
                    <a:pt x="148" y="447"/>
                  </a:cubicBezTo>
                  <a:cubicBezTo>
                    <a:pt x="148" y="531"/>
                    <a:pt x="217" y="600"/>
                    <a:pt x="301" y="600"/>
                  </a:cubicBezTo>
                  <a:cubicBezTo>
                    <a:pt x="345" y="600"/>
                    <a:pt x="384" y="582"/>
                    <a:pt x="412" y="553"/>
                  </a:cubicBezTo>
                  <a:cubicBezTo>
                    <a:pt x="374" y="553"/>
                    <a:pt x="374" y="553"/>
                    <a:pt x="374" y="553"/>
                  </a:cubicBezTo>
                  <a:cubicBezTo>
                    <a:pt x="374" y="489"/>
                    <a:pt x="374" y="489"/>
                    <a:pt x="374" y="489"/>
                  </a:cubicBezTo>
                  <a:cubicBezTo>
                    <a:pt x="551" y="489"/>
                    <a:pt x="551" y="489"/>
                    <a:pt x="551" y="489"/>
                  </a:cubicBezTo>
                  <a:cubicBezTo>
                    <a:pt x="551" y="553"/>
                    <a:pt x="551" y="553"/>
                    <a:pt x="551" y="553"/>
                  </a:cubicBezTo>
                  <a:cubicBezTo>
                    <a:pt x="504" y="553"/>
                    <a:pt x="504" y="553"/>
                    <a:pt x="504" y="553"/>
                  </a:cubicBezTo>
                  <a:close/>
                  <a:moveTo>
                    <a:pt x="233" y="190"/>
                  </a:moveTo>
                  <a:cubicBezTo>
                    <a:pt x="193" y="122"/>
                    <a:pt x="193" y="122"/>
                    <a:pt x="193" y="122"/>
                  </a:cubicBezTo>
                  <a:cubicBezTo>
                    <a:pt x="300" y="60"/>
                    <a:pt x="300" y="60"/>
                    <a:pt x="300" y="60"/>
                  </a:cubicBezTo>
                  <a:cubicBezTo>
                    <a:pt x="457" y="331"/>
                    <a:pt x="457" y="331"/>
                    <a:pt x="457" y="331"/>
                  </a:cubicBezTo>
                  <a:cubicBezTo>
                    <a:pt x="432" y="346"/>
                    <a:pt x="432" y="346"/>
                    <a:pt x="432" y="346"/>
                  </a:cubicBezTo>
                  <a:cubicBezTo>
                    <a:pt x="453" y="383"/>
                    <a:pt x="453" y="383"/>
                    <a:pt x="453" y="383"/>
                  </a:cubicBezTo>
                  <a:cubicBezTo>
                    <a:pt x="396" y="416"/>
                    <a:pt x="396" y="416"/>
                    <a:pt x="396" y="416"/>
                  </a:cubicBezTo>
                  <a:cubicBezTo>
                    <a:pt x="375" y="378"/>
                    <a:pt x="375" y="378"/>
                    <a:pt x="375" y="378"/>
                  </a:cubicBezTo>
                  <a:cubicBezTo>
                    <a:pt x="350" y="393"/>
                    <a:pt x="350" y="393"/>
                    <a:pt x="350" y="393"/>
                  </a:cubicBezTo>
                  <a:cubicBezTo>
                    <a:pt x="307" y="320"/>
                    <a:pt x="307" y="320"/>
                    <a:pt x="307" y="320"/>
                  </a:cubicBezTo>
                  <a:cubicBezTo>
                    <a:pt x="335" y="309"/>
                    <a:pt x="354" y="282"/>
                    <a:pt x="354" y="250"/>
                  </a:cubicBezTo>
                  <a:cubicBezTo>
                    <a:pt x="354" y="208"/>
                    <a:pt x="321" y="174"/>
                    <a:pt x="279" y="174"/>
                  </a:cubicBezTo>
                  <a:cubicBezTo>
                    <a:pt x="261" y="174"/>
                    <a:pt x="245" y="180"/>
                    <a:pt x="233" y="190"/>
                  </a:cubicBezTo>
                  <a:close/>
                  <a:moveTo>
                    <a:pt x="285" y="33"/>
                  </a:moveTo>
                  <a:cubicBezTo>
                    <a:pt x="266" y="0"/>
                    <a:pt x="266" y="0"/>
                    <a:pt x="266" y="0"/>
                  </a:cubicBezTo>
                  <a:cubicBezTo>
                    <a:pt x="158" y="62"/>
                    <a:pt x="158" y="62"/>
                    <a:pt x="158" y="62"/>
                  </a:cubicBezTo>
                  <a:cubicBezTo>
                    <a:pt x="178" y="95"/>
                    <a:pt x="178" y="95"/>
                    <a:pt x="178" y="95"/>
                  </a:cubicBezTo>
                  <a:cubicBezTo>
                    <a:pt x="285" y="33"/>
                    <a:pt x="285" y="33"/>
                    <a:pt x="285" y="3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20" name="Group 219">
            <a:extLst>
              <a:ext uri="{FF2B5EF4-FFF2-40B4-BE49-F238E27FC236}">
                <a16:creationId xmlns:a16="http://schemas.microsoft.com/office/drawing/2014/main" id="{9FD9A440-0814-4223-B0BD-98220CE04CD2}"/>
              </a:ext>
            </a:extLst>
          </p:cNvPr>
          <p:cNvGrpSpPr/>
          <p:nvPr/>
        </p:nvGrpSpPr>
        <p:grpSpPr>
          <a:xfrm>
            <a:off x="3535876" y="1469694"/>
            <a:ext cx="621127" cy="621127"/>
            <a:chOff x="4178381" y="2931275"/>
            <a:chExt cx="621127" cy="621127"/>
          </a:xfrm>
          <a:solidFill>
            <a:srgbClr val="FFFFFF"/>
          </a:solidFill>
        </p:grpSpPr>
        <p:sp>
          <p:nvSpPr>
            <p:cNvPr id="221" name="Oval 220">
              <a:extLst>
                <a:ext uri="{FF2B5EF4-FFF2-40B4-BE49-F238E27FC236}">
                  <a16:creationId xmlns:a16="http://schemas.microsoft.com/office/drawing/2014/main" id="{52C87393-D789-4B76-BD32-BC3C0FE4140C}"/>
                </a:ext>
              </a:extLst>
            </p:cNvPr>
            <p:cNvSpPr/>
            <p:nvPr/>
          </p:nvSpPr>
          <p:spPr>
            <a:xfrm>
              <a:off x="4178381" y="2931275"/>
              <a:ext cx="621127" cy="62112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2" name="Freeform 10">
              <a:extLst>
                <a:ext uri="{FF2B5EF4-FFF2-40B4-BE49-F238E27FC236}">
                  <a16:creationId xmlns:a16="http://schemas.microsoft.com/office/drawing/2014/main" id="{D79B5715-75AC-4D9A-9C20-A4AD21F4C8B6}"/>
                </a:ext>
              </a:extLst>
            </p:cNvPr>
            <p:cNvSpPr>
              <a:spLocks noChangeAspect="1" noEditPoints="1"/>
            </p:cNvSpPr>
            <p:nvPr/>
          </p:nvSpPr>
          <p:spPr bwMode="auto">
            <a:xfrm>
              <a:off x="4291397" y="3061818"/>
              <a:ext cx="395095" cy="360040"/>
            </a:xfrm>
            <a:custGeom>
              <a:avLst/>
              <a:gdLst>
                <a:gd name="T0" fmla="*/ 0 w 541"/>
                <a:gd name="T1" fmla="*/ 0 h 493"/>
                <a:gd name="T2" fmla="*/ 38 w 541"/>
                <a:gd name="T3" fmla="*/ 0 h 493"/>
                <a:gd name="T4" fmla="*/ 38 w 541"/>
                <a:gd name="T5" fmla="*/ 455 h 493"/>
                <a:gd name="T6" fmla="*/ 541 w 541"/>
                <a:gd name="T7" fmla="*/ 455 h 493"/>
                <a:gd name="T8" fmla="*/ 541 w 541"/>
                <a:gd name="T9" fmla="*/ 493 h 493"/>
                <a:gd name="T10" fmla="*/ 0 w 541"/>
                <a:gd name="T11" fmla="*/ 493 h 493"/>
                <a:gd name="T12" fmla="*/ 0 w 541"/>
                <a:gd name="T13" fmla="*/ 0 h 493"/>
                <a:gd name="T14" fmla="*/ 0 w 541"/>
                <a:gd name="T15" fmla="*/ 0 h 493"/>
                <a:gd name="T16" fmla="*/ 145 w 541"/>
                <a:gd name="T17" fmla="*/ 297 h 493"/>
                <a:gd name="T18" fmla="*/ 145 w 541"/>
                <a:gd name="T19" fmla="*/ 423 h 493"/>
                <a:gd name="T20" fmla="*/ 69 w 541"/>
                <a:gd name="T21" fmla="*/ 423 h 493"/>
                <a:gd name="T22" fmla="*/ 69 w 541"/>
                <a:gd name="T23" fmla="*/ 332 h 493"/>
                <a:gd name="T24" fmla="*/ 145 w 541"/>
                <a:gd name="T25" fmla="*/ 297 h 493"/>
                <a:gd name="T26" fmla="*/ 145 w 541"/>
                <a:gd name="T27" fmla="*/ 297 h 493"/>
                <a:gd name="T28" fmla="*/ 256 w 541"/>
                <a:gd name="T29" fmla="*/ 246 h 493"/>
                <a:gd name="T30" fmla="*/ 256 w 541"/>
                <a:gd name="T31" fmla="*/ 423 h 493"/>
                <a:gd name="T32" fmla="*/ 179 w 541"/>
                <a:gd name="T33" fmla="*/ 423 h 493"/>
                <a:gd name="T34" fmla="*/ 179 w 541"/>
                <a:gd name="T35" fmla="*/ 282 h 493"/>
                <a:gd name="T36" fmla="*/ 256 w 541"/>
                <a:gd name="T37" fmla="*/ 246 h 493"/>
                <a:gd name="T38" fmla="*/ 256 w 541"/>
                <a:gd name="T39" fmla="*/ 246 h 493"/>
                <a:gd name="T40" fmla="*/ 366 w 541"/>
                <a:gd name="T41" fmla="*/ 195 h 493"/>
                <a:gd name="T42" fmla="*/ 366 w 541"/>
                <a:gd name="T43" fmla="*/ 423 h 493"/>
                <a:gd name="T44" fmla="*/ 289 w 541"/>
                <a:gd name="T45" fmla="*/ 423 h 493"/>
                <a:gd name="T46" fmla="*/ 289 w 541"/>
                <a:gd name="T47" fmla="*/ 230 h 493"/>
                <a:gd name="T48" fmla="*/ 366 w 541"/>
                <a:gd name="T49" fmla="*/ 195 h 493"/>
                <a:gd name="T50" fmla="*/ 366 w 541"/>
                <a:gd name="T51" fmla="*/ 195 h 493"/>
                <a:gd name="T52" fmla="*/ 477 w 541"/>
                <a:gd name="T53" fmla="*/ 147 h 493"/>
                <a:gd name="T54" fmla="*/ 477 w 541"/>
                <a:gd name="T55" fmla="*/ 423 h 493"/>
                <a:gd name="T56" fmla="*/ 400 w 541"/>
                <a:gd name="T57" fmla="*/ 423 h 493"/>
                <a:gd name="T58" fmla="*/ 400 w 541"/>
                <a:gd name="T59" fmla="*/ 243 h 493"/>
                <a:gd name="T60" fmla="*/ 477 w 541"/>
                <a:gd name="T61" fmla="*/ 147 h 493"/>
                <a:gd name="T62" fmla="*/ 477 w 541"/>
                <a:gd name="T63" fmla="*/ 147 h 493"/>
                <a:gd name="T64" fmla="*/ 75 w 541"/>
                <a:gd name="T65" fmla="*/ 251 h 493"/>
                <a:gd name="T66" fmla="*/ 80 w 541"/>
                <a:gd name="T67" fmla="*/ 261 h 493"/>
                <a:gd name="T68" fmla="*/ 91 w 541"/>
                <a:gd name="T69" fmla="*/ 287 h 493"/>
                <a:gd name="T70" fmla="*/ 388 w 541"/>
                <a:gd name="T71" fmla="*/ 148 h 493"/>
                <a:gd name="T72" fmla="*/ 405 w 541"/>
                <a:gd name="T73" fmla="*/ 184 h 493"/>
                <a:gd name="T74" fmla="*/ 498 w 541"/>
                <a:gd name="T75" fmla="*/ 68 h 493"/>
                <a:gd name="T76" fmla="*/ 349 w 541"/>
                <a:gd name="T77" fmla="*/ 64 h 493"/>
                <a:gd name="T78" fmla="*/ 366 w 541"/>
                <a:gd name="T79" fmla="*/ 99 h 493"/>
                <a:gd name="T80" fmla="*/ 68 w 541"/>
                <a:gd name="T81" fmla="*/ 237 h 493"/>
                <a:gd name="T82" fmla="*/ 75 w 541"/>
                <a:gd name="T83" fmla="*/ 251 h 493"/>
                <a:gd name="T84" fmla="*/ 75 w 541"/>
                <a:gd name="T85" fmla="*/ 251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1" h="493">
                  <a:moveTo>
                    <a:pt x="0" y="0"/>
                  </a:moveTo>
                  <a:lnTo>
                    <a:pt x="38" y="0"/>
                  </a:lnTo>
                  <a:lnTo>
                    <a:pt x="38" y="455"/>
                  </a:lnTo>
                  <a:lnTo>
                    <a:pt x="541" y="455"/>
                  </a:lnTo>
                  <a:lnTo>
                    <a:pt x="541" y="493"/>
                  </a:lnTo>
                  <a:lnTo>
                    <a:pt x="0" y="493"/>
                  </a:lnTo>
                  <a:lnTo>
                    <a:pt x="0" y="0"/>
                  </a:lnTo>
                  <a:lnTo>
                    <a:pt x="0" y="0"/>
                  </a:lnTo>
                  <a:close/>
                  <a:moveTo>
                    <a:pt x="145" y="297"/>
                  </a:moveTo>
                  <a:lnTo>
                    <a:pt x="145" y="423"/>
                  </a:lnTo>
                  <a:lnTo>
                    <a:pt x="69" y="423"/>
                  </a:lnTo>
                  <a:lnTo>
                    <a:pt x="69" y="332"/>
                  </a:lnTo>
                  <a:lnTo>
                    <a:pt x="145" y="297"/>
                  </a:lnTo>
                  <a:lnTo>
                    <a:pt x="145" y="297"/>
                  </a:lnTo>
                  <a:close/>
                  <a:moveTo>
                    <a:pt x="256" y="246"/>
                  </a:moveTo>
                  <a:lnTo>
                    <a:pt x="256" y="423"/>
                  </a:lnTo>
                  <a:lnTo>
                    <a:pt x="179" y="423"/>
                  </a:lnTo>
                  <a:lnTo>
                    <a:pt x="179" y="282"/>
                  </a:lnTo>
                  <a:lnTo>
                    <a:pt x="256" y="246"/>
                  </a:lnTo>
                  <a:lnTo>
                    <a:pt x="256" y="246"/>
                  </a:lnTo>
                  <a:close/>
                  <a:moveTo>
                    <a:pt x="366" y="195"/>
                  </a:moveTo>
                  <a:lnTo>
                    <a:pt x="366" y="423"/>
                  </a:lnTo>
                  <a:lnTo>
                    <a:pt x="289" y="423"/>
                  </a:lnTo>
                  <a:lnTo>
                    <a:pt x="289" y="230"/>
                  </a:lnTo>
                  <a:lnTo>
                    <a:pt x="366" y="195"/>
                  </a:lnTo>
                  <a:lnTo>
                    <a:pt x="366" y="195"/>
                  </a:lnTo>
                  <a:close/>
                  <a:moveTo>
                    <a:pt x="477" y="147"/>
                  </a:moveTo>
                  <a:lnTo>
                    <a:pt x="477" y="423"/>
                  </a:lnTo>
                  <a:lnTo>
                    <a:pt x="400" y="423"/>
                  </a:lnTo>
                  <a:lnTo>
                    <a:pt x="400" y="243"/>
                  </a:lnTo>
                  <a:lnTo>
                    <a:pt x="477" y="147"/>
                  </a:lnTo>
                  <a:lnTo>
                    <a:pt x="477" y="147"/>
                  </a:lnTo>
                  <a:close/>
                  <a:moveTo>
                    <a:pt x="75" y="251"/>
                  </a:moveTo>
                  <a:lnTo>
                    <a:pt x="80" y="261"/>
                  </a:lnTo>
                  <a:lnTo>
                    <a:pt x="91" y="287"/>
                  </a:lnTo>
                  <a:lnTo>
                    <a:pt x="388" y="148"/>
                  </a:lnTo>
                  <a:lnTo>
                    <a:pt x="405" y="184"/>
                  </a:lnTo>
                  <a:lnTo>
                    <a:pt x="498" y="68"/>
                  </a:lnTo>
                  <a:lnTo>
                    <a:pt x="349" y="64"/>
                  </a:lnTo>
                  <a:lnTo>
                    <a:pt x="366" y="99"/>
                  </a:lnTo>
                  <a:lnTo>
                    <a:pt x="68" y="237"/>
                  </a:lnTo>
                  <a:lnTo>
                    <a:pt x="75" y="251"/>
                  </a:lnTo>
                  <a:lnTo>
                    <a:pt x="75" y="25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23" name="Group 222">
            <a:extLst>
              <a:ext uri="{FF2B5EF4-FFF2-40B4-BE49-F238E27FC236}">
                <a16:creationId xmlns:a16="http://schemas.microsoft.com/office/drawing/2014/main" id="{CE436341-EB84-405A-899A-97A935C05298}"/>
              </a:ext>
            </a:extLst>
          </p:cNvPr>
          <p:cNvGrpSpPr/>
          <p:nvPr/>
        </p:nvGrpSpPr>
        <p:grpSpPr>
          <a:xfrm>
            <a:off x="6161915" y="1469694"/>
            <a:ext cx="621127" cy="621127"/>
            <a:chOff x="7138573" y="2931275"/>
            <a:chExt cx="621127" cy="621127"/>
          </a:xfrm>
          <a:solidFill>
            <a:schemeClr val="accent1"/>
          </a:solidFill>
        </p:grpSpPr>
        <p:sp>
          <p:nvSpPr>
            <p:cNvPr id="224" name="Oval 223">
              <a:extLst>
                <a:ext uri="{FF2B5EF4-FFF2-40B4-BE49-F238E27FC236}">
                  <a16:creationId xmlns:a16="http://schemas.microsoft.com/office/drawing/2014/main" id="{398EE351-D029-47A6-8AA0-C62225D84D6E}"/>
                </a:ext>
              </a:extLst>
            </p:cNvPr>
            <p:cNvSpPr/>
            <p:nvPr/>
          </p:nvSpPr>
          <p:spPr>
            <a:xfrm>
              <a:off x="7138573" y="2931275"/>
              <a:ext cx="621127" cy="621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25" name="Group 224">
              <a:extLst>
                <a:ext uri="{FF2B5EF4-FFF2-40B4-BE49-F238E27FC236}">
                  <a16:creationId xmlns:a16="http://schemas.microsoft.com/office/drawing/2014/main" id="{76826C2F-6CDC-403A-9D25-0AAE4DFE29BE}"/>
                </a:ext>
              </a:extLst>
            </p:cNvPr>
            <p:cNvGrpSpPr>
              <a:grpSpLocks noChangeAspect="1"/>
            </p:cNvGrpSpPr>
            <p:nvPr/>
          </p:nvGrpSpPr>
          <p:grpSpPr>
            <a:xfrm>
              <a:off x="7232443" y="3108488"/>
              <a:ext cx="433387" cy="266700"/>
              <a:chOff x="3140069" y="3963993"/>
              <a:chExt cx="433387" cy="266700"/>
            </a:xfrm>
            <a:grpFill/>
          </p:grpSpPr>
          <p:sp>
            <p:nvSpPr>
              <p:cNvPr id="226" name="Freeform 127">
                <a:extLst>
                  <a:ext uri="{FF2B5EF4-FFF2-40B4-BE49-F238E27FC236}">
                    <a16:creationId xmlns:a16="http://schemas.microsoft.com/office/drawing/2014/main" id="{E1E3F56D-440D-4467-BD85-EC9DAA8C8094}"/>
                  </a:ext>
                </a:extLst>
              </p:cNvPr>
              <p:cNvSpPr>
                <a:spLocks noEditPoints="1"/>
              </p:cNvSpPr>
              <p:nvPr/>
            </p:nvSpPr>
            <p:spPr bwMode="auto">
              <a:xfrm>
                <a:off x="3273419" y="3983043"/>
                <a:ext cx="166687" cy="247650"/>
              </a:xfrm>
              <a:custGeom>
                <a:avLst/>
                <a:gdLst>
                  <a:gd name="T0" fmla="*/ 0 w 105"/>
                  <a:gd name="T1" fmla="*/ 156 h 156"/>
                  <a:gd name="T2" fmla="*/ 24 w 105"/>
                  <a:gd name="T3" fmla="*/ 156 h 156"/>
                  <a:gd name="T4" fmla="*/ 24 w 105"/>
                  <a:gd name="T5" fmla="*/ 106 h 156"/>
                  <a:gd name="T6" fmla="*/ 81 w 105"/>
                  <a:gd name="T7" fmla="*/ 106 h 156"/>
                  <a:gd name="T8" fmla="*/ 81 w 105"/>
                  <a:gd name="T9" fmla="*/ 156 h 156"/>
                  <a:gd name="T10" fmla="*/ 105 w 105"/>
                  <a:gd name="T11" fmla="*/ 156 h 156"/>
                  <a:gd name="T12" fmla="*/ 105 w 105"/>
                  <a:gd name="T13" fmla="*/ 0 h 156"/>
                  <a:gd name="T14" fmla="*/ 0 w 105"/>
                  <a:gd name="T15" fmla="*/ 0 h 156"/>
                  <a:gd name="T16" fmla="*/ 0 w 105"/>
                  <a:gd name="T17" fmla="*/ 156 h 156"/>
                  <a:gd name="T18" fmla="*/ 32 w 105"/>
                  <a:gd name="T19" fmla="*/ 86 h 156"/>
                  <a:gd name="T20" fmla="*/ 18 w 105"/>
                  <a:gd name="T21" fmla="*/ 86 h 156"/>
                  <a:gd name="T22" fmla="*/ 18 w 105"/>
                  <a:gd name="T23" fmla="*/ 71 h 156"/>
                  <a:gd name="T24" fmla="*/ 32 w 105"/>
                  <a:gd name="T25" fmla="*/ 71 h 156"/>
                  <a:gd name="T26" fmla="*/ 32 w 105"/>
                  <a:gd name="T27" fmla="*/ 86 h 156"/>
                  <a:gd name="T28" fmla="*/ 51 w 105"/>
                  <a:gd name="T29" fmla="*/ 86 h 156"/>
                  <a:gd name="T30" fmla="*/ 36 w 105"/>
                  <a:gd name="T31" fmla="*/ 86 h 156"/>
                  <a:gd name="T32" fmla="*/ 36 w 105"/>
                  <a:gd name="T33" fmla="*/ 71 h 156"/>
                  <a:gd name="T34" fmla="*/ 51 w 105"/>
                  <a:gd name="T35" fmla="*/ 71 h 156"/>
                  <a:gd name="T36" fmla="*/ 51 w 105"/>
                  <a:gd name="T37" fmla="*/ 86 h 156"/>
                  <a:gd name="T38" fmla="*/ 36 w 105"/>
                  <a:gd name="T39" fmla="*/ 69 h 156"/>
                  <a:gd name="T40" fmla="*/ 36 w 105"/>
                  <a:gd name="T41" fmla="*/ 54 h 156"/>
                  <a:gd name="T42" fmla="*/ 51 w 105"/>
                  <a:gd name="T43" fmla="*/ 54 h 156"/>
                  <a:gd name="T44" fmla="*/ 51 w 105"/>
                  <a:gd name="T45" fmla="*/ 69 h 156"/>
                  <a:gd name="T46" fmla="*/ 36 w 105"/>
                  <a:gd name="T47" fmla="*/ 69 h 156"/>
                  <a:gd name="T48" fmla="*/ 69 w 105"/>
                  <a:gd name="T49" fmla="*/ 86 h 156"/>
                  <a:gd name="T50" fmla="*/ 54 w 105"/>
                  <a:gd name="T51" fmla="*/ 86 h 156"/>
                  <a:gd name="T52" fmla="*/ 54 w 105"/>
                  <a:gd name="T53" fmla="*/ 71 h 156"/>
                  <a:gd name="T54" fmla="*/ 69 w 105"/>
                  <a:gd name="T55" fmla="*/ 71 h 156"/>
                  <a:gd name="T56" fmla="*/ 69 w 105"/>
                  <a:gd name="T57" fmla="*/ 86 h 156"/>
                  <a:gd name="T58" fmla="*/ 54 w 105"/>
                  <a:gd name="T59" fmla="*/ 69 h 156"/>
                  <a:gd name="T60" fmla="*/ 54 w 105"/>
                  <a:gd name="T61" fmla="*/ 54 h 156"/>
                  <a:gd name="T62" fmla="*/ 69 w 105"/>
                  <a:gd name="T63" fmla="*/ 54 h 156"/>
                  <a:gd name="T64" fmla="*/ 69 w 105"/>
                  <a:gd name="T65" fmla="*/ 69 h 156"/>
                  <a:gd name="T66" fmla="*/ 54 w 105"/>
                  <a:gd name="T67" fmla="*/ 69 h 156"/>
                  <a:gd name="T68" fmla="*/ 87 w 105"/>
                  <a:gd name="T69" fmla="*/ 86 h 156"/>
                  <a:gd name="T70" fmla="*/ 72 w 105"/>
                  <a:gd name="T71" fmla="*/ 86 h 156"/>
                  <a:gd name="T72" fmla="*/ 72 w 105"/>
                  <a:gd name="T73" fmla="*/ 71 h 156"/>
                  <a:gd name="T74" fmla="*/ 87 w 105"/>
                  <a:gd name="T75" fmla="*/ 71 h 156"/>
                  <a:gd name="T76" fmla="*/ 87 w 105"/>
                  <a:gd name="T77" fmla="*/ 86 h 156"/>
                  <a:gd name="T78" fmla="*/ 87 w 105"/>
                  <a:gd name="T79" fmla="*/ 69 h 156"/>
                  <a:gd name="T80" fmla="*/ 72 w 105"/>
                  <a:gd name="T81" fmla="*/ 69 h 156"/>
                  <a:gd name="T82" fmla="*/ 72 w 105"/>
                  <a:gd name="T83" fmla="*/ 54 h 156"/>
                  <a:gd name="T84" fmla="*/ 87 w 105"/>
                  <a:gd name="T85" fmla="*/ 54 h 156"/>
                  <a:gd name="T86" fmla="*/ 87 w 105"/>
                  <a:gd name="T87" fmla="*/ 69 h 156"/>
                  <a:gd name="T88" fmla="*/ 31 w 105"/>
                  <a:gd name="T89" fmla="*/ 20 h 156"/>
                  <a:gd name="T90" fmla="*/ 44 w 105"/>
                  <a:gd name="T91" fmla="*/ 20 h 156"/>
                  <a:gd name="T92" fmla="*/ 44 w 105"/>
                  <a:gd name="T93" fmla="*/ 7 h 156"/>
                  <a:gd name="T94" fmla="*/ 60 w 105"/>
                  <a:gd name="T95" fmla="*/ 7 h 156"/>
                  <a:gd name="T96" fmla="*/ 60 w 105"/>
                  <a:gd name="T97" fmla="*/ 20 h 156"/>
                  <a:gd name="T98" fmla="*/ 74 w 105"/>
                  <a:gd name="T99" fmla="*/ 20 h 156"/>
                  <a:gd name="T100" fmla="*/ 74 w 105"/>
                  <a:gd name="T101" fmla="*/ 35 h 156"/>
                  <a:gd name="T102" fmla="*/ 60 w 105"/>
                  <a:gd name="T103" fmla="*/ 35 h 156"/>
                  <a:gd name="T104" fmla="*/ 60 w 105"/>
                  <a:gd name="T105" fmla="*/ 49 h 156"/>
                  <a:gd name="T106" fmla="*/ 44 w 105"/>
                  <a:gd name="T107" fmla="*/ 49 h 156"/>
                  <a:gd name="T108" fmla="*/ 44 w 105"/>
                  <a:gd name="T109" fmla="*/ 35 h 156"/>
                  <a:gd name="T110" fmla="*/ 31 w 105"/>
                  <a:gd name="T111" fmla="*/ 35 h 156"/>
                  <a:gd name="T112" fmla="*/ 31 w 105"/>
                  <a:gd name="T113" fmla="*/ 20 h 156"/>
                  <a:gd name="T114" fmla="*/ 18 w 105"/>
                  <a:gd name="T115" fmla="*/ 54 h 156"/>
                  <a:gd name="T116" fmla="*/ 32 w 105"/>
                  <a:gd name="T117" fmla="*/ 54 h 156"/>
                  <a:gd name="T118" fmla="*/ 32 w 105"/>
                  <a:gd name="T119" fmla="*/ 69 h 156"/>
                  <a:gd name="T120" fmla="*/ 18 w 105"/>
                  <a:gd name="T121" fmla="*/ 69 h 156"/>
                  <a:gd name="T122" fmla="*/ 18 w 105"/>
                  <a:gd name="T123" fmla="*/ 5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 h="156">
                    <a:moveTo>
                      <a:pt x="0" y="156"/>
                    </a:moveTo>
                    <a:lnTo>
                      <a:pt x="24" y="156"/>
                    </a:lnTo>
                    <a:lnTo>
                      <a:pt x="24" y="106"/>
                    </a:lnTo>
                    <a:lnTo>
                      <a:pt x="81" y="106"/>
                    </a:lnTo>
                    <a:lnTo>
                      <a:pt x="81" y="156"/>
                    </a:lnTo>
                    <a:lnTo>
                      <a:pt x="105" y="156"/>
                    </a:lnTo>
                    <a:lnTo>
                      <a:pt x="105" y="0"/>
                    </a:lnTo>
                    <a:lnTo>
                      <a:pt x="0" y="0"/>
                    </a:lnTo>
                    <a:lnTo>
                      <a:pt x="0" y="156"/>
                    </a:lnTo>
                    <a:close/>
                    <a:moveTo>
                      <a:pt x="32" y="86"/>
                    </a:moveTo>
                    <a:lnTo>
                      <a:pt x="18" y="86"/>
                    </a:lnTo>
                    <a:lnTo>
                      <a:pt x="18" y="71"/>
                    </a:lnTo>
                    <a:lnTo>
                      <a:pt x="32" y="71"/>
                    </a:lnTo>
                    <a:lnTo>
                      <a:pt x="32" y="86"/>
                    </a:lnTo>
                    <a:close/>
                    <a:moveTo>
                      <a:pt x="51" y="86"/>
                    </a:moveTo>
                    <a:lnTo>
                      <a:pt x="36" y="86"/>
                    </a:lnTo>
                    <a:lnTo>
                      <a:pt x="36" y="71"/>
                    </a:lnTo>
                    <a:lnTo>
                      <a:pt x="51" y="71"/>
                    </a:lnTo>
                    <a:lnTo>
                      <a:pt x="51" y="86"/>
                    </a:lnTo>
                    <a:close/>
                    <a:moveTo>
                      <a:pt x="36" y="69"/>
                    </a:moveTo>
                    <a:lnTo>
                      <a:pt x="36" y="54"/>
                    </a:lnTo>
                    <a:lnTo>
                      <a:pt x="51" y="54"/>
                    </a:lnTo>
                    <a:lnTo>
                      <a:pt x="51" y="69"/>
                    </a:lnTo>
                    <a:lnTo>
                      <a:pt x="36" y="69"/>
                    </a:lnTo>
                    <a:close/>
                    <a:moveTo>
                      <a:pt x="69" y="86"/>
                    </a:moveTo>
                    <a:lnTo>
                      <a:pt x="54" y="86"/>
                    </a:lnTo>
                    <a:lnTo>
                      <a:pt x="54" y="71"/>
                    </a:lnTo>
                    <a:lnTo>
                      <a:pt x="69" y="71"/>
                    </a:lnTo>
                    <a:lnTo>
                      <a:pt x="69" y="86"/>
                    </a:lnTo>
                    <a:close/>
                    <a:moveTo>
                      <a:pt x="54" y="69"/>
                    </a:moveTo>
                    <a:lnTo>
                      <a:pt x="54" y="54"/>
                    </a:lnTo>
                    <a:lnTo>
                      <a:pt x="69" y="54"/>
                    </a:lnTo>
                    <a:lnTo>
                      <a:pt x="69" y="69"/>
                    </a:lnTo>
                    <a:lnTo>
                      <a:pt x="54" y="69"/>
                    </a:lnTo>
                    <a:close/>
                    <a:moveTo>
                      <a:pt x="87" y="86"/>
                    </a:moveTo>
                    <a:lnTo>
                      <a:pt x="72" y="86"/>
                    </a:lnTo>
                    <a:lnTo>
                      <a:pt x="72" y="71"/>
                    </a:lnTo>
                    <a:lnTo>
                      <a:pt x="87" y="71"/>
                    </a:lnTo>
                    <a:lnTo>
                      <a:pt x="87" y="86"/>
                    </a:lnTo>
                    <a:close/>
                    <a:moveTo>
                      <a:pt x="87" y="69"/>
                    </a:moveTo>
                    <a:lnTo>
                      <a:pt x="72" y="69"/>
                    </a:lnTo>
                    <a:lnTo>
                      <a:pt x="72" y="54"/>
                    </a:lnTo>
                    <a:lnTo>
                      <a:pt x="87" y="54"/>
                    </a:lnTo>
                    <a:lnTo>
                      <a:pt x="87" y="69"/>
                    </a:lnTo>
                    <a:close/>
                    <a:moveTo>
                      <a:pt x="31" y="20"/>
                    </a:moveTo>
                    <a:lnTo>
                      <a:pt x="44" y="20"/>
                    </a:lnTo>
                    <a:lnTo>
                      <a:pt x="44" y="7"/>
                    </a:lnTo>
                    <a:lnTo>
                      <a:pt x="60" y="7"/>
                    </a:lnTo>
                    <a:lnTo>
                      <a:pt x="60" y="20"/>
                    </a:lnTo>
                    <a:lnTo>
                      <a:pt x="74" y="20"/>
                    </a:lnTo>
                    <a:lnTo>
                      <a:pt x="74" y="35"/>
                    </a:lnTo>
                    <a:lnTo>
                      <a:pt x="60" y="35"/>
                    </a:lnTo>
                    <a:lnTo>
                      <a:pt x="60" y="49"/>
                    </a:lnTo>
                    <a:lnTo>
                      <a:pt x="44" y="49"/>
                    </a:lnTo>
                    <a:lnTo>
                      <a:pt x="44" y="35"/>
                    </a:lnTo>
                    <a:lnTo>
                      <a:pt x="31" y="35"/>
                    </a:lnTo>
                    <a:lnTo>
                      <a:pt x="31" y="20"/>
                    </a:lnTo>
                    <a:close/>
                    <a:moveTo>
                      <a:pt x="18" y="54"/>
                    </a:moveTo>
                    <a:lnTo>
                      <a:pt x="32" y="54"/>
                    </a:lnTo>
                    <a:lnTo>
                      <a:pt x="32" y="69"/>
                    </a:lnTo>
                    <a:lnTo>
                      <a:pt x="18" y="69"/>
                    </a:lnTo>
                    <a:lnTo>
                      <a:pt x="18"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7" name="Freeform 128">
                <a:extLst>
                  <a:ext uri="{FF2B5EF4-FFF2-40B4-BE49-F238E27FC236}">
                    <a16:creationId xmlns:a16="http://schemas.microsoft.com/office/drawing/2014/main" id="{5507CD9C-07BE-4939-BAC4-BF87F8C70670}"/>
                  </a:ext>
                </a:extLst>
              </p:cNvPr>
              <p:cNvSpPr>
                <a:spLocks noEditPoints="1"/>
              </p:cNvSpPr>
              <p:nvPr/>
            </p:nvSpPr>
            <p:spPr bwMode="auto">
              <a:xfrm>
                <a:off x="3140069" y="4030668"/>
                <a:ext cx="127000" cy="200025"/>
              </a:xfrm>
              <a:custGeom>
                <a:avLst/>
                <a:gdLst>
                  <a:gd name="T0" fmla="*/ 80 w 80"/>
                  <a:gd name="T1" fmla="*/ 126 h 126"/>
                  <a:gd name="T2" fmla="*/ 0 w 80"/>
                  <a:gd name="T3" fmla="*/ 0 h 126"/>
                  <a:gd name="T4" fmla="*/ 21 w 80"/>
                  <a:gd name="T5" fmla="*/ 108 h 126"/>
                  <a:gd name="T6" fmla="*/ 6 w 80"/>
                  <a:gd name="T7" fmla="*/ 93 h 126"/>
                  <a:gd name="T8" fmla="*/ 21 w 80"/>
                  <a:gd name="T9" fmla="*/ 108 h 126"/>
                  <a:gd name="T10" fmla="*/ 23 w 80"/>
                  <a:gd name="T11" fmla="*/ 108 h 126"/>
                  <a:gd name="T12" fmla="*/ 38 w 80"/>
                  <a:gd name="T13" fmla="*/ 93 h 126"/>
                  <a:gd name="T14" fmla="*/ 57 w 80"/>
                  <a:gd name="T15" fmla="*/ 108 h 126"/>
                  <a:gd name="T16" fmla="*/ 42 w 80"/>
                  <a:gd name="T17" fmla="*/ 93 h 126"/>
                  <a:gd name="T18" fmla="*/ 57 w 80"/>
                  <a:gd name="T19" fmla="*/ 108 h 126"/>
                  <a:gd name="T20" fmla="*/ 59 w 80"/>
                  <a:gd name="T21" fmla="*/ 108 h 126"/>
                  <a:gd name="T22" fmla="*/ 74 w 80"/>
                  <a:gd name="T23" fmla="*/ 93 h 126"/>
                  <a:gd name="T24" fmla="*/ 74 w 80"/>
                  <a:gd name="T25" fmla="*/ 56 h 126"/>
                  <a:gd name="T26" fmla="*/ 59 w 80"/>
                  <a:gd name="T27" fmla="*/ 41 h 126"/>
                  <a:gd name="T28" fmla="*/ 74 w 80"/>
                  <a:gd name="T29" fmla="*/ 56 h 126"/>
                  <a:gd name="T30" fmla="*/ 74 w 80"/>
                  <a:gd name="T31" fmla="*/ 24 h 126"/>
                  <a:gd name="T32" fmla="*/ 59 w 80"/>
                  <a:gd name="T33" fmla="*/ 39 h 126"/>
                  <a:gd name="T34" fmla="*/ 59 w 80"/>
                  <a:gd name="T35" fmla="*/ 76 h 126"/>
                  <a:gd name="T36" fmla="*/ 74 w 80"/>
                  <a:gd name="T37" fmla="*/ 91 h 126"/>
                  <a:gd name="T38" fmla="*/ 59 w 80"/>
                  <a:gd name="T39" fmla="*/ 76 h 126"/>
                  <a:gd name="T40" fmla="*/ 42 w 80"/>
                  <a:gd name="T41" fmla="*/ 56 h 126"/>
                  <a:gd name="T42" fmla="*/ 57 w 80"/>
                  <a:gd name="T43" fmla="*/ 41 h 126"/>
                  <a:gd name="T44" fmla="*/ 42 w 80"/>
                  <a:gd name="T45" fmla="*/ 24 h 126"/>
                  <a:gd name="T46" fmla="*/ 57 w 80"/>
                  <a:gd name="T47" fmla="*/ 39 h 126"/>
                  <a:gd name="T48" fmla="*/ 42 w 80"/>
                  <a:gd name="T49" fmla="*/ 24 h 126"/>
                  <a:gd name="T50" fmla="*/ 57 w 80"/>
                  <a:gd name="T51" fmla="*/ 76 h 126"/>
                  <a:gd name="T52" fmla="*/ 42 w 80"/>
                  <a:gd name="T53" fmla="*/ 91 h 126"/>
                  <a:gd name="T54" fmla="*/ 38 w 80"/>
                  <a:gd name="T55" fmla="*/ 56 h 126"/>
                  <a:gd name="T56" fmla="*/ 23 w 80"/>
                  <a:gd name="T57" fmla="*/ 41 h 126"/>
                  <a:gd name="T58" fmla="*/ 38 w 80"/>
                  <a:gd name="T59" fmla="*/ 56 h 126"/>
                  <a:gd name="T60" fmla="*/ 38 w 80"/>
                  <a:gd name="T61" fmla="*/ 24 h 126"/>
                  <a:gd name="T62" fmla="*/ 23 w 80"/>
                  <a:gd name="T63" fmla="*/ 39 h 126"/>
                  <a:gd name="T64" fmla="*/ 23 w 80"/>
                  <a:gd name="T65" fmla="*/ 76 h 126"/>
                  <a:gd name="T66" fmla="*/ 38 w 80"/>
                  <a:gd name="T67" fmla="*/ 91 h 126"/>
                  <a:gd name="T68" fmla="*/ 23 w 80"/>
                  <a:gd name="T69" fmla="*/ 76 h 126"/>
                  <a:gd name="T70" fmla="*/ 6 w 80"/>
                  <a:gd name="T71" fmla="*/ 56 h 126"/>
                  <a:gd name="T72" fmla="*/ 21 w 80"/>
                  <a:gd name="T73" fmla="*/ 41 h 126"/>
                  <a:gd name="T74" fmla="*/ 5 w 80"/>
                  <a:gd name="T75" fmla="*/ 24 h 126"/>
                  <a:gd name="T76" fmla="*/ 19 w 80"/>
                  <a:gd name="T77" fmla="*/ 39 h 126"/>
                  <a:gd name="T78" fmla="*/ 5 w 80"/>
                  <a:gd name="T79" fmla="*/ 24 h 126"/>
                  <a:gd name="T80" fmla="*/ 19 w 80"/>
                  <a:gd name="T81" fmla="*/ 76 h 126"/>
                  <a:gd name="T82" fmla="*/ 5 w 80"/>
                  <a:gd name="T83" fmla="*/ 9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26">
                    <a:moveTo>
                      <a:pt x="0" y="126"/>
                    </a:moveTo>
                    <a:lnTo>
                      <a:pt x="80" y="126"/>
                    </a:lnTo>
                    <a:lnTo>
                      <a:pt x="80" y="0"/>
                    </a:lnTo>
                    <a:lnTo>
                      <a:pt x="0" y="0"/>
                    </a:lnTo>
                    <a:lnTo>
                      <a:pt x="0" y="126"/>
                    </a:lnTo>
                    <a:close/>
                    <a:moveTo>
                      <a:pt x="21" y="108"/>
                    </a:moveTo>
                    <a:lnTo>
                      <a:pt x="6" y="108"/>
                    </a:lnTo>
                    <a:lnTo>
                      <a:pt x="6" y="93"/>
                    </a:lnTo>
                    <a:lnTo>
                      <a:pt x="21" y="93"/>
                    </a:lnTo>
                    <a:lnTo>
                      <a:pt x="21" y="108"/>
                    </a:lnTo>
                    <a:close/>
                    <a:moveTo>
                      <a:pt x="38" y="108"/>
                    </a:moveTo>
                    <a:lnTo>
                      <a:pt x="23" y="108"/>
                    </a:lnTo>
                    <a:lnTo>
                      <a:pt x="23" y="93"/>
                    </a:lnTo>
                    <a:lnTo>
                      <a:pt x="38" y="93"/>
                    </a:lnTo>
                    <a:lnTo>
                      <a:pt x="38" y="108"/>
                    </a:lnTo>
                    <a:close/>
                    <a:moveTo>
                      <a:pt x="57" y="108"/>
                    </a:moveTo>
                    <a:lnTo>
                      <a:pt x="42" y="108"/>
                    </a:lnTo>
                    <a:lnTo>
                      <a:pt x="42" y="93"/>
                    </a:lnTo>
                    <a:lnTo>
                      <a:pt x="57" y="93"/>
                    </a:lnTo>
                    <a:lnTo>
                      <a:pt x="57" y="108"/>
                    </a:lnTo>
                    <a:close/>
                    <a:moveTo>
                      <a:pt x="74" y="108"/>
                    </a:moveTo>
                    <a:lnTo>
                      <a:pt x="59" y="108"/>
                    </a:lnTo>
                    <a:lnTo>
                      <a:pt x="59" y="93"/>
                    </a:lnTo>
                    <a:lnTo>
                      <a:pt x="74" y="93"/>
                    </a:lnTo>
                    <a:lnTo>
                      <a:pt x="74" y="108"/>
                    </a:lnTo>
                    <a:close/>
                    <a:moveTo>
                      <a:pt x="74" y="56"/>
                    </a:moveTo>
                    <a:lnTo>
                      <a:pt x="59" y="56"/>
                    </a:lnTo>
                    <a:lnTo>
                      <a:pt x="59" y="41"/>
                    </a:lnTo>
                    <a:lnTo>
                      <a:pt x="74" y="41"/>
                    </a:lnTo>
                    <a:lnTo>
                      <a:pt x="74" y="56"/>
                    </a:lnTo>
                    <a:close/>
                    <a:moveTo>
                      <a:pt x="59" y="24"/>
                    </a:moveTo>
                    <a:lnTo>
                      <a:pt x="74" y="24"/>
                    </a:lnTo>
                    <a:lnTo>
                      <a:pt x="74" y="39"/>
                    </a:lnTo>
                    <a:lnTo>
                      <a:pt x="59" y="39"/>
                    </a:lnTo>
                    <a:lnTo>
                      <a:pt x="59" y="24"/>
                    </a:lnTo>
                    <a:close/>
                    <a:moveTo>
                      <a:pt x="59" y="76"/>
                    </a:moveTo>
                    <a:lnTo>
                      <a:pt x="74" y="76"/>
                    </a:lnTo>
                    <a:lnTo>
                      <a:pt x="74" y="91"/>
                    </a:lnTo>
                    <a:lnTo>
                      <a:pt x="59" y="91"/>
                    </a:lnTo>
                    <a:lnTo>
                      <a:pt x="59" y="76"/>
                    </a:lnTo>
                    <a:close/>
                    <a:moveTo>
                      <a:pt x="57" y="56"/>
                    </a:moveTo>
                    <a:lnTo>
                      <a:pt x="42" y="56"/>
                    </a:lnTo>
                    <a:lnTo>
                      <a:pt x="42" y="41"/>
                    </a:lnTo>
                    <a:lnTo>
                      <a:pt x="57" y="41"/>
                    </a:lnTo>
                    <a:lnTo>
                      <a:pt x="57" y="56"/>
                    </a:lnTo>
                    <a:close/>
                    <a:moveTo>
                      <a:pt x="42" y="24"/>
                    </a:moveTo>
                    <a:lnTo>
                      <a:pt x="57" y="24"/>
                    </a:lnTo>
                    <a:lnTo>
                      <a:pt x="57" y="39"/>
                    </a:lnTo>
                    <a:lnTo>
                      <a:pt x="42" y="39"/>
                    </a:lnTo>
                    <a:lnTo>
                      <a:pt x="42" y="24"/>
                    </a:lnTo>
                    <a:close/>
                    <a:moveTo>
                      <a:pt x="42" y="76"/>
                    </a:moveTo>
                    <a:lnTo>
                      <a:pt x="57" y="76"/>
                    </a:lnTo>
                    <a:lnTo>
                      <a:pt x="57" y="91"/>
                    </a:lnTo>
                    <a:lnTo>
                      <a:pt x="42" y="91"/>
                    </a:lnTo>
                    <a:lnTo>
                      <a:pt x="42" y="76"/>
                    </a:lnTo>
                    <a:close/>
                    <a:moveTo>
                      <a:pt x="38" y="56"/>
                    </a:moveTo>
                    <a:lnTo>
                      <a:pt x="23" y="56"/>
                    </a:lnTo>
                    <a:lnTo>
                      <a:pt x="23" y="41"/>
                    </a:lnTo>
                    <a:lnTo>
                      <a:pt x="38" y="41"/>
                    </a:lnTo>
                    <a:lnTo>
                      <a:pt x="38" y="56"/>
                    </a:lnTo>
                    <a:close/>
                    <a:moveTo>
                      <a:pt x="23" y="24"/>
                    </a:moveTo>
                    <a:lnTo>
                      <a:pt x="38" y="24"/>
                    </a:lnTo>
                    <a:lnTo>
                      <a:pt x="38" y="39"/>
                    </a:lnTo>
                    <a:lnTo>
                      <a:pt x="23" y="39"/>
                    </a:lnTo>
                    <a:lnTo>
                      <a:pt x="23" y="24"/>
                    </a:lnTo>
                    <a:close/>
                    <a:moveTo>
                      <a:pt x="23" y="76"/>
                    </a:moveTo>
                    <a:lnTo>
                      <a:pt x="38" y="76"/>
                    </a:lnTo>
                    <a:lnTo>
                      <a:pt x="38" y="91"/>
                    </a:lnTo>
                    <a:lnTo>
                      <a:pt x="23" y="91"/>
                    </a:lnTo>
                    <a:lnTo>
                      <a:pt x="23" y="76"/>
                    </a:lnTo>
                    <a:close/>
                    <a:moveTo>
                      <a:pt x="21" y="56"/>
                    </a:moveTo>
                    <a:lnTo>
                      <a:pt x="6" y="56"/>
                    </a:lnTo>
                    <a:lnTo>
                      <a:pt x="6" y="41"/>
                    </a:lnTo>
                    <a:lnTo>
                      <a:pt x="21" y="41"/>
                    </a:lnTo>
                    <a:lnTo>
                      <a:pt x="21" y="56"/>
                    </a:lnTo>
                    <a:close/>
                    <a:moveTo>
                      <a:pt x="5" y="24"/>
                    </a:moveTo>
                    <a:lnTo>
                      <a:pt x="19" y="24"/>
                    </a:lnTo>
                    <a:lnTo>
                      <a:pt x="19" y="39"/>
                    </a:lnTo>
                    <a:lnTo>
                      <a:pt x="5" y="39"/>
                    </a:lnTo>
                    <a:lnTo>
                      <a:pt x="5" y="24"/>
                    </a:lnTo>
                    <a:close/>
                    <a:moveTo>
                      <a:pt x="5" y="76"/>
                    </a:moveTo>
                    <a:lnTo>
                      <a:pt x="19" y="76"/>
                    </a:lnTo>
                    <a:lnTo>
                      <a:pt x="19" y="91"/>
                    </a:lnTo>
                    <a:lnTo>
                      <a:pt x="5" y="91"/>
                    </a:lnTo>
                    <a:lnTo>
                      <a:pt x="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8" name="Freeform 129">
                <a:extLst>
                  <a:ext uri="{FF2B5EF4-FFF2-40B4-BE49-F238E27FC236}">
                    <a16:creationId xmlns:a16="http://schemas.microsoft.com/office/drawing/2014/main" id="{EE06F6AB-8681-4FEB-A393-85058F33A500}"/>
                  </a:ext>
                </a:extLst>
              </p:cNvPr>
              <p:cNvSpPr>
                <a:spLocks noEditPoints="1"/>
              </p:cNvSpPr>
              <p:nvPr/>
            </p:nvSpPr>
            <p:spPr bwMode="auto">
              <a:xfrm>
                <a:off x="3446456" y="4030668"/>
                <a:ext cx="127000" cy="200025"/>
              </a:xfrm>
              <a:custGeom>
                <a:avLst/>
                <a:gdLst>
                  <a:gd name="T0" fmla="*/ 0 w 80"/>
                  <a:gd name="T1" fmla="*/ 126 h 126"/>
                  <a:gd name="T2" fmla="*/ 80 w 80"/>
                  <a:gd name="T3" fmla="*/ 0 h 126"/>
                  <a:gd name="T4" fmla="*/ 59 w 80"/>
                  <a:gd name="T5" fmla="*/ 24 h 126"/>
                  <a:gd name="T6" fmla="*/ 74 w 80"/>
                  <a:gd name="T7" fmla="*/ 39 h 126"/>
                  <a:gd name="T8" fmla="*/ 59 w 80"/>
                  <a:gd name="T9" fmla="*/ 24 h 126"/>
                  <a:gd name="T10" fmla="*/ 57 w 80"/>
                  <a:gd name="T11" fmla="*/ 24 h 126"/>
                  <a:gd name="T12" fmla="*/ 42 w 80"/>
                  <a:gd name="T13" fmla="*/ 39 h 126"/>
                  <a:gd name="T14" fmla="*/ 23 w 80"/>
                  <a:gd name="T15" fmla="*/ 24 h 126"/>
                  <a:gd name="T16" fmla="*/ 37 w 80"/>
                  <a:gd name="T17" fmla="*/ 39 h 126"/>
                  <a:gd name="T18" fmla="*/ 23 w 80"/>
                  <a:gd name="T19" fmla="*/ 24 h 126"/>
                  <a:gd name="T20" fmla="*/ 19 w 80"/>
                  <a:gd name="T21" fmla="*/ 24 h 126"/>
                  <a:gd name="T22" fmla="*/ 4 w 80"/>
                  <a:gd name="T23" fmla="*/ 39 h 126"/>
                  <a:gd name="T24" fmla="*/ 4 w 80"/>
                  <a:gd name="T25" fmla="*/ 76 h 126"/>
                  <a:gd name="T26" fmla="*/ 19 w 80"/>
                  <a:gd name="T27" fmla="*/ 91 h 126"/>
                  <a:gd name="T28" fmla="*/ 4 w 80"/>
                  <a:gd name="T29" fmla="*/ 76 h 126"/>
                  <a:gd name="T30" fmla="*/ 6 w 80"/>
                  <a:gd name="T31" fmla="*/ 108 h 126"/>
                  <a:gd name="T32" fmla="*/ 20 w 80"/>
                  <a:gd name="T33" fmla="*/ 93 h 126"/>
                  <a:gd name="T34" fmla="*/ 20 w 80"/>
                  <a:gd name="T35" fmla="*/ 56 h 126"/>
                  <a:gd name="T36" fmla="*/ 6 w 80"/>
                  <a:gd name="T37" fmla="*/ 41 h 126"/>
                  <a:gd name="T38" fmla="*/ 20 w 80"/>
                  <a:gd name="T39" fmla="*/ 56 h 126"/>
                  <a:gd name="T40" fmla="*/ 37 w 80"/>
                  <a:gd name="T41" fmla="*/ 76 h 126"/>
                  <a:gd name="T42" fmla="*/ 23 w 80"/>
                  <a:gd name="T43" fmla="*/ 91 h 126"/>
                  <a:gd name="T44" fmla="*/ 37 w 80"/>
                  <a:gd name="T45" fmla="*/ 108 h 126"/>
                  <a:gd name="T46" fmla="*/ 23 w 80"/>
                  <a:gd name="T47" fmla="*/ 93 h 126"/>
                  <a:gd name="T48" fmla="*/ 37 w 80"/>
                  <a:gd name="T49" fmla="*/ 108 h 126"/>
                  <a:gd name="T50" fmla="*/ 23 w 80"/>
                  <a:gd name="T51" fmla="*/ 56 h 126"/>
                  <a:gd name="T52" fmla="*/ 37 w 80"/>
                  <a:gd name="T53" fmla="*/ 41 h 126"/>
                  <a:gd name="T54" fmla="*/ 42 w 80"/>
                  <a:gd name="T55" fmla="*/ 76 h 126"/>
                  <a:gd name="T56" fmla="*/ 57 w 80"/>
                  <a:gd name="T57" fmla="*/ 91 h 126"/>
                  <a:gd name="T58" fmla="*/ 42 w 80"/>
                  <a:gd name="T59" fmla="*/ 76 h 126"/>
                  <a:gd name="T60" fmla="*/ 42 w 80"/>
                  <a:gd name="T61" fmla="*/ 108 h 126"/>
                  <a:gd name="T62" fmla="*/ 57 w 80"/>
                  <a:gd name="T63" fmla="*/ 93 h 126"/>
                  <a:gd name="T64" fmla="*/ 57 w 80"/>
                  <a:gd name="T65" fmla="*/ 56 h 126"/>
                  <a:gd name="T66" fmla="*/ 42 w 80"/>
                  <a:gd name="T67" fmla="*/ 41 h 126"/>
                  <a:gd name="T68" fmla="*/ 57 w 80"/>
                  <a:gd name="T69" fmla="*/ 56 h 126"/>
                  <a:gd name="T70" fmla="*/ 74 w 80"/>
                  <a:gd name="T71" fmla="*/ 76 h 126"/>
                  <a:gd name="T72" fmla="*/ 59 w 80"/>
                  <a:gd name="T73" fmla="*/ 91 h 126"/>
                  <a:gd name="T74" fmla="*/ 74 w 80"/>
                  <a:gd name="T75" fmla="*/ 108 h 126"/>
                  <a:gd name="T76" fmla="*/ 59 w 80"/>
                  <a:gd name="T77" fmla="*/ 93 h 126"/>
                  <a:gd name="T78" fmla="*/ 74 w 80"/>
                  <a:gd name="T79" fmla="*/ 108 h 126"/>
                  <a:gd name="T80" fmla="*/ 59 w 80"/>
                  <a:gd name="T81" fmla="*/ 56 h 126"/>
                  <a:gd name="T82" fmla="*/ 74 w 80"/>
                  <a:gd name="T83" fmla="*/ 4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26">
                    <a:moveTo>
                      <a:pt x="0" y="0"/>
                    </a:moveTo>
                    <a:lnTo>
                      <a:pt x="0" y="126"/>
                    </a:lnTo>
                    <a:lnTo>
                      <a:pt x="80" y="126"/>
                    </a:lnTo>
                    <a:lnTo>
                      <a:pt x="80" y="0"/>
                    </a:lnTo>
                    <a:lnTo>
                      <a:pt x="0" y="0"/>
                    </a:lnTo>
                    <a:close/>
                    <a:moveTo>
                      <a:pt x="59" y="24"/>
                    </a:moveTo>
                    <a:lnTo>
                      <a:pt x="74" y="24"/>
                    </a:lnTo>
                    <a:lnTo>
                      <a:pt x="74" y="39"/>
                    </a:lnTo>
                    <a:lnTo>
                      <a:pt x="59" y="39"/>
                    </a:lnTo>
                    <a:lnTo>
                      <a:pt x="59" y="24"/>
                    </a:lnTo>
                    <a:close/>
                    <a:moveTo>
                      <a:pt x="42" y="24"/>
                    </a:moveTo>
                    <a:lnTo>
                      <a:pt x="57" y="24"/>
                    </a:lnTo>
                    <a:lnTo>
                      <a:pt x="57" y="39"/>
                    </a:lnTo>
                    <a:lnTo>
                      <a:pt x="42" y="39"/>
                    </a:lnTo>
                    <a:lnTo>
                      <a:pt x="42" y="24"/>
                    </a:lnTo>
                    <a:close/>
                    <a:moveTo>
                      <a:pt x="23" y="24"/>
                    </a:moveTo>
                    <a:lnTo>
                      <a:pt x="37" y="24"/>
                    </a:lnTo>
                    <a:lnTo>
                      <a:pt x="37" y="39"/>
                    </a:lnTo>
                    <a:lnTo>
                      <a:pt x="23" y="39"/>
                    </a:lnTo>
                    <a:lnTo>
                      <a:pt x="23" y="24"/>
                    </a:lnTo>
                    <a:close/>
                    <a:moveTo>
                      <a:pt x="4" y="24"/>
                    </a:moveTo>
                    <a:lnTo>
                      <a:pt x="19" y="24"/>
                    </a:lnTo>
                    <a:lnTo>
                      <a:pt x="19" y="39"/>
                    </a:lnTo>
                    <a:lnTo>
                      <a:pt x="4" y="39"/>
                    </a:lnTo>
                    <a:lnTo>
                      <a:pt x="4" y="24"/>
                    </a:lnTo>
                    <a:close/>
                    <a:moveTo>
                      <a:pt x="4" y="76"/>
                    </a:moveTo>
                    <a:lnTo>
                      <a:pt x="19" y="76"/>
                    </a:lnTo>
                    <a:lnTo>
                      <a:pt x="19" y="91"/>
                    </a:lnTo>
                    <a:lnTo>
                      <a:pt x="4" y="91"/>
                    </a:lnTo>
                    <a:lnTo>
                      <a:pt x="4" y="76"/>
                    </a:lnTo>
                    <a:close/>
                    <a:moveTo>
                      <a:pt x="20" y="108"/>
                    </a:moveTo>
                    <a:lnTo>
                      <a:pt x="6" y="108"/>
                    </a:lnTo>
                    <a:lnTo>
                      <a:pt x="6" y="93"/>
                    </a:lnTo>
                    <a:lnTo>
                      <a:pt x="20" y="93"/>
                    </a:lnTo>
                    <a:lnTo>
                      <a:pt x="20" y="108"/>
                    </a:lnTo>
                    <a:close/>
                    <a:moveTo>
                      <a:pt x="20" y="56"/>
                    </a:moveTo>
                    <a:lnTo>
                      <a:pt x="6" y="56"/>
                    </a:lnTo>
                    <a:lnTo>
                      <a:pt x="6" y="41"/>
                    </a:lnTo>
                    <a:lnTo>
                      <a:pt x="20" y="41"/>
                    </a:lnTo>
                    <a:lnTo>
                      <a:pt x="20" y="56"/>
                    </a:lnTo>
                    <a:close/>
                    <a:moveTo>
                      <a:pt x="23" y="76"/>
                    </a:moveTo>
                    <a:lnTo>
                      <a:pt x="37" y="76"/>
                    </a:lnTo>
                    <a:lnTo>
                      <a:pt x="37" y="91"/>
                    </a:lnTo>
                    <a:lnTo>
                      <a:pt x="23" y="91"/>
                    </a:lnTo>
                    <a:lnTo>
                      <a:pt x="23" y="76"/>
                    </a:lnTo>
                    <a:close/>
                    <a:moveTo>
                      <a:pt x="37" y="108"/>
                    </a:moveTo>
                    <a:lnTo>
                      <a:pt x="23" y="108"/>
                    </a:lnTo>
                    <a:lnTo>
                      <a:pt x="23" y="93"/>
                    </a:lnTo>
                    <a:lnTo>
                      <a:pt x="37" y="93"/>
                    </a:lnTo>
                    <a:lnTo>
                      <a:pt x="37" y="108"/>
                    </a:lnTo>
                    <a:close/>
                    <a:moveTo>
                      <a:pt x="37" y="56"/>
                    </a:moveTo>
                    <a:lnTo>
                      <a:pt x="23" y="56"/>
                    </a:lnTo>
                    <a:lnTo>
                      <a:pt x="23" y="41"/>
                    </a:lnTo>
                    <a:lnTo>
                      <a:pt x="37" y="41"/>
                    </a:lnTo>
                    <a:lnTo>
                      <a:pt x="37" y="56"/>
                    </a:lnTo>
                    <a:close/>
                    <a:moveTo>
                      <a:pt x="42" y="76"/>
                    </a:moveTo>
                    <a:lnTo>
                      <a:pt x="57" y="76"/>
                    </a:lnTo>
                    <a:lnTo>
                      <a:pt x="57" y="91"/>
                    </a:lnTo>
                    <a:lnTo>
                      <a:pt x="42" y="91"/>
                    </a:lnTo>
                    <a:lnTo>
                      <a:pt x="42" y="76"/>
                    </a:lnTo>
                    <a:close/>
                    <a:moveTo>
                      <a:pt x="57" y="108"/>
                    </a:moveTo>
                    <a:lnTo>
                      <a:pt x="42" y="108"/>
                    </a:lnTo>
                    <a:lnTo>
                      <a:pt x="42" y="93"/>
                    </a:lnTo>
                    <a:lnTo>
                      <a:pt x="57" y="93"/>
                    </a:lnTo>
                    <a:lnTo>
                      <a:pt x="57" y="108"/>
                    </a:lnTo>
                    <a:close/>
                    <a:moveTo>
                      <a:pt x="57" y="56"/>
                    </a:moveTo>
                    <a:lnTo>
                      <a:pt x="42" y="56"/>
                    </a:lnTo>
                    <a:lnTo>
                      <a:pt x="42" y="41"/>
                    </a:lnTo>
                    <a:lnTo>
                      <a:pt x="57" y="41"/>
                    </a:lnTo>
                    <a:lnTo>
                      <a:pt x="57" y="56"/>
                    </a:lnTo>
                    <a:close/>
                    <a:moveTo>
                      <a:pt x="59" y="76"/>
                    </a:moveTo>
                    <a:lnTo>
                      <a:pt x="74" y="76"/>
                    </a:lnTo>
                    <a:lnTo>
                      <a:pt x="74" y="91"/>
                    </a:lnTo>
                    <a:lnTo>
                      <a:pt x="59" y="91"/>
                    </a:lnTo>
                    <a:lnTo>
                      <a:pt x="59" y="76"/>
                    </a:lnTo>
                    <a:close/>
                    <a:moveTo>
                      <a:pt x="74" y="108"/>
                    </a:moveTo>
                    <a:lnTo>
                      <a:pt x="59" y="108"/>
                    </a:lnTo>
                    <a:lnTo>
                      <a:pt x="59" y="93"/>
                    </a:lnTo>
                    <a:lnTo>
                      <a:pt x="74" y="93"/>
                    </a:lnTo>
                    <a:lnTo>
                      <a:pt x="74" y="108"/>
                    </a:lnTo>
                    <a:close/>
                    <a:moveTo>
                      <a:pt x="74" y="56"/>
                    </a:moveTo>
                    <a:lnTo>
                      <a:pt x="59" y="56"/>
                    </a:lnTo>
                    <a:lnTo>
                      <a:pt x="59" y="41"/>
                    </a:lnTo>
                    <a:lnTo>
                      <a:pt x="74" y="41"/>
                    </a:lnTo>
                    <a:lnTo>
                      <a:pt x="74"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9" name="Rectangle 130">
                <a:extLst>
                  <a:ext uri="{FF2B5EF4-FFF2-40B4-BE49-F238E27FC236}">
                    <a16:creationId xmlns:a16="http://schemas.microsoft.com/office/drawing/2014/main" id="{C27652A6-A5D7-4AD2-9879-BC2F9FE70DF7}"/>
                  </a:ext>
                </a:extLst>
              </p:cNvPr>
              <p:cNvSpPr>
                <a:spLocks noChangeArrowheads="1"/>
              </p:cNvSpPr>
              <p:nvPr/>
            </p:nvSpPr>
            <p:spPr bwMode="auto">
              <a:xfrm>
                <a:off x="3265481" y="3963993"/>
                <a:ext cx="182562" cy="142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grpSp>
        <p:nvGrpSpPr>
          <p:cNvPr id="230" name="Group 229">
            <a:extLst>
              <a:ext uri="{FF2B5EF4-FFF2-40B4-BE49-F238E27FC236}">
                <a16:creationId xmlns:a16="http://schemas.microsoft.com/office/drawing/2014/main" id="{E805A0DA-000E-43EC-AFB9-704633643D21}"/>
              </a:ext>
            </a:extLst>
          </p:cNvPr>
          <p:cNvGrpSpPr/>
          <p:nvPr/>
        </p:nvGrpSpPr>
        <p:grpSpPr>
          <a:xfrm>
            <a:off x="8787955" y="1469694"/>
            <a:ext cx="621127" cy="621127"/>
            <a:chOff x="9662112" y="2931275"/>
            <a:chExt cx="621127" cy="621127"/>
          </a:xfrm>
          <a:solidFill>
            <a:schemeClr val="accent1"/>
          </a:solidFill>
        </p:grpSpPr>
        <p:sp>
          <p:nvSpPr>
            <p:cNvPr id="231" name="Oval 230">
              <a:extLst>
                <a:ext uri="{FF2B5EF4-FFF2-40B4-BE49-F238E27FC236}">
                  <a16:creationId xmlns:a16="http://schemas.microsoft.com/office/drawing/2014/main" id="{CF40805D-3E5C-41D4-971A-2FF22BDF5B05}"/>
                </a:ext>
              </a:extLst>
            </p:cNvPr>
            <p:cNvSpPr/>
            <p:nvPr/>
          </p:nvSpPr>
          <p:spPr>
            <a:xfrm>
              <a:off x="9662112" y="2931275"/>
              <a:ext cx="621127" cy="621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32" name="Group 231">
              <a:extLst>
                <a:ext uri="{FF2B5EF4-FFF2-40B4-BE49-F238E27FC236}">
                  <a16:creationId xmlns:a16="http://schemas.microsoft.com/office/drawing/2014/main" id="{01706C99-5103-4A4D-BFB6-06C1078CBFE9}"/>
                </a:ext>
              </a:extLst>
            </p:cNvPr>
            <p:cNvGrpSpPr/>
            <p:nvPr/>
          </p:nvGrpSpPr>
          <p:grpSpPr>
            <a:xfrm>
              <a:off x="9717087" y="2981488"/>
              <a:ext cx="511176" cy="520700"/>
              <a:chOff x="5375275" y="1365250"/>
              <a:chExt cx="511176" cy="520700"/>
            </a:xfrm>
            <a:grpFill/>
          </p:grpSpPr>
          <p:sp>
            <p:nvSpPr>
              <p:cNvPr id="233" name="Freeform 38">
                <a:extLst>
                  <a:ext uri="{FF2B5EF4-FFF2-40B4-BE49-F238E27FC236}">
                    <a16:creationId xmlns:a16="http://schemas.microsoft.com/office/drawing/2014/main" id="{7BDB8D7B-87FC-416B-9452-22442CECCB57}"/>
                  </a:ext>
                </a:extLst>
              </p:cNvPr>
              <p:cNvSpPr>
                <a:spLocks/>
              </p:cNvSpPr>
              <p:nvPr/>
            </p:nvSpPr>
            <p:spPr bwMode="auto">
              <a:xfrm>
                <a:off x="5553075" y="1590675"/>
                <a:ext cx="115888" cy="117475"/>
              </a:xfrm>
              <a:custGeom>
                <a:avLst/>
                <a:gdLst>
                  <a:gd name="T0" fmla="*/ 25 w 37"/>
                  <a:gd name="T1" fmla="*/ 1 h 37"/>
                  <a:gd name="T2" fmla="*/ 18 w 37"/>
                  <a:gd name="T3" fmla="*/ 0 h 37"/>
                  <a:gd name="T4" fmla="*/ 0 w 37"/>
                  <a:gd name="T5" fmla="*/ 18 h 37"/>
                  <a:gd name="T6" fmla="*/ 18 w 37"/>
                  <a:gd name="T7" fmla="*/ 37 h 37"/>
                  <a:gd name="T8" fmla="*/ 37 w 37"/>
                  <a:gd name="T9" fmla="*/ 18 h 37"/>
                  <a:gd name="T10" fmla="*/ 36 w 37"/>
                  <a:gd name="T11" fmla="*/ 13 h 37"/>
                  <a:gd name="T12" fmla="*/ 28 w 37"/>
                  <a:gd name="T13" fmla="*/ 22 h 37"/>
                  <a:gd name="T14" fmla="*/ 22 w 37"/>
                  <a:gd name="T15" fmla="*/ 24 h 37"/>
                  <a:gd name="T16" fmla="*/ 17 w 37"/>
                  <a:gd name="T17" fmla="*/ 22 h 37"/>
                  <a:gd name="T18" fmla="*/ 14 w 37"/>
                  <a:gd name="T19" fmla="*/ 16 h 37"/>
                  <a:gd name="T20" fmla="*/ 16 w 37"/>
                  <a:gd name="T21" fmla="*/ 11 h 37"/>
                  <a:gd name="T22" fmla="*/ 25 w 37"/>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7">
                    <a:moveTo>
                      <a:pt x="25" y="1"/>
                    </a:moveTo>
                    <a:cubicBezTo>
                      <a:pt x="23" y="0"/>
                      <a:pt x="21" y="0"/>
                      <a:pt x="18" y="0"/>
                    </a:cubicBezTo>
                    <a:cubicBezTo>
                      <a:pt x="8" y="0"/>
                      <a:pt x="0" y="8"/>
                      <a:pt x="0" y="18"/>
                    </a:cubicBezTo>
                    <a:cubicBezTo>
                      <a:pt x="0" y="29"/>
                      <a:pt x="8" y="37"/>
                      <a:pt x="18" y="37"/>
                    </a:cubicBezTo>
                    <a:cubicBezTo>
                      <a:pt x="29" y="37"/>
                      <a:pt x="37" y="29"/>
                      <a:pt x="37" y="18"/>
                    </a:cubicBezTo>
                    <a:cubicBezTo>
                      <a:pt x="37" y="16"/>
                      <a:pt x="37" y="15"/>
                      <a:pt x="36" y="13"/>
                    </a:cubicBezTo>
                    <a:cubicBezTo>
                      <a:pt x="28" y="22"/>
                      <a:pt x="28" y="22"/>
                      <a:pt x="28" y="22"/>
                    </a:cubicBezTo>
                    <a:cubicBezTo>
                      <a:pt x="26" y="24"/>
                      <a:pt x="24" y="24"/>
                      <a:pt x="22" y="24"/>
                    </a:cubicBezTo>
                    <a:cubicBezTo>
                      <a:pt x="20" y="24"/>
                      <a:pt x="18" y="24"/>
                      <a:pt x="17" y="22"/>
                    </a:cubicBezTo>
                    <a:cubicBezTo>
                      <a:pt x="15" y="20"/>
                      <a:pt x="14" y="18"/>
                      <a:pt x="14" y="16"/>
                    </a:cubicBezTo>
                    <a:cubicBezTo>
                      <a:pt x="14" y="14"/>
                      <a:pt x="15" y="12"/>
                      <a:pt x="16" y="11"/>
                    </a:cubicBezTo>
                    <a:lnTo>
                      <a:pt x="2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4" name="Freeform 39">
                <a:extLst>
                  <a:ext uri="{FF2B5EF4-FFF2-40B4-BE49-F238E27FC236}">
                    <a16:creationId xmlns:a16="http://schemas.microsoft.com/office/drawing/2014/main" id="{A19CA281-0308-402B-885D-3C9AB42D48FD}"/>
                  </a:ext>
                </a:extLst>
              </p:cNvPr>
              <p:cNvSpPr>
                <a:spLocks/>
              </p:cNvSpPr>
              <p:nvPr/>
            </p:nvSpPr>
            <p:spPr bwMode="auto">
              <a:xfrm>
                <a:off x="5459413" y="1500188"/>
                <a:ext cx="304800" cy="304800"/>
              </a:xfrm>
              <a:custGeom>
                <a:avLst/>
                <a:gdLst>
                  <a:gd name="T0" fmla="*/ 82 w 97"/>
                  <a:gd name="T1" fmla="*/ 48 h 97"/>
                  <a:gd name="T2" fmla="*/ 48 w 97"/>
                  <a:gd name="T3" fmla="*/ 82 h 97"/>
                  <a:gd name="T4" fmla="*/ 15 w 97"/>
                  <a:gd name="T5" fmla="*/ 48 h 97"/>
                  <a:gd name="T6" fmla="*/ 48 w 97"/>
                  <a:gd name="T7" fmla="*/ 15 h 97"/>
                  <a:gd name="T8" fmla="*/ 65 w 97"/>
                  <a:gd name="T9" fmla="*/ 19 h 97"/>
                  <a:gd name="T10" fmla="*/ 76 w 97"/>
                  <a:gd name="T11" fmla="*/ 8 h 97"/>
                  <a:gd name="T12" fmla="*/ 48 w 97"/>
                  <a:gd name="T13" fmla="*/ 0 h 97"/>
                  <a:gd name="T14" fmla="*/ 0 w 97"/>
                  <a:gd name="T15" fmla="*/ 48 h 97"/>
                  <a:gd name="T16" fmla="*/ 48 w 97"/>
                  <a:gd name="T17" fmla="*/ 97 h 97"/>
                  <a:gd name="T18" fmla="*/ 97 w 97"/>
                  <a:gd name="T19" fmla="*/ 48 h 97"/>
                  <a:gd name="T20" fmla="*/ 92 w 97"/>
                  <a:gd name="T21" fmla="*/ 27 h 97"/>
                  <a:gd name="T22" fmla="*/ 80 w 97"/>
                  <a:gd name="T23" fmla="*/ 36 h 97"/>
                  <a:gd name="T24" fmla="*/ 82 w 97"/>
                  <a:gd name="T25" fmla="*/ 4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97">
                    <a:moveTo>
                      <a:pt x="82" y="48"/>
                    </a:moveTo>
                    <a:cubicBezTo>
                      <a:pt x="82" y="67"/>
                      <a:pt x="67" y="82"/>
                      <a:pt x="48" y="82"/>
                    </a:cubicBezTo>
                    <a:cubicBezTo>
                      <a:pt x="30" y="82"/>
                      <a:pt x="15" y="67"/>
                      <a:pt x="15" y="48"/>
                    </a:cubicBezTo>
                    <a:cubicBezTo>
                      <a:pt x="15" y="30"/>
                      <a:pt x="30" y="15"/>
                      <a:pt x="48" y="15"/>
                    </a:cubicBezTo>
                    <a:cubicBezTo>
                      <a:pt x="55" y="15"/>
                      <a:pt x="60" y="16"/>
                      <a:pt x="65" y="19"/>
                    </a:cubicBezTo>
                    <a:cubicBezTo>
                      <a:pt x="76" y="8"/>
                      <a:pt x="76" y="8"/>
                      <a:pt x="76" y="8"/>
                    </a:cubicBezTo>
                    <a:cubicBezTo>
                      <a:pt x="68" y="3"/>
                      <a:pt x="59" y="0"/>
                      <a:pt x="48" y="0"/>
                    </a:cubicBezTo>
                    <a:cubicBezTo>
                      <a:pt x="21" y="0"/>
                      <a:pt x="0" y="21"/>
                      <a:pt x="0" y="48"/>
                    </a:cubicBezTo>
                    <a:cubicBezTo>
                      <a:pt x="0" y="75"/>
                      <a:pt x="21" y="97"/>
                      <a:pt x="48" y="97"/>
                    </a:cubicBezTo>
                    <a:cubicBezTo>
                      <a:pt x="75" y="97"/>
                      <a:pt x="97" y="75"/>
                      <a:pt x="97" y="48"/>
                    </a:cubicBezTo>
                    <a:cubicBezTo>
                      <a:pt x="97" y="41"/>
                      <a:pt x="95" y="34"/>
                      <a:pt x="92" y="27"/>
                    </a:cubicBezTo>
                    <a:cubicBezTo>
                      <a:pt x="80" y="36"/>
                      <a:pt x="80" y="36"/>
                      <a:pt x="80" y="36"/>
                    </a:cubicBezTo>
                    <a:cubicBezTo>
                      <a:pt x="81" y="40"/>
                      <a:pt x="82" y="44"/>
                      <a:pt x="8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5" name="Freeform 40">
                <a:extLst>
                  <a:ext uri="{FF2B5EF4-FFF2-40B4-BE49-F238E27FC236}">
                    <a16:creationId xmlns:a16="http://schemas.microsoft.com/office/drawing/2014/main" id="{05FC28CB-1ACA-4585-BFE6-B26E3EBDEEFA}"/>
                  </a:ext>
                </a:extLst>
              </p:cNvPr>
              <p:cNvSpPr>
                <a:spLocks/>
              </p:cNvSpPr>
              <p:nvPr/>
            </p:nvSpPr>
            <p:spPr bwMode="auto">
              <a:xfrm>
                <a:off x="5610225" y="1412875"/>
                <a:ext cx="231775" cy="241300"/>
              </a:xfrm>
              <a:custGeom>
                <a:avLst/>
                <a:gdLst>
                  <a:gd name="T0" fmla="*/ 73 w 74"/>
                  <a:gd name="T1" fmla="*/ 1 h 77"/>
                  <a:gd name="T2" fmla="*/ 70 w 74"/>
                  <a:gd name="T3" fmla="*/ 0 h 77"/>
                  <a:gd name="T4" fmla="*/ 67 w 74"/>
                  <a:gd name="T5" fmla="*/ 1 h 77"/>
                  <a:gd name="T6" fmla="*/ 50 w 74"/>
                  <a:gd name="T7" fmla="*/ 20 h 77"/>
                  <a:gd name="T8" fmla="*/ 40 w 74"/>
                  <a:gd name="T9" fmla="*/ 30 h 77"/>
                  <a:gd name="T10" fmla="*/ 31 w 74"/>
                  <a:gd name="T11" fmla="*/ 39 h 77"/>
                  <a:gd name="T12" fmla="*/ 21 w 74"/>
                  <a:gd name="T13" fmla="*/ 50 h 77"/>
                  <a:gd name="T14" fmla="*/ 11 w 74"/>
                  <a:gd name="T15" fmla="*/ 60 h 77"/>
                  <a:gd name="T16" fmla="*/ 1 w 74"/>
                  <a:gd name="T17" fmla="*/ 71 h 77"/>
                  <a:gd name="T18" fmla="*/ 1 w 74"/>
                  <a:gd name="T19" fmla="*/ 76 h 77"/>
                  <a:gd name="T20" fmla="*/ 4 w 74"/>
                  <a:gd name="T21" fmla="*/ 77 h 77"/>
                  <a:gd name="T22" fmla="*/ 7 w 74"/>
                  <a:gd name="T23" fmla="*/ 76 h 77"/>
                  <a:gd name="T24" fmla="*/ 16 w 74"/>
                  <a:gd name="T25" fmla="*/ 66 h 77"/>
                  <a:gd name="T26" fmla="*/ 26 w 74"/>
                  <a:gd name="T27" fmla="*/ 55 h 77"/>
                  <a:gd name="T28" fmla="*/ 37 w 74"/>
                  <a:gd name="T29" fmla="*/ 44 h 77"/>
                  <a:gd name="T30" fmla="*/ 45 w 74"/>
                  <a:gd name="T31" fmla="*/ 36 h 77"/>
                  <a:gd name="T32" fmla="*/ 55 w 74"/>
                  <a:gd name="T33" fmla="*/ 25 h 77"/>
                  <a:gd name="T34" fmla="*/ 73 w 74"/>
                  <a:gd name="T35" fmla="*/ 6 h 77"/>
                  <a:gd name="T36" fmla="*/ 73 w 74"/>
                  <a:gd name="T37" fmla="*/ 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77">
                    <a:moveTo>
                      <a:pt x="73" y="1"/>
                    </a:moveTo>
                    <a:cubicBezTo>
                      <a:pt x="72" y="1"/>
                      <a:pt x="71" y="0"/>
                      <a:pt x="70" y="0"/>
                    </a:cubicBezTo>
                    <a:cubicBezTo>
                      <a:pt x="69" y="0"/>
                      <a:pt x="68" y="0"/>
                      <a:pt x="67" y="1"/>
                    </a:cubicBezTo>
                    <a:cubicBezTo>
                      <a:pt x="50" y="20"/>
                      <a:pt x="50" y="20"/>
                      <a:pt x="50" y="20"/>
                    </a:cubicBezTo>
                    <a:cubicBezTo>
                      <a:pt x="40" y="30"/>
                      <a:pt x="40" y="30"/>
                      <a:pt x="40" y="30"/>
                    </a:cubicBezTo>
                    <a:cubicBezTo>
                      <a:pt x="31" y="39"/>
                      <a:pt x="31" y="39"/>
                      <a:pt x="31" y="39"/>
                    </a:cubicBezTo>
                    <a:cubicBezTo>
                      <a:pt x="21" y="50"/>
                      <a:pt x="21" y="50"/>
                      <a:pt x="21" y="50"/>
                    </a:cubicBezTo>
                    <a:cubicBezTo>
                      <a:pt x="11" y="60"/>
                      <a:pt x="11" y="60"/>
                      <a:pt x="11" y="60"/>
                    </a:cubicBezTo>
                    <a:cubicBezTo>
                      <a:pt x="1" y="71"/>
                      <a:pt x="1" y="71"/>
                      <a:pt x="1" y="71"/>
                    </a:cubicBezTo>
                    <a:cubicBezTo>
                      <a:pt x="0" y="72"/>
                      <a:pt x="0" y="74"/>
                      <a:pt x="1" y="76"/>
                    </a:cubicBezTo>
                    <a:cubicBezTo>
                      <a:pt x="2" y="77"/>
                      <a:pt x="3" y="77"/>
                      <a:pt x="4" y="77"/>
                    </a:cubicBezTo>
                    <a:cubicBezTo>
                      <a:pt x="5" y="77"/>
                      <a:pt x="6" y="77"/>
                      <a:pt x="7" y="76"/>
                    </a:cubicBezTo>
                    <a:cubicBezTo>
                      <a:pt x="16" y="66"/>
                      <a:pt x="16" y="66"/>
                      <a:pt x="16" y="66"/>
                    </a:cubicBezTo>
                    <a:cubicBezTo>
                      <a:pt x="26" y="55"/>
                      <a:pt x="26" y="55"/>
                      <a:pt x="26" y="55"/>
                    </a:cubicBezTo>
                    <a:cubicBezTo>
                      <a:pt x="37" y="44"/>
                      <a:pt x="37" y="44"/>
                      <a:pt x="37" y="44"/>
                    </a:cubicBezTo>
                    <a:cubicBezTo>
                      <a:pt x="45" y="36"/>
                      <a:pt x="45" y="36"/>
                      <a:pt x="45" y="36"/>
                    </a:cubicBezTo>
                    <a:cubicBezTo>
                      <a:pt x="55" y="25"/>
                      <a:pt x="55" y="25"/>
                      <a:pt x="55" y="25"/>
                    </a:cubicBezTo>
                    <a:cubicBezTo>
                      <a:pt x="73" y="6"/>
                      <a:pt x="73" y="6"/>
                      <a:pt x="73" y="6"/>
                    </a:cubicBezTo>
                    <a:cubicBezTo>
                      <a:pt x="74" y="5"/>
                      <a:pt x="74" y="3"/>
                      <a:pt x="7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6" name="Freeform 41">
                <a:extLst>
                  <a:ext uri="{FF2B5EF4-FFF2-40B4-BE49-F238E27FC236}">
                    <a16:creationId xmlns:a16="http://schemas.microsoft.com/office/drawing/2014/main" id="{07B36E4E-B765-45F7-BCB9-F268DC8EA275}"/>
                  </a:ext>
                </a:extLst>
              </p:cNvPr>
              <p:cNvSpPr>
                <a:spLocks/>
              </p:cNvSpPr>
              <p:nvPr/>
            </p:nvSpPr>
            <p:spPr bwMode="auto">
              <a:xfrm>
                <a:off x="5713413" y="1365250"/>
                <a:ext cx="73025" cy="150812"/>
              </a:xfrm>
              <a:custGeom>
                <a:avLst/>
                <a:gdLst>
                  <a:gd name="T0" fmla="*/ 4 w 46"/>
                  <a:gd name="T1" fmla="*/ 61 h 95"/>
                  <a:gd name="T2" fmla="*/ 40 w 46"/>
                  <a:gd name="T3" fmla="*/ 0 h 95"/>
                  <a:gd name="T4" fmla="*/ 46 w 46"/>
                  <a:gd name="T5" fmla="*/ 46 h 95"/>
                  <a:gd name="T6" fmla="*/ 0 w 46"/>
                  <a:gd name="T7" fmla="*/ 95 h 95"/>
                  <a:gd name="T8" fmla="*/ 4 w 46"/>
                  <a:gd name="T9" fmla="*/ 61 h 95"/>
                </a:gdLst>
                <a:ahLst/>
                <a:cxnLst>
                  <a:cxn ang="0">
                    <a:pos x="T0" y="T1"/>
                  </a:cxn>
                  <a:cxn ang="0">
                    <a:pos x="T2" y="T3"/>
                  </a:cxn>
                  <a:cxn ang="0">
                    <a:pos x="T4" y="T5"/>
                  </a:cxn>
                  <a:cxn ang="0">
                    <a:pos x="T6" y="T7"/>
                  </a:cxn>
                  <a:cxn ang="0">
                    <a:pos x="T8" y="T9"/>
                  </a:cxn>
                </a:cxnLst>
                <a:rect l="0" t="0" r="r" b="b"/>
                <a:pathLst>
                  <a:path w="46" h="95">
                    <a:moveTo>
                      <a:pt x="4" y="61"/>
                    </a:moveTo>
                    <a:lnTo>
                      <a:pt x="40" y="0"/>
                    </a:lnTo>
                    <a:lnTo>
                      <a:pt x="46" y="46"/>
                    </a:lnTo>
                    <a:lnTo>
                      <a:pt x="0" y="95"/>
                    </a:lnTo>
                    <a:lnTo>
                      <a:pt x="4"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7" name="Freeform 42">
                <a:extLst>
                  <a:ext uri="{FF2B5EF4-FFF2-40B4-BE49-F238E27FC236}">
                    <a16:creationId xmlns:a16="http://schemas.microsoft.com/office/drawing/2014/main" id="{46BEED74-DE6F-4AD0-B2D9-DF0FFB7F75DC}"/>
                  </a:ext>
                </a:extLst>
              </p:cNvPr>
              <p:cNvSpPr>
                <a:spLocks/>
              </p:cNvSpPr>
              <p:nvPr/>
            </p:nvSpPr>
            <p:spPr bwMode="auto">
              <a:xfrm>
                <a:off x="5716588" y="1493838"/>
                <a:ext cx="6350" cy="12700"/>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cubicBezTo>
                      <a:pt x="2" y="1"/>
                      <a:pt x="1" y="1"/>
                      <a:pt x="0" y="0"/>
                    </a:cubicBezTo>
                    <a:cubicBezTo>
                      <a:pt x="0" y="4"/>
                      <a:pt x="0" y="4"/>
                      <a:pt x="0" y="4"/>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8" name="Freeform 43">
                <a:extLst>
                  <a:ext uri="{FF2B5EF4-FFF2-40B4-BE49-F238E27FC236}">
                    <a16:creationId xmlns:a16="http://schemas.microsoft.com/office/drawing/2014/main" id="{5AA8DE5C-132D-4AF8-8675-63AD7A0DBF63}"/>
                  </a:ext>
                </a:extLst>
              </p:cNvPr>
              <p:cNvSpPr>
                <a:spLocks/>
              </p:cNvSpPr>
              <p:nvPr/>
            </p:nvSpPr>
            <p:spPr bwMode="auto">
              <a:xfrm>
                <a:off x="5729288" y="1377950"/>
                <a:ext cx="50800" cy="87312"/>
              </a:xfrm>
              <a:custGeom>
                <a:avLst/>
                <a:gdLst>
                  <a:gd name="T0" fmla="*/ 16 w 16"/>
                  <a:gd name="T1" fmla="*/ 18 h 28"/>
                  <a:gd name="T2" fmla="*/ 14 w 16"/>
                  <a:gd name="T3" fmla="*/ 0 h 28"/>
                  <a:gd name="T4" fmla="*/ 0 w 16"/>
                  <a:gd name="T5" fmla="*/ 22 h 28"/>
                  <a:gd name="T6" fmla="*/ 8 w 16"/>
                  <a:gd name="T7" fmla="*/ 28 h 28"/>
                  <a:gd name="T8" fmla="*/ 16 w 16"/>
                  <a:gd name="T9" fmla="*/ 18 h 28"/>
                </a:gdLst>
                <a:ahLst/>
                <a:cxnLst>
                  <a:cxn ang="0">
                    <a:pos x="T0" y="T1"/>
                  </a:cxn>
                  <a:cxn ang="0">
                    <a:pos x="T2" y="T3"/>
                  </a:cxn>
                  <a:cxn ang="0">
                    <a:pos x="T4" y="T5"/>
                  </a:cxn>
                  <a:cxn ang="0">
                    <a:pos x="T6" y="T7"/>
                  </a:cxn>
                  <a:cxn ang="0">
                    <a:pos x="T8" y="T9"/>
                  </a:cxn>
                </a:cxnLst>
                <a:rect l="0" t="0" r="r" b="b"/>
                <a:pathLst>
                  <a:path w="16" h="28">
                    <a:moveTo>
                      <a:pt x="16" y="18"/>
                    </a:moveTo>
                    <a:cubicBezTo>
                      <a:pt x="14" y="0"/>
                      <a:pt x="14" y="0"/>
                      <a:pt x="14" y="0"/>
                    </a:cubicBezTo>
                    <a:cubicBezTo>
                      <a:pt x="0" y="22"/>
                      <a:pt x="0" y="22"/>
                      <a:pt x="0" y="22"/>
                    </a:cubicBezTo>
                    <a:cubicBezTo>
                      <a:pt x="3" y="24"/>
                      <a:pt x="5" y="26"/>
                      <a:pt x="8" y="28"/>
                    </a:cubicBezTo>
                    <a:lnTo>
                      <a:pt x="1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9" name="Freeform 44">
                <a:extLst>
                  <a:ext uri="{FF2B5EF4-FFF2-40B4-BE49-F238E27FC236}">
                    <a16:creationId xmlns:a16="http://schemas.microsoft.com/office/drawing/2014/main" id="{07FE3EC5-09E1-47B4-907B-08F2923BF0BF}"/>
                  </a:ext>
                </a:extLst>
              </p:cNvPr>
              <p:cNvSpPr>
                <a:spLocks/>
              </p:cNvSpPr>
              <p:nvPr/>
            </p:nvSpPr>
            <p:spPr bwMode="auto">
              <a:xfrm>
                <a:off x="5375275" y="1416050"/>
                <a:ext cx="469900" cy="469900"/>
              </a:xfrm>
              <a:custGeom>
                <a:avLst/>
                <a:gdLst>
                  <a:gd name="T0" fmla="*/ 141 w 150"/>
                  <a:gd name="T1" fmla="*/ 39 h 150"/>
                  <a:gd name="T2" fmla="*/ 129 w 150"/>
                  <a:gd name="T3" fmla="*/ 48 h 150"/>
                  <a:gd name="T4" fmla="*/ 136 w 150"/>
                  <a:gd name="T5" fmla="*/ 75 h 150"/>
                  <a:gd name="T6" fmla="*/ 75 w 150"/>
                  <a:gd name="T7" fmla="*/ 136 h 150"/>
                  <a:gd name="T8" fmla="*/ 15 w 150"/>
                  <a:gd name="T9" fmla="*/ 75 h 150"/>
                  <a:gd name="T10" fmla="*/ 75 w 150"/>
                  <a:gd name="T11" fmla="*/ 15 h 150"/>
                  <a:gd name="T12" fmla="*/ 107 w 150"/>
                  <a:gd name="T13" fmla="*/ 24 h 150"/>
                  <a:gd name="T14" fmla="*/ 108 w 150"/>
                  <a:gd name="T15" fmla="*/ 15 h 150"/>
                  <a:gd name="T16" fmla="*/ 108 w 150"/>
                  <a:gd name="T17" fmla="*/ 14 h 150"/>
                  <a:gd name="T18" fmla="*/ 108 w 150"/>
                  <a:gd name="T19" fmla="*/ 14 h 150"/>
                  <a:gd name="T20" fmla="*/ 111 w 150"/>
                  <a:gd name="T21" fmla="*/ 9 h 150"/>
                  <a:gd name="T22" fmla="*/ 75 w 150"/>
                  <a:gd name="T23" fmla="*/ 0 h 150"/>
                  <a:gd name="T24" fmla="*/ 0 w 150"/>
                  <a:gd name="T25" fmla="*/ 75 h 150"/>
                  <a:gd name="T26" fmla="*/ 75 w 150"/>
                  <a:gd name="T27" fmla="*/ 150 h 150"/>
                  <a:gd name="T28" fmla="*/ 150 w 150"/>
                  <a:gd name="T29" fmla="*/ 75 h 150"/>
                  <a:gd name="T30" fmla="*/ 141 w 150"/>
                  <a:gd name="T31" fmla="*/ 3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0" h="150">
                    <a:moveTo>
                      <a:pt x="141" y="39"/>
                    </a:moveTo>
                    <a:cubicBezTo>
                      <a:pt x="129" y="48"/>
                      <a:pt x="129" y="48"/>
                      <a:pt x="129" y="48"/>
                    </a:cubicBezTo>
                    <a:cubicBezTo>
                      <a:pt x="133" y="56"/>
                      <a:pt x="136" y="65"/>
                      <a:pt x="136" y="75"/>
                    </a:cubicBezTo>
                    <a:cubicBezTo>
                      <a:pt x="136" y="109"/>
                      <a:pt x="109" y="136"/>
                      <a:pt x="75" y="136"/>
                    </a:cubicBezTo>
                    <a:cubicBezTo>
                      <a:pt x="42" y="136"/>
                      <a:pt x="15" y="109"/>
                      <a:pt x="15" y="75"/>
                    </a:cubicBezTo>
                    <a:cubicBezTo>
                      <a:pt x="15" y="42"/>
                      <a:pt x="42" y="15"/>
                      <a:pt x="75" y="15"/>
                    </a:cubicBezTo>
                    <a:cubicBezTo>
                      <a:pt x="87" y="15"/>
                      <a:pt x="98" y="18"/>
                      <a:pt x="107" y="24"/>
                    </a:cubicBezTo>
                    <a:cubicBezTo>
                      <a:pt x="108" y="15"/>
                      <a:pt x="108" y="15"/>
                      <a:pt x="108" y="15"/>
                    </a:cubicBezTo>
                    <a:cubicBezTo>
                      <a:pt x="108" y="14"/>
                      <a:pt x="108" y="14"/>
                      <a:pt x="108" y="14"/>
                    </a:cubicBezTo>
                    <a:cubicBezTo>
                      <a:pt x="108" y="14"/>
                      <a:pt x="108" y="14"/>
                      <a:pt x="108" y="14"/>
                    </a:cubicBezTo>
                    <a:cubicBezTo>
                      <a:pt x="111" y="9"/>
                      <a:pt x="111" y="9"/>
                      <a:pt x="111" y="9"/>
                    </a:cubicBezTo>
                    <a:cubicBezTo>
                      <a:pt x="100" y="4"/>
                      <a:pt x="88" y="0"/>
                      <a:pt x="75" y="0"/>
                    </a:cubicBezTo>
                    <a:cubicBezTo>
                      <a:pt x="34" y="0"/>
                      <a:pt x="0" y="34"/>
                      <a:pt x="0" y="75"/>
                    </a:cubicBezTo>
                    <a:cubicBezTo>
                      <a:pt x="0" y="117"/>
                      <a:pt x="34" y="150"/>
                      <a:pt x="75" y="150"/>
                    </a:cubicBezTo>
                    <a:cubicBezTo>
                      <a:pt x="117" y="150"/>
                      <a:pt x="150" y="117"/>
                      <a:pt x="150" y="75"/>
                    </a:cubicBezTo>
                    <a:cubicBezTo>
                      <a:pt x="150" y="62"/>
                      <a:pt x="147" y="50"/>
                      <a:pt x="141"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0" name="Freeform 45">
                <a:extLst>
                  <a:ext uri="{FF2B5EF4-FFF2-40B4-BE49-F238E27FC236}">
                    <a16:creationId xmlns:a16="http://schemas.microsoft.com/office/drawing/2014/main" id="{ACAF5FBC-FE9B-48C3-93B9-6ECF297D901C}"/>
                  </a:ext>
                </a:extLst>
              </p:cNvPr>
              <p:cNvSpPr>
                <a:spLocks/>
              </p:cNvSpPr>
              <p:nvPr/>
            </p:nvSpPr>
            <p:spPr bwMode="auto">
              <a:xfrm>
                <a:off x="5738813" y="1474788"/>
                <a:ext cx="147638" cy="82550"/>
              </a:xfrm>
              <a:custGeom>
                <a:avLst/>
                <a:gdLst>
                  <a:gd name="T0" fmla="*/ 47 w 93"/>
                  <a:gd name="T1" fmla="*/ 0 h 52"/>
                  <a:gd name="T2" fmla="*/ 93 w 93"/>
                  <a:gd name="T3" fmla="*/ 8 h 52"/>
                  <a:gd name="T4" fmla="*/ 26 w 93"/>
                  <a:gd name="T5" fmla="*/ 52 h 52"/>
                  <a:gd name="T6" fmla="*/ 0 w 93"/>
                  <a:gd name="T7" fmla="*/ 48 h 52"/>
                  <a:gd name="T8" fmla="*/ 47 w 93"/>
                  <a:gd name="T9" fmla="*/ 0 h 52"/>
                </a:gdLst>
                <a:ahLst/>
                <a:cxnLst>
                  <a:cxn ang="0">
                    <a:pos x="T0" y="T1"/>
                  </a:cxn>
                  <a:cxn ang="0">
                    <a:pos x="T2" y="T3"/>
                  </a:cxn>
                  <a:cxn ang="0">
                    <a:pos x="T4" y="T5"/>
                  </a:cxn>
                  <a:cxn ang="0">
                    <a:pos x="T6" y="T7"/>
                  </a:cxn>
                  <a:cxn ang="0">
                    <a:pos x="T8" y="T9"/>
                  </a:cxn>
                </a:cxnLst>
                <a:rect l="0" t="0" r="r" b="b"/>
                <a:pathLst>
                  <a:path w="93" h="52">
                    <a:moveTo>
                      <a:pt x="47" y="0"/>
                    </a:moveTo>
                    <a:lnTo>
                      <a:pt x="93" y="8"/>
                    </a:lnTo>
                    <a:lnTo>
                      <a:pt x="26" y="52"/>
                    </a:lnTo>
                    <a:lnTo>
                      <a:pt x="0" y="4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sp>
        <p:nvSpPr>
          <p:cNvPr id="241" name="Arrow: Down 240">
            <a:extLst>
              <a:ext uri="{FF2B5EF4-FFF2-40B4-BE49-F238E27FC236}">
                <a16:creationId xmlns:a16="http://schemas.microsoft.com/office/drawing/2014/main" id="{7F7FED80-EEE8-4C11-887A-AA625AE55F8C}"/>
              </a:ext>
            </a:extLst>
          </p:cNvPr>
          <p:cNvSpPr/>
          <p:nvPr/>
        </p:nvSpPr>
        <p:spPr>
          <a:xfrm>
            <a:off x="1004376" y="285893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2" name="Arrow: Down 241">
            <a:extLst>
              <a:ext uri="{FF2B5EF4-FFF2-40B4-BE49-F238E27FC236}">
                <a16:creationId xmlns:a16="http://schemas.microsoft.com/office/drawing/2014/main" id="{3A1EDF48-C364-458E-A707-F447CDEB7652}"/>
              </a:ext>
            </a:extLst>
          </p:cNvPr>
          <p:cNvSpPr/>
          <p:nvPr/>
        </p:nvSpPr>
        <p:spPr>
          <a:xfrm>
            <a:off x="3619753" y="285893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3" name="Arrow: Down 242">
            <a:extLst>
              <a:ext uri="{FF2B5EF4-FFF2-40B4-BE49-F238E27FC236}">
                <a16:creationId xmlns:a16="http://schemas.microsoft.com/office/drawing/2014/main" id="{98F47CE0-93D5-4709-A94A-D1AA26C6B619}"/>
              </a:ext>
            </a:extLst>
          </p:cNvPr>
          <p:cNvSpPr/>
          <p:nvPr/>
        </p:nvSpPr>
        <p:spPr>
          <a:xfrm>
            <a:off x="6235130" y="285893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4" name="Arrow: Down 243">
            <a:extLst>
              <a:ext uri="{FF2B5EF4-FFF2-40B4-BE49-F238E27FC236}">
                <a16:creationId xmlns:a16="http://schemas.microsoft.com/office/drawing/2014/main" id="{C1B0CEA1-B3B9-4A2B-A677-0ED24557A3CA}"/>
              </a:ext>
            </a:extLst>
          </p:cNvPr>
          <p:cNvSpPr/>
          <p:nvPr/>
        </p:nvSpPr>
        <p:spPr>
          <a:xfrm>
            <a:off x="8850508" y="285893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5" name="TextBox 244">
            <a:extLst>
              <a:ext uri="{FF2B5EF4-FFF2-40B4-BE49-F238E27FC236}">
                <a16:creationId xmlns:a16="http://schemas.microsoft.com/office/drawing/2014/main" id="{CF891F13-ED21-4575-BCF7-6623209F9A3F}"/>
              </a:ext>
            </a:extLst>
          </p:cNvPr>
          <p:cNvSpPr txBox="1"/>
          <p:nvPr/>
        </p:nvSpPr>
        <p:spPr>
          <a:xfrm>
            <a:off x="-105486" y="304285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Lead in deep scientific knowledge and expertise</a:t>
            </a:r>
            <a:b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to discover cutting-edge medicines, </a:t>
            </a:r>
            <a:r>
              <a:rPr kumimoji="0" lang="en-GB" sz="1400" b="0" i="0" u="none" strike="noStrike" kern="1200" cap="none" spc="0" normalizeH="0" baseline="0" noProof="0" dirty="0" err="1">
                <a:ln>
                  <a:noFill/>
                </a:ln>
                <a:solidFill>
                  <a:srgbClr val="0460A9"/>
                </a:solidFill>
                <a:effectLst/>
                <a:uLnTx/>
                <a:uFillTx/>
                <a:latin typeface="Arial" panose="020B0604020202020204"/>
                <a:ea typeface="+mn-ea"/>
                <a:cs typeface="+mn-cs"/>
              </a:rPr>
              <a:t>MoAs</a:t>
            </a: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 and drug delivery platforms</a:t>
            </a:r>
          </a:p>
        </p:txBody>
      </p:sp>
      <p:sp>
        <p:nvSpPr>
          <p:cNvPr id="247" name="TextBox 246">
            <a:extLst>
              <a:ext uri="{FF2B5EF4-FFF2-40B4-BE49-F238E27FC236}">
                <a16:creationId xmlns:a16="http://schemas.microsoft.com/office/drawing/2014/main" id="{1991D2D9-5B43-41E3-BE42-03A522CEEF13}"/>
              </a:ext>
            </a:extLst>
          </p:cNvPr>
          <p:cNvSpPr txBox="1"/>
          <p:nvPr/>
        </p:nvSpPr>
        <p:spPr>
          <a:xfrm>
            <a:off x="5121192" y="304285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Generate the right data</a:t>
            </a:r>
            <a:b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to demonstrate value </a:t>
            </a:r>
            <a:b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and ensure all eligible patients get access</a:t>
            </a:r>
            <a:b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 to our medicines</a:t>
            </a:r>
          </a:p>
        </p:txBody>
      </p:sp>
      <p:sp>
        <p:nvSpPr>
          <p:cNvPr id="248" name="TextBox 247">
            <a:extLst>
              <a:ext uri="{FF2B5EF4-FFF2-40B4-BE49-F238E27FC236}">
                <a16:creationId xmlns:a16="http://schemas.microsoft.com/office/drawing/2014/main" id="{89532A26-27F6-4664-9F2F-E24F57C817DE}"/>
              </a:ext>
            </a:extLst>
          </p:cNvPr>
          <p:cNvSpPr txBox="1"/>
          <p:nvPr/>
        </p:nvSpPr>
        <p:spPr>
          <a:xfrm>
            <a:off x="7734532" y="304285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Look beyond traditional</a:t>
            </a:r>
            <a:b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areas of focus and ensure each patient receives the best care and benefit</a:t>
            </a:r>
            <a:b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from our solutions</a:t>
            </a:r>
          </a:p>
        </p:txBody>
      </p:sp>
      <p:grpSp>
        <p:nvGrpSpPr>
          <p:cNvPr id="249" name="Drop1">
            <a:extLst>
              <a:ext uri="{FF2B5EF4-FFF2-40B4-BE49-F238E27FC236}">
                <a16:creationId xmlns:a16="http://schemas.microsoft.com/office/drawing/2014/main" id="{CE481A07-0CA6-4D23-9E65-34CDDE0830D4}"/>
              </a:ext>
            </a:extLst>
          </p:cNvPr>
          <p:cNvGrpSpPr/>
          <p:nvPr/>
        </p:nvGrpSpPr>
        <p:grpSpPr>
          <a:xfrm>
            <a:off x="1033710" y="4297045"/>
            <a:ext cx="373380" cy="373380"/>
            <a:chOff x="1569720" y="4732020"/>
            <a:chExt cx="373380" cy="373380"/>
          </a:xfrm>
        </p:grpSpPr>
        <p:sp>
          <p:nvSpPr>
            <p:cNvPr id="250" name="Oval 249">
              <a:extLst>
                <a:ext uri="{FF2B5EF4-FFF2-40B4-BE49-F238E27FC236}">
                  <a16:creationId xmlns:a16="http://schemas.microsoft.com/office/drawing/2014/main" id="{C38C46CE-436F-4C52-A3F0-FD2641FD1ECA}"/>
                </a:ext>
              </a:extLst>
            </p:cNvPr>
            <p:cNvSpPr/>
            <p:nvPr/>
          </p:nvSpPr>
          <p:spPr>
            <a:xfrm>
              <a:off x="1569720" y="4732020"/>
              <a:ext cx="373380" cy="3733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1" name="Freeform: Shape 250">
              <a:extLst>
                <a:ext uri="{FF2B5EF4-FFF2-40B4-BE49-F238E27FC236}">
                  <a16:creationId xmlns:a16="http://schemas.microsoft.com/office/drawing/2014/main" id="{7675673B-0173-4517-B202-C7E6744356C0}"/>
                </a:ext>
              </a:extLst>
            </p:cNvPr>
            <p:cNvSpPr/>
            <p:nvPr/>
          </p:nvSpPr>
          <p:spPr>
            <a:xfrm rot="5400000">
              <a:off x="1689552" y="4828945"/>
              <a:ext cx="133716"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52" name="Drop2">
            <a:extLst>
              <a:ext uri="{FF2B5EF4-FFF2-40B4-BE49-F238E27FC236}">
                <a16:creationId xmlns:a16="http://schemas.microsoft.com/office/drawing/2014/main" id="{B3F9D215-15D3-45EC-B029-4E3DC55E0508}"/>
              </a:ext>
            </a:extLst>
          </p:cNvPr>
          <p:cNvGrpSpPr/>
          <p:nvPr/>
        </p:nvGrpSpPr>
        <p:grpSpPr>
          <a:xfrm>
            <a:off x="3634849" y="4297045"/>
            <a:ext cx="373380" cy="373380"/>
            <a:chOff x="1569720" y="4732020"/>
            <a:chExt cx="373380" cy="373380"/>
          </a:xfrm>
        </p:grpSpPr>
        <p:sp>
          <p:nvSpPr>
            <p:cNvPr id="253" name="Oval 252">
              <a:extLst>
                <a:ext uri="{FF2B5EF4-FFF2-40B4-BE49-F238E27FC236}">
                  <a16:creationId xmlns:a16="http://schemas.microsoft.com/office/drawing/2014/main" id="{FD78A390-2F09-4354-BAEF-5C65125EA90B}"/>
                </a:ext>
              </a:extLst>
            </p:cNvPr>
            <p:cNvSpPr/>
            <p:nvPr/>
          </p:nvSpPr>
          <p:spPr>
            <a:xfrm>
              <a:off x="1569720" y="4732020"/>
              <a:ext cx="373380" cy="3733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4" name="Freeform: Shape 253">
              <a:extLst>
                <a:ext uri="{FF2B5EF4-FFF2-40B4-BE49-F238E27FC236}">
                  <a16:creationId xmlns:a16="http://schemas.microsoft.com/office/drawing/2014/main" id="{89C81E28-240F-494E-A7BB-E9D58DE12984}"/>
                </a:ext>
              </a:extLst>
            </p:cNvPr>
            <p:cNvSpPr/>
            <p:nvPr/>
          </p:nvSpPr>
          <p:spPr>
            <a:xfrm rot="5400000">
              <a:off x="1689552" y="4828945"/>
              <a:ext cx="133716"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55" name="Drop3">
            <a:extLst>
              <a:ext uri="{FF2B5EF4-FFF2-40B4-BE49-F238E27FC236}">
                <a16:creationId xmlns:a16="http://schemas.microsoft.com/office/drawing/2014/main" id="{664C54CB-7C51-489D-9F4B-92749E755520}"/>
              </a:ext>
            </a:extLst>
          </p:cNvPr>
          <p:cNvGrpSpPr/>
          <p:nvPr/>
        </p:nvGrpSpPr>
        <p:grpSpPr>
          <a:xfrm>
            <a:off x="6235988" y="4297045"/>
            <a:ext cx="373380" cy="373380"/>
            <a:chOff x="1569720" y="4732020"/>
            <a:chExt cx="373380" cy="373380"/>
          </a:xfrm>
        </p:grpSpPr>
        <p:sp>
          <p:nvSpPr>
            <p:cNvPr id="256" name="Oval 255">
              <a:extLst>
                <a:ext uri="{FF2B5EF4-FFF2-40B4-BE49-F238E27FC236}">
                  <a16:creationId xmlns:a16="http://schemas.microsoft.com/office/drawing/2014/main" id="{28ED4C11-3B57-4D3E-A07D-F230513F51BF}"/>
                </a:ext>
              </a:extLst>
            </p:cNvPr>
            <p:cNvSpPr/>
            <p:nvPr/>
          </p:nvSpPr>
          <p:spPr>
            <a:xfrm>
              <a:off x="1569720" y="4732020"/>
              <a:ext cx="373380" cy="3733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7" name="Freeform: Shape 256">
              <a:extLst>
                <a:ext uri="{FF2B5EF4-FFF2-40B4-BE49-F238E27FC236}">
                  <a16:creationId xmlns:a16="http://schemas.microsoft.com/office/drawing/2014/main" id="{CEC7408A-D2C4-4874-917A-B9FD9A07710F}"/>
                </a:ext>
              </a:extLst>
            </p:cNvPr>
            <p:cNvSpPr/>
            <p:nvPr/>
          </p:nvSpPr>
          <p:spPr>
            <a:xfrm rot="5400000">
              <a:off x="1689552" y="4828945"/>
              <a:ext cx="133716"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58" name="Drop4">
            <a:extLst>
              <a:ext uri="{FF2B5EF4-FFF2-40B4-BE49-F238E27FC236}">
                <a16:creationId xmlns:a16="http://schemas.microsoft.com/office/drawing/2014/main" id="{982851EE-7CDC-4BBB-9CC3-9637868B6E21}"/>
              </a:ext>
            </a:extLst>
          </p:cNvPr>
          <p:cNvGrpSpPr/>
          <p:nvPr/>
        </p:nvGrpSpPr>
        <p:grpSpPr>
          <a:xfrm>
            <a:off x="8837128" y="4297045"/>
            <a:ext cx="373380" cy="373380"/>
            <a:chOff x="1569720" y="4732020"/>
            <a:chExt cx="373380" cy="373380"/>
          </a:xfrm>
        </p:grpSpPr>
        <p:sp>
          <p:nvSpPr>
            <p:cNvPr id="259" name="Oval 258">
              <a:extLst>
                <a:ext uri="{FF2B5EF4-FFF2-40B4-BE49-F238E27FC236}">
                  <a16:creationId xmlns:a16="http://schemas.microsoft.com/office/drawing/2014/main" id="{3B553D01-6CF0-40F7-96C7-106DCB639691}"/>
                </a:ext>
              </a:extLst>
            </p:cNvPr>
            <p:cNvSpPr/>
            <p:nvPr/>
          </p:nvSpPr>
          <p:spPr>
            <a:xfrm>
              <a:off x="1569720" y="4732020"/>
              <a:ext cx="373380" cy="3733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0" name="Freeform: Shape 259">
              <a:extLst>
                <a:ext uri="{FF2B5EF4-FFF2-40B4-BE49-F238E27FC236}">
                  <a16:creationId xmlns:a16="http://schemas.microsoft.com/office/drawing/2014/main" id="{D5C7FC1E-4D66-4F45-A8E5-2E94EBD1A564}"/>
                </a:ext>
              </a:extLst>
            </p:cNvPr>
            <p:cNvSpPr/>
            <p:nvPr/>
          </p:nvSpPr>
          <p:spPr>
            <a:xfrm rot="5400000">
              <a:off x="1689552" y="4828945"/>
              <a:ext cx="133716"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pic>
        <p:nvPicPr>
          <p:cNvPr id="150" name="Picture 149" descr=" 13">
            <a:extLst>
              <a:ext uri="{FF2B5EF4-FFF2-40B4-BE49-F238E27FC236}">
                <a16:creationId xmlns:a16="http://schemas.microsoft.com/office/drawing/2014/main" id="{36D37054-6915-40C3-BD45-E28906DA0920}"/>
              </a:ext>
            </a:extLst>
          </p:cNvPr>
          <p:cNvPicPr>
            <a:picLocks noChangeAspect="1"/>
          </p:cNvPicPr>
          <p:nvPr/>
        </p:nvPicPr>
        <p:blipFill>
          <a:blip r:embed="rId11"/>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4120690391"/>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showMasterSp="0">
  <p:cSld>
    <p:bg>
      <p:bgPr>
        <a:solidFill>
          <a:schemeClr val="accent6"/>
        </a:solidFill>
        <a:effectLst/>
      </p:bgPr>
    </p:bg>
    <p:spTree>
      <p:nvGrpSpPr>
        <p:cNvPr id="1" name=""/>
        <p:cNvGrpSpPr/>
        <p:nvPr/>
      </p:nvGrpSpPr>
      <p:grpSpPr>
        <a:xfrm>
          <a:off x="0" y="0"/>
          <a:ext cx="0" cy="0"/>
          <a:chOff x="0" y="0"/>
          <a:chExt cx="0" cy="0"/>
        </a:xfrm>
      </p:grpSpPr>
      <p:sp>
        <p:nvSpPr>
          <p:cNvPr id="246" name="TextBox 245">
            <a:extLst>
              <a:ext uri="{FF2B5EF4-FFF2-40B4-BE49-F238E27FC236}">
                <a16:creationId xmlns:a16="http://schemas.microsoft.com/office/drawing/2014/main" id="{2439E0E2-DD74-45AD-8DA5-E6B75BA5475B}"/>
              </a:ext>
            </a:extLst>
          </p:cNvPr>
          <p:cNvSpPr txBox="1"/>
          <p:nvPr/>
        </p:nvSpPr>
        <p:spPr>
          <a:xfrm>
            <a:off x="2507853" y="304285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Change how we think</a:t>
            </a:r>
            <a:b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 about disease progression, which patients we study, </a:t>
            </a:r>
            <a:b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how we measure effect </a:t>
            </a:r>
            <a:b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and success</a:t>
            </a:r>
          </a:p>
        </p:txBody>
      </p:sp>
      <p:sp>
        <p:nvSpPr>
          <p:cNvPr id="160" name="Freeform: Shape 159">
            <a:extLst>
              <a:ext uri="{FF2B5EF4-FFF2-40B4-BE49-F238E27FC236}">
                <a16:creationId xmlns:a16="http://schemas.microsoft.com/office/drawing/2014/main" id="{2AD85B78-9461-4990-A325-C7DB423C1C77}"/>
              </a:ext>
            </a:extLst>
          </p:cNvPr>
          <p:cNvSpPr/>
          <p:nvPr/>
        </p:nvSpPr>
        <p:spPr>
          <a:xfrm>
            <a:off x="10307360" y="4376134"/>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9D9D9C"/>
              </a:solidFill>
              <a:effectLst/>
              <a:uLnTx/>
              <a:uFillTx/>
              <a:latin typeface="Arial" panose="020B0604020202020204"/>
              <a:ea typeface="+mn-ea"/>
              <a:cs typeface="+mn-cs"/>
            </a:endParaRPr>
          </a:p>
        </p:txBody>
      </p:sp>
      <p:sp>
        <p:nvSpPr>
          <p:cNvPr id="149" name="Freeform: Shape 148">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8" name="Freeform: Shape 147">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Freeform: Shape 110">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a:extLst>
              <a:ext uri="{FF2B5EF4-FFF2-40B4-BE49-F238E27FC236}">
                <a16:creationId xmlns:a16="http://schemas.microsoft.com/office/drawing/2014/main" id="{15BA8482-80F3-4E77-A2EA-62BE16C0FD96}"/>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0" name="Graphic 88">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a:extLst>
              <a:ext uri="{FF2B5EF4-FFF2-40B4-BE49-F238E27FC236}">
                <a16:creationId xmlns:a16="http://schemas.microsoft.com/office/drawing/2014/main" id="{5CBC418A-62CD-4D44-997D-ABB9C470CA44}"/>
              </a:ext>
            </a:extLst>
          </p:cNvPr>
          <p:cNvGrpSpPr/>
          <p:nvPr/>
        </p:nvGrpSpPr>
        <p:grpSpPr>
          <a:xfrm>
            <a:off x="11528781" y="4469735"/>
            <a:ext cx="576000" cy="574067"/>
            <a:chOff x="3897411" y="3331958"/>
            <a:chExt cx="432000" cy="430550"/>
          </a:xfrm>
          <a:solidFill>
            <a:schemeClr val="accent6"/>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a:extLst>
              <a:ext uri="{FF2B5EF4-FFF2-40B4-BE49-F238E27FC236}">
                <a16:creationId xmlns:a16="http://schemas.microsoft.com/office/drawing/2014/main" id="{FFF7B878-80EE-40AD-8688-16DADFFF6214}"/>
              </a:ext>
            </a:extLst>
          </p:cNvPr>
          <p:cNvSpPr/>
          <p:nvPr/>
        </p:nvSpPr>
        <p:spPr>
          <a:xfrm>
            <a:off x="10257781" y="4546390"/>
            <a:ext cx="1212860"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67" b="0" i="0" u="none" strike="noStrike" kern="1200" cap="none" spc="0" normalizeH="0" baseline="0" noProof="0" dirty="0">
                <a:ln>
                  <a:noFill/>
                </a:ln>
                <a:solidFill>
                  <a:srgbClr val="9D9D9C"/>
                </a:solidFill>
                <a:effectLst/>
                <a:uLnTx/>
                <a:uFillTx/>
                <a:latin typeface="Arial" panose="020B0604020202020204"/>
                <a:ea typeface="+mn-ea"/>
                <a:cs typeface="+mn-cs"/>
              </a:rPr>
              <a:t>From bench </a:t>
            </a:r>
            <a:br>
              <a:rPr kumimoji="0" lang="en-GB" sz="1067" b="0" i="0" u="none" strike="noStrike" kern="1200" cap="none" spc="0" normalizeH="0" baseline="0" noProof="0" dirty="0">
                <a:ln>
                  <a:noFill/>
                </a:ln>
                <a:solidFill>
                  <a:srgbClr val="9D9D9C"/>
                </a:solidFill>
                <a:effectLst/>
                <a:uLnTx/>
                <a:uFillTx/>
                <a:latin typeface="Arial" panose="020B0604020202020204"/>
                <a:ea typeface="+mn-ea"/>
                <a:cs typeface="+mn-cs"/>
              </a:rPr>
            </a:br>
            <a:r>
              <a:rPr kumimoji="0" lang="en-GB" sz="1067" b="0" i="0" u="none" strike="noStrike" kern="1200" cap="none" spc="0" normalizeH="0" baseline="0" noProof="0" dirty="0">
                <a:ln>
                  <a:noFill/>
                </a:ln>
                <a:solidFill>
                  <a:srgbClr val="9D9D9C"/>
                </a:solidFill>
                <a:effectLst/>
                <a:uLnTx/>
                <a:uFillTx/>
                <a:latin typeface="Arial" panose="020B0604020202020204"/>
                <a:ea typeface="+mn-ea"/>
                <a:cs typeface="+mn-cs"/>
              </a:rPr>
              <a:t>to bedside</a:t>
            </a:r>
          </a:p>
        </p:txBody>
      </p:sp>
      <p:sp>
        <p:nvSpPr>
          <p:cNvPr id="177" name="Freeform: Shape 176">
            <a:hlinkClick r:id="rId3" action="ppaction://hlinksldjump" highlightClick="1"/>
            <a:extLst>
              <a:ext uri="{FF2B5EF4-FFF2-40B4-BE49-F238E27FC236}">
                <a16:creationId xmlns:a16="http://schemas.microsoft.com/office/drawing/2014/main" id="{E0740708-ACC7-4A6F-B168-0129B3A48DEA}"/>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8" name="Freeform: Shape 177">
            <a:hlinkClick r:id="rId4" action="ppaction://hlinksldjump" highlightClick="1"/>
            <a:extLst>
              <a:ext uri="{FF2B5EF4-FFF2-40B4-BE49-F238E27FC236}">
                <a16:creationId xmlns:a16="http://schemas.microsoft.com/office/drawing/2014/main" id="{017DCB44-C921-48A6-A4A3-32470C5C5493}"/>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9" name="Freeform: Shape 178">
            <a:hlinkClick r:id="rId5" action="ppaction://hlinksldjump" highlightClick="1"/>
            <a:extLst>
              <a:ext uri="{FF2B5EF4-FFF2-40B4-BE49-F238E27FC236}">
                <a16:creationId xmlns:a16="http://schemas.microsoft.com/office/drawing/2014/main" id="{33909AE4-6ED4-4C80-9A8C-43F454714CB0}"/>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0" name="Freeform: Shape 179">
            <a:hlinkClick r:id="rId6" action="ppaction://hlinksldjump" highlightClick="1"/>
            <a:extLst>
              <a:ext uri="{FF2B5EF4-FFF2-40B4-BE49-F238E27FC236}">
                <a16:creationId xmlns:a16="http://schemas.microsoft.com/office/drawing/2014/main" id="{865363D7-36BE-466F-8868-ADC0F1BA6A36}"/>
              </a:ext>
            </a:extLst>
          </p:cNvPr>
          <p:cNvSpPr/>
          <p:nvPr/>
        </p:nvSpPr>
        <p:spPr>
          <a:xfrm>
            <a:off x="11277600" y="2723094"/>
            <a:ext cx="9144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1" name="Freeform: Shape 180">
            <a:hlinkClick r:id="rId7" action="ppaction://hlinksldjump" highlightClick="1"/>
            <a:extLst>
              <a:ext uri="{FF2B5EF4-FFF2-40B4-BE49-F238E27FC236}">
                <a16:creationId xmlns:a16="http://schemas.microsoft.com/office/drawing/2014/main" id="{ABC3A16C-A2C7-42F6-9A3C-772739E9E9E7}"/>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2" name="Freeform: Shape 181">
            <a:hlinkClick r:id="rId8" action="ppaction://hlinksldjump" highlightClick="1"/>
            <a:extLst>
              <a:ext uri="{FF2B5EF4-FFF2-40B4-BE49-F238E27FC236}">
                <a16:creationId xmlns:a16="http://schemas.microsoft.com/office/drawing/2014/main" id="{9529F562-626B-4C14-B478-0BAAD2590EB2}"/>
              </a:ext>
            </a:extLst>
          </p:cNvPr>
          <p:cNvSpPr/>
          <p:nvPr/>
        </p:nvSpPr>
        <p:spPr>
          <a:xfrm>
            <a:off x="10325100" y="4376132"/>
            <a:ext cx="1866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3" name="Freeform: Shape 182">
            <a:hlinkClick r:id="rId9" action="ppaction://hlinksldjump" highlightClick="1"/>
            <a:extLst>
              <a:ext uri="{FF2B5EF4-FFF2-40B4-BE49-F238E27FC236}">
                <a16:creationId xmlns:a16="http://schemas.microsoft.com/office/drawing/2014/main" id="{3E7B8C40-29C3-4EB5-B489-CA9988EC0EF7}"/>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Rectangle 183">
            <a:extLst>
              <a:ext uri="{FF2B5EF4-FFF2-40B4-BE49-F238E27FC236}">
                <a16:creationId xmlns:a16="http://schemas.microsoft.com/office/drawing/2014/main" id="{80C8949C-3B89-40CA-ACC8-92F5BA9A189C}"/>
              </a:ext>
            </a:extLst>
          </p:cNvPr>
          <p:cNvSpPr/>
          <p:nvPr/>
        </p:nvSpPr>
        <p:spPr>
          <a:xfrm>
            <a:off x="294640" y="243536"/>
            <a:ext cx="10963910" cy="492443"/>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600" b="1" i="0" u="none" strike="noStrike" kern="1200" cap="none" spc="0" normalizeH="0" baseline="0" noProof="0" dirty="0">
                <a:ln>
                  <a:noFill/>
                </a:ln>
                <a:solidFill>
                  <a:srgbClr val="FFFFFF"/>
                </a:solidFill>
                <a:effectLst/>
                <a:uLnTx/>
                <a:uFillTx/>
                <a:latin typeface="Arial" panose="020B0604020202020204"/>
                <a:ea typeface="+mn-ea"/>
                <a:cs typeface="+mn-cs"/>
              </a:rPr>
              <a:t>Delivering the benefits of research into the clinic and to patients </a:t>
            </a:r>
          </a:p>
        </p:txBody>
      </p:sp>
      <p:sp>
        <p:nvSpPr>
          <p:cNvPr id="199" name="Freeform: Shape 198">
            <a:extLst>
              <a:ext uri="{FF2B5EF4-FFF2-40B4-BE49-F238E27FC236}">
                <a16:creationId xmlns:a16="http://schemas.microsoft.com/office/drawing/2014/main" id="{82178AC3-1A6B-4745-A51D-9804B718CEF2}"/>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0" name="Freeform: Shape 199">
            <a:extLst>
              <a:ext uri="{FF2B5EF4-FFF2-40B4-BE49-F238E27FC236}">
                <a16:creationId xmlns:a16="http://schemas.microsoft.com/office/drawing/2014/main" id="{95D3535A-3FCE-4D26-8B22-BE4D1526F333}"/>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1" name="Freeform: Shape 200">
            <a:extLst>
              <a:ext uri="{FF2B5EF4-FFF2-40B4-BE49-F238E27FC236}">
                <a16:creationId xmlns:a16="http://schemas.microsoft.com/office/drawing/2014/main" id="{5E43A713-FB52-4F20-9FCA-A206C2613B7F}"/>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2" name="ABBREVIATIONS">
            <a:hlinkClick r:id="" action="ppaction://noaction" highlightClick="1"/>
            <a:extLst>
              <a:ext uri="{FF2B5EF4-FFF2-40B4-BE49-F238E27FC236}">
                <a16:creationId xmlns:a16="http://schemas.microsoft.com/office/drawing/2014/main" id="{AD0D4748-29DF-48CF-9EC9-A4AB7858DAFC}"/>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ABBREVIATIONS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203" name="Oval 202">
            <a:hlinkClick r:id="" action="ppaction://hlinkshowjump?jump=nextslide" highlightClick="1"/>
            <a:extLst>
              <a:ext uri="{FF2B5EF4-FFF2-40B4-BE49-F238E27FC236}">
                <a16:creationId xmlns:a16="http://schemas.microsoft.com/office/drawing/2014/main" id="{F9ADD65C-0362-4B28-8E49-749797BBEB0E}"/>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4" name="Oval 203">
            <a:hlinkClick r:id="" action="ppaction://hlinkshowjump?jump=lastslideviewed" highlightClick="1"/>
            <a:extLst>
              <a:ext uri="{FF2B5EF4-FFF2-40B4-BE49-F238E27FC236}">
                <a16:creationId xmlns:a16="http://schemas.microsoft.com/office/drawing/2014/main" id="{8F879797-23E8-459D-8138-DD98D8F05A26}"/>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205" name="Oval 204">
            <a:hlinkClick r:id="rId10" action="ppaction://hlinksldjump" highlightClick="1"/>
            <a:extLst>
              <a:ext uri="{FF2B5EF4-FFF2-40B4-BE49-F238E27FC236}">
                <a16:creationId xmlns:a16="http://schemas.microsoft.com/office/drawing/2014/main" id="{3313150C-A659-495A-9C13-BFFD1C52B5DC}"/>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206" name="REFERENCES">
            <a:hlinkClick r:id="" action="ppaction://noaction" highlightClick="1"/>
            <a:extLst>
              <a:ext uri="{FF2B5EF4-FFF2-40B4-BE49-F238E27FC236}">
                <a16:creationId xmlns:a16="http://schemas.microsoft.com/office/drawing/2014/main" id="{BD8C1B0E-8405-498A-A0FF-D29718ABD27A}"/>
              </a:ext>
            </a:extLst>
          </p:cNvPr>
          <p:cNvSpPr/>
          <p:nvPr/>
        </p:nvSpPr>
        <p:spPr>
          <a:xfrm>
            <a:off x="1810257" y="6305689"/>
            <a:ext cx="1310400"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endParaRPr>
          </a:p>
        </p:txBody>
      </p:sp>
      <p:cxnSp>
        <p:nvCxnSpPr>
          <p:cNvPr id="212" name="Straight Connector 211">
            <a:extLst>
              <a:ext uri="{FF2B5EF4-FFF2-40B4-BE49-F238E27FC236}">
                <a16:creationId xmlns:a16="http://schemas.microsoft.com/office/drawing/2014/main" id="{C0257578-2A3C-4098-89D0-17968446A04F}"/>
              </a:ext>
            </a:extLst>
          </p:cNvPr>
          <p:cNvCxnSpPr/>
          <p:nvPr/>
        </p:nvCxnSpPr>
        <p:spPr>
          <a:xfrm>
            <a:off x="984051" y="1780257"/>
            <a:ext cx="9252000" cy="0"/>
          </a:xfrm>
          <a:prstGeom prst="line">
            <a:avLst/>
          </a:prstGeom>
          <a:ln w="57150">
            <a:solidFill>
              <a:schemeClr val="bg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13" name="TextBox 212">
            <a:extLst>
              <a:ext uri="{FF2B5EF4-FFF2-40B4-BE49-F238E27FC236}">
                <a16:creationId xmlns:a16="http://schemas.microsoft.com/office/drawing/2014/main" id="{4BA9343C-1C8E-4355-9E81-28D6D393124B}"/>
              </a:ext>
            </a:extLst>
          </p:cNvPr>
          <p:cNvSpPr txBox="1"/>
          <p:nvPr/>
        </p:nvSpPr>
        <p:spPr>
          <a:xfrm>
            <a:off x="5152480" y="1780258"/>
            <a:ext cx="24408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ctr"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Black" panose="020B0A04020102020204"/>
                <a:ea typeface="+mn-ea"/>
                <a:cs typeface="+mn-cs"/>
              </a:rPr>
              <a:t>Creating value for</a:t>
            </a:r>
            <a:br>
              <a:rPr kumimoji="0" lang="en-GB" sz="1400" b="0" i="0" u="none" strike="noStrike" kern="1200" cap="none" spc="0" normalizeH="0" baseline="0" noProof="0" dirty="0">
                <a:ln>
                  <a:noFill/>
                </a:ln>
                <a:solidFill>
                  <a:srgbClr val="FFFFFF"/>
                </a:solidFill>
                <a:effectLst/>
                <a:uLnTx/>
                <a:uFillTx/>
                <a:latin typeface="Arial Black" panose="020B0A04020102020204"/>
                <a:ea typeface="+mn-ea"/>
                <a:cs typeface="+mn-cs"/>
              </a:rPr>
            </a:br>
            <a:r>
              <a:rPr kumimoji="0" lang="en-GB" sz="1400" b="0" i="0" u="none" strike="noStrike" kern="1200" cap="none" spc="0" normalizeH="0" baseline="0" noProof="0" dirty="0">
                <a:ln>
                  <a:noFill/>
                </a:ln>
                <a:solidFill>
                  <a:srgbClr val="FFFFFF"/>
                </a:solidFill>
                <a:effectLst/>
                <a:uLnTx/>
                <a:uFillTx/>
                <a:latin typeface="Arial Black" panose="020B0A04020102020204"/>
                <a:ea typeface="+mn-ea"/>
                <a:cs typeface="+mn-cs"/>
              </a:rPr>
              <a:t> patients and healthcare systems</a:t>
            </a:r>
          </a:p>
        </p:txBody>
      </p:sp>
      <p:sp>
        <p:nvSpPr>
          <p:cNvPr id="214" name="TextBox 213">
            <a:extLst>
              <a:ext uri="{FF2B5EF4-FFF2-40B4-BE49-F238E27FC236}">
                <a16:creationId xmlns:a16="http://schemas.microsoft.com/office/drawing/2014/main" id="{D844969D-E112-4D15-B193-ACE63CD85AC5}"/>
              </a:ext>
            </a:extLst>
          </p:cNvPr>
          <p:cNvSpPr txBox="1"/>
          <p:nvPr/>
        </p:nvSpPr>
        <p:spPr>
          <a:xfrm>
            <a:off x="0" y="1780258"/>
            <a:ext cx="24408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ctr"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Black" panose="020B0A04020102020204"/>
                <a:ea typeface="+mn-ea"/>
                <a:cs typeface="+mn-cs"/>
              </a:rPr>
              <a:t>Discovering transformative medicines</a:t>
            </a:r>
          </a:p>
        </p:txBody>
      </p:sp>
      <p:sp>
        <p:nvSpPr>
          <p:cNvPr id="215" name="TextBox 214">
            <a:extLst>
              <a:ext uri="{FF2B5EF4-FFF2-40B4-BE49-F238E27FC236}">
                <a16:creationId xmlns:a16="http://schemas.microsoft.com/office/drawing/2014/main" id="{1E8C5076-85C8-47C9-88DB-92D2016C9FEE}"/>
              </a:ext>
            </a:extLst>
          </p:cNvPr>
          <p:cNvSpPr txBox="1"/>
          <p:nvPr/>
        </p:nvSpPr>
        <p:spPr>
          <a:xfrm>
            <a:off x="2576240" y="1766127"/>
            <a:ext cx="24408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ctr"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Black" panose="020B0A04020102020204"/>
                <a:ea typeface="+mn-ea"/>
                <a:cs typeface="+mn-cs"/>
              </a:rPr>
              <a:t>Pioneering new</a:t>
            </a:r>
            <a:br>
              <a:rPr kumimoji="0" lang="en-GB" sz="1400" b="0" i="0" u="none" strike="noStrike" kern="1200" cap="none" spc="0" normalizeH="0" baseline="0" noProof="0" dirty="0">
                <a:ln>
                  <a:noFill/>
                </a:ln>
                <a:solidFill>
                  <a:srgbClr val="FFFFFF"/>
                </a:solidFill>
                <a:effectLst/>
                <a:uLnTx/>
                <a:uFillTx/>
                <a:latin typeface="Arial Black" panose="020B0A04020102020204"/>
                <a:ea typeface="+mn-ea"/>
                <a:cs typeface="+mn-cs"/>
              </a:rPr>
            </a:br>
            <a:r>
              <a:rPr kumimoji="0" lang="en-GB" sz="1400" b="0" i="0" u="none" strike="noStrike" kern="1200" cap="none" spc="0" normalizeH="0" baseline="0" noProof="0" dirty="0">
                <a:ln>
                  <a:noFill/>
                </a:ln>
                <a:solidFill>
                  <a:srgbClr val="FFFFFF"/>
                </a:solidFill>
                <a:effectLst/>
                <a:uLnTx/>
                <a:uFillTx/>
                <a:latin typeface="Arial Black" panose="020B0A04020102020204"/>
                <a:ea typeface="+mn-ea"/>
                <a:cs typeface="+mn-cs"/>
              </a:rPr>
              <a:t>clinical trial</a:t>
            </a:r>
            <a:br>
              <a:rPr kumimoji="0" lang="en-GB" sz="1400" b="0" i="0" u="none" strike="noStrike" kern="1200" cap="none" spc="0" normalizeH="0" baseline="0" noProof="0" dirty="0">
                <a:ln>
                  <a:noFill/>
                </a:ln>
                <a:solidFill>
                  <a:srgbClr val="FFFFFF"/>
                </a:solidFill>
                <a:effectLst/>
                <a:uLnTx/>
                <a:uFillTx/>
                <a:latin typeface="Arial Black" panose="020B0A04020102020204"/>
                <a:ea typeface="+mn-ea"/>
                <a:cs typeface="+mn-cs"/>
              </a:rPr>
            </a:br>
            <a:r>
              <a:rPr kumimoji="0" lang="en-GB" sz="1400" b="0" i="0" u="none" strike="noStrike" kern="1200" cap="none" spc="0" normalizeH="0" baseline="0" noProof="0" dirty="0">
                <a:ln>
                  <a:noFill/>
                </a:ln>
                <a:solidFill>
                  <a:srgbClr val="FFFFFF"/>
                </a:solidFill>
                <a:effectLst/>
                <a:uLnTx/>
                <a:uFillTx/>
                <a:latin typeface="Arial Black" panose="020B0A04020102020204"/>
                <a:ea typeface="+mn-ea"/>
                <a:cs typeface="+mn-cs"/>
              </a:rPr>
              <a:t>paradigm</a:t>
            </a:r>
          </a:p>
        </p:txBody>
      </p:sp>
      <p:sp>
        <p:nvSpPr>
          <p:cNvPr id="216" name="TextBox 215">
            <a:extLst>
              <a:ext uri="{FF2B5EF4-FFF2-40B4-BE49-F238E27FC236}">
                <a16:creationId xmlns:a16="http://schemas.microsoft.com/office/drawing/2014/main" id="{41FA6FD5-3201-47CD-B6D2-BC6480B0E9E1}"/>
              </a:ext>
            </a:extLst>
          </p:cNvPr>
          <p:cNvSpPr txBox="1"/>
          <p:nvPr/>
        </p:nvSpPr>
        <p:spPr>
          <a:xfrm>
            <a:off x="7728719" y="1780258"/>
            <a:ext cx="2590199"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ctr"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Black" panose="020B0A04020102020204"/>
                <a:ea typeface="+mn-ea"/>
                <a:cs typeface="+mn-cs"/>
              </a:rPr>
              <a:t>Delivering the best individual experience for patients</a:t>
            </a:r>
          </a:p>
        </p:txBody>
      </p:sp>
      <p:grpSp>
        <p:nvGrpSpPr>
          <p:cNvPr id="217" name="Group 216">
            <a:extLst>
              <a:ext uri="{FF2B5EF4-FFF2-40B4-BE49-F238E27FC236}">
                <a16:creationId xmlns:a16="http://schemas.microsoft.com/office/drawing/2014/main" id="{4436E58A-A4F1-41E9-87FF-4F05E6518896}"/>
              </a:ext>
            </a:extLst>
          </p:cNvPr>
          <p:cNvGrpSpPr/>
          <p:nvPr/>
        </p:nvGrpSpPr>
        <p:grpSpPr>
          <a:xfrm>
            <a:off x="909837" y="1469694"/>
            <a:ext cx="621127" cy="621127"/>
            <a:chOff x="948686" y="2931275"/>
            <a:chExt cx="621127" cy="621127"/>
          </a:xfrm>
          <a:solidFill>
            <a:srgbClr val="FFFFFF"/>
          </a:solidFill>
        </p:grpSpPr>
        <p:sp>
          <p:nvSpPr>
            <p:cNvPr id="218" name="Oval 217">
              <a:extLst>
                <a:ext uri="{FF2B5EF4-FFF2-40B4-BE49-F238E27FC236}">
                  <a16:creationId xmlns:a16="http://schemas.microsoft.com/office/drawing/2014/main" id="{F5839C10-5949-48A9-8263-5228C91CE1E3}"/>
                </a:ext>
              </a:extLst>
            </p:cNvPr>
            <p:cNvSpPr/>
            <p:nvPr/>
          </p:nvSpPr>
          <p:spPr>
            <a:xfrm>
              <a:off x="948686" y="2931275"/>
              <a:ext cx="621127" cy="62112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19" name="Freeform 6">
              <a:extLst>
                <a:ext uri="{FF2B5EF4-FFF2-40B4-BE49-F238E27FC236}">
                  <a16:creationId xmlns:a16="http://schemas.microsoft.com/office/drawing/2014/main" id="{1F86720D-AC3E-4531-B67A-72BD2E4DCE23}"/>
                </a:ext>
              </a:extLst>
            </p:cNvPr>
            <p:cNvSpPr>
              <a:spLocks noChangeAspect="1" noEditPoints="1"/>
            </p:cNvSpPr>
            <p:nvPr/>
          </p:nvSpPr>
          <p:spPr bwMode="auto">
            <a:xfrm>
              <a:off x="1106265" y="3025838"/>
              <a:ext cx="305968" cy="432000"/>
            </a:xfrm>
            <a:custGeom>
              <a:avLst/>
              <a:gdLst>
                <a:gd name="T0" fmla="*/ 279 w 551"/>
                <a:gd name="T1" fmla="*/ 201 h 777"/>
                <a:gd name="T2" fmla="*/ 328 w 551"/>
                <a:gd name="T3" fmla="*/ 250 h 777"/>
                <a:gd name="T4" fmla="*/ 279 w 551"/>
                <a:gd name="T5" fmla="*/ 299 h 777"/>
                <a:gd name="T6" fmla="*/ 230 w 551"/>
                <a:gd name="T7" fmla="*/ 250 h 777"/>
                <a:gd name="T8" fmla="*/ 279 w 551"/>
                <a:gd name="T9" fmla="*/ 201 h 777"/>
                <a:gd name="T10" fmla="*/ 504 w 551"/>
                <a:gd name="T11" fmla="*/ 553 h 777"/>
                <a:gd name="T12" fmla="*/ 393 w 551"/>
                <a:gd name="T13" fmla="*/ 656 h 777"/>
                <a:gd name="T14" fmla="*/ 431 w 551"/>
                <a:gd name="T15" fmla="*/ 656 h 777"/>
                <a:gd name="T16" fmla="*/ 491 w 551"/>
                <a:gd name="T17" fmla="*/ 717 h 777"/>
                <a:gd name="T18" fmla="*/ 491 w 551"/>
                <a:gd name="T19" fmla="*/ 777 h 777"/>
                <a:gd name="T20" fmla="*/ 0 w 551"/>
                <a:gd name="T21" fmla="*/ 777 h 777"/>
                <a:gd name="T22" fmla="*/ 0 w 551"/>
                <a:gd name="T23" fmla="*/ 717 h 777"/>
                <a:gd name="T24" fmla="*/ 60 w 551"/>
                <a:gd name="T25" fmla="*/ 656 h 777"/>
                <a:gd name="T26" fmla="*/ 72 w 551"/>
                <a:gd name="T27" fmla="*/ 656 h 777"/>
                <a:gd name="T28" fmla="*/ 72 w 551"/>
                <a:gd name="T29" fmla="*/ 447 h 777"/>
                <a:gd name="T30" fmla="*/ 204 w 551"/>
                <a:gd name="T31" fmla="*/ 239 h 777"/>
                <a:gd name="T32" fmla="*/ 203 w 551"/>
                <a:gd name="T33" fmla="*/ 250 h 777"/>
                <a:gd name="T34" fmla="*/ 232 w 551"/>
                <a:gd name="T35" fmla="*/ 310 h 777"/>
                <a:gd name="T36" fmla="*/ 148 w 551"/>
                <a:gd name="T37" fmla="*/ 447 h 777"/>
                <a:gd name="T38" fmla="*/ 301 w 551"/>
                <a:gd name="T39" fmla="*/ 600 h 777"/>
                <a:gd name="T40" fmla="*/ 412 w 551"/>
                <a:gd name="T41" fmla="*/ 553 h 777"/>
                <a:gd name="T42" fmla="*/ 374 w 551"/>
                <a:gd name="T43" fmla="*/ 553 h 777"/>
                <a:gd name="T44" fmla="*/ 374 w 551"/>
                <a:gd name="T45" fmla="*/ 489 h 777"/>
                <a:gd name="T46" fmla="*/ 551 w 551"/>
                <a:gd name="T47" fmla="*/ 489 h 777"/>
                <a:gd name="T48" fmla="*/ 551 w 551"/>
                <a:gd name="T49" fmla="*/ 553 h 777"/>
                <a:gd name="T50" fmla="*/ 504 w 551"/>
                <a:gd name="T51" fmla="*/ 553 h 777"/>
                <a:gd name="T52" fmla="*/ 233 w 551"/>
                <a:gd name="T53" fmla="*/ 190 h 777"/>
                <a:gd name="T54" fmla="*/ 193 w 551"/>
                <a:gd name="T55" fmla="*/ 122 h 777"/>
                <a:gd name="T56" fmla="*/ 300 w 551"/>
                <a:gd name="T57" fmla="*/ 60 h 777"/>
                <a:gd name="T58" fmla="*/ 457 w 551"/>
                <a:gd name="T59" fmla="*/ 331 h 777"/>
                <a:gd name="T60" fmla="*/ 432 w 551"/>
                <a:gd name="T61" fmla="*/ 346 h 777"/>
                <a:gd name="T62" fmla="*/ 453 w 551"/>
                <a:gd name="T63" fmla="*/ 383 h 777"/>
                <a:gd name="T64" fmla="*/ 396 w 551"/>
                <a:gd name="T65" fmla="*/ 416 h 777"/>
                <a:gd name="T66" fmla="*/ 375 w 551"/>
                <a:gd name="T67" fmla="*/ 378 h 777"/>
                <a:gd name="T68" fmla="*/ 350 w 551"/>
                <a:gd name="T69" fmla="*/ 393 h 777"/>
                <a:gd name="T70" fmla="*/ 307 w 551"/>
                <a:gd name="T71" fmla="*/ 320 h 777"/>
                <a:gd name="T72" fmla="*/ 354 w 551"/>
                <a:gd name="T73" fmla="*/ 250 h 777"/>
                <a:gd name="T74" fmla="*/ 279 w 551"/>
                <a:gd name="T75" fmla="*/ 174 h 777"/>
                <a:gd name="T76" fmla="*/ 233 w 551"/>
                <a:gd name="T77" fmla="*/ 190 h 777"/>
                <a:gd name="T78" fmla="*/ 285 w 551"/>
                <a:gd name="T79" fmla="*/ 33 h 777"/>
                <a:gd name="T80" fmla="*/ 266 w 551"/>
                <a:gd name="T81" fmla="*/ 0 h 777"/>
                <a:gd name="T82" fmla="*/ 158 w 551"/>
                <a:gd name="T83" fmla="*/ 62 h 777"/>
                <a:gd name="T84" fmla="*/ 178 w 551"/>
                <a:gd name="T85" fmla="*/ 95 h 777"/>
                <a:gd name="T86" fmla="*/ 285 w 551"/>
                <a:gd name="T87" fmla="*/ 33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1" h="777">
                  <a:moveTo>
                    <a:pt x="279" y="201"/>
                  </a:moveTo>
                  <a:cubicBezTo>
                    <a:pt x="306" y="201"/>
                    <a:pt x="328" y="223"/>
                    <a:pt x="328" y="250"/>
                  </a:cubicBezTo>
                  <a:cubicBezTo>
                    <a:pt x="328" y="277"/>
                    <a:pt x="306" y="299"/>
                    <a:pt x="279" y="299"/>
                  </a:cubicBezTo>
                  <a:cubicBezTo>
                    <a:pt x="252" y="299"/>
                    <a:pt x="230" y="277"/>
                    <a:pt x="230" y="250"/>
                  </a:cubicBezTo>
                  <a:cubicBezTo>
                    <a:pt x="230" y="223"/>
                    <a:pt x="252" y="201"/>
                    <a:pt x="279" y="201"/>
                  </a:cubicBezTo>
                  <a:close/>
                  <a:moveTo>
                    <a:pt x="504" y="553"/>
                  </a:moveTo>
                  <a:cubicBezTo>
                    <a:pt x="480" y="599"/>
                    <a:pt x="441" y="635"/>
                    <a:pt x="393" y="656"/>
                  </a:cubicBezTo>
                  <a:cubicBezTo>
                    <a:pt x="431" y="656"/>
                    <a:pt x="431" y="656"/>
                    <a:pt x="431" y="656"/>
                  </a:cubicBezTo>
                  <a:cubicBezTo>
                    <a:pt x="464" y="656"/>
                    <a:pt x="491" y="683"/>
                    <a:pt x="491" y="717"/>
                  </a:cubicBezTo>
                  <a:cubicBezTo>
                    <a:pt x="491" y="777"/>
                    <a:pt x="491" y="777"/>
                    <a:pt x="491" y="777"/>
                  </a:cubicBezTo>
                  <a:cubicBezTo>
                    <a:pt x="0" y="777"/>
                    <a:pt x="0" y="777"/>
                    <a:pt x="0" y="777"/>
                  </a:cubicBezTo>
                  <a:cubicBezTo>
                    <a:pt x="0" y="717"/>
                    <a:pt x="0" y="717"/>
                    <a:pt x="0" y="717"/>
                  </a:cubicBezTo>
                  <a:cubicBezTo>
                    <a:pt x="0" y="683"/>
                    <a:pt x="27" y="656"/>
                    <a:pt x="60" y="656"/>
                  </a:cubicBezTo>
                  <a:cubicBezTo>
                    <a:pt x="72" y="656"/>
                    <a:pt x="72" y="656"/>
                    <a:pt x="72" y="656"/>
                  </a:cubicBezTo>
                  <a:cubicBezTo>
                    <a:pt x="72" y="447"/>
                    <a:pt x="72" y="447"/>
                    <a:pt x="72" y="447"/>
                  </a:cubicBezTo>
                  <a:cubicBezTo>
                    <a:pt x="72" y="355"/>
                    <a:pt x="126" y="276"/>
                    <a:pt x="204" y="239"/>
                  </a:cubicBezTo>
                  <a:cubicBezTo>
                    <a:pt x="203" y="243"/>
                    <a:pt x="203" y="246"/>
                    <a:pt x="203" y="250"/>
                  </a:cubicBezTo>
                  <a:cubicBezTo>
                    <a:pt x="203" y="274"/>
                    <a:pt x="215" y="296"/>
                    <a:pt x="232" y="310"/>
                  </a:cubicBezTo>
                  <a:cubicBezTo>
                    <a:pt x="182" y="335"/>
                    <a:pt x="148" y="387"/>
                    <a:pt x="148" y="447"/>
                  </a:cubicBezTo>
                  <a:cubicBezTo>
                    <a:pt x="148" y="531"/>
                    <a:pt x="217" y="600"/>
                    <a:pt x="301" y="600"/>
                  </a:cubicBezTo>
                  <a:cubicBezTo>
                    <a:pt x="345" y="600"/>
                    <a:pt x="384" y="582"/>
                    <a:pt x="412" y="553"/>
                  </a:cubicBezTo>
                  <a:cubicBezTo>
                    <a:pt x="374" y="553"/>
                    <a:pt x="374" y="553"/>
                    <a:pt x="374" y="553"/>
                  </a:cubicBezTo>
                  <a:cubicBezTo>
                    <a:pt x="374" y="489"/>
                    <a:pt x="374" y="489"/>
                    <a:pt x="374" y="489"/>
                  </a:cubicBezTo>
                  <a:cubicBezTo>
                    <a:pt x="551" y="489"/>
                    <a:pt x="551" y="489"/>
                    <a:pt x="551" y="489"/>
                  </a:cubicBezTo>
                  <a:cubicBezTo>
                    <a:pt x="551" y="553"/>
                    <a:pt x="551" y="553"/>
                    <a:pt x="551" y="553"/>
                  </a:cubicBezTo>
                  <a:cubicBezTo>
                    <a:pt x="504" y="553"/>
                    <a:pt x="504" y="553"/>
                    <a:pt x="504" y="553"/>
                  </a:cubicBezTo>
                  <a:close/>
                  <a:moveTo>
                    <a:pt x="233" y="190"/>
                  </a:moveTo>
                  <a:cubicBezTo>
                    <a:pt x="193" y="122"/>
                    <a:pt x="193" y="122"/>
                    <a:pt x="193" y="122"/>
                  </a:cubicBezTo>
                  <a:cubicBezTo>
                    <a:pt x="300" y="60"/>
                    <a:pt x="300" y="60"/>
                    <a:pt x="300" y="60"/>
                  </a:cubicBezTo>
                  <a:cubicBezTo>
                    <a:pt x="457" y="331"/>
                    <a:pt x="457" y="331"/>
                    <a:pt x="457" y="331"/>
                  </a:cubicBezTo>
                  <a:cubicBezTo>
                    <a:pt x="432" y="346"/>
                    <a:pt x="432" y="346"/>
                    <a:pt x="432" y="346"/>
                  </a:cubicBezTo>
                  <a:cubicBezTo>
                    <a:pt x="453" y="383"/>
                    <a:pt x="453" y="383"/>
                    <a:pt x="453" y="383"/>
                  </a:cubicBezTo>
                  <a:cubicBezTo>
                    <a:pt x="396" y="416"/>
                    <a:pt x="396" y="416"/>
                    <a:pt x="396" y="416"/>
                  </a:cubicBezTo>
                  <a:cubicBezTo>
                    <a:pt x="375" y="378"/>
                    <a:pt x="375" y="378"/>
                    <a:pt x="375" y="378"/>
                  </a:cubicBezTo>
                  <a:cubicBezTo>
                    <a:pt x="350" y="393"/>
                    <a:pt x="350" y="393"/>
                    <a:pt x="350" y="393"/>
                  </a:cubicBezTo>
                  <a:cubicBezTo>
                    <a:pt x="307" y="320"/>
                    <a:pt x="307" y="320"/>
                    <a:pt x="307" y="320"/>
                  </a:cubicBezTo>
                  <a:cubicBezTo>
                    <a:pt x="335" y="309"/>
                    <a:pt x="354" y="282"/>
                    <a:pt x="354" y="250"/>
                  </a:cubicBezTo>
                  <a:cubicBezTo>
                    <a:pt x="354" y="208"/>
                    <a:pt x="321" y="174"/>
                    <a:pt x="279" y="174"/>
                  </a:cubicBezTo>
                  <a:cubicBezTo>
                    <a:pt x="261" y="174"/>
                    <a:pt x="245" y="180"/>
                    <a:pt x="233" y="190"/>
                  </a:cubicBezTo>
                  <a:close/>
                  <a:moveTo>
                    <a:pt x="285" y="33"/>
                  </a:moveTo>
                  <a:cubicBezTo>
                    <a:pt x="266" y="0"/>
                    <a:pt x="266" y="0"/>
                    <a:pt x="266" y="0"/>
                  </a:cubicBezTo>
                  <a:cubicBezTo>
                    <a:pt x="158" y="62"/>
                    <a:pt x="158" y="62"/>
                    <a:pt x="158" y="62"/>
                  </a:cubicBezTo>
                  <a:cubicBezTo>
                    <a:pt x="178" y="95"/>
                    <a:pt x="178" y="95"/>
                    <a:pt x="178" y="95"/>
                  </a:cubicBezTo>
                  <a:cubicBezTo>
                    <a:pt x="285" y="33"/>
                    <a:pt x="285" y="33"/>
                    <a:pt x="285" y="3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20" name="Group 219">
            <a:extLst>
              <a:ext uri="{FF2B5EF4-FFF2-40B4-BE49-F238E27FC236}">
                <a16:creationId xmlns:a16="http://schemas.microsoft.com/office/drawing/2014/main" id="{9FD9A440-0814-4223-B0BD-98220CE04CD2}"/>
              </a:ext>
            </a:extLst>
          </p:cNvPr>
          <p:cNvGrpSpPr/>
          <p:nvPr/>
        </p:nvGrpSpPr>
        <p:grpSpPr>
          <a:xfrm>
            <a:off x="3535876" y="1469694"/>
            <a:ext cx="621127" cy="621127"/>
            <a:chOff x="4178381" y="2931275"/>
            <a:chExt cx="621127" cy="621127"/>
          </a:xfrm>
          <a:solidFill>
            <a:srgbClr val="FFFFFF"/>
          </a:solidFill>
        </p:grpSpPr>
        <p:sp>
          <p:nvSpPr>
            <p:cNvPr id="221" name="Oval 220">
              <a:extLst>
                <a:ext uri="{FF2B5EF4-FFF2-40B4-BE49-F238E27FC236}">
                  <a16:creationId xmlns:a16="http://schemas.microsoft.com/office/drawing/2014/main" id="{52C87393-D789-4B76-BD32-BC3C0FE4140C}"/>
                </a:ext>
              </a:extLst>
            </p:cNvPr>
            <p:cNvSpPr/>
            <p:nvPr/>
          </p:nvSpPr>
          <p:spPr>
            <a:xfrm>
              <a:off x="4178381" y="2931275"/>
              <a:ext cx="621127" cy="62112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2" name="Freeform 10">
              <a:extLst>
                <a:ext uri="{FF2B5EF4-FFF2-40B4-BE49-F238E27FC236}">
                  <a16:creationId xmlns:a16="http://schemas.microsoft.com/office/drawing/2014/main" id="{D79B5715-75AC-4D9A-9C20-A4AD21F4C8B6}"/>
                </a:ext>
              </a:extLst>
            </p:cNvPr>
            <p:cNvSpPr>
              <a:spLocks noChangeAspect="1" noEditPoints="1"/>
            </p:cNvSpPr>
            <p:nvPr/>
          </p:nvSpPr>
          <p:spPr bwMode="auto">
            <a:xfrm>
              <a:off x="4291397" y="3061818"/>
              <a:ext cx="395095" cy="360040"/>
            </a:xfrm>
            <a:custGeom>
              <a:avLst/>
              <a:gdLst>
                <a:gd name="T0" fmla="*/ 0 w 541"/>
                <a:gd name="T1" fmla="*/ 0 h 493"/>
                <a:gd name="T2" fmla="*/ 38 w 541"/>
                <a:gd name="T3" fmla="*/ 0 h 493"/>
                <a:gd name="T4" fmla="*/ 38 w 541"/>
                <a:gd name="T5" fmla="*/ 455 h 493"/>
                <a:gd name="T6" fmla="*/ 541 w 541"/>
                <a:gd name="T7" fmla="*/ 455 h 493"/>
                <a:gd name="T8" fmla="*/ 541 w 541"/>
                <a:gd name="T9" fmla="*/ 493 h 493"/>
                <a:gd name="T10" fmla="*/ 0 w 541"/>
                <a:gd name="T11" fmla="*/ 493 h 493"/>
                <a:gd name="T12" fmla="*/ 0 w 541"/>
                <a:gd name="T13" fmla="*/ 0 h 493"/>
                <a:gd name="T14" fmla="*/ 0 w 541"/>
                <a:gd name="T15" fmla="*/ 0 h 493"/>
                <a:gd name="T16" fmla="*/ 145 w 541"/>
                <a:gd name="T17" fmla="*/ 297 h 493"/>
                <a:gd name="T18" fmla="*/ 145 w 541"/>
                <a:gd name="T19" fmla="*/ 423 h 493"/>
                <a:gd name="T20" fmla="*/ 69 w 541"/>
                <a:gd name="T21" fmla="*/ 423 h 493"/>
                <a:gd name="T22" fmla="*/ 69 w 541"/>
                <a:gd name="T23" fmla="*/ 332 h 493"/>
                <a:gd name="T24" fmla="*/ 145 w 541"/>
                <a:gd name="T25" fmla="*/ 297 h 493"/>
                <a:gd name="T26" fmla="*/ 145 w 541"/>
                <a:gd name="T27" fmla="*/ 297 h 493"/>
                <a:gd name="T28" fmla="*/ 256 w 541"/>
                <a:gd name="T29" fmla="*/ 246 h 493"/>
                <a:gd name="T30" fmla="*/ 256 w 541"/>
                <a:gd name="T31" fmla="*/ 423 h 493"/>
                <a:gd name="T32" fmla="*/ 179 w 541"/>
                <a:gd name="T33" fmla="*/ 423 h 493"/>
                <a:gd name="T34" fmla="*/ 179 w 541"/>
                <a:gd name="T35" fmla="*/ 282 h 493"/>
                <a:gd name="T36" fmla="*/ 256 w 541"/>
                <a:gd name="T37" fmla="*/ 246 h 493"/>
                <a:gd name="T38" fmla="*/ 256 w 541"/>
                <a:gd name="T39" fmla="*/ 246 h 493"/>
                <a:gd name="T40" fmla="*/ 366 w 541"/>
                <a:gd name="T41" fmla="*/ 195 h 493"/>
                <a:gd name="T42" fmla="*/ 366 w 541"/>
                <a:gd name="T43" fmla="*/ 423 h 493"/>
                <a:gd name="T44" fmla="*/ 289 w 541"/>
                <a:gd name="T45" fmla="*/ 423 h 493"/>
                <a:gd name="T46" fmla="*/ 289 w 541"/>
                <a:gd name="T47" fmla="*/ 230 h 493"/>
                <a:gd name="T48" fmla="*/ 366 w 541"/>
                <a:gd name="T49" fmla="*/ 195 h 493"/>
                <a:gd name="T50" fmla="*/ 366 w 541"/>
                <a:gd name="T51" fmla="*/ 195 h 493"/>
                <a:gd name="T52" fmla="*/ 477 w 541"/>
                <a:gd name="T53" fmla="*/ 147 h 493"/>
                <a:gd name="T54" fmla="*/ 477 w 541"/>
                <a:gd name="T55" fmla="*/ 423 h 493"/>
                <a:gd name="T56" fmla="*/ 400 w 541"/>
                <a:gd name="T57" fmla="*/ 423 h 493"/>
                <a:gd name="T58" fmla="*/ 400 w 541"/>
                <a:gd name="T59" fmla="*/ 243 h 493"/>
                <a:gd name="T60" fmla="*/ 477 w 541"/>
                <a:gd name="T61" fmla="*/ 147 h 493"/>
                <a:gd name="T62" fmla="*/ 477 w 541"/>
                <a:gd name="T63" fmla="*/ 147 h 493"/>
                <a:gd name="T64" fmla="*/ 75 w 541"/>
                <a:gd name="T65" fmla="*/ 251 h 493"/>
                <a:gd name="T66" fmla="*/ 80 w 541"/>
                <a:gd name="T67" fmla="*/ 261 h 493"/>
                <a:gd name="T68" fmla="*/ 91 w 541"/>
                <a:gd name="T69" fmla="*/ 287 h 493"/>
                <a:gd name="T70" fmla="*/ 388 w 541"/>
                <a:gd name="T71" fmla="*/ 148 h 493"/>
                <a:gd name="T72" fmla="*/ 405 w 541"/>
                <a:gd name="T73" fmla="*/ 184 h 493"/>
                <a:gd name="T74" fmla="*/ 498 w 541"/>
                <a:gd name="T75" fmla="*/ 68 h 493"/>
                <a:gd name="T76" fmla="*/ 349 w 541"/>
                <a:gd name="T77" fmla="*/ 64 h 493"/>
                <a:gd name="T78" fmla="*/ 366 w 541"/>
                <a:gd name="T79" fmla="*/ 99 h 493"/>
                <a:gd name="T80" fmla="*/ 68 w 541"/>
                <a:gd name="T81" fmla="*/ 237 h 493"/>
                <a:gd name="T82" fmla="*/ 75 w 541"/>
                <a:gd name="T83" fmla="*/ 251 h 493"/>
                <a:gd name="T84" fmla="*/ 75 w 541"/>
                <a:gd name="T85" fmla="*/ 251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1" h="493">
                  <a:moveTo>
                    <a:pt x="0" y="0"/>
                  </a:moveTo>
                  <a:lnTo>
                    <a:pt x="38" y="0"/>
                  </a:lnTo>
                  <a:lnTo>
                    <a:pt x="38" y="455"/>
                  </a:lnTo>
                  <a:lnTo>
                    <a:pt x="541" y="455"/>
                  </a:lnTo>
                  <a:lnTo>
                    <a:pt x="541" y="493"/>
                  </a:lnTo>
                  <a:lnTo>
                    <a:pt x="0" y="493"/>
                  </a:lnTo>
                  <a:lnTo>
                    <a:pt x="0" y="0"/>
                  </a:lnTo>
                  <a:lnTo>
                    <a:pt x="0" y="0"/>
                  </a:lnTo>
                  <a:close/>
                  <a:moveTo>
                    <a:pt x="145" y="297"/>
                  </a:moveTo>
                  <a:lnTo>
                    <a:pt x="145" y="423"/>
                  </a:lnTo>
                  <a:lnTo>
                    <a:pt x="69" y="423"/>
                  </a:lnTo>
                  <a:lnTo>
                    <a:pt x="69" y="332"/>
                  </a:lnTo>
                  <a:lnTo>
                    <a:pt x="145" y="297"/>
                  </a:lnTo>
                  <a:lnTo>
                    <a:pt x="145" y="297"/>
                  </a:lnTo>
                  <a:close/>
                  <a:moveTo>
                    <a:pt x="256" y="246"/>
                  </a:moveTo>
                  <a:lnTo>
                    <a:pt x="256" y="423"/>
                  </a:lnTo>
                  <a:lnTo>
                    <a:pt x="179" y="423"/>
                  </a:lnTo>
                  <a:lnTo>
                    <a:pt x="179" y="282"/>
                  </a:lnTo>
                  <a:lnTo>
                    <a:pt x="256" y="246"/>
                  </a:lnTo>
                  <a:lnTo>
                    <a:pt x="256" y="246"/>
                  </a:lnTo>
                  <a:close/>
                  <a:moveTo>
                    <a:pt x="366" y="195"/>
                  </a:moveTo>
                  <a:lnTo>
                    <a:pt x="366" y="423"/>
                  </a:lnTo>
                  <a:lnTo>
                    <a:pt x="289" y="423"/>
                  </a:lnTo>
                  <a:lnTo>
                    <a:pt x="289" y="230"/>
                  </a:lnTo>
                  <a:lnTo>
                    <a:pt x="366" y="195"/>
                  </a:lnTo>
                  <a:lnTo>
                    <a:pt x="366" y="195"/>
                  </a:lnTo>
                  <a:close/>
                  <a:moveTo>
                    <a:pt x="477" y="147"/>
                  </a:moveTo>
                  <a:lnTo>
                    <a:pt x="477" y="423"/>
                  </a:lnTo>
                  <a:lnTo>
                    <a:pt x="400" y="423"/>
                  </a:lnTo>
                  <a:lnTo>
                    <a:pt x="400" y="243"/>
                  </a:lnTo>
                  <a:lnTo>
                    <a:pt x="477" y="147"/>
                  </a:lnTo>
                  <a:lnTo>
                    <a:pt x="477" y="147"/>
                  </a:lnTo>
                  <a:close/>
                  <a:moveTo>
                    <a:pt x="75" y="251"/>
                  </a:moveTo>
                  <a:lnTo>
                    <a:pt x="80" y="261"/>
                  </a:lnTo>
                  <a:lnTo>
                    <a:pt x="91" y="287"/>
                  </a:lnTo>
                  <a:lnTo>
                    <a:pt x="388" y="148"/>
                  </a:lnTo>
                  <a:lnTo>
                    <a:pt x="405" y="184"/>
                  </a:lnTo>
                  <a:lnTo>
                    <a:pt x="498" y="68"/>
                  </a:lnTo>
                  <a:lnTo>
                    <a:pt x="349" y="64"/>
                  </a:lnTo>
                  <a:lnTo>
                    <a:pt x="366" y="99"/>
                  </a:lnTo>
                  <a:lnTo>
                    <a:pt x="68" y="237"/>
                  </a:lnTo>
                  <a:lnTo>
                    <a:pt x="75" y="251"/>
                  </a:lnTo>
                  <a:lnTo>
                    <a:pt x="75" y="25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23" name="Group 222">
            <a:extLst>
              <a:ext uri="{FF2B5EF4-FFF2-40B4-BE49-F238E27FC236}">
                <a16:creationId xmlns:a16="http://schemas.microsoft.com/office/drawing/2014/main" id="{CE436341-EB84-405A-899A-97A935C05298}"/>
              </a:ext>
            </a:extLst>
          </p:cNvPr>
          <p:cNvGrpSpPr/>
          <p:nvPr/>
        </p:nvGrpSpPr>
        <p:grpSpPr>
          <a:xfrm>
            <a:off x="6161915" y="1469694"/>
            <a:ext cx="621127" cy="621127"/>
            <a:chOff x="7138573" y="2931275"/>
            <a:chExt cx="621127" cy="621127"/>
          </a:xfrm>
          <a:solidFill>
            <a:schemeClr val="accent1"/>
          </a:solidFill>
        </p:grpSpPr>
        <p:sp>
          <p:nvSpPr>
            <p:cNvPr id="224" name="Oval 223">
              <a:extLst>
                <a:ext uri="{FF2B5EF4-FFF2-40B4-BE49-F238E27FC236}">
                  <a16:creationId xmlns:a16="http://schemas.microsoft.com/office/drawing/2014/main" id="{398EE351-D029-47A6-8AA0-C62225D84D6E}"/>
                </a:ext>
              </a:extLst>
            </p:cNvPr>
            <p:cNvSpPr/>
            <p:nvPr/>
          </p:nvSpPr>
          <p:spPr>
            <a:xfrm>
              <a:off x="7138573" y="2931275"/>
              <a:ext cx="621127" cy="621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25" name="Group 224">
              <a:extLst>
                <a:ext uri="{FF2B5EF4-FFF2-40B4-BE49-F238E27FC236}">
                  <a16:creationId xmlns:a16="http://schemas.microsoft.com/office/drawing/2014/main" id="{76826C2F-6CDC-403A-9D25-0AAE4DFE29BE}"/>
                </a:ext>
              </a:extLst>
            </p:cNvPr>
            <p:cNvGrpSpPr>
              <a:grpSpLocks noChangeAspect="1"/>
            </p:cNvGrpSpPr>
            <p:nvPr/>
          </p:nvGrpSpPr>
          <p:grpSpPr>
            <a:xfrm>
              <a:off x="7232443" y="3108488"/>
              <a:ext cx="433387" cy="266700"/>
              <a:chOff x="3140069" y="3963993"/>
              <a:chExt cx="433387" cy="266700"/>
            </a:xfrm>
            <a:grpFill/>
          </p:grpSpPr>
          <p:sp>
            <p:nvSpPr>
              <p:cNvPr id="226" name="Freeform 127">
                <a:extLst>
                  <a:ext uri="{FF2B5EF4-FFF2-40B4-BE49-F238E27FC236}">
                    <a16:creationId xmlns:a16="http://schemas.microsoft.com/office/drawing/2014/main" id="{E1E3F56D-440D-4467-BD85-EC9DAA8C8094}"/>
                  </a:ext>
                </a:extLst>
              </p:cNvPr>
              <p:cNvSpPr>
                <a:spLocks noEditPoints="1"/>
              </p:cNvSpPr>
              <p:nvPr/>
            </p:nvSpPr>
            <p:spPr bwMode="auto">
              <a:xfrm>
                <a:off x="3273419" y="3983043"/>
                <a:ext cx="166687" cy="247650"/>
              </a:xfrm>
              <a:custGeom>
                <a:avLst/>
                <a:gdLst>
                  <a:gd name="T0" fmla="*/ 0 w 105"/>
                  <a:gd name="T1" fmla="*/ 156 h 156"/>
                  <a:gd name="T2" fmla="*/ 24 w 105"/>
                  <a:gd name="T3" fmla="*/ 156 h 156"/>
                  <a:gd name="T4" fmla="*/ 24 w 105"/>
                  <a:gd name="T5" fmla="*/ 106 h 156"/>
                  <a:gd name="T6" fmla="*/ 81 w 105"/>
                  <a:gd name="T7" fmla="*/ 106 h 156"/>
                  <a:gd name="T8" fmla="*/ 81 w 105"/>
                  <a:gd name="T9" fmla="*/ 156 h 156"/>
                  <a:gd name="T10" fmla="*/ 105 w 105"/>
                  <a:gd name="T11" fmla="*/ 156 h 156"/>
                  <a:gd name="T12" fmla="*/ 105 w 105"/>
                  <a:gd name="T13" fmla="*/ 0 h 156"/>
                  <a:gd name="T14" fmla="*/ 0 w 105"/>
                  <a:gd name="T15" fmla="*/ 0 h 156"/>
                  <a:gd name="T16" fmla="*/ 0 w 105"/>
                  <a:gd name="T17" fmla="*/ 156 h 156"/>
                  <a:gd name="T18" fmla="*/ 32 w 105"/>
                  <a:gd name="T19" fmla="*/ 86 h 156"/>
                  <a:gd name="T20" fmla="*/ 18 w 105"/>
                  <a:gd name="T21" fmla="*/ 86 h 156"/>
                  <a:gd name="T22" fmla="*/ 18 w 105"/>
                  <a:gd name="T23" fmla="*/ 71 h 156"/>
                  <a:gd name="T24" fmla="*/ 32 w 105"/>
                  <a:gd name="T25" fmla="*/ 71 h 156"/>
                  <a:gd name="T26" fmla="*/ 32 w 105"/>
                  <a:gd name="T27" fmla="*/ 86 h 156"/>
                  <a:gd name="T28" fmla="*/ 51 w 105"/>
                  <a:gd name="T29" fmla="*/ 86 h 156"/>
                  <a:gd name="T30" fmla="*/ 36 w 105"/>
                  <a:gd name="T31" fmla="*/ 86 h 156"/>
                  <a:gd name="T32" fmla="*/ 36 w 105"/>
                  <a:gd name="T33" fmla="*/ 71 h 156"/>
                  <a:gd name="T34" fmla="*/ 51 w 105"/>
                  <a:gd name="T35" fmla="*/ 71 h 156"/>
                  <a:gd name="T36" fmla="*/ 51 w 105"/>
                  <a:gd name="T37" fmla="*/ 86 h 156"/>
                  <a:gd name="T38" fmla="*/ 36 w 105"/>
                  <a:gd name="T39" fmla="*/ 69 h 156"/>
                  <a:gd name="T40" fmla="*/ 36 w 105"/>
                  <a:gd name="T41" fmla="*/ 54 h 156"/>
                  <a:gd name="T42" fmla="*/ 51 w 105"/>
                  <a:gd name="T43" fmla="*/ 54 h 156"/>
                  <a:gd name="T44" fmla="*/ 51 w 105"/>
                  <a:gd name="T45" fmla="*/ 69 h 156"/>
                  <a:gd name="T46" fmla="*/ 36 w 105"/>
                  <a:gd name="T47" fmla="*/ 69 h 156"/>
                  <a:gd name="T48" fmla="*/ 69 w 105"/>
                  <a:gd name="T49" fmla="*/ 86 h 156"/>
                  <a:gd name="T50" fmla="*/ 54 w 105"/>
                  <a:gd name="T51" fmla="*/ 86 h 156"/>
                  <a:gd name="T52" fmla="*/ 54 w 105"/>
                  <a:gd name="T53" fmla="*/ 71 h 156"/>
                  <a:gd name="T54" fmla="*/ 69 w 105"/>
                  <a:gd name="T55" fmla="*/ 71 h 156"/>
                  <a:gd name="T56" fmla="*/ 69 w 105"/>
                  <a:gd name="T57" fmla="*/ 86 h 156"/>
                  <a:gd name="T58" fmla="*/ 54 w 105"/>
                  <a:gd name="T59" fmla="*/ 69 h 156"/>
                  <a:gd name="T60" fmla="*/ 54 w 105"/>
                  <a:gd name="T61" fmla="*/ 54 h 156"/>
                  <a:gd name="T62" fmla="*/ 69 w 105"/>
                  <a:gd name="T63" fmla="*/ 54 h 156"/>
                  <a:gd name="T64" fmla="*/ 69 w 105"/>
                  <a:gd name="T65" fmla="*/ 69 h 156"/>
                  <a:gd name="T66" fmla="*/ 54 w 105"/>
                  <a:gd name="T67" fmla="*/ 69 h 156"/>
                  <a:gd name="T68" fmla="*/ 87 w 105"/>
                  <a:gd name="T69" fmla="*/ 86 h 156"/>
                  <a:gd name="T70" fmla="*/ 72 w 105"/>
                  <a:gd name="T71" fmla="*/ 86 h 156"/>
                  <a:gd name="T72" fmla="*/ 72 w 105"/>
                  <a:gd name="T73" fmla="*/ 71 h 156"/>
                  <a:gd name="T74" fmla="*/ 87 w 105"/>
                  <a:gd name="T75" fmla="*/ 71 h 156"/>
                  <a:gd name="T76" fmla="*/ 87 w 105"/>
                  <a:gd name="T77" fmla="*/ 86 h 156"/>
                  <a:gd name="T78" fmla="*/ 87 w 105"/>
                  <a:gd name="T79" fmla="*/ 69 h 156"/>
                  <a:gd name="T80" fmla="*/ 72 w 105"/>
                  <a:gd name="T81" fmla="*/ 69 h 156"/>
                  <a:gd name="T82" fmla="*/ 72 w 105"/>
                  <a:gd name="T83" fmla="*/ 54 h 156"/>
                  <a:gd name="T84" fmla="*/ 87 w 105"/>
                  <a:gd name="T85" fmla="*/ 54 h 156"/>
                  <a:gd name="T86" fmla="*/ 87 w 105"/>
                  <a:gd name="T87" fmla="*/ 69 h 156"/>
                  <a:gd name="T88" fmla="*/ 31 w 105"/>
                  <a:gd name="T89" fmla="*/ 20 h 156"/>
                  <a:gd name="T90" fmla="*/ 44 w 105"/>
                  <a:gd name="T91" fmla="*/ 20 h 156"/>
                  <a:gd name="T92" fmla="*/ 44 w 105"/>
                  <a:gd name="T93" fmla="*/ 7 h 156"/>
                  <a:gd name="T94" fmla="*/ 60 w 105"/>
                  <a:gd name="T95" fmla="*/ 7 h 156"/>
                  <a:gd name="T96" fmla="*/ 60 w 105"/>
                  <a:gd name="T97" fmla="*/ 20 h 156"/>
                  <a:gd name="T98" fmla="*/ 74 w 105"/>
                  <a:gd name="T99" fmla="*/ 20 h 156"/>
                  <a:gd name="T100" fmla="*/ 74 w 105"/>
                  <a:gd name="T101" fmla="*/ 35 h 156"/>
                  <a:gd name="T102" fmla="*/ 60 w 105"/>
                  <a:gd name="T103" fmla="*/ 35 h 156"/>
                  <a:gd name="T104" fmla="*/ 60 w 105"/>
                  <a:gd name="T105" fmla="*/ 49 h 156"/>
                  <a:gd name="T106" fmla="*/ 44 w 105"/>
                  <a:gd name="T107" fmla="*/ 49 h 156"/>
                  <a:gd name="T108" fmla="*/ 44 w 105"/>
                  <a:gd name="T109" fmla="*/ 35 h 156"/>
                  <a:gd name="T110" fmla="*/ 31 w 105"/>
                  <a:gd name="T111" fmla="*/ 35 h 156"/>
                  <a:gd name="T112" fmla="*/ 31 w 105"/>
                  <a:gd name="T113" fmla="*/ 20 h 156"/>
                  <a:gd name="T114" fmla="*/ 18 w 105"/>
                  <a:gd name="T115" fmla="*/ 54 h 156"/>
                  <a:gd name="T116" fmla="*/ 32 w 105"/>
                  <a:gd name="T117" fmla="*/ 54 h 156"/>
                  <a:gd name="T118" fmla="*/ 32 w 105"/>
                  <a:gd name="T119" fmla="*/ 69 h 156"/>
                  <a:gd name="T120" fmla="*/ 18 w 105"/>
                  <a:gd name="T121" fmla="*/ 69 h 156"/>
                  <a:gd name="T122" fmla="*/ 18 w 105"/>
                  <a:gd name="T123" fmla="*/ 5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 h="156">
                    <a:moveTo>
                      <a:pt x="0" y="156"/>
                    </a:moveTo>
                    <a:lnTo>
                      <a:pt x="24" y="156"/>
                    </a:lnTo>
                    <a:lnTo>
                      <a:pt x="24" y="106"/>
                    </a:lnTo>
                    <a:lnTo>
                      <a:pt x="81" y="106"/>
                    </a:lnTo>
                    <a:lnTo>
                      <a:pt x="81" y="156"/>
                    </a:lnTo>
                    <a:lnTo>
                      <a:pt x="105" y="156"/>
                    </a:lnTo>
                    <a:lnTo>
                      <a:pt x="105" y="0"/>
                    </a:lnTo>
                    <a:lnTo>
                      <a:pt x="0" y="0"/>
                    </a:lnTo>
                    <a:lnTo>
                      <a:pt x="0" y="156"/>
                    </a:lnTo>
                    <a:close/>
                    <a:moveTo>
                      <a:pt x="32" y="86"/>
                    </a:moveTo>
                    <a:lnTo>
                      <a:pt x="18" y="86"/>
                    </a:lnTo>
                    <a:lnTo>
                      <a:pt x="18" y="71"/>
                    </a:lnTo>
                    <a:lnTo>
                      <a:pt x="32" y="71"/>
                    </a:lnTo>
                    <a:lnTo>
                      <a:pt x="32" y="86"/>
                    </a:lnTo>
                    <a:close/>
                    <a:moveTo>
                      <a:pt x="51" y="86"/>
                    </a:moveTo>
                    <a:lnTo>
                      <a:pt x="36" y="86"/>
                    </a:lnTo>
                    <a:lnTo>
                      <a:pt x="36" y="71"/>
                    </a:lnTo>
                    <a:lnTo>
                      <a:pt x="51" y="71"/>
                    </a:lnTo>
                    <a:lnTo>
                      <a:pt x="51" y="86"/>
                    </a:lnTo>
                    <a:close/>
                    <a:moveTo>
                      <a:pt x="36" y="69"/>
                    </a:moveTo>
                    <a:lnTo>
                      <a:pt x="36" y="54"/>
                    </a:lnTo>
                    <a:lnTo>
                      <a:pt x="51" y="54"/>
                    </a:lnTo>
                    <a:lnTo>
                      <a:pt x="51" y="69"/>
                    </a:lnTo>
                    <a:lnTo>
                      <a:pt x="36" y="69"/>
                    </a:lnTo>
                    <a:close/>
                    <a:moveTo>
                      <a:pt x="69" y="86"/>
                    </a:moveTo>
                    <a:lnTo>
                      <a:pt x="54" y="86"/>
                    </a:lnTo>
                    <a:lnTo>
                      <a:pt x="54" y="71"/>
                    </a:lnTo>
                    <a:lnTo>
                      <a:pt x="69" y="71"/>
                    </a:lnTo>
                    <a:lnTo>
                      <a:pt x="69" y="86"/>
                    </a:lnTo>
                    <a:close/>
                    <a:moveTo>
                      <a:pt x="54" y="69"/>
                    </a:moveTo>
                    <a:lnTo>
                      <a:pt x="54" y="54"/>
                    </a:lnTo>
                    <a:lnTo>
                      <a:pt x="69" y="54"/>
                    </a:lnTo>
                    <a:lnTo>
                      <a:pt x="69" y="69"/>
                    </a:lnTo>
                    <a:lnTo>
                      <a:pt x="54" y="69"/>
                    </a:lnTo>
                    <a:close/>
                    <a:moveTo>
                      <a:pt x="87" y="86"/>
                    </a:moveTo>
                    <a:lnTo>
                      <a:pt x="72" y="86"/>
                    </a:lnTo>
                    <a:lnTo>
                      <a:pt x="72" y="71"/>
                    </a:lnTo>
                    <a:lnTo>
                      <a:pt x="87" y="71"/>
                    </a:lnTo>
                    <a:lnTo>
                      <a:pt x="87" y="86"/>
                    </a:lnTo>
                    <a:close/>
                    <a:moveTo>
                      <a:pt x="87" y="69"/>
                    </a:moveTo>
                    <a:lnTo>
                      <a:pt x="72" y="69"/>
                    </a:lnTo>
                    <a:lnTo>
                      <a:pt x="72" y="54"/>
                    </a:lnTo>
                    <a:lnTo>
                      <a:pt x="87" y="54"/>
                    </a:lnTo>
                    <a:lnTo>
                      <a:pt x="87" y="69"/>
                    </a:lnTo>
                    <a:close/>
                    <a:moveTo>
                      <a:pt x="31" y="20"/>
                    </a:moveTo>
                    <a:lnTo>
                      <a:pt x="44" y="20"/>
                    </a:lnTo>
                    <a:lnTo>
                      <a:pt x="44" y="7"/>
                    </a:lnTo>
                    <a:lnTo>
                      <a:pt x="60" y="7"/>
                    </a:lnTo>
                    <a:lnTo>
                      <a:pt x="60" y="20"/>
                    </a:lnTo>
                    <a:lnTo>
                      <a:pt x="74" y="20"/>
                    </a:lnTo>
                    <a:lnTo>
                      <a:pt x="74" y="35"/>
                    </a:lnTo>
                    <a:lnTo>
                      <a:pt x="60" y="35"/>
                    </a:lnTo>
                    <a:lnTo>
                      <a:pt x="60" y="49"/>
                    </a:lnTo>
                    <a:lnTo>
                      <a:pt x="44" y="49"/>
                    </a:lnTo>
                    <a:lnTo>
                      <a:pt x="44" y="35"/>
                    </a:lnTo>
                    <a:lnTo>
                      <a:pt x="31" y="35"/>
                    </a:lnTo>
                    <a:lnTo>
                      <a:pt x="31" y="20"/>
                    </a:lnTo>
                    <a:close/>
                    <a:moveTo>
                      <a:pt x="18" y="54"/>
                    </a:moveTo>
                    <a:lnTo>
                      <a:pt x="32" y="54"/>
                    </a:lnTo>
                    <a:lnTo>
                      <a:pt x="32" y="69"/>
                    </a:lnTo>
                    <a:lnTo>
                      <a:pt x="18" y="69"/>
                    </a:lnTo>
                    <a:lnTo>
                      <a:pt x="18"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7" name="Freeform 128">
                <a:extLst>
                  <a:ext uri="{FF2B5EF4-FFF2-40B4-BE49-F238E27FC236}">
                    <a16:creationId xmlns:a16="http://schemas.microsoft.com/office/drawing/2014/main" id="{5507CD9C-07BE-4939-BAC4-BF87F8C70670}"/>
                  </a:ext>
                </a:extLst>
              </p:cNvPr>
              <p:cNvSpPr>
                <a:spLocks noEditPoints="1"/>
              </p:cNvSpPr>
              <p:nvPr/>
            </p:nvSpPr>
            <p:spPr bwMode="auto">
              <a:xfrm>
                <a:off x="3140069" y="4030668"/>
                <a:ext cx="127000" cy="200025"/>
              </a:xfrm>
              <a:custGeom>
                <a:avLst/>
                <a:gdLst>
                  <a:gd name="T0" fmla="*/ 80 w 80"/>
                  <a:gd name="T1" fmla="*/ 126 h 126"/>
                  <a:gd name="T2" fmla="*/ 0 w 80"/>
                  <a:gd name="T3" fmla="*/ 0 h 126"/>
                  <a:gd name="T4" fmla="*/ 21 w 80"/>
                  <a:gd name="T5" fmla="*/ 108 h 126"/>
                  <a:gd name="T6" fmla="*/ 6 w 80"/>
                  <a:gd name="T7" fmla="*/ 93 h 126"/>
                  <a:gd name="T8" fmla="*/ 21 w 80"/>
                  <a:gd name="T9" fmla="*/ 108 h 126"/>
                  <a:gd name="T10" fmla="*/ 23 w 80"/>
                  <a:gd name="T11" fmla="*/ 108 h 126"/>
                  <a:gd name="T12" fmla="*/ 38 w 80"/>
                  <a:gd name="T13" fmla="*/ 93 h 126"/>
                  <a:gd name="T14" fmla="*/ 57 w 80"/>
                  <a:gd name="T15" fmla="*/ 108 h 126"/>
                  <a:gd name="T16" fmla="*/ 42 w 80"/>
                  <a:gd name="T17" fmla="*/ 93 h 126"/>
                  <a:gd name="T18" fmla="*/ 57 w 80"/>
                  <a:gd name="T19" fmla="*/ 108 h 126"/>
                  <a:gd name="T20" fmla="*/ 59 w 80"/>
                  <a:gd name="T21" fmla="*/ 108 h 126"/>
                  <a:gd name="T22" fmla="*/ 74 w 80"/>
                  <a:gd name="T23" fmla="*/ 93 h 126"/>
                  <a:gd name="T24" fmla="*/ 74 w 80"/>
                  <a:gd name="T25" fmla="*/ 56 h 126"/>
                  <a:gd name="T26" fmla="*/ 59 w 80"/>
                  <a:gd name="T27" fmla="*/ 41 h 126"/>
                  <a:gd name="T28" fmla="*/ 74 w 80"/>
                  <a:gd name="T29" fmla="*/ 56 h 126"/>
                  <a:gd name="T30" fmla="*/ 74 w 80"/>
                  <a:gd name="T31" fmla="*/ 24 h 126"/>
                  <a:gd name="T32" fmla="*/ 59 w 80"/>
                  <a:gd name="T33" fmla="*/ 39 h 126"/>
                  <a:gd name="T34" fmla="*/ 59 w 80"/>
                  <a:gd name="T35" fmla="*/ 76 h 126"/>
                  <a:gd name="T36" fmla="*/ 74 w 80"/>
                  <a:gd name="T37" fmla="*/ 91 h 126"/>
                  <a:gd name="T38" fmla="*/ 59 w 80"/>
                  <a:gd name="T39" fmla="*/ 76 h 126"/>
                  <a:gd name="T40" fmla="*/ 42 w 80"/>
                  <a:gd name="T41" fmla="*/ 56 h 126"/>
                  <a:gd name="T42" fmla="*/ 57 w 80"/>
                  <a:gd name="T43" fmla="*/ 41 h 126"/>
                  <a:gd name="T44" fmla="*/ 42 w 80"/>
                  <a:gd name="T45" fmla="*/ 24 h 126"/>
                  <a:gd name="T46" fmla="*/ 57 w 80"/>
                  <a:gd name="T47" fmla="*/ 39 h 126"/>
                  <a:gd name="T48" fmla="*/ 42 w 80"/>
                  <a:gd name="T49" fmla="*/ 24 h 126"/>
                  <a:gd name="T50" fmla="*/ 57 w 80"/>
                  <a:gd name="T51" fmla="*/ 76 h 126"/>
                  <a:gd name="T52" fmla="*/ 42 w 80"/>
                  <a:gd name="T53" fmla="*/ 91 h 126"/>
                  <a:gd name="T54" fmla="*/ 38 w 80"/>
                  <a:gd name="T55" fmla="*/ 56 h 126"/>
                  <a:gd name="T56" fmla="*/ 23 w 80"/>
                  <a:gd name="T57" fmla="*/ 41 h 126"/>
                  <a:gd name="T58" fmla="*/ 38 w 80"/>
                  <a:gd name="T59" fmla="*/ 56 h 126"/>
                  <a:gd name="T60" fmla="*/ 38 w 80"/>
                  <a:gd name="T61" fmla="*/ 24 h 126"/>
                  <a:gd name="T62" fmla="*/ 23 w 80"/>
                  <a:gd name="T63" fmla="*/ 39 h 126"/>
                  <a:gd name="T64" fmla="*/ 23 w 80"/>
                  <a:gd name="T65" fmla="*/ 76 h 126"/>
                  <a:gd name="T66" fmla="*/ 38 w 80"/>
                  <a:gd name="T67" fmla="*/ 91 h 126"/>
                  <a:gd name="T68" fmla="*/ 23 w 80"/>
                  <a:gd name="T69" fmla="*/ 76 h 126"/>
                  <a:gd name="T70" fmla="*/ 6 w 80"/>
                  <a:gd name="T71" fmla="*/ 56 h 126"/>
                  <a:gd name="T72" fmla="*/ 21 w 80"/>
                  <a:gd name="T73" fmla="*/ 41 h 126"/>
                  <a:gd name="T74" fmla="*/ 5 w 80"/>
                  <a:gd name="T75" fmla="*/ 24 h 126"/>
                  <a:gd name="T76" fmla="*/ 19 w 80"/>
                  <a:gd name="T77" fmla="*/ 39 h 126"/>
                  <a:gd name="T78" fmla="*/ 5 w 80"/>
                  <a:gd name="T79" fmla="*/ 24 h 126"/>
                  <a:gd name="T80" fmla="*/ 19 w 80"/>
                  <a:gd name="T81" fmla="*/ 76 h 126"/>
                  <a:gd name="T82" fmla="*/ 5 w 80"/>
                  <a:gd name="T83" fmla="*/ 9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26">
                    <a:moveTo>
                      <a:pt x="0" y="126"/>
                    </a:moveTo>
                    <a:lnTo>
                      <a:pt x="80" y="126"/>
                    </a:lnTo>
                    <a:lnTo>
                      <a:pt x="80" y="0"/>
                    </a:lnTo>
                    <a:lnTo>
                      <a:pt x="0" y="0"/>
                    </a:lnTo>
                    <a:lnTo>
                      <a:pt x="0" y="126"/>
                    </a:lnTo>
                    <a:close/>
                    <a:moveTo>
                      <a:pt x="21" y="108"/>
                    </a:moveTo>
                    <a:lnTo>
                      <a:pt x="6" y="108"/>
                    </a:lnTo>
                    <a:lnTo>
                      <a:pt x="6" y="93"/>
                    </a:lnTo>
                    <a:lnTo>
                      <a:pt x="21" y="93"/>
                    </a:lnTo>
                    <a:lnTo>
                      <a:pt x="21" y="108"/>
                    </a:lnTo>
                    <a:close/>
                    <a:moveTo>
                      <a:pt x="38" y="108"/>
                    </a:moveTo>
                    <a:lnTo>
                      <a:pt x="23" y="108"/>
                    </a:lnTo>
                    <a:lnTo>
                      <a:pt x="23" y="93"/>
                    </a:lnTo>
                    <a:lnTo>
                      <a:pt x="38" y="93"/>
                    </a:lnTo>
                    <a:lnTo>
                      <a:pt x="38" y="108"/>
                    </a:lnTo>
                    <a:close/>
                    <a:moveTo>
                      <a:pt x="57" y="108"/>
                    </a:moveTo>
                    <a:lnTo>
                      <a:pt x="42" y="108"/>
                    </a:lnTo>
                    <a:lnTo>
                      <a:pt x="42" y="93"/>
                    </a:lnTo>
                    <a:lnTo>
                      <a:pt x="57" y="93"/>
                    </a:lnTo>
                    <a:lnTo>
                      <a:pt x="57" y="108"/>
                    </a:lnTo>
                    <a:close/>
                    <a:moveTo>
                      <a:pt x="74" y="108"/>
                    </a:moveTo>
                    <a:lnTo>
                      <a:pt x="59" y="108"/>
                    </a:lnTo>
                    <a:lnTo>
                      <a:pt x="59" y="93"/>
                    </a:lnTo>
                    <a:lnTo>
                      <a:pt x="74" y="93"/>
                    </a:lnTo>
                    <a:lnTo>
                      <a:pt x="74" y="108"/>
                    </a:lnTo>
                    <a:close/>
                    <a:moveTo>
                      <a:pt x="74" y="56"/>
                    </a:moveTo>
                    <a:lnTo>
                      <a:pt x="59" y="56"/>
                    </a:lnTo>
                    <a:lnTo>
                      <a:pt x="59" y="41"/>
                    </a:lnTo>
                    <a:lnTo>
                      <a:pt x="74" y="41"/>
                    </a:lnTo>
                    <a:lnTo>
                      <a:pt x="74" y="56"/>
                    </a:lnTo>
                    <a:close/>
                    <a:moveTo>
                      <a:pt x="59" y="24"/>
                    </a:moveTo>
                    <a:lnTo>
                      <a:pt x="74" y="24"/>
                    </a:lnTo>
                    <a:lnTo>
                      <a:pt x="74" y="39"/>
                    </a:lnTo>
                    <a:lnTo>
                      <a:pt x="59" y="39"/>
                    </a:lnTo>
                    <a:lnTo>
                      <a:pt x="59" y="24"/>
                    </a:lnTo>
                    <a:close/>
                    <a:moveTo>
                      <a:pt x="59" y="76"/>
                    </a:moveTo>
                    <a:lnTo>
                      <a:pt x="74" y="76"/>
                    </a:lnTo>
                    <a:lnTo>
                      <a:pt x="74" y="91"/>
                    </a:lnTo>
                    <a:lnTo>
                      <a:pt x="59" y="91"/>
                    </a:lnTo>
                    <a:lnTo>
                      <a:pt x="59" y="76"/>
                    </a:lnTo>
                    <a:close/>
                    <a:moveTo>
                      <a:pt x="57" y="56"/>
                    </a:moveTo>
                    <a:lnTo>
                      <a:pt x="42" y="56"/>
                    </a:lnTo>
                    <a:lnTo>
                      <a:pt x="42" y="41"/>
                    </a:lnTo>
                    <a:lnTo>
                      <a:pt x="57" y="41"/>
                    </a:lnTo>
                    <a:lnTo>
                      <a:pt x="57" y="56"/>
                    </a:lnTo>
                    <a:close/>
                    <a:moveTo>
                      <a:pt x="42" y="24"/>
                    </a:moveTo>
                    <a:lnTo>
                      <a:pt x="57" y="24"/>
                    </a:lnTo>
                    <a:lnTo>
                      <a:pt x="57" y="39"/>
                    </a:lnTo>
                    <a:lnTo>
                      <a:pt x="42" y="39"/>
                    </a:lnTo>
                    <a:lnTo>
                      <a:pt x="42" y="24"/>
                    </a:lnTo>
                    <a:close/>
                    <a:moveTo>
                      <a:pt x="42" y="76"/>
                    </a:moveTo>
                    <a:lnTo>
                      <a:pt x="57" y="76"/>
                    </a:lnTo>
                    <a:lnTo>
                      <a:pt x="57" y="91"/>
                    </a:lnTo>
                    <a:lnTo>
                      <a:pt x="42" y="91"/>
                    </a:lnTo>
                    <a:lnTo>
                      <a:pt x="42" y="76"/>
                    </a:lnTo>
                    <a:close/>
                    <a:moveTo>
                      <a:pt x="38" y="56"/>
                    </a:moveTo>
                    <a:lnTo>
                      <a:pt x="23" y="56"/>
                    </a:lnTo>
                    <a:lnTo>
                      <a:pt x="23" y="41"/>
                    </a:lnTo>
                    <a:lnTo>
                      <a:pt x="38" y="41"/>
                    </a:lnTo>
                    <a:lnTo>
                      <a:pt x="38" y="56"/>
                    </a:lnTo>
                    <a:close/>
                    <a:moveTo>
                      <a:pt x="23" y="24"/>
                    </a:moveTo>
                    <a:lnTo>
                      <a:pt x="38" y="24"/>
                    </a:lnTo>
                    <a:lnTo>
                      <a:pt x="38" y="39"/>
                    </a:lnTo>
                    <a:lnTo>
                      <a:pt x="23" y="39"/>
                    </a:lnTo>
                    <a:lnTo>
                      <a:pt x="23" y="24"/>
                    </a:lnTo>
                    <a:close/>
                    <a:moveTo>
                      <a:pt x="23" y="76"/>
                    </a:moveTo>
                    <a:lnTo>
                      <a:pt x="38" y="76"/>
                    </a:lnTo>
                    <a:lnTo>
                      <a:pt x="38" y="91"/>
                    </a:lnTo>
                    <a:lnTo>
                      <a:pt x="23" y="91"/>
                    </a:lnTo>
                    <a:lnTo>
                      <a:pt x="23" y="76"/>
                    </a:lnTo>
                    <a:close/>
                    <a:moveTo>
                      <a:pt x="21" y="56"/>
                    </a:moveTo>
                    <a:lnTo>
                      <a:pt x="6" y="56"/>
                    </a:lnTo>
                    <a:lnTo>
                      <a:pt x="6" y="41"/>
                    </a:lnTo>
                    <a:lnTo>
                      <a:pt x="21" y="41"/>
                    </a:lnTo>
                    <a:lnTo>
                      <a:pt x="21" y="56"/>
                    </a:lnTo>
                    <a:close/>
                    <a:moveTo>
                      <a:pt x="5" y="24"/>
                    </a:moveTo>
                    <a:lnTo>
                      <a:pt x="19" y="24"/>
                    </a:lnTo>
                    <a:lnTo>
                      <a:pt x="19" y="39"/>
                    </a:lnTo>
                    <a:lnTo>
                      <a:pt x="5" y="39"/>
                    </a:lnTo>
                    <a:lnTo>
                      <a:pt x="5" y="24"/>
                    </a:lnTo>
                    <a:close/>
                    <a:moveTo>
                      <a:pt x="5" y="76"/>
                    </a:moveTo>
                    <a:lnTo>
                      <a:pt x="19" y="76"/>
                    </a:lnTo>
                    <a:lnTo>
                      <a:pt x="19" y="91"/>
                    </a:lnTo>
                    <a:lnTo>
                      <a:pt x="5" y="91"/>
                    </a:lnTo>
                    <a:lnTo>
                      <a:pt x="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8" name="Freeform 129">
                <a:extLst>
                  <a:ext uri="{FF2B5EF4-FFF2-40B4-BE49-F238E27FC236}">
                    <a16:creationId xmlns:a16="http://schemas.microsoft.com/office/drawing/2014/main" id="{EE06F6AB-8681-4FEB-A393-85058F33A500}"/>
                  </a:ext>
                </a:extLst>
              </p:cNvPr>
              <p:cNvSpPr>
                <a:spLocks noEditPoints="1"/>
              </p:cNvSpPr>
              <p:nvPr/>
            </p:nvSpPr>
            <p:spPr bwMode="auto">
              <a:xfrm>
                <a:off x="3446456" y="4030668"/>
                <a:ext cx="127000" cy="200025"/>
              </a:xfrm>
              <a:custGeom>
                <a:avLst/>
                <a:gdLst>
                  <a:gd name="T0" fmla="*/ 0 w 80"/>
                  <a:gd name="T1" fmla="*/ 126 h 126"/>
                  <a:gd name="T2" fmla="*/ 80 w 80"/>
                  <a:gd name="T3" fmla="*/ 0 h 126"/>
                  <a:gd name="T4" fmla="*/ 59 w 80"/>
                  <a:gd name="T5" fmla="*/ 24 h 126"/>
                  <a:gd name="T6" fmla="*/ 74 w 80"/>
                  <a:gd name="T7" fmla="*/ 39 h 126"/>
                  <a:gd name="T8" fmla="*/ 59 w 80"/>
                  <a:gd name="T9" fmla="*/ 24 h 126"/>
                  <a:gd name="T10" fmla="*/ 57 w 80"/>
                  <a:gd name="T11" fmla="*/ 24 h 126"/>
                  <a:gd name="T12" fmla="*/ 42 w 80"/>
                  <a:gd name="T13" fmla="*/ 39 h 126"/>
                  <a:gd name="T14" fmla="*/ 23 w 80"/>
                  <a:gd name="T15" fmla="*/ 24 h 126"/>
                  <a:gd name="T16" fmla="*/ 37 w 80"/>
                  <a:gd name="T17" fmla="*/ 39 h 126"/>
                  <a:gd name="T18" fmla="*/ 23 w 80"/>
                  <a:gd name="T19" fmla="*/ 24 h 126"/>
                  <a:gd name="T20" fmla="*/ 19 w 80"/>
                  <a:gd name="T21" fmla="*/ 24 h 126"/>
                  <a:gd name="T22" fmla="*/ 4 w 80"/>
                  <a:gd name="T23" fmla="*/ 39 h 126"/>
                  <a:gd name="T24" fmla="*/ 4 w 80"/>
                  <a:gd name="T25" fmla="*/ 76 h 126"/>
                  <a:gd name="T26" fmla="*/ 19 w 80"/>
                  <a:gd name="T27" fmla="*/ 91 h 126"/>
                  <a:gd name="T28" fmla="*/ 4 w 80"/>
                  <a:gd name="T29" fmla="*/ 76 h 126"/>
                  <a:gd name="T30" fmla="*/ 6 w 80"/>
                  <a:gd name="T31" fmla="*/ 108 h 126"/>
                  <a:gd name="T32" fmla="*/ 20 w 80"/>
                  <a:gd name="T33" fmla="*/ 93 h 126"/>
                  <a:gd name="T34" fmla="*/ 20 w 80"/>
                  <a:gd name="T35" fmla="*/ 56 h 126"/>
                  <a:gd name="T36" fmla="*/ 6 w 80"/>
                  <a:gd name="T37" fmla="*/ 41 h 126"/>
                  <a:gd name="T38" fmla="*/ 20 w 80"/>
                  <a:gd name="T39" fmla="*/ 56 h 126"/>
                  <a:gd name="T40" fmla="*/ 37 w 80"/>
                  <a:gd name="T41" fmla="*/ 76 h 126"/>
                  <a:gd name="T42" fmla="*/ 23 w 80"/>
                  <a:gd name="T43" fmla="*/ 91 h 126"/>
                  <a:gd name="T44" fmla="*/ 37 w 80"/>
                  <a:gd name="T45" fmla="*/ 108 h 126"/>
                  <a:gd name="T46" fmla="*/ 23 w 80"/>
                  <a:gd name="T47" fmla="*/ 93 h 126"/>
                  <a:gd name="T48" fmla="*/ 37 w 80"/>
                  <a:gd name="T49" fmla="*/ 108 h 126"/>
                  <a:gd name="T50" fmla="*/ 23 w 80"/>
                  <a:gd name="T51" fmla="*/ 56 h 126"/>
                  <a:gd name="T52" fmla="*/ 37 w 80"/>
                  <a:gd name="T53" fmla="*/ 41 h 126"/>
                  <a:gd name="T54" fmla="*/ 42 w 80"/>
                  <a:gd name="T55" fmla="*/ 76 h 126"/>
                  <a:gd name="T56" fmla="*/ 57 w 80"/>
                  <a:gd name="T57" fmla="*/ 91 h 126"/>
                  <a:gd name="T58" fmla="*/ 42 w 80"/>
                  <a:gd name="T59" fmla="*/ 76 h 126"/>
                  <a:gd name="T60" fmla="*/ 42 w 80"/>
                  <a:gd name="T61" fmla="*/ 108 h 126"/>
                  <a:gd name="T62" fmla="*/ 57 w 80"/>
                  <a:gd name="T63" fmla="*/ 93 h 126"/>
                  <a:gd name="T64" fmla="*/ 57 w 80"/>
                  <a:gd name="T65" fmla="*/ 56 h 126"/>
                  <a:gd name="T66" fmla="*/ 42 w 80"/>
                  <a:gd name="T67" fmla="*/ 41 h 126"/>
                  <a:gd name="T68" fmla="*/ 57 w 80"/>
                  <a:gd name="T69" fmla="*/ 56 h 126"/>
                  <a:gd name="T70" fmla="*/ 74 w 80"/>
                  <a:gd name="T71" fmla="*/ 76 h 126"/>
                  <a:gd name="T72" fmla="*/ 59 w 80"/>
                  <a:gd name="T73" fmla="*/ 91 h 126"/>
                  <a:gd name="T74" fmla="*/ 74 w 80"/>
                  <a:gd name="T75" fmla="*/ 108 h 126"/>
                  <a:gd name="T76" fmla="*/ 59 w 80"/>
                  <a:gd name="T77" fmla="*/ 93 h 126"/>
                  <a:gd name="T78" fmla="*/ 74 w 80"/>
                  <a:gd name="T79" fmla="*/ 108 h 126"/>
                  <a:gd name="T80" fmla="*/ 59 w 80"/>
                  <a:gd name="T81" fmla="*/ 56 h 126"/>
                  <a:gd name="T82" fmla="*/ 74 w 80"/>
                  <a:gd name="T83" fmla="*/ 4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26">
                    <a:moveTo>
                      <a:pt x="0" y="0"/>
                    </a:moveTo>
                    <a:lnTo>
                      <a:pt x="0" y="126"/>
                    </a:lnTo>
                    <a:lnTo>
                      <a:pt x="80" y="126"/>
                    </a:lnTo>
                    <a:lnTo>
                      <a:pt x="80" y="0"/>
                    </a:lnTo>
                    <a:lnTo>
                      <a:pt x="0" y="0"/>
                    </a:lnTo>
                    <a:close/>
                    <a:moveTo>
                      <a:pt x="59" y="24"/>
                    </a:moveTo>
                    <a:lnTo>
                      <a:pt x="74" y="24"/>
                    </a:lnTo>
                    <a:lnTo>
                      <a:pt x="74" y="39"/>
                    </a:lnTo>
                    <a:lnTo>
                      <a:pt x="59" y="39"/>
                    </a:lnTo>
                    <a:lnTo>
                      <a:pt x="59" y="24"/>
                    </a:lnTo>
                    <a:close/>
                    <a:moveTo>
                      <a:pt x="42" y="24"/>
                    </a:moveTo>
                    <a:lnTo>
                      <a:pt x="57" y="24"/>
                    </a:lnTo>
                    <a:lnTo>
                      <a:pt x="57" y="39"/>
                    </a:lnTo>
                    <a:lnTo>
                      <a:pt x="42" y="39"/>
                    </a:lnTo>
                    <a:lnTo>
                      <a:pt x="42" y="24"/>
                    </a:lnTo>
                    <a:close/>
                    <a:moveTo>
                      <a:pt x="23" y="24"/>
                    </a:moveTo>
                    <a:lnTo>
                      <a:pt x="37" y="24"/>
                    </a:lnTo>
                    <a:lnTo>
                      <a:pt x="37" y="39"/>
                    </a:lnTo>
                    <a:lnTo>
                      <a:pt x="23" y="39"/>
                    </a:lnTo>
                    <a:lnTo>
                      <a:pt x="23" y="24"/>
                    </a:lnTo>
                    <a:close/>
                    <a:moveTo>
                      <a:pt x="4" y="24"/>
                    </a:moveTo>
                    <a:lnTo>
                      <a:pt x="19" y="24"/>
                    </a:lnTo>
                    <a:lnTo>
                      <a:pt x="19" y="39"/>
                    </a:lnTo>
                    <a:lnTo>
                      <a:pt x="4" y="39"/>
                    </a:lnTo>
                    <a:lnTo>
                      <a:pt x="4" y="24"/>
                    </a:lnTo>
                    <a:close/>
                    <a:moveTo>
                      <a:pt x="4" y="76"/>
                    </a:moveTo>
                    <a:lnTo>
                      <a:pt x="19" y="76"/>
                    </a:lnTo>
                    <a:lnTo>
                      <a:pt x="19" y="91"/>
                    </a:lnTo>
                    <a:lnTo>
                      <a:pt x="4" y="91"/>
                    </a:lnTo>
                    <a:lnTo>
                      <a:pt x="4" y="76"/>
                    </a:lnTo>
                    <a:close/>
                    <a:moveTo>
                      <a:pt x="20" y="108"/>
                    </a:moveTo>
                    <a:lnTo>
                      <a:pt x="6" y="108"/>
                    </a:lnTo>
                    <a:lnTo>
                      <a:pt x="6" y="93"/>
                    </a:lnTo>
                    <a:lnTo>
                      <a:pt x="20" y="93"/>
                    </a:lnTo>
                    <a:lnTo>
                      <a:pt x="20" y="108"/>
                    </a:lnTo>
                    <a:close/>
                    <a:moveTo>
                      <a:pt x="20" y="56"/>
                    </a:moveTo>
                    <a:lnTo>
                      <a:pt x="6" y="56"/>
                    </a:lnTo>
                    <a:lnTo>
                      <a:pt x="6" y="41"/>
                    </a:lnTo>
                    <a:lnTo>
                      <a:pt x="20" y="41"/>
                    </a:lnTo>
                    <a:lnTo>
                      <a:pt x="20" y="56"/>
                    </a:lnTo>
                    <a:close/>
                    <a:moveTo>
                      <a:pt x="23" y="76"/>
                    </a:moveTo>
                    <a:lnTo>
                      <a:pt x="37" y="76"/>
                    </a:lnTo>
                    <a:lnTo>
                      <a:pt x="37" y="91"/>
                    </a:lnTo>
                    <a:lnTo>
                      <a:pt x="23" y="91"/>
                    </a:lnTo>
                    <a:lnTo>
                      <a:pt x="23" y="76"/>
                    </a:lnTo>
                    <a:close/>
                    <a:moveTo>
                      <a:pt x="37" y="108"/>
                    </a:moveTo>
                    <a:lnTo>
                      <a:pt x="23" y="108"/>
                    </a:lnTo>
                    <a:lnTo>
                      <a:pt x="23" y="93"/>
                    </a:lnTo>
                    <a:lnTo>
                      <a:pt x="37" y="93"/>
                    </a:lnTo>
                    <a:lnTo>
                      <a:pt x="37" y="108"/>
                    </a:lnTo>
                    <a:close/>
                    <a:moveTo>
                      <a:pt x="37" y="56"/>
                    </a:moveTo>
                    <a:lnTo>
                      <a:pt x="23" y="56"/>
                    </a:lnTo>
                    <a:lnTo>
                      <a:pt x="23" y="41"/>
                    </a:lnTo>
                    <a:lnTo>
                      <a:pt x="37" y="41"/>
                    </a:lnTo>
                    <a:lnTo>
                      <a:pt x="37" y="56"/>
                    </a:lnTo>
                    <a:close/>
                    <a:moveTo>
                      <a:pt x="42" y="76"/>
                    </a:moveTo>
                    <a:lnTo>
                      <a:pt x="57" y="76"/>
                    </a:lnTo>
                    <a:lnTo>
                      <a:pt x="57" y="91"/>
                    </a:lnTo>
                    <a:lnTo>
                      <a:pt x="42" y="91"/>
                    </a:lnTo>
                    <a:lnTo>
                      <a:pt x="42" y="76"/>
                    </a:lnTo>
                    <a:close/>
                    <a:moveTo>
                      <a:pt x="57" y="108"/>
                    </a:moveTo>
                    <a:lnTo>
                      <a:pt x="42" y="108"/>
                    </a:lnTo>
                    <a:lnTo>
                      <a:pt x="42" y="93"/>
                    </a:lnTo>
                    <a:lnTo>
                      <a:pt x="57" y="93"/>
                    </a:lnTo>
                    <a:lnTo>
                      <a:pt x="57" y="108"/>
                    </a:lnTo>
                    <a:close/>
                    <a:moveTo>
                      <a:pt x="57" y="56"/>
                    </a:moveTo>
                    <a:lnTo>
                      <a:pt x="42" y="56"/>
                    </a:lnTo>
                    <a:lnTo>
                      <a:pt x="42" y="41"/>
                    </a:lnTo>
                    <a:lnTo>
                      <a:pt x="57" y="41"/>
                    </a:lnTo>
                    <a:lnTo>
                      <a:pt x="57" y="56"/>
                    </a:lnTo>
                    <a:close/>
                    <a:moveTo>
                      <a:pt x="59" y="76"/>
                    </a:moveTo>
                    <a:lnTo>
                      <a:pt x="74" y="76"/>
                    </a:lnTo>
                    <a:lnTo>
                      <a:pt x="74" y="91"/>
                    </a:lnTo>
                    <a:lnTo>
                      <a:pt x="59" y="91"/>
                    </a:lnTo>
                    <a:lnTo>
                      <a:pt x="59" y="76"/>
                    </a:lnTo>
                    <a:close/>
                    <a:moveTo>
                      <a:pt x="74" y="108"/>
                    </a:moveTo>
                    <a:lnTo>
                      <a:pt x="59" y="108"/>
                    </a:lnTo>
                    <a:lnTo>
                      <a:pt x="59" y="93"/>
                    </a:lnTo>
                    <a:lnTo>
                      <a:pt x="74" y="93"/>
                    </a:lnTo>
                    <a:lnTo>
                      <a:pt x="74" y="108"/>
                    </a:lnTo>
                    <a:close/>
                    <a:moveTo>
                      <a:pt x="74" y="56"/>
                    </a:moveTo>
                    <a:lnTo>
                      <a:pt x="59" y="56"/>
                    </a:lnTo>
                    <a:lnTo>
                      <a:pt x="59" y="41"/>
                    </a:lnTo>
                    <a:lnTo>
                      <a:pt x="74" y="41"/>
                    </a:lnTo>
                    <a:lnTo>
                      <a:pt x="74"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29" name="Rectangle 130">
                <a:extLst>
                  <a:ext uri="{FF2B5EF4-FFF2-40B4-BE49-F238E27FC236}">
                    <a16:creationId xmlns:a16="http://schemas.microsoft.com/office/drawing/2014/main" id="{C27652A6-A5D7-4AD2-9879-BC2F9FE70DF7}"/>
                  </a:ext>
                </a:extLst>
              </p:cNvPr>
              <p:cNvSpPr>
                <a:spLocks noChangeArrowheads="1"/>
              </p:cNvSpPr>
              <p:nvPr/>
            </p:nvSpPr>
            <p:spPr bwMode="auto">
              <a:xfrm>
                <a:off x="3265481" y="3963993"/>
                <a:ext cx="182562" cy="142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grpSp>
        <p:nvGrpSpPr>
          <p:cNvPr id="230" name="Group 229">
            <a:extLst>
              <a:ext uri="{FF2B5EF4-FFF2-40B4-BE49-F238E27FC236}">
                <a16:creationId xmlns:a16="http://schemas.microsoft.com/office/drawing/2014/main" id="{E805A0DA-000E-43EC-AFB9-704633643D21}"/>
              </a:ext>
            </a:extLst>
          </p:cNvPr>
          <p:cNvGrpSpPr/>
          <p:nvPr/>
        </p:nvGrpSpPr>
        <p:grpSpPr>
          <a:xfrm>
            <a:off x="8787955" y="1469694"/>
            <a:ext cx="621127" cy="621127"/>
            <a:chOff x="9662112" y="2931275"/>
            <a:chExt cx="621127" cy="621127"/>
          </a:xfrm>
          <a:solidFill>
            <a:schemeClr val="accent1"/>
          </a:solidFill>
        </p:grpSpPr>
        <p:sp>
          <p:nvSpPr>
            <p:cNvPr id="231" name="Oval 230">
              <a:extLst>
                <a:ext uri="{FF2B5EF4-FFF2-40B4-BE49-F238E27FC236}">
                  <a16:creationId xmlns:a16="http://schemas.microsoft.com/office/drawing/2014/main" id="{CF40805D-3E5C-41D4-971A-2FF22BDF5B05}"/>
                </a:ext>
              </a:extLst>
            </p:cNvPr>
            <p:cNvSpPr/>
            <p:nvPr/>
          </p:nvSpPr>
          <p:spPr>
            <a:xfrm>
              <a:off x="9662112" y="2931275"/>
              <a:ext cx="621127" cy="621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32" name="Group 231">
              <a:extLst>
                <a:ext uri="{FF2B5EF4-FFF2-40B4-BE49-F238E27FC236}">
                  <a16:creationId xmlns:a16="http://schemas.microsoft.com/office/drawing/2014/main" id="{01706C99-5103-4A4D-BFB6-06C1078CBFE9}"/>
                </a:ext>
              </a:extLst>
            </p:cNvPr>
            <p:cNvGrpSpPr/>
            <p:nvPr/>
          </p:nvGrpSpPr>
          <p:grpSpPr>
            <a:xfrm>
              <a:off x="9717087" y="2981488"/>
              <a:ext cx="511176" cy="520700"/>
              <a:chOff x="5375275" y="1365250"/>
              <a:chExt cx="511176" cy="520700"/>
            </a:xfrm>
            <a:grpFill/>
          </p:grpSpPr>
          <p:sp>
            <p:nvSpPr>
              <p:cNvPr id="233" name="Freeform 38">
                <a:extLst>
                  <a:ext uri="{FF2B5EF4-FFF2-40B4-BE49-F238E27FC236}">
                    <a16:creationId xmlns:a16="http://schemas.microsoft.com/office/drawing/2014/main" id="{7BDB8D7B-87FC-416B-9452-22442CECCB57}"/>
                  </a:ext>
                </a:extLst>
              </p:cNvPr>
              <p:cNvSpPr>
                <a:spLocks/>
              </p:cNvSpPr>
              <p:nvPr/>
            </p:nvSpPr>
            <p:spPr bwMode="auto">
              <a:xfrm>
                <a:off x="5553075" y="1590675"/>
                <a:ext cx="115888" cy="117475"/>
              </a:xfrm>
              <a:custGeom>
                <a:avLst/>
                <a:gdLst>
                  <a:gd name="T0" fmla="*/ 25 w 37"/>
                  <a:gd name="T1" fmla="*/ 1 h 37"/>
                  <a:gd name="T2" fmla="*/ 18 w 37"/>
                  <a:gd name="T3" fmla="*/ 0 h 37"/>
                  <a:gd name="T4" fmla="*/ 0 w 37"/>
                  <a:gd name="T5" fmla="*/ 18 h 37"/>
                  <a:gd name="T6" fmla="*/ 18 w 37"/>
                  <a:gd name="T7" fmla="*/ 37 h 37"/>
                  <a:gd name="T8" fmla="*/ 37 w 37"/>
                  <a:gd name="T9" fmla="*/ 18 h 37"/>
                  <a:gd name="T10" fmla="*/ 36 w 37"/>
                  <a:gd name="T11" fmla="*/ 13 h 37"/>
                  <a:gd name="T12" fmla="*/ 28 w 37"/>
                  <a:gd name="T13" fmla="*/ 22 h 37"/>
                  <a:gd name="T14" fmla="*/ 22 w 37"/>
                  <a:gd name="T15" fmla="*/ 24 h 37"/>
                  <a:gd name="T16" fmla="*/ 17 w 37"/>
                  <a:gd name="T17" fmla="*/ 22 h 37"/>
                  <a:gd name="T18" fmla="*/ 14 w 37"/>
                  <a:gd name="T19" fmla="*/ 16 h 37"/>
                  <a:gd name="T20" fmla="*/ 16 w 37"/>
                  <a:gd name="T21" fmla="*/ 11 h 37"/>
                  <a:gd name="T22" fmla="*/ 25 w 37"/>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7">
                    <a:moveTo>
                      <a:pt x="25" y="1"/>
                    </a:moveTo>
                    <a:cubicBezTo>
                      <a:pt x="23" y="0"/>
                      <a:pt x="21" y="0"/>
                      <a:pt x="18" y="0"/>
                    </a:cubicBezTo>
                    <a:cubicBezTo>
                      <a:pt x="8" y="0"/>
                      <a:pt x="0" y="8"/>
                      <a:pt x="0" y="18"/>
                    </a:cubicBezTo>
                    <a:cubicBezTo>
                      <a:pt x="0" y="29"/>
                      <a:pt x="8" y="37"/>
                      <a:pt x="18" y="37"/>
                    </a:cubicBezTo>
                    <a:cubicBezTo>
                      <a:pt x="29" y="37"/>
                      <a:pt x="37" y="29"/>
                      <a:pt x="37" y="18"/>
                    </a:cubicBezTo>
                    <a:cubicBezTo>
                      <a:pt x="37" y="16"/>
                      <a:pt x="37" y="15"/>
                      <a:pt x="36" y="13"/>
                    </a:cubicBezTo>
                    <a:cubicBezTo>
                      <a:pt x="28" y="22"/>
                      <a:pt x="28" y="22"/>
                      <a:pt x="28" y="22"/>
                    </a:cubicBezTo>
                    <a:cubicBezTo>
                      <a:pt x="26" y="24"/>
                      <a:pt x="24" y="24"/>
                      <a:pt x="22" y="24"/>
                    </a:cubicBezTo>
                    <a:cubicBezTo>
                      <a:pt x="20" y="24"/>
                      <a:pt x="18" y="24"/>
                      <a:pt x="17" y="22"/>
                    </a:cubicBezTo>
                    <a:cubicBezTo>
                      <a:pt x="15" y="20"/>
                      <a:pt x="14" y="18"/>
                      <a:pt x="14" y="16"/>
                    </a:cubicBezTo>
                    <a:cubicBezTo>
                      <a:pt x="14" y="14"/>
                      <a:pt x="15" y="12"/>
                      <a:pt x="16" y="11"/>
                    </a:cubicBezTo>
                    <a:lnTo>
                      <a:pt x="2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4" name="Freeform 39">
                <a:extLst>
                  <a:ext uri="{FF2B5EF4-FFF2-40B4-BE49-F238E27FC236}">
                    <a16:creationId xmlns:a16="http://schemas.microsoft.com/office/drawing/2014/main" id="{A19CA281-0308-402B-885D-3C9AB42D48FD}"/>
                  </a:ext>
                </a:extLst>
              </p:cNvPr>
              <p:cNvSpPr>
                <a:spLocks/>
              </p:cNvSpPr>
              <p:nvPr/>
            </p:nvSpPr>
            <p:spPr bwMode="auto">
              <a:xfrm>
                <a:off x="5459413" y="1500188"/>
                <a:ext cx="304800" cy="304800"/>
              </a:xfrm>
              <a:custGeom>
                <a:avLst/>
                <a:gdLst>
                  <a:gd name="T0" fmla="*/ 82 w 97"/>
                  <a:gd name="T1" fmla="*/ 48 h 97"/>
                  <a:gd name="T2" fmla="*/ 48 w 97"/>
                  <a:gd name="T3" fmla="*/ 82 h 97"/>
                  <a:gd name="T4" fmla="*/ 15 w 97"/>
                  <a:gd name="T5" fmla="*/ 48 h 97"/>
                  <a:gd name="T6" fmla="*/ 48 w 97"/>
                  <a:gd name="T7" fmla="*/ 15 h 97"/>
                  <a:gd name="T8" fmla="*/ 65 w 97"/>
                  <a:gd name="T9" fmla="*/ 19 h 97"/>
                  <a:gd name="T10" fmla="*/ 76 w 97"/>
                  <a:gd name="T11" fmla="*/ 8 h 97"/>
                  <a:gd name="T12" fmla="*/ 48 w 97"/>
                  <a:gd name="T13" fmla="*/ 0 h 97"/>
                  <a:gd name="T14" fmla="*/ 0 w 97"/>
                  <a:gd name="T15" fmla="*/ 48 h 97"/>
                  <a:gd name="T16" fmla="*/ 48 w 97"/>
                  <a:gd name="T17" fmla="*/ 97 h 97"/>
                  <a:gd name="T18" fmla="*/ 97 w 97"/>
                  <a:gd name="T19" fmla="*/ 48 h 97"/>
                  <a:gd name="T20" fmla="*/ 92 w 97"/>
                  <a:gd name="T21" fmla="*/ 27 h 97"/>
                  <a:gd name="T22" fmla="*/ 80 w 97"/>
                  <a:gd name="T23" fmla="*/ 36 h 97"/>
                  <a:gd name="T24" fmla="*/ 82 w 97"/>
                  <a:gd name="T25" fmla="*/ 4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97">
                    <a:moveTo>
                      <a:pt x="82" y="48"/>
                    </a:moveTo>
                    <a:cubicBezTo>
                      <a:pt x="82" y="67"/>
                      <a:pt x="67" y="82"/>
                      <a:pt x="48" y="82"/>
                    </a:cubicBezTo>
                    <a:cubicBezTo>
                      <a:pt x="30" y="82"/>
                      <a:pt x="15" y="67"/>
                      <a:pt x="15" y="48"/>
                    </a:cubicBezTo>
                    <a:cubicBezTo>
                      <a:pt x="15" y="30"/>
                      <a:pt x="30" y="15"/>
                      <a:pt x="48" y="15"/>
                    </a:cubicBezTo>
                    <a:cubicBezTo>
                      <a:pt x="55" y="15"/>
                      <a:pt x="60" y="16"/>
                      <a:pt x="65" y="19"/>
                    </a:cubicBezTo>
                    <a:cubicBezTo>
                      <a:pt x="76" y="8"/>
                      <a:pt x="76" y="8"/>
                      <a:pt x="76" y="8"/>
                    </a:cubicBezTo>
                    <a:cubicBezTo>
                      <a:pt x="68" y="3"/>
                      <a:pt x="59" y="0"/>
                      <a:pt x="48" y="0"/>
                    </a:cubicBezTo>
                    <a:cubicBezTo>
                      <a:pt x="21" y="0"/>
                      <a:pt x="0" y="21"/>
                      <a:pt x="0" y="48"/>
                    </a:cubicBezTo>
                    <a:cubicBezTo>
                      <a:pt x="0" y="75"/>
                      <a:pt x="21" y="97"/>
                      <a:pt x="48" y="97"/>
                    </a:cubicBezTo>
                    <a:cubicBezTo>
                      <a:pt x="75" y="97"/>
                      <a:pt x="97" y="75"/>
                      <a:pt x="97" y="48"/>
                    </a:cubicBezTo>
                    <a:cubicBezTo>
                      <a:pt x="97" y="41"/>
                      <a:pt x="95" y="34"/>
                      <a:pt x="92" y="27"/>
                    </a:cubicBezTo>
                    <a:cubicBezTo>
                      <a:pt x="80" y="36"/>
                      <a:pt x="80" y="36"/>
                      <a:pt x="80" y="36"/>
                    </a:cubicBezTo>
                    <a:cubicBezTo>
                      <a:pt x="81" y="40"/>
                      <a:pt x="82" y="44"/>
                      <a:pt x="8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5" name="Freeform 40">
                <a:extLst>
                  <a:ext uri="{FF2B5EF4-FFF2-40B4-BE49-F238E27FC236}">
                    <a16:creationId xmlns:a16="http://schemas.microsoft.com/office/drawing/2014/main" id="{05FC28CB-1ACA-4585-BFE6-B26E3EBDEEFA}"/>
                  </a:ext>
                </a:extLst>
              </p:cNvPr>
              <p:cNvSpPr>
                <a:spLocks/>
              </p:cNvSpPr>
              <p:nvPr/>
            </p:nvSpPr>
            <p:spPr bwMode="auto">
              <a:xfrm>
                <a:off x="5610225" y="1412875"/>
                <a:ext cx="231775" cy="241300"/>
              </a:xfrm>
              <a:custGeom>
                <a:avLst/>
                <a:gdLst>
                  <a:gd name="T0" fmla="*/ 73 w 74"/>
                  <a:gd name="T1" fmla="*/ 1 h 77"/>
                  <a:gd name="T2" fmla="*/ 70 w 74"/>
                  <a:gd name="T3" fmla="*/ 0 h 77"/>
                  <a:gd name="T4" fmla="*/ 67 w 74"/>
                  <a:gd name="T5" fmla="*/ 1 h 77"/>
                  <a:gd name="T6" fmla="*/ 50 w 74"/>
                  <a:gd name="T7" fmla="*/ 20 h 77"/>
                  <a:gd name="T8" fmla="*/ 40 w 74"/>
                  <a:gd name="T9" fmla="*/ 30 h 77"/>
                  <a:gd name="T10" fmla="*/ 31 w 74"/>
                  <a:gd name="T11" fmla="*/ 39 h 77"/>
                  <a:gd name="T12" fmla="*/ 21 w 74"/>
                  <a:gd name="T13" fmla="*/ 50 h 77"/>
                  <a:gd name="T14" fmla="*/ 11 w 74"/>
                  <a:gd name="T15" fmla="*/ 60 h 77"/>
                  <a:gd name="T16" fmla="*/ 1 w 74"/>
                  <a:gd name="T17" fmla="*/ 71 h 77"/>
                  <a:gd name="T18" fmla="*/ 1 w 74"/>
                  <a:gd name="T19" fmla="*/ 76 h 77"/>
                  <a:gd name="T20" fmla="*/ 4 w 74"/>
                  <a:gd name="T21" fmla="*/ 77 h 77"/>
                  <a:gd name="T22" fmla="*/ 7 w 74"/>
                  <a:gd name="T23" fmla="*/ 76 h 77"/>
                  <a:gd name="T24" fmla="*/ 16 w 74"/>
                  <a:gd name="T25" fmla="*/ 66 h 77"/>
                  <a:gd name="T26" fmla="*/ 26 w 74"/>
                  <a:gd name="T27" fmla="*/ 55 h 77"/>
                  <a:gd name="T28" fmla="*/ 37 w 74"/>
                  <a:gd name="T29" fmla="*/ 44 h 77"/>
                  <a:gd name="T30" fmla="*/ 45 w 74"/>
                  <a:gd name="T31" fmla="*/ 36 h 77"/>
                  <a:gd name="T32" fmla="*/ 55 w 74"/>
                  <a:gd name="T33" fmla="*/ 25 h 77"/>
                  <a:gd name="T34" fmla="*/ 73 w 74"/>
                  <a:gd name="T35" fmla="*/ 6 h 77"/>
                  <a:gd name="T36" fmla="*/ 73 w 74"/>
                  <a:gd name="T37" fmla="*/ 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77">
                    <a:moveTo>
                      <a:pt x="73" y="1"/>
                    </a:moveTo>
                    <a:cubicBezTo>
                      <a:pt x="72" y="1"/>
                      <a:pt x="71" y="0"/>
                      <a:pt x="70" y="0"/>
                    </a:cubicBezTo>
                    <a:cubicBezTo>
                      <a:pt x="69" y="0"/>
                      <a:pt x="68" y="0"/>
                      <a:pt x="67" y="1"/>
                    </a:cubicBezTo>
                    <a:cubicBezTo>
                      <a:pt x="50" y="20"/>
                      <a:pt x="50" y="20"/>
                      <a:pt x="50" y="20"/>
                    </a:cubicBezTo>
                    <a:cubicBezTo>
                      <a:pt x="40" y="30"/>
                      <a:pt x="40" y="30"/>
                      <a:pt x="40" y="30"/>
                    </a:cubicBezTo>
                    <a:cubicBezTo>
                      <a:pt x="31" y="39"/>
                      <a:pt x="31" y="39"/>
                      <a:pt x="31" y="39"/>
                    </a:cubicBezTo>
                    <a:cubicBezTo>
                      <a:pt x="21" y="50"/>
                      <a:pt x="21" y="50"/>
                      <a:pt x="21" y="50"/>
                    </a:cubicBezTo>
                    <a:cubicBezTo>
                      <a:pt x="11" y="60"/>
                      <a:pt x="11" y="60"/>
                      <a:pt x="11" y="60"/>
                    </a:cubicBezTo>
                    <a:cubicBezTo>
                      <a:pt x="1" y="71"/>
                      <a:pt x="1" y="71"/>
                      <a:pt x="1" y="71"/>
                    </a:cubicBezTo>
                    <a:cubicBezTo>
                      <a:pt x="0" y="72"/>
                      <a:pt x="0" y="74"/>
                      <a:pt x="1" y="76"/>
                    </a:cubicBezTo>
                    <a:cubicBezTo>
                      <a:pt x="2" y="77"/>
                      <a:pt x="3" y="77"/>
                      <a:pt x="4" y="77"/>
                    </a:cubicBezTo>
                    <a:cubicBezTo>
                      <a:pt x="5" y="77"/>
                      <a:pt x="6" y="77"/>
                      <a:pt x="7" y="76"/>
                    </a:cubicBezTo>
                    <a:cubicBezTo>
                      <a:pt x="16" y="66"/>
                      <a:pt x="16" y="66"/>
                      <a:pt x="16" y="66"/>
                    </a:cubicBezTo>
                    <a:cubicBezTo>
                      <a:pt x="26" y="55"/>
                      <a:pt x="26" y="55"/>
                      <a:pt x="26" y="55"/>
                    </a:cubicBezTo>
                    <a:cubicBezTo>
                      <a:pt x="37" y="44"/>
                      <a:pt x="37" y="44"/>
                      <a:pt x="37" y="44"/>
                    </a:cubicBezTo>
                    <a:cubicBezTo>
                      <a:pt x="45" y="36"/>
                      <a:pt x="45" y="36"/>
                      <a:pt x="45" y="36"/>
                    </a:cubicBezTo>
                    <a:cubicBezTo>
                      <a:pt x="55" y="25"/>
                      <a:pt x="55" y="25"/>
                      <a:pt x="55" y="25"/>
                    </a:cubicBezTo>
                    <a:cubicBezTo>
                      <a:pt x="73" y="6"/>
                      <a:pt x="73" y="6"/>
                      <a:pt x="73" y="6"/>
                    </a:cubicBezTo>
                    <a:cubicBezTo>
                      <a:pt x="74" y="5"/>
                      <a:pt x="74" y="3"/>
                      <a:pt x="7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6" name="Freeform 41">
                <a:extLst>
                  <a:ext uri="{FF2B5EF4-FFF2-40B4-BE49-F238E27FC236}">
                    <a16:creationId xmlns:a16="http://schemas.microsoft.com/office/drawing/2014/main" id="{07B36E4E-B765-45F7-BCB9-F268DC8EA275}"/>
                  </a:ext>
                </a:extLst>
              </p:cNvPr>
              <p:cNvSpPr>
                <a:spLocks/>
              </p:cNvSpPr>
              <p:nvPr/>
            </p:nvSpPr>
            <p:spPr bwMode="auto">
              <a:xfrm>
                <a:off x="5713413" y="1365250"/>
                <a:ext cx="73025" cy="150812"/>
              </a:xfrm>
              <a:custGeom>
                <a:avLst/>
                <a:gdLst>
                  <a:gd name="T0" fmla="*/ 4 w 46"/>
                  <a:gd name="T1" fmla="*/ 61 h 95"/>
                  <a:gd name="T2" fmla="*/ 40 w 46"/>
                  <a:gd name="T3" fmla="*/ 0 h 95"/>
                  <a:gd name="T4" fmla="*/ 46 w 46"/>
                  <a:gd name="T5" fmla="*/ 46 h 95"/>
                  <a:gd name="T6" fmla="*/ 0 w 46"/>
                  <a:gd name="T7" fmla="*/ 95 h 95"/>
                  <a:gd name="T8" fmla="*/ 4 w 46"/>
                  <a:gd name="T9" fmla="*/ 61 h 95"/>
                </a:gdLst>
                <a:ahLst/>
                <a:cxnLst>
                  <a:cxn ang="0">
                    <a:pos x="T0" y="T1"/>
                  </a:cxn>
                  <a:cxn ang="0">
                    <a:pos x="T2" y="T3"/>
                  </a:cxn>
                  <a:cxn ang="0">
                    <a:pos x="T4" y="T5"/>
                  </a:cxn>
                  <a:cxn ang="0">
                    <a:pos x="T6" y="T7"/>
                  </a:cxn>
                  <a:cxn ang="0">
                    <a:pos x="T8" y="T9"/>
                  </a:cxn>
                </a:cxnLst>
                <a:rect l="0" t="0" r="r" b="b"/>
                <a:pathLst>
                  <a:path w="46" h="95">
                    <a:moveTo>
                      <a:pt x="4" y="61"/>
                    </a:moveTo>
                    <a:lnTo>
                      <a:pt x="40" y="0"/>
                    </a:lnTo>
                    <a:lnTo>
                      <a:pt x="46" y="46"/>
                    </a:lnTo>
                    <a:lnTo>
                      <a:pt x="0" y="95"/>
                    </a:lnTo>
                    <a:lnTo>
                      <a:pt x="4"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7" name="Freeform 42">
                <a:extLst>
                  <a:ext uri="{FF2B5EF4-FFF2-40B4-BE49-F238E27FC236}">
                    <a16:creationId xmlns:a16="http://schemas.microsoft.com/office/drawing/2014/main" id="{46BEED74-DE6F-4AD0-B2D9-DF0FFB7F75DC}"/>
                  </a:ext>
                </a:extLst>
              </p:cNvPr>
              <p:cNvSpPr>
                <a:spLocks/>
              </p:cNvSpPr>
              <p:nvPr/>
            </p:nvSpPr>
            <p:spPr bwMode="auto">
              <a:xfrm>
                <a:off x="5716588" y="1493838"/>
                <a:ext cx="6350" cy="12700"/>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cubicBezTo>
                      <a:pt x="2" y="1"/>
                      <a:pt x="1" y="1"/>
                      <a:pt x="0" y="0"/>
                    </a:cubicBezTo>
                    <a:cubicBezTo>
                      <a:pt x="0" y="4"/>
                      <a:pt x="0" y="4"/>
                      <a:pt x="0" y="4"/>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8" name="Freeform 43">
                <a:extLst>
                  <a:ext uri="{FF2B5EF4-FFF2-40B4-BE49-F238E27FC236}">
                    <a16:creationId xmlns:a16="http://schemas.microsoft.com/office/drawing/2014/main" id="{5AA8DE5C-132D-4AF8-8675-63AD7A0DBF63}"/>
                  </a:ext>
                </a:extLst>
              </p:cNvPr>
              <p:cNvSpPr>
                <a:spLocks/>
              </p:cNvSpPr>
              <p:nvPr/>
            </p:nvSpPr>
            <p:spPr bwMode="auto">
              <a:xfrm>
                <a:off x="5729288" y="1377950"/>
                <a:ext cx="50800" cy="87312"/>
              </a:xfrm>
              <a:custGeom>
                <a:avLst/>
                <a:gdLst>
                  <a:gd name="T0" fmla="*/ 16 w 16"/>
                  <a:gd name="T1" fmla="*/ 18 h 28"/>
                  <a:gd name="T2" fmla="*/ 14 w 16"/>
                  <a:gd name="T3" fmla="*/ 0 h 28"/>
                  <a:gd name="T4" fmla="*/ 0 w 16"/>
                  <a:gd name="T5" fmla="*/ 22 h 28"/>
                  <a:gd name="T6" fmla="*/ 8 w 16"/>
                  <a:gd name="T7" fmla="*/ 28 h 28"/>
                  <a:gd name="T8" fmla="*/ 16 w 16"/>
                  <a:gd name="T9" fmla="*/ 18 h 28"/>
                </a:gdLst>
                <a:ahLst/>
                <a:cxnLst>
                  <a:cxn ang="0">
                    <a:pos x="T0" y="T1"/>
                  </a:cxn>
                  <a:cxn ang="0">
                    <a:pos x="T2" y="T3"/>
                  </a:cxn>
                  <a:cxn ang="0">
                    <a:pos x="T4" y="T5"/>
                  </a:cxn>
                  <a:cxn ang="0">
                    <a:pos x="T6" y="T7"/>
                  </a:cxn>
                  <a:cxn ang="0">
                    <a:pos x="T8" y="T9"/>
                  </a:cxn>
                </a:cxnLst>
                <a:rect l="0" t="0" r="r" b="b"/>
                <a:pathLst>
                  <a:path w="16" h="28">
                    <a:moveTo>
                      <a:pt x="16" y="18"/>
                    </a:moveTo>
                    <a:cubicBezTo>
                      <a:pt x="14" y="0"/>
                      <a:pt x="14" y="0"/>
                      <a:pt x="14" y="0"/>
                    </a:cubicBezTo>
                    <a:cubicBezTo>
                      <a:pt x="0" y="22"/>
                      <a:pt x="0" y="22"/>
                      <a:pt x="0" y="22"/>
                    </a:cubicBezTo>
                    <a:cubicBezTo>
                      <a:pt x="3" y="24"/>
                      <a:pt x="5" y="26"/>
                      <a:pt x="8" y="28"/>
                    </a:cubicBezTo>
                    <a:lnTo>
                      <a:pt x="1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39" name="Freeform 44">
                <a:extLst>
                  <a:ext uri="{FF2B5EF4-FFF2-40B4-BE49-F238E27FC236}">
                    <a16:creationId xmlns:a16="http://schemas.microsoft.com/office/drawing/2014/main" id="{07FE3EC5-09E1-47B4-907B-08F2923BF0BF}"/>
                  </a:ext>
                </a:extLst>
              </p:cNvPr>
              <p:cNvSpPr>
                <a:spLocks/>
              </p:cNvSpPr>
              <p:nvPr/>
            </p:nvSpPr>
            <p:spPr bwMode="auto">
              <a:xfrm>
                <a:off x="5375275" y="1416050"/>
                <a:ext cx="469900" cy="469900"/>
              </a:xfrm>
              <a:custGeom>
                <a:avLst/>
                <a:gdLst>
                  <a:gd name="T0" fmla="*/ 141 w 150"/>
                  <a:gd name="T1" fmla="*/ 39 h 150"/>
                  <a:gd name="T2" fmla="*/ 129 w 150"/>
                  <a:gd name="T3" fmla="*/ 48 h 150"/>
                  <a:gd name="T4" fmla="*/ 136 w 150"/>
                  <a:gd name="T5" fmla="*/ 75 h 150"/>
                  <a:gd name="T6" fmla="*/ 75 w 150"/>
                  <a:gd name="T7" fmla="*/ 136 h 150"/>
                  <a:gd name="T8" fmla="*/ 15 w 150"/>
                  <a:gd name="T9" fmla="*/ 75 h 150"/>
                  <a:gd name="T10" fmla="*/ 75 w 150"/>
                  <a:gd name="T11" fmla="*/ 15 h 150"/>
                  <a:gd name="T12" fmla="*/ 107 w 150"/>
                  <a:gd name="T13" fmla="*/ 24 h 150"/>
                  <a:gd name="T14" fmla="*/ 108 w 150"/>
                  <a:gd name="T15" fmla="*/ 15 h 150"/>
                  <a:gd name="T16" fmla="*/ 108 w 150"/>
                  <a:gd name="T17" fmla="*/ 14 h 150"/>
                  <a:gd name="T18" fmla="*/ 108 w 150"/>
                  <a:gd name="T19" fmla="*/ 14 h 150"/>
                  <a:gd name="T20" fmla="*/ 111 w 150"/>
                  <a:gd name="T21" fmla="*/ 9 h 150"/>
                  <a:gd name="T22" fmla="*/ 75 w 150"/>
                  <a:gd name="T23" fmla="*/ 0 h 150"/>
                  <a:gd name="T24" fmla="*/ 0 w 150"/>
                  <a:gd name="T25" fmla="*/ 75 h 150"/>
                  <a:gd name="T26" fmla="*/ 75 w 150"/>
                  <a:gd name="T27" fmla="*/ 150 h 150"/>
                  <a:gd name="T28" fmla="*/ 150 w 150"/>
                  <a:gd name="T29" fmla="*/ 75 h 150"/>
                  <a:gd name="T30" fmla="*/ 141 w 150"/>
                  <a:gd name="T31" fmla="*/ 3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0" h="150">
                    <a:moveTo>
                      <a:pt x="141" y="39"/>
                    </a:moveTo>
                    <a:cubicBezTo>
                      <a:pt x="129" y="48"/>
                      <a:pt x="129" y="48"/>
                      <a:pt x="129" y="48"/>
                    </a:cubicBezTo>
                    <a:cubicBezTo>
                      <a:pt x="133" y="56"/>
                      <a:pt x="136" y="65"/>
                      <a:pt x="136" y="75"/>
                    </a:cubicBezTo>
                    <a:cubicBezTo>
                      <a:pt x="136" y="109"/>
                      <a:pt x="109" y="136"/>
                      <a:pt x="75" y="136"/>
                    </a:cubicBezTo>
                    <a:cubicBezTo>
                      <a:pt x="42" y="136"/>
                      <a:pt x="15" y="109"/>
                      <a:pt x="15" y="75"/>
                    </a:cubicBezTo>
                    <a:cubicBezTo>
                      <a:pt x="15" y="42"/>
                      <a:pt x="42" y="15"/>
                      <a:pt x="75" y="15"/>
                    </a:cubicBezTo>
                    <a:cubicBezTo>
                      <a:pt x="87" y="15"/>
                      <a:pt x="98" y="18"/>
                      <a:pt x="107" y="24"/>
                    </a:cubicBezTo>
                    <a:cubicBezTo>
                      <a:pt x="108" y="15"/>
                      <a:pt x="108" y="15"/>
                      <a:pt x="108" y="15"/>
                    </a:cubicBezTo>
                    <a:cubicBezTo>
                      <a:pt x="108" y="14"/>
                      <a:pt x="108" y="14"/>
                      <a:pt x="108" y="14"/>
                    </a:cubicBezTo>
                    <a:cubicBezTo>
                      <a:pt x="108" y="14"/>
                      <a:pt x="108" y="14"/>
                      <a:pt x="108" y="14"/>
                    </a:cubicBezTo>
                    <a:cubicBezTo>
                      <a:pt x="111" y="9"/>
                      <a:pt x="111" y="9"/>
                      <a:pt x="111" y="9"/>
                    </a:cubicBezTo>
                    <a:cubicBezTo>
                      <a:pt x="100" y="4"/>
                      <a:pt x="88" y="0"/>
                      <a:pt x="75" y="0"/>
                    </a:cubicBezTo>
                    <a:cubicBezTo>
                      <a:pt x="34" y="0"/>
                      <a:pt x="0" y="34"/>
                      <a:pt x="0" y="75"/>
                    </a:cubicBezTo>
                    <a:cubicBezTo>
                      <a:pt x="0" y="117"/>
                      <a:pt x="34" y="150"/>
                      <a:pt x="75" y="150"/>
                    </a:cubicBezTo>
                    <a:cubicBezTo>
                      <a:pt x="117" y="150"/>
                      <a:pt x="150" y="117"/>
                      <a:pt x="150" y="75"/>
                    </a:cubicBezTo>
                    <a:cubicBezTo>
                      <a:pt x="150" y="62"/>
                      <a:pt x="147" y="50"/>
                      <a:pt x="141"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0" name="Freeform 45">
                <a:extLst>
                  <a:ext uri="{FF2B5EF4-FFF2-40B4-BE49-F238E27FC236}">
                    <a16:creationId xmlns:a16="http://schemas.microsoft.com/office/drawing/2014/main" id="{ACAF5FBC-FE9B-48C3-93B9-6ECF297D901C}"/>
                  </a:ext>
                </a:extLst>
              </p:cNvPr>
              <p:cNvSpPr>
                <a:spLocks/>
              </p:cNvSpPr>
              <p:nvPr/>
            </p:nvSpPr>
            <p:spPr bwMode="auto">
              <a:xfrm>
                <a:off x="5738813" y="1474788"/>
                <a:ext cx="147638" cy="82550"/>
              </a:xfrm>
              <a:custGeom>
                <a:avLst/>
                <a:gdLst>
                  <a:gd name="T0" fmla="*/ 47 w 93"/>
                  <a:gd name="T1" fmla="*/ 0 h 52"/>
                  <a:gd name="T2" fmla="*/ 93 w 93"/>
                  <a:gd name="T3" fmla="*/ 8 h 52"/>
                  <a:gd name="T4" fmla="*/ 26 w 93"/>
                  <a:gd name="T5" fmla="*/ 52 h 52"/>
                  <a:gd name="T6" fmla="*/ 0 w 93"/>
                  <a:gd name="T7" fmla="*/ 48 h 52"/>
                  <a:gd name="T8" fmla="*/ 47 w 93"/>
                  <a:gd name="T9" fmla="*/ 0 h 52"/>
                </a:gdLst>
                <a:ahLst/>
                <a:cxnLst>
                  <a:cxn ang="0">
                    <a:pos x="T0" y="T1"/>
                  </a:cxn>
                  <a:cxn ang="0">
                    <a:pos x="T2" y="T3"/>
                  </a:cxn>
                  <a:cxn ang="0">
                    <a:pos x="T4" y="T5"/>
                  </a:cxn>
                  <a:cxn ang="0">
                    <a:pos x="T6" y="T7"/>
                  </a:cxn>
                  <a:cxn ang="0">
                    <a:pos x="T8" y="T9"/>
                  </a:cxn>
                </a:cxnLst>
                <a:rect l="0" t="0" r="r" b="b"/>
                <a:pathLst>
                  <a:path w="93" h="52">
                    <a:moveTo>
                      <a:pt x="47" y="0"/>
                    </a:moveTo>
                    <a:lnTo>
                      <a:pt x="93" y="8"/>
                    </a:lnTo>
                    <a:lnTo>
                      <a:pt x="26" y="52"/>
                    </a:lnTo>
                    <a:lnTo>
                      <a:pt x="0" y="4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sp>
        <p:nvSpPr>
          <p:cNvPr id="241" name="Arrow: Down 240">
            <a:extLst>
              <a:ext uri="{FF2B5EF4-FFF2-40B4-BE49-F238E27FC236}">
                <a16:creationId xmlns:a16="http://schemas.microsoft.com/office/drawing/2014/main" id="{7F7FED80-EEE8-4C11-887A-AA625AE55F8C}"/>
              </a:ext>
            </a:extLst>
          </p:cNvPr>
          <p:cNvSpPr/>
          <p:nvPr/>
        </p:nvSpPr>
        <p:spPr>
          <a:xfrm>
            <a:off x="1004376" y="285893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2" name="Arrow: Down 241">
            <a:extLst>
              <a:ext uri="{FF2B5EF4-FFF2-40B4-BE49-F238E27FC236}">
                <a16:creationId xmlns:a16="http://schemas.microsoft.com/office/drawing/2014/main" id="{3A1EDF48-C364-458E-A707-F447CDEB7652}"/>
              </a:ext>
            </a:extLst>
          </p:cNvPr>
          <p:cNvSpPr/>
          <p:nvPr/>
        </p:nvSpPr>
        <p:spPr>
          <a:xfrm>
            <a:off x="3619753" y="285893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3" name="Arrow: Down 242">
            <a:extLst>
              <a:ext uri="{FF2B5EF4-FFF2-40B4-BE49-F238E27FC236}">
                <a16:creationId xmlns:a16="http://schemas.microsoft.com/office/drawing/2014/main" id="{98F47CE0-93D5-4709-A94A-D1AA26C6B619}"/>
              </a:ext>
            </a:extLst>
          </p:cNvPr>
          <p:cNvSpPr/>
          <p:nvPr/>
        </p:nvSpPr>
        <p:spPr>
          <a:xfrm>
            <a:off x="6235130" y="285893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4" name="Arrow: Down 243">
            <a:extLst>
              <a:ext uri="{FF2B5EF4-FFF2-40B4-BE49-F238E27FC236}">
                <a16:creationId xmlns:a16="http://schemas.microsoft.com/office/drawing/2014/main" id="{C1B0CEA1-B3B9-4A2B-A677-0ED24557A3CA}"/>
              </a:ext>
            </a:extLst>
          </p:cNvPr>
          <p:cNvSpPr/>
          <p:nvPr/>
        </p:nvSpPr>
        <p:spPr>
          <a:xfrm>
            <a:off x="8850508" y="285893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0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45" name="TextBox 244">
            <a:extLst>
              <a:ext uri="{FF2B5EF4-FFF2-40B4-BE49-F238E27FC236}">
                <a16:creationId xmlns:a16="http://schemas.microsoft.com/office/drawing/2014/main" id="{CF891F13-ED21-4575-BCF7-6623209F9A3F}"/>
              </a:ext>
            </a:extLst>
          </p:cNvPr>
          <p:cNvSpPr txBox="1"/>
          <p:nvPr/>
        </p:nvSpPr>
        <p:spPr>
          <a:xfrm>
            <a:off x="-105486" y="304285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Lead in deep scientific knowledge and expertise</a:t>
            </a:r>
            <a:b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to discover cutting-edge medicines, </a:t>
            </a:r>
            <a:r>
              <a:rPr kumimoji="0" lang="en-GB" sz="1400" b="0" i="0" u="none" strike="noStrike" kern="1200" cap="none" spc="0" normalizeH="0" baseline="0" noProof="0" dirty="0" err="1">
                <a:ln>
                  <a:noFill/>
                </a:ln>
                <a:solidFill>
                  <a:srgbClr val="0460A9"/>
                </a:solidFill>
                <a:effectLst/>
                <a:uLnTx/>
                <a:uFillTx/>
                <a:latin typeface="Arial" panose="020B0604020202020204"/>
                <a:ea typeface="+mn-ea"/>
                <a:cs typeface="+mn-cs"/>
              </a:rPr>
              <a:t>MoAs</a:t>
            </a: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 and drug delivery platforms</a:t>
            </a:r>
          </a:p>
        </p:txBody>
      </p:sp>
      <p:sp>
        <p:nvSpPr>
          <p:cNvPr id="247" name="TextBox 246">
            <a:extLst>
              <a:ext uri="{FF2B5EF4-FFF2-40B4-BE49-F238E27FC236}">
                <a16:creationId xmlns:a16="http://schemas.microsoft.com/office/drawing/2014/main" id="{1991D2D9-5B43-41E3-BE42-03A522CEEF13}"/>
              </a:ext>
            </a:extLst>
          </p:cNvPr>
          <p:cNvSpPr txBox="1"/>
          <p:nvPr/>
        </p:nvSpPr>
        <p:spPr>
          <a:xfrm>
            <a:off x="5121192" y="304285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Generate the right data</a:t>
            </a:r>
            <a:b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to demonstrate value </a:t>
            </a:r>
            <a:b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and ensure all eligible patients get access</a:t>
            </a:r>
            <a:b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 to our medicine</a:t>
            </a:r>
          </a:p>
        </p:txBody>
      </p:sp>
      <p:sp>
        <p:nvSpPr>
          <p:cNvPr id="248" name="TextBox 247">
            <a:extLst>
              <a:ext uri="{FF2B5EF4-FFF2-40B4-BE49-F238E27FC236}">
                <a16:creationId xmlns:a16="http://schemas.microsoft.com/office/drawing/2014/main" id="{89532A26-27F6-4664-9F2F-E24F57C817DE}"/>
              </a:ext>
            </a:extLst>
          </p:cNvPr>
          <p:cNvSpPr txBox="1"/>
          <p:nvPr/>
        </p:nvSpPr>
        <p:spPr>
          <a:xfrm>
            <a:off x="7734532" y="304285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Look beyond traditional</a:t>
            </a:r>
            <a:b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areas of focus and ensure each patient receives the best care and benefit</a:t>
            </a:r>
            <a:b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br>
            <a:r>
              <a:rPr kumimoji="0" lang="en-GB" sz="1400" b="0" i="0" u="none" strike="noStrike" kern="1200" cap="none" spc="0" normalizeH="0" baseline="0" noProof="0" dirty="0">
                <a:ln>
                  <a:noFill/>
                </a:ln>
                <a:solidFill>
                  <a:srgbClr val="0460A9"/>
                </a:solidFill>
                <a:effectLst/>
                <a:uLnTx/>
                <a:uFillTx/>
                <a:latin typeface="Arial" panose="020B0604020202020204"/>
                <a:ea typeface="+mn-ea"/>
                <a:cs typeface="+mn-cs"/>
              </a:rPr>
              <a:t>from our solutions</a:t>
            </a:r>
          </a:p>
        </p:txBody>
      </p:sp>
      <p:grpSp>
        <p:nvGrpSpPr>
          <p:cNvPr id="249" name="Drop1">
            <a:extLst>
              <a:ext uri="{FF2B5EF4-FFF2-40B4-BE49-F238E27FC236}">
                <a16:creationId xmlns:a16="http://schemas.microsoft.com/office/drawing/2014/main" id="{CE481A07-0CA6-4D23-9E65-34CDDE0830D4}"/>
              </a:ext>
            </a:extLst>
          </p:cNvPr>
          <p:cNvGrpSpPr/>
          <p:nvPr/>
        </p:nvGrpSpPr>
        <p:grpSpPr>
          <a:xfrm>
            <a:off x="1033710" y="4297045"/>
            <a:ext cx="373380" cy="373380"/>
            <a:chOff x="1569720" y="4732020"/>
            <a:chExt cx="373380" cy="373380"/>
          </a:xfrm>
        </p:grpSpPr>
        <p:sp>
          <p:nvSpPr>
            <p:cNvPr id="250" name="Oval 249">
              <a:extLst>
                <a:ext uri="{FF2B5EF4-FFF2-40B4-BE49-F238E27FC236}">
                  <a16:creationId xmlns:a16="http://schemas.microsoft.com/office/drawing/2014/main" id="{C38C46CE-436F-4C52-A3F0-FD2641FD1ECA}"/>
                </a:ext>
              </a:extLst>
            </p:cNvPr>
            <p:cNvSpPr/>
            <p:nvPr/>
          </p:nvSpPr>
          <p:spPr>
            <a:xfrm>
              <a:off x="1569720" y="4732020"/>
              <a:ext cx="373380" cy="3733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1" name="Freeform: Shape 250">
              <a:extLst>
                <a:ext uri="{FF2B5EF4-FFF2-40B4-BE49-F238E27FC236}">
                  <a16:creationId xmlns:a16="http://schemas.microsoft.com/office/drawing/2014/main" id="{7675673B-0173-4517-B202-C7E6744356C0}"/>
                </a:ext>
              </a:extLst>
            </p:cNvPr>
            <p:cNvSpPr/>
            <p:nvPr/>
          </p:nvSpPr>
          <p:spPr>
            <a:xfrm rot="5400000">
              <a:off x="1689552" y="4828945"/>
              <a:ext cx="133716"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52" name="Drop2">
            <a:extLst>
              <a:ext uri="{FF2B5EF4-FFF2-40B4-BE49-F238E27FC236}">
                <a16:creationId xmlns:a16="http://schemas.microsoft.com/office/drawing/2014/main" id="{B3F9D215-15D3-45EC-B029-4E3DC55E0508}"/>
              </a:ext>
            </a:extLst>
          </p:cNvPr>
          <p:cNvGrpSpPr/>
          <p:nvPr/>
        </p:nvGrpSpPr>
        <p:grpSpPr>
          <a:xfrm>
            <a:off x="3634849" y="4297045"/>
            <a:ext cx="373380" cy="373380"/>
            <a:chOff x="1569720" y="4732020"/>
            <a:chExt cx="373380" cy="373380"/>
          </a:xfrm>
        </p:grpSpPr>
        <p:sp>
          <p:nvSpPr>
            <p:cNvPr id="253" name="Oval 252">
              <a:extLst>
                <a:ext uri="{FF2B5EF4-FFF2-40B4-BE49-F238E27FC236}">
                  <a16:creationId xmlns:a16="http://schemas.microsoft.com/office/drawing/2014/main" id="{FD78A390-2F09-4354-BAEF-5C65125EA90B}"/>
                </a:ext>
              </a:extLst>
            </p:cNvPr>
            <p:cNvSpPr/>
            <p:nvPr/>
          </p:nvSpPr>
          <p:spPr>
            <a:xfrm>
              <a:off x="1569720" y="4732020"/>
              <a:ext cx="373380" cy="3733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4" name="Freeform: Shape 253">
              <a:extLst>
                <a:ext uri="{FF2B5EF4-FFF2-40B4-BE49-F238E27FC236}">
                  <a16:creationId xmlns:a16="http://schemas.microsoft.com/office/drawing/2014/main" id="{89C81E28-240F-494E-A7BB-E9D58DE12984}"/>
                </a:ext>
              </a:extLst>
            </p:cNvPr>
            <p:cNvSpPr/>
            <p:nvPr/>
          </p:nvSpPr>
          <p:spPr>
            <a:xfrm rot="5400000">
              <a:off x="1689552" y="4828945"/>
              <a:ext cx="133716"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55" name="Drop3">
            <a:extLst>
              <a:ext uri="{FF2B5EF4-FFF2-40B4-BE49-F238E27FC236}">
                <a16:creationId xmlns:a16="http://schemas.microsoft.com/office/drawing/2014/main" id="{664C54CB-7C51-489D-9F4B-92749E755520}"/>
              </a:ext>
            </a:extLst>
          </p:cNvPr>
          <p:cNvGrpSpPr/>
          <p:nvPr/>
        </p:nvGrpSpPr>
        <p:grpSpPr>
          <a:xfrm>
            <a:off x="6235988" y="4297045"/>
            <a:ext cx="373380" cy="373380"/>
            <a:chOff x="1569720" y="4732020"/>
            <a:chExt cx="373380" cy="373380"/>
          </a:xfrm>
        </p:grpSpPr>
        <p:sp>
          <p:nvSpPr>
            <p:cNvPr id="256" name="Oval 255">
              <a:extLst>
                <a:ext uri="{FF2B5EF4-FFF2-40B4-BE49-F238E27FC236}">
                  <a16:creationId xmlns:a16="http://schemas.microsoft.com/office/drawing/2014/main" id="{28ED4C11-3B57-4D3E-A07D-F230513F51BF}"/>
                </a:ext>
              </a:extLst>
            </p:cNvPr>
            <p:cNvSpPr/>
            <p:nvPr/>
          </p:nvSpPr>
          <p:spPr>
            <a:xfrm>
              <a:off x="1569720" y="4732020"/>
              <a:ext cx="373380" cy="3733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57" name="Freeform: Shape 256">
              <a:extLst>
                <a:ext uri="{FF2B5EF4-FFF2-40B4-BE49-F238E27FC236}">
                  <a16:creationId xmlns:a16="http://schemas.microsoft.com/office/drawing/2014/main" id="{CEC7408A-D2C4-4874-917A-B9FD9A07710F}"/>
                </a:ext>
              </a:extLst>
            </p:cNvPr>
            <p:cNvSpPr/>
            <p:nvPr/>
          </p:nvSpPr>
          <p:spPr>
            <a:xfrm rot="5400000">
              <a:off x="1689552" y="4828945"/>
              <a:ext cx="133716"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258" name="Drop4">
            <a:extLst>
              <a:ext uri="{FF2B5EF4-FFF2-40B4-BE49-F238E27FC236}">
                <a16:creationId xmlns:a16="http://schemas.microsoft.com/office/drawing/2014/main" id="{982851EE-7CDC-4BBB-9CC3-9637868B6E21}"/>
              </a:ext>
            </a:extLst>
          </p:cNvPr>
          <p:cNvGrpSpPr/>
          <p:nvPr/>
        </p:nvGrpSpPr>
        <p:grpSpPr>
          <a:xfrm>
            <a:off x="8837128" y="4297045"/>
            <a:ext cx="373380" cy="373380"/>
            <a:chOff x="1569720" y="4732020"/>
            <a:chExt cx="373380" cy="373380"/>
          </a:xfrm>
        </p:grpSpPr>
        <p:sp>
          <p:nvSpPr>
            <p:cNvPr id="259" name="Oval 258">
              <a:extLst>
                <a:ext uri="{FF2B5EF4-FFF2-40B4-BE49-F238E27FC236}">
                  <a16:creationId xmlns:a16="http://schemas.microsoft.com/office/drawing/2014/main" id="{3B553D01-6CF0-40F7-96C7-106DCB639691}"/>
                </a:ext>
              </a:extLst>
            </p:cNvPr>
            <p:cNvSpPr/>
            <p:nvPr/>
          </p:nvSpPr>
          <p:spPr>
            <a:xfrm>
              <a:off x="1569720" y="4732020"/>
              <a:ext cx="373380" cy="3733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60" name="Freeform: Shape 259">
              <a:extLst>
                <a:ext uri="{FF2B5EF4-FFF2-40B4-BE49-F238E27FC236}">
                  <a16:creationId xmlns:a16="http://schemas.microsoft.com/office/drawing/2014/main" id="{D5C7FC1E-4D66-4F45-A8E5-2E94EBD1A564}"/>
                </a:ext>
              </a:extLst>
            </p:cNvPr>
            <p:cNvSpPr/>
            <p:nvPr/>
          </p:nvSpPr>
          <p:spPr>
            <a:xfrm rot="5400000">
              <a:off x="1689552" y="4828945"/>
              <a:ext cx="133716"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261" name="TextBox 260">
            <a:extLst>
              <a:ext uri="{FF2B5EF4-FFF2-40B4-BE49-F238E27FC236}">
                <a16:creationId xmlns:a16="http://schemas.microsoft.com/office/drawing/2014/main" id="{1B54D180-49A4-447D-A829-3273DBE29E4A}"/>
              </a:ext>
            </a:extLst>
          </p:cNvPr>
          <p:cNvSpPr txBox="1"/>
          <p:nvPr/>
        </p:nvSpPr>
        <p:spPr>
          <a:xfrm>
            <a:off x="8001001" y="3150687"/>
            <a:ext cx="2124074" cy="2520000"/>
          </a:xfrm>
          <a:prstGeom prst="roundRect">
            <a:avLst>
              <a:gd name="adj" fmla="val 5478"/>
            </a:avLst>
          </a:prstGeom>
          <a:solidFill>
            <a:schemeClr val="accent4"/>
          </a:solidFill>
        </p:spPr>
        <p:txBody>
          <a:bodyPr wrap="square" rtlCol="0">
            <a:noAutofit/>
          </a:bodyPr>
          <a:lstStyle/>
          <a:p>
            <a:pPr marL="171450" marR="0" lvl="0" indent="-171450" algn="l" defTabSz="1219170" rtl="0" eaLnBrk="1" fontAlgn="auto" latinLnBrk="0" hangingPunct="1">
              <a:lnSpc>
                <a:spcPct val="100000"/>
              </a:lnSpc>
              <a:spcBef>
                <a:spcPts val="0"/>
              </a:spcBef>
              <a:spcAft>
                <a:spcPts val="600"/>
              </a:spcAft>
              <a:buClr>
                <a:srgbClr val="0460A9"/>
              </a:buClr>
              <a:buSzTx/>
              <a:buFont typeface="Arial" panose="020B0604020202020204" pitchFamily="34" charset="0"/>
              <a:buChar char="•"/>
              <a:tabLst/>
              <a:defRPr/>
            </a:pPr>
            <a:r>
              <a:rPr kumimoji="0" lang="en-GB" sz="1100" b="0" i="0" u="none" strike="noStrike" kern="1200" cap="none" spc="0" normalizeH="0" baseline="0" noProof="0" dirty="0">
                <a:ln>
                  <a:noFill/>
                </a:ln>
                <a:solidFill>
                  <a:srgbClr val="000000"/>
                </a:solidFill>
                <a:effectLst/>
                <a:uLnTx/>
                <a:uFillTx/>
                <a:latin typeface="Arial" panose="020B0604020202020204"/>
                <a:ea typeface="+mn-ea"/>
                <a:cs typeface="+mn-cs"/>
              </a:rPr>
              <a:t>End-to-end patient </a:t>
            </a:r>
            <a:br>
              <a:rPr kumimoji="0" lang="en-GB" sz="11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100" b="0" i="0" u="none" strike="noStrike" kern="1200" cap="none" spc="0" normalizeH="0" baseline="0" noProof="0" dirty="0">
                <a:ln>
                  <a:noFill/>
                </a:ln>
                <a:solidFill>
                  <a:srgbClr val="000000"/>
                </a:solidFill>
                <a:effectLst/>
                <a:uLnTx/>
                <a:uFillTx/>
                <a:latin typeface="Arial" panose="020B0604020202020204"/>
                <a:ea typeface="+mn-ea"/>
                <a:cs typeface="+mn-cs"/>
              </a:rPr>
              <a:t>service</a:t>
            </a:r>
          </a:p>
          <a:p>
            <a:pPr marL="171450" marR="0" lvl="0" indent="-171450" algn="l" defTabSz="1219170" rtl="0" eaLnBrk="1" fontAlgn="auto" latinLnBrk="0" hangingPunct="1">
              <a:lnSpc>
                <a:spcPct val="100000"/>
              </a:lnSpc>
              <a:spcBef>
                <a:spcPts val="0"/>
              </a:spcBef>
              <a:spcAft>
                <a:spcPts val="600"/>
              </a:spcAft>
              <a:buClr>
                <a:srgbClr val="0460A9"/>
              </a:buClr>
              <a:buSzTx/>
              <a:buFont typeface="Arial" panose="020B0604020202020204" pitchFamily="34" charset="0"/>
              <a:buChar char="•"/>
              <a:tabLst/>
              <a:defRPr/>
            </a:pPr>
            <a:r>
              <a:rPr kumimoji="0" lang="en-GB" sz="1100" b="0" i="0" u="none" strike="noStrike" kern="1200" cap="none" spc="0" normalizeH="0" baseline="0" noProof="0" dirty="0">
                <a:ln>
                  <a:noFill/>
                </a:ln>
                <a:solidFill>
                  <a:srgbClr val="000000"/>
                </a:solidFill>
                <a:effectLst/>
                <a:uLnTx/>
                <a:uFillTx/>
                <a:latin typeface="Arial" panose="020B0604020202020204"/>
                <a:ea typeface="+mn-ea"/>
                <a:cs typeface="+mn-cs"/>
              </a:rPr>
              <a:t>Leveraging big data to find predictors of disease progression and treatment response</a:t>
            </a:r>
          </a:p>
          <a:p>
            <a:pPr marL="171450" marR="0" lvl="0" indent="-171450" algn="l" defTabSz="1219170" rtl="0" eaLnBrk="1" fontAlgn="auto" latinLnBrk="0" hangingPunct="1">
              <a:lnSpc>
                <a:spcPct val="100000"/>
              </a:lnSpc>
              <a:spcBef>
                <a:spcPts val="0"/>
              </a:spcBef>
              <a:spcAft>
                <a:spcPts val="600"/>
              </a:spcAft>
              <a:buClr>
                <a:srgbClr val="0460A9"/>
              </a:buClr>
              <a:buSzTx/>
              <a:buFont typeface="Arial" panose="020B0604020202020204" pitchFamily="34" charset="0"/>
              <a:buChar char="•"/>
              <a:tabLst/>
              <a:defRPr/>
            </a:pPr>
            <a:r>
              <a:rPr kumimoji="0" lang="en-GB" sz="1100" b="0" i="0" u="none" strike="noStrike" kern="1200" cap="none" spc="0" normalizeH="0" baseline="0" noProof="0" dirty="0">
                <a:ln>
                  <a:noFill/>
                </a:ln>
                <a:solidFill>
                  <a:srgbClr val="000000"/>
                </a:solidFill>
                <a:effectLst/>
                <a:uLnTx/>
                <a:uFillTx/>
                <a:latin typeface="Arial" panose="020B0604020202020204"/>
                <a:ea typeface="+mn-ea"/>
                <a:cs typeface="+mn-cs"/>
              </a:rPr>
              <a:t>Targeting earlier diagnosis</a:t>
            </a:r>
          </a:p>
          <a:p>
            <a:pPr marL="171450" marR="0" lvl="0" indent="-171450" algn="l" defTabSz="1219170" rtl="0" eaLnBrk="1" fontAlgn="auto" latinLnBrk="0" hangingPunct="1">
              <a:lnSpc>
                <a:spcPct val="100000"/>
              </a:lnSpc>
              <a:spcBef>
                <a:spcPts val="0"/>
              </a:spcBef>
              <a:spcAft>
                <a:spcPts val="600"/>
              </a:spcAft>
              <a:buClr>
                <a:srgbClr val="0460A9"/>
              </a:buClr>
              <a:buSzTx/>
              <a:buFont typeface="Arial" panose="020B0604020202020204" pitchFamily="34" charset="0"/>
              <a:buChar char="•"/>
              <a:tabLst/>
              <a:defRPr/>
            </a:pPr>
            <a:r>
              <a:rPr kumimoji="0" lang="en-GB" sz="1100" b="0" i="0" u="none" strike="noStrike" kern="1200" cap="none" spc="0" normalizeH="0" baseline="0" noProof="0" dirty="0">
                <a:ln>
                  <a:noFill/>
                </a:ln>
                <a:solidFill>
                  <a:srgbClr val="000000"/>
                </a:solidFill>
                <a:effectLst/>
                <a:uLnTx/>
                <a:uFillTx/>
                <a:latin typeface="Arial" panose="020B0604020202020204"/>
                <a:ea typeface="+mn-ea"/>
                <a:cs typeface="+mn-cs"/>
              </a:rPr>
              <a:t>Disease management and support tools</a:t>
            </a:r>
          </a:p>
          <a:p>
            <a:pPr marL="171450" marR="0" lvl="0" indent="-171450" algn="l" defTabSz="1219170" rtl="0" eaLnBrk="1" fontAlgn="auto" latinLnBrk="0" hangingPunct="1">
              <a:lnSpc>
                <a:spcPct val="100000"/>
              </a:lnSpc>
              <a:spcBef>
                <a:spcPts val="0"/>
              </a:spcBef>
              <a:spcAft>
                <a:spcPts val="600"/>
              </a:spcAft>
              <a:buClr>
                <a:srgbClr val="0460A9"/>
              </a:buClr>
              <a:buSzTx/>
              <a:buFont typeface="Arial" panose="020B0604020202020204" pitchFamily="34" charset="0"/>
              <a:buChar char="•"/>
              <a:tabLst/>
              <a:defRPr/>
            </a:pPr>
            <a:r>
              <a:rPr kumimoji="0" lang="en-GB" sz="1100" b="0" i="0" u="none" strike="noStrike" kern="1200" cap="none" spc="0" normalizeH="0" baseline="0" noProof="0" dirty="0">
                <a:ln>
                  <a:noFill/>
                </a:ln>
                <a:solidFill>
                  <a:srgbClr val="000000"/>
                </a:solidFill>
                <a:effectLst/>
                <a:uLnTx/>
                <a:uFillTx/>
                <a:latin typeface="Arial" panose="020B0604020202020204"/>
                <a:ea typeface="+mn-ea"/>
                <a:cs typeface="+mn-cs"/>
              </a:rPr>
              <a:t>Digital platforms for access, early symptom detection and monitoring</a:t>
            </a:r>
          </a:p>
        </p:txBody>
      </p:sp>
      <p:sp>
        <p:nvSpPr>
          <p:cNvPr id="262" name="TextBox 261">
            <a:extLst>
              <a:ext uri="{FF2B5EF4-FFF2-40B4-BE49-F238E27FC236}">
                <a16:creationId xmlns:a16="http://schemas.microsoft.com/office/drawing/2014/main" id="{83BB33CF-01B4-4759-B8E5-DE981665C16D}"/>
              </a:ext>
            </a:extLst>
          </p:cNvPr>
          <p:cNvSpPr txBox="1"/>
          <p:nvPr/>
        </p:nvSpPr>
        <p:spPr>
          <a:xfrm>
            <a:off x="5387976" y="3150687"/>
            <a:ext cx="2124074" cy="2520000"/>
          </a:xfrm>
          <a:prstGeom prst="roundRect">
            <a:avLst>
              <a:gd name="adj" fmla="val 5478"/>
            </a:avLst>
          </a:prstGeom>
          <a:solidFill>
            <a:schemeClr val="accent4"/>
          </a:solidFill>
        </p:spPr>
        <p:txBody>
          <a:bodyPr wrap="square" rtlCol="0">
            <a:noAutofit/>
          </a:bodyPr>
          <a:lstStyle/>
          <a:p>
            <a:pPr marL="171450" marR="0" lvl="0" indent="-171450" algn="l" defTabSz="1219170" rtl="0" eaLnBrk="1" fontAlgn="auto" latinLnBrk="0" hangingPunct="1">
              <a:lnSpc>
                <a:spcPct val="100000"/>
              </a:lnSpc>
              <a:spcBef>
                <a:spcPts val="0"/>
              </a:spcBef>
              <a:spcAft>
                <a:spcPts val="600"/>
              </a:spcAft>
              <a:buClr>
                <a:srgbClr val="0460A9"/>
              </a:buClr>
              <a:buSzTx/>
              <a:buFont typeface="Arial" panose="020B0604020202020204" pitchFamily="34" charset="0"/>
              <a:buChar char="•"/>
              <a:tabLst/>
              <a:defRPr/>
            </a:pPr>
            <a:r>
              <a:rPr kumimoji="0" lang="en-GB" sz="1100" b="0" i="0" u="none" strike="noStrike" kern="1200" cap="none" spc="0" normalizeH="0" baseline="0" noProof="0" dirty="0">
                <a:ln>
                  <a:noFill/>
                </a:ln>
                <a:solidFill>
                  <a:srgbClr val="000000"/>
                </a:solidFill>
                <a:effectLst/>
                <a:uLnTx/>
                <a:uFillTx/>
                <a:latin typeface="Arial" panose="020B0604020202020204"/>
                <a:ea typeface="+mn-ea"/>
                <a:cs typeface="+mn-cs"/>
              </a:rPr>
              <a:t>Measuring what matters</a:t>
            </a:r>
            <a:br>
              <a:rPr kumimoji="0" lang="en-GB" sz="11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100" b="0" i="0" u="none" strike="noStrike" kern="1200" cap="none" spc="0" normalizeH="0" baseline="0" noProof="0" dirty="0">
                <a:ln>
                  <a:noFill/>
                </a:ln>
                <a:solidFill>
                  <a:srgbClr val="000000"/>
                </a:solidFill>
                <a:effectLst/>
                <a:uLnTx/>
                <a:uFillTx/>
                <a:latin typeface="Arial" panose="020B0604020202020204"/>
                <a:ea typeface="+mn-ea"/>
                <a:cs typeface="+mn-cs"/>
              </a:rPr>
              <a:t>most for patients and healthcare systems</a:t>
            </a:r>
          </a:p>
          <a:p>
            <a:pPr marL="171450" marR="0" lvl="0" indent="-171450" algn="l" defTabSz="1219170" rtl="0" eaLnBrk="1" fontAlgn="auto" latinLnBrk="0" hangingPunct="1">
              <a:lnSpc>
                <a:spcPct val="100000"/>
              </a:lnSpc>
              <a:spcBef>
                <a:spcPts val="0"/>
              </a:spcBef>
              <a:spcAft>
                <a:spcPts val="600"/>
              </a:spcAft>
              <a:buClr>
                <a:srgbClr val="0460A9"/>
              </a:buClr>
              <a:buSzTx/>
              <a:buFont typeface="Arial" panose="020B0604020202020204" pitchFamily="34" charset="0"/>
              <a:buChar char="•"/>
              <a:tabLst/>
              <a:defRPr/>
            </a:pPr>
            <a:r>
              <a:rPr kumimoji="0" lang="en-GB" sz="1100" b="0" i="0" u="none" strike="noStrike" kern="1200" cap="none" spc="0" normalizeH="0" baseline="0" noProof="0" dirty="0">
                <a:ln>
                  <a:noFill/>
                </a:ln>
                <a:solidFill>
                  <a:srgbClr val="000000"/>
                </a:solidFill>
                <a:effectLst/>
                <a:uLnTx/>
                <a:uFillTx/>
                <a:latin typeface="Arial" panose="020B0604020202020204"/>
                <a:ea typeface="+mn-ea"/>
                <a:cs typeface="+mn-cs"/>
              </a:rPr>
              <a:t>Drive increased awareness</a:t>
            </a:r>
            <a:br>
              <a:rPr kumimoji="0" lang="en-GB" sz="11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100" b="0" i="0" u="none" strike="noStrike" kern="1200" cap="none" spc="0" normalizeH="0" baseline="0" noProof="0" dirty="0">
                <a:ln>
                  <a:noFill/>
                </a:ln>
                <a:solidFill>
                  <a:srgbClr val="000000"/>
                </a:solidFill>
                <a:effectLst/>
                <a:uLnTx/>
                <a:uFillTx/>
                <a:latin typeface="Arial" panose="020B0604020202020204"/>
                <a:ea typeface="+mn-ea"/>
                <a:cs typeface="+mn-cs"/>
              </a:rPr>
              <a:t>of impact of disease on society</a:t>
            </a:r>
          </a:p>
          <a:p>
            <a:pPr marL="171450" marR="0" lvl="0" indent="-171450" algn="l" defTabSz="1219170" rtl="0" eaLnBrk="1" fontAlgn="auto" latinLnBrk="0" hangingPunct="1">
              <a:lnSpc>
                <a:spcPct val="100000"/>
              </a:lnSpc>
              <a:spcBef>
                <a:spcPts val="0"/>
              </a:spcBef>
              <a:spcAft>
                <a:spcPts val="600"/>
              </a:spcAft>
              <a:buClr>
                <a:srgbClr val="0460A9"/>
              </a:buClr>
              <a:buSzTx/>
              <a:buFont typeface="Arial" panose="020B0604020202020204" pitchFamily="34" charset="0"/>
              <a:buChar char="•"/>
              <a:tabLst/>
              <a:defRPr/>
            </a:pPr>
            <a:r>
              <a:rPr kumimoji="0" lang="en-GB" sz="1100" b="0" i="0" u="none" strike="noStrike" kern="1200" cap="none" spc="0" normalizeH="0" baseline="0" noProof="0" dirty="0">
                <a:ln>
                  <a:noFill/>
                </a:ln>
                <a:solidFill>
                  <a:srgbClr val="000000"/>
                </a:solidFill>
                <a:effectLst/>
                <a:uLnTx/>
                <a:uFillTx/>
                <a:latin typeface="Arial" panose="020B0604020202020204"/>
                <a:ea typeface="+mn-ea"/>
                <a:cs typeface="+mn-cs"/>
              </a:rPr>
              <a:t>Partner and </a:t>
            </a:r>
            <a:r>
              <a:rPr kumimoji="0" lang="en-GB" sz="1100" b="0" i="0" u="none" strike="noStrike" kern="1200" cap="none" spc="0" normalizeH="0" baseline="0" noProof="0" dirty="0" err="1">
                <a:ln>
                  <a:noFill/>
                </a:ln>
                <a:solidFill>
                  <a:srgbClr val="000000"/>
                </a:solidFill>
                <a:effectLst/>
                <a:uLnTx/>
                <a:uFillTx/>
                <a:latin typeface="Arial" panose="020B0604020202020204"/>
                <a:ea typeface="+mn-ea"/>
                <a:cs typeface="+mn-cs"/>
              </a:rPr>
              <a:t>catalyze</a:t>
            </a:r>
            <a:r>
              <a:rPr kumimoji="0" lang="en-GB" sz="1100" b="0" i="0" u="none" strike="noStrike" kern="1200" cap="none" spc="0" normalizeH="0" baseline="0" noProof="0" dirty="0">
                <a:ln>
                  <a:noFill/>
                </a:ln>
                <a:solidFill>
                  <a:srgbClr val="000000"/>
                </a:solidFill>
                <a:effectLst/>
                <a:uLnTx/>
                <a:uFillTx/>
                <a:latin typeface="Arial" panose="020B0604020202020204"/>
                <a:ea typeface="+mn-ea"/>
                <a:cs typeface="+mn-cs"/>
              </a:rPr>
              <a:t> external innovation</a:t>
            </a:r>
          </a:p>
        </p:txBody>
      </p:sp>
      <p:sp>
        <p:nvSpPr>
          <p:cNvPr id="263" name="TextBox 262">
            <a:extLst>
              <a:ext uri="{FF2B5EF4-FFF2-40B4-BE49-F238E27FC236}">
                <a16:creationId xmlns:a16="http://schemas.microsoft.com/office/drawing/2014/main" id="{42EEA2DB-D2E7-4F2C-BBF0-99D163E9C623}"/>
              </a:ext>
            </a:extLst>
          </p:cNvPr>
          <p:cNvSpPr txBox="1"/>
          <p:nvPr/>
        </p:nvSpPr>
        <p:spPr>
          <a:xfrm>
            <a:off x="2774951" y="3150688"/>
            <a:ext cx="2124074" cy="2520000"/>
          </a:xfrm>
          <a:prstGeom prst="roundRect">
            <a:avLst>
              <a:gd name="adj" fmla="val 5478"/>
            </a:avLst>
          </a:prstGeom>
          <a:solidFill>
            <a:schemeClr val="accent4"/>
          </a:solidFill>
        </p:spPr>
        <p:txBody>
          <a:bodyPr wrap="square" rtlCol="0">
            <a:noAutofit/>
          </a:bodyPr>
          <a:lstStyle/>
          <a:p>
            <a:pPr marL="171450" marR="0" lvl="0" indent="-171450" algn="l" defTabSz="1219170" rtl="0" eaLnBrk="1" fontAlgn="auto" latinLnBrk="0" hangingPunct="1">
              <a:lnSpc>
                <a:spcPct val="100000"/>
              </a:lnSpc>
              <a:spcBef>
                <a:spcPts val="0"/>
              </a:spcBef>
              <a:spcAft>
                <a:spcPts val="600"/>
              </a:spcAft>
              <a:buClr>
                <a:srgbClr val="0460A9"/>
              </a:buClr>
              <a:buSzTx/>
              <a:buFont typeface="Arial" panose="020B0604020202020204" pitchFamily="34" charset="0"/>
              <a:buChar char="•"/>
              <a:tabLst/>
              <a:defRPr/>
            </a:pPr>
            <a:r>
              <a:rPr kumimoji="0" lang="en-GB" sz="1100" b="0" i="0" u="none" strike="noStrike" kern="1200" cap="none" spc="0" normalizeH="0" baseline="0" noProof="0" dirty="0">
                <a:ln>
                  <a:noFill/>
                </a:ln>
                <a:solidFill>
                  <a:srgbClr val="000000"/>
                </a:solidFill>
                <a:effectLst/>
                <a:uLnTx/>
                <a:uFillTx/>
                <a:latin typeface="Arial" panose="020B0604020202020204"/>
                <a:ea typeface="+mn-ea"/>
                <a:cs typeface="+mn-cs"/>
              </a:rPr>
              <a:t>Innovative trial designs;</a:t>
            </a:r>
            <a:br>
              <a:rPr kumimoji="0" lang="en-GB" sz="11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100" b="0" i="0" u="none" strike="noStrike" kern="1200" cap="none" spc="0" normalizeH="0" baseline="0" noProof="0" dirty="0">
                <a:ln>
                  <a:noFill/>
                </a:ln>
                <a:solidFill>
                  <a:srgbClr val="000000"/>
                </a:solidFill>
                <a:effectLst/>
                <a:uLnTx/>
                <a:uFillTx/>
                <a:latin typeface="Arial" panose="020B0604020202020204"/>
                <a:ea typeface="+mn-ea"/>
                <a:cs typeface="+mn-cs"/>
              </a:rPr>
              <a:t>well-characterized populations</a:t>
            </a:r>
          </a:p>
          <a:p>
            <a:pPr marL="171450" marR="0" lvl="0" indent="-171450" algn="l" defTabSz="1219170" rtl="0" eaLnBrk="1" fontAlgn="auto" latinLnBrk="0" hangingPunct="1">
              <a:lnSpc>
                <a:spcPct val="100000"/>
              </a:lnSpc>
              <a:spcBef>
                <a:spcPts val="0"/>
              </a:spcBef>
              <a:spcAft>
                <a:spcPts val="600"/>
              </a:spcAft>
              <a:buClr>
                <a:srgbClr val="0460A9"/>
              </a:buClr>
              <a:buSzTx/>
              <a:buFont typeface="Arial" panose="020B0604020202020204" pitchFamily="34" charset="0"/>
              <a:buChar char="•"/>
              <a:tabLst/>
              <a:defRPr/>
            </a:pPr>
            <a:r>
              <a:rPr kumimoji="0" lang="en-GB" sz="1100" b="0" i="0" u="none" strike="noStrike" kern="1200" cap="none" spc="0" normalizeH="0" baseline="0" noProof="0" dirty="0">
                <a:ln>
                  <a:noFill/>
                </a:ln>
                <a:solidFill>
                  <a:srgbClr val="000000"/>
                </a:solidFill>
                <a:effectLst/>
                <a:uLnTx/>
                <a:uFillTx/>
                <a:latin typeface="Arial" panose="020B0604020202020204"/>
                <a:ea typeface="+mn-ea"/>
                <a:cs typeface="+mn-cs"/>
              </a:rPr>
              <a:t>Stratification using novel biomarkers</a:t>
            </a:r>
          </a:p>
          <a:p>
            <a:pPr marL="171450" marR="0" lvl="0" indent="-171450" algn="l" defTabSz="1219170" rtl="0" eaLnBrk="1" fontAlgn="auto" latinLnBrk="0" hangingPunct="1">
              <a:lnSpc>
                <a:spcPct val="100000"/>
              </a:lnSpc>
              <a:spcBef>
                <a:spcPts val="0"/>
              </a:spcBef>
              <a:spcAft>
                <a:spcPts val="600"/>
              </a:spcAft>
              <a:buClr>
                <a:srgbClr val="0460A9"/>
              </a:buClr>
              <a:buSzTx/>
              <a:buFont typeface="Arial" panose="020B0604020202020204" pitchFamily="34" charset="0"/>
              <a:buChar char="•"/>
              <a:tabLst/>
              <a:defRPr/>
            </a:pPr>
            <a:r>
              <a:rPr kumimoji="0" lang="en-GB" sz="1100" b="0" i="0" u="none" strike="noStrike" kern="1200" cap="none" spc="0" normalizeH="0" baseline="0" noProof="0" dirty="0">
                <a:ln>
                  <a:noFill/>
                </a:ln>
                <a:solidFill>
                  <a:srgbClr val="000000"/>
                </a:solidFill>
                <a:effectLst/>
                <a:uLnTx/>
                <a:uFillTx/>
                <a:latin typeface="Arial" panose="020B0604020202020204"/>
                <a:ea typeface="+mn-ea"/>
                <a:cs typeface="+mn-cs"/>
              </a:rPr>
              <a:t>Digital measures and endpoints; remote monitoring</a:t>
            </a:r>
          </a:p>
          <a:p>
            <a:pPr marL="171450" marR="0" lvl="0" indent="-171450" algn="l" defTabSz="1219170" rtl="0" eaLnBrk="1" fontAlgn="auto" latinLnBrk="0" hangingPunct="1">
              <a:lnSpc>
                <a:spcPct val="100000"/>
              </a:lnSpc>
              <a:spcBef>
                <a:spcPts val="0"/>
              </a:spcBef>
              <a:spcAft>
                <a:spcPts val="600"/>
              </a:spcAft>
              <a:buClr>
                <a:srgbClr val="0460A9"/>
              </a:buClr>
              <a:buSzTx/>
              <a:buFont typeface="Arial" panose="020B0604020202020204" pitchFamily="34" charset="0"/>
              <a:buChar char="•"/>
              <a:tabLst/>
              <a:defRPr/>
            </a:pPr>
            <a:r>
              <a:rPr kumimoji="0" lang="en-GB" sz="1100" b="0" i="0" u="none" strike="noStrike" kern="1200" cap="none" spc="0" normalizeH="0" baseline="0" noProof="0" dirty="0">
                <a:ln>
                  <a:noFill/>
                </a:ln>
                <a:solidFill>
                  <a:srgbClr val="000000"/>
                </a:solidFill>
                <a:effectLst/>
                <a:uLnTx/>
                <a:uFillTx/>
                <a:latin typeface="Arial" panose="020B0604020202020204"/>
                <a:ea typeface="+mn-ea"/>
                <a:cs typeface="+mn-cs"/>
              </a:rPr>
              <a:t>Enhanced data analytics</a:t>
            </a:r>
          </a:p>
          <a:p>
            <a:pPr marL="171450" marR="0" lvl="0" indent="-171450" algn="l" defTabSz="1219170" rtl="0" eaLnBrk="1" fontAlgn="auto" latinLnBrk="0" hangingPunct="1">
              <a:lnSpc>
                <a:spcPct val="100000"/>
              </a:lnSpc>
              <a:spcBef>
                <a:spcPts val="0"/>
              </a:spcBef>
              <a:spcAft>
                <a:spcPts val="600"/>
              </a:spcAft>
              <a:buClr>
                <a:srgbClr val="0460A9"/>
              </a:buClr>
              <a:buSzTx/>
              <a:buFont typeface="Arial" panose="020B0604020202020204" pitchFamily="34" charset="0"/>
              <a:buChar char="•"/>
              <a:tabLst/>
              <a:defRPr/>
            </a:pPr>
            <a:r>
              <a:rPr kumimoji="0" lang="en-GB" sz="1100" b="0" i="0" u="none" strike="noStrike" kern="1200" cap="none" spc="0" normalizeH="0" baseline="0" noProof="0" dirty="0">
                <a:ln>
                  <a:noFill/>
                </a:ln>
                <a:solidFill>
                  <a:srgbClr val="000000"/>
                </a:solidFill>
                <a:effectLst/>
                <a:uLnTx/>
                <a:uFillTx/>
                <a:latin typeface="Arial" panose="020B0604020202020204"/>
                <a:ea typeface="+mn-ea"/>
                <a:cs typeface="+mn-cs"/>
              </a:rPr>
              <a:t>Patient-driven trials </a:t>
            </a:r>
          </a:p>
        </p:txBody>
      </p:sp>
      <p:sp>
        <p:nvSpPr>
          <p:cNvPr id="264" name="TextBox 263">
            <a:extLst>
              <a:ext uri="{FF2B5EF4-FFF2-40B4-BE49-F238E27FC236}">
                <a16:creationId xmlns:a16="http://schemas.microsoft.com/office/drawing/2014/main" id="{CA6F7256-C0F3-411D-9523-EA602DD9B02B}"/>
              </a:ext>
            </a:extLst>
          </p:cNvPr>
          <p:cNvSpPr txBox="1"/>
          <p:nvPr/>
        </p:nvSpPr>
        <p:spPr>
          <a:xfrm>
            <a:off x="161926" y="3150688"/>
            <a:ext cx="2124074" cy="2520000"/>
          </a:xfrm>
          <a:prstGeom prst="roundRect">
            <a:avLst>
              <a:gd name="adj" fmla="val 5478"/>
            </a:avLst>
          </a:prstGeom>
          <a:solidFill>
            <a:schemeClr val="accent4"/>
          </a:solidFill>
        </p:spPr>
        <p:txBody>
          <a:bodyPr wrap="square" rtlCol="0">
            <a:noAutofit/>
          </a:bodyPr>
          <a:lstStyle/>
          <a:p>
            <a:pPr marL="171450" marR="0" lvl="0" indent="-171450" algn="l" defTabSz="1219170" rtl="0" eaLnBrk="1" fontAlgn="auto" latinLnBrk="0" hangingPunct="1">
              <a:lnSpc>
                <a:spcPct val="100000"/>
              </a:lnSpc>
              <a:spcBef>
                <a:spcPts val="0"/>
              </a:spcBef>
              <a:spcAft>
                <a:spcPts val="600"/>
              </a:spcAft>
              <a:buClr>
                <a:srgbClr val="0460A9"/>
              </a:buClr>
              <a:buSzTx/>
              <a:buFont typeface="Arial" panose="020B0604020202020204" pitchFamily="34" charset="0"/>
              <a:buChar char="•"/>
              <a:tabLst/>
              <a:defRPr/>
            </a:pPr>
            <a:r>
              <a:rPr kumimoji="0" lang="en-GB" sz="1100" b="0" i="0" u="none" strike="noStrike" kern="1200" cap="none" spc="0" normalizeH="0" baseline="0" noProof="0" dirty="0">
                <a:ln>
                  <a:noFill/>
                </a:ln>
                <a:solidFill>
                  <a:srgbClr val="000000"/>
                </a:solidFill>
                <a:effectLst/>
                <a:uLnTx/>
                <a:uFillTx/>
                <a:latin typeface="Arial" panose="020B0604020202020204"/>
                <a:ea typeface="+mn-ea"/>
                <a:cs typeface="+mn-cs"/>
              </a:rPr>
              <a:t>Genetically validated targets</a:t>
            </a:r>
          </a:p>
          <a:p>
            <a:pPr marL="171450" marR="0" lvl="0" indent="-171450" algn="l" defTabSz="1219170" rtl="0" eaLnBrk="1" fontAlgn="auto" latinLnBrk="0" hangingPunct="1">
              <a:lnSpc>
                <a:spcPct val="100000"/>
              </a:lnSpc>
              <a:spcBef>
                <a:spcPts val="0"/>
              </a:spcBef>
              <a:spcAft>
                <a:spcPts val="600"/>
              </a:spcAft>
              <a:buClr>
                <a:srgbClr val="0460A9"/>
              </a:buClr>
              <a:buSzTx/>
              <a:buFont typeface="Arial" panose="020B0604020202020204" pitchFamily="34" charset="0"/>
              <a:buChar char="•"/>
              <a:tabLst/>
              <a:defRPr/>
            </a:pPr>
            <a:r>
              <a:rPr kumimoji="0" lang="en-GB" sz="1100" b="0" i="0" u="none" strike="noStrike" kern="1200" cap="none" spc="0" normalizeH="0" baseline="0" noProof="0" dirty="0">
                <a:ln>
                  <a:noFill/>
                </a:ln>
                <a:solidFill>
                  <a:srgbClr val="000000"/>
                </a:solidFill>
                <a:effectLst/>
                <a:uLnTx/>
                <a:uFillTx/>
                <a:latin typeface="Arial" panose="020B0604020202020204"/>
                <a:ea typeface="+mn-ea"/>
                <a:cs typeface="+mn-cs"/>
              </a:rPr>
              <a:t>Evidence in man</a:t>
            </a:r>
          </a:p>
          <a:p>
            <a:pPr marL="171450" marR="0" lvl="0" indent="-171450" algn="l" defTabSz="1219170" rtl="0" eaLnBrk="1" fontAlgn="auto" latinLnBrk="0" hangingPunct="1">
              <a:lnSpc>
                <a:spcPct val="100000"/>
              </a:lnSpc>
              <a:spcBef>
                <a:spcPts val="0"/>
              </a:spcBef>
              <a:spcAft>
                <a:spcPts val="600"/>
              </a:spcAft>
              <a:buClr>
                <a:srgbClr val="0460A9"/>
              </a:buClr>
              <a:buSzTx/>
              <a:buFont typeface="Arial" panose="020B0604020202020204" pitchFamily="34" charset="0"/>
              <a:buChar char="•"/>
              <a:tabLst/>
              <a:defRPr/>
            </a:pPr>
            <a:r>
              <a:rPr kumimoji="0" lang="en-GB" sz="1100" b="0" i="0" u="none" strike="noStrike" kern="1200" cap="none" spc="0" normalizeH="0" baseline="0" noProof="0" dirty="0">
                <a:ln>
                  <a:noFill/>
                </a:ln>
                <a:solidFill>
                  <a:srgbClr val="000000"/>
                </a:solidFill>
                <a:effectLst/>
                <a:uLnTx/>
                <a:uFillTx/>
                <a:latin typeface="Arial" panose="020B0604020202020204"/>
                <a:ea typeface="+mn-ea"/>
                <a:cs typeface="+mn-cs"/>
              </a:rPr>
              <a:t>Broad range of platforms </a:t>
            </a:r>
            <a:br>
              <a:rPr kumimoji="0" lang="en-GB" sz="1100" b="0" i="0" u="none" strike="noStrike" kern="1200" cap="none" spc="0" normalizeH="0" baseline="0" noProof="0" dirty="0">
                <a:ln>
                  <a:noFill/>
                </a:ln>
                <a:solidFill>
                  <a:srgbClr val="000000"/>
                </a:solidFill>
                <a:effectLst/>
                <a:uLnTx/>
                <a:uFillTx/>
                <a:latin typeface="Arial" panose="020B0604020202020204"/>
                <a:ea typeface="+mn-ea"/>
                <a:cs typeface="+mn-cs"/>
              </a:rPr>
            </a:br>
            <a:r>
              <a:rPr kumimoji="0" lang="en-GB" sz="1100" b="0" i="0" u="none" strike="noStrike" kern="1200" cap="none" spc="0" normalizeH="0" baseline="0" noProof="0" dirty="0">
                <a:ln>
                  <a:noFill/>
                </a:ln>
                <a:solidFill>
                  <a:srgbClr val="000000"/>
                </a:solidFill>
                <a:effectLst/>
                <a:uLnTx/>
                <a:uFillTx/>
                <a:latin typeface="Arial" panose="020B0604020202020204"/>
                <a:ea typeface="+mn-ea"/>
                <a:cs typeface="+mn-cs"/>
              </a:rPr>
              <a:t>(Gene therapy, mRNA platforms, radioligands, SME, etc.)</a:t>
            </a:r>
          </a:p>
        </p:txBody>
      </p:sp>
      <p:pic>
        <p:nvPicPr>
          <p:cNvPr id="150" name="Picture 149" descr=" 13">
            <a:extLst>
              <a:ext uri="{FF2B5EF4-FFF2-40B4-BE49-F238E27FC236}">
                <a16:creationId xmlns:a16="http://schemas.microsoft.com/office/drawing/2014/main" id="{36D37054-6915-40C3-BD45-E28906DA0920}"/>
              </a:ext>
            </a:extLst>
          </p:cNvPr>
          <p:cNvPicPr>
            <a:picLocks noChangeAspect="1"/>
          </p:cNvPicPr>
          <p:nvPr/>
        </p:nvPicPr>
        <p:blipFill>
          <a:blip r:embed="rId11"/>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1478937341"/>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showMasterSp="0">
  <p:cSld>
    <p:bg>
      <p:bgPr>
        <a:solidFill>
          <a:schemeClr val="accent6"/>
        </a:solidFill>
        <a:effectLst/>
      </p:bgPr>
    </p:bg>
    <p:spTree>
      <p:nvGrpSpPr>
        <p:cNvPr id="1" name=""/>
        <p:cNvGrpSpPr/>
        <p:nvPr/>
      </p:nvGrpSpPr>
      <p:grpSpPr>
        <a:xfrm>
          <a:off x="0" y="0"/>
          <a:ext cx="0" cy="0"/>
          <a:chOff x="0" y="0"/>
          <a:chExt cx="0" cy="0"/>
        </a:xfrm>
      </p:grpSpPr>
      <p:sp>
        <p:nvSpPr>
          <p:cNvPr id="246" name="TextBox 245">
            <a:extLst>
              <a:ext uri="{FF2B5EF4-FFF2-40B4-BE49-F238E27FC236}">
                <a16:creationId xmlns:a16="http://schemas.microsoft.com/office/drawing/2014/main" id="{2439E0E2-DD74-45AD-8DA5-E6B75BA5475B}"/>
              </a:ext>
            </a:extLst>
          </p:cNvPr>
          <p:cNvSpPr txBox="1"/>
          <p:nvPr/>
        </p:nvSpPr>
        <p:spPr>
          <a:xfrm>
            <a:off x="2507853" y="304285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GB" sz="1400" dirty="0">
                <a:solidFill>
                  <a:schemeClr val="accent2"/>
                </a:solidFill>
              </a:rPr>
              <a:t>Change how we think</a:t>
            </a:r>
            <a:br>
              <a:rPr lang="en-GB" sz="1400" dirty="0">
                <a:solidFill>
                  <a:schemeClr val="accent2"/>
                </a:solidFill>
              </a:rPr>
            </a:br>
            <a:r>
              <a:rPr lang="en-GB" sz="1400" dirty="0">
                <a:solidFill>
                  <a:schemeClr val="accent2"/>
                </a:solidFill>
              </a:rPr>
              <a:t> about disease progression, which patients we study, </a:t>
            </a:r>
            <a:br>
              <a:rPr lang="en-GB" sz="1400" dirty="0">
                <a:solidFill>
                  <a:schemeClr val="accent2"/>
                </a:solidFill>
              </a:rPr>
            </a:br>
            <a:r>
              <a:rPr lang="en-GB" sz="1400" dirty="0">
                <a:solidFill>
                  <a:schemeClr val="accent2"/>
                </a:solidFill>
              </a:rPr>
              <a:t>how we measure effect </a:t>
            </a:r>
            <a:br>
              <a:rPr lang="en-GB" sz="1400" dirty="0">
                <a:solidFill>
                  <a:schemeClr val="accent2"/>
                </a:solidFill>
              </a:rPr>
            </a:br>
            <a:r>
              <a:rPr lang="en-GB" sz="1400" dirty="0">
                <a:solidFill>
                  <a:schemeClr val="accent2"/>
                </a:solidFill>
              </a:rPr>
              <a:t>and success</a:t>
            </a:r>
          </a:p>
        </p:txBody>
      </p:sp>
      <p:sp>
        <p:nvSpPr>
          <p:cNvPr id="160" name="Freeform: Shape 159">
            <a:extLst>
              <a:ext uri="{FF2B5EF4-FFF2-40B4-BE49-F238E27FC236}">
                <a16:creationId xmlns:a16="http://schemas.microsoft.com/office/drawing/2014/main" id="{2AD85B78-9461-4990-A325-C7DB423C1C77}"/>
              </a:ext>
            </a:extLst>
          </p:cNvPr>
          <p:cNvSpPr/>
          <p:nvPr/>
        </p:nvSpPr>
        <p:spPr>
          <a:xfrm>
            <a:off x="10307360" y="4376134"/>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solidFill>
                <a:schemeClr val="accent6"/>
              </a:solidFill>
            </a:endParaRPr>
          </a:p>
        </p:txBody>
      </p:sp>
      <p:sp>
        <p:nvSpPr>
          <p:cNvPr id="149" name="Freeform: Shape 148">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8" name="Freeform: Shape 147">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11" name="Freeform: Shape 110">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6" name="Freeform: Shape 105">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4" name="Freeform: Shape 103">
            <a:extLst>
              <a:ext uri="{FF2B5EF4-FFF2-40B4-BE49-F238E27FC236}">
                <a16:creationId xmlns:a16="http://schemas.microsoft.com/office/drawing/2014/main" id="{15BA8482-80F3-4E77-A2EA-62BE16C0FD96}"/>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96" name="Freeform: Shape 95">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2133"/>
          </a:p>
        </p:txBody>
      </p:sp>
      <p:grpSp>
        <p:nvGrpSpPr>
          <p:cNvPr id="74" name="Graphic 72">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endParaRPr lang="en-GB" sz="3200"/>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endParaRPr lang="en-GB" sz="3200"/>
            </a:p>
          </p:txBody>
        </p:sp>
      </p:grpSp>
      <p:grpSp>
        <p:nvGrpSpPr>
          <p:cNvPr id="78" name="Graphic 76">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endParaRPr lang="en-GB" sz="32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endParaRPr lang="en-GB" sz="32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grpSp>
      <p:grpSp>
        <p:nvGrpSpPr>
          <p:cNvPr id="90" name="Graphic 88">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endParaRPr lang="en-GB" sz="32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endParaRPr lang="en-GB" sz="32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endParaRPr lang="en-GB" sz="3200"/>
            </a:p>
          </p:txBody>
        </p:sp>
      </p:grpSp>
      <p:grpSp>
        <p:nvGrpSpPr>
          <p:cNvPr id="97" name="Graphic 95">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32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32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32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32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32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3200"/>
            </a:p>
          </p:txBody>
        </p:sp>
      </p:grpSp>
      <p:sp>
        <p:nvSpPr>
          <p:cNvPr id="105" name="Graphic 103">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3200"/>
          </a:p>
        </p:txBody>
      </p:sp>
      <p:grpSp>
        <p:nvGrpSpPr>
          <p:cNvPr id="107" name="Graphic 105">
            <a:extLst>
              <a:ext uri="{FF2B5EF4-FFF2-40B4-BE49-F238E27FC236}">
                <a16:creationId xmlns:a16="http://schemas.microsoft.com/office/drawing/2014/main" id="{5CBC418A-62CD-4D44-997D-ABB9C470CA44}"/>
              </a:ext>
            </a:extLst>
          </p:cNvPr>
          <p:cNvGrpSpPr/>
          <p:nvPr/>
        </p:nvGrpSpPr>
        <p:grpSpPr>
          <a:xfrm>
            <a:off x="11528781" y="4469735"/>
            <a:ext cx="576000" cy="574067"/>
            <a:chOff x="3897411" y="3331958"/>
            <a:chExt cx="432000" cy="430550"/>
          </a:xfrm>
          <a:solidFill>
            <a:schemeClr val="accent6"/>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32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32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3200"/>
            </a:p>
          </p:txBody>
        </p:sp>
      </p:grpSp>
      <p:grpSp>
        <p:nvGrpSpPr>
          <p:cNvPr id="112" name="Graphic 110">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endParaRPr lang="en-GB" sz="32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endParaRPr lang="en-GB" sz="32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endParaRPr lang="en-GB" sz="32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endParaRPr lang="en-GB" sz="32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endParaRPr lang="en-GB" sz="32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endParaRPr lang="en-GB" sz="32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endParaRPr lang="en-GB" sz="32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endParaRPr lang="en-GB" sz="32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endParaRPr lang="en-GB" sz="32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endParaRPr lang="en-GB" sz="32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endParaRPr lang="en-GB" sz="32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endParaRPr lang="en-GB" sz="32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endParaRPr lang="en-GB" sz="32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endParaRPr lang="en-GB" sz="32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endParaRPr lang="en-GB" sz="32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endParaRPr lang="en-GB" sz="32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endParaRPr lang="en-GB" sz="32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endParaRPr lang="en-GB" sz="32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endParaRPr lang="en-GB" sz="32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endParaRPr lang="en-GB" sz="32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endParaRPr lang="en-GB" sz="32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endParaRPr lang="en-GB" sz="32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endParaRPr lang="en-GB" sz="32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endParaRPr lang="en-GB" sz="32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endParaRPr lang="en-GB" sz="32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endParaRPr lang="en-GB" sz="32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endParaRPr lang="en-GB" sz="32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endParaRPr lang="en-GB" sz="32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endParaRPr lang="en-GB" sz="32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endParaRPr lang="en-GB" sz="32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endParaRPr lang="en-GB" sz="32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endParaRPr lang="en-GB" sz="32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endParaRPr lang="en-GB" sz="32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endParaRPr lang="en-GB" sz="3200"/>
            </a:p>
          </p:txBody>
        </p:sp>
      </p:grpSp>
      <p:sp>
        <p:nvSpPr>
          <p:cNvPr id="4" name="Rectangle 3">
            <a:extLst>
              <a:ext uri="{FF2B5EF4-FFF2-40B4-BE49-F238E27FC236}">
                <a16:creationId xmlns:a16="http://schemas.microsoft.com/office/drawing/2014/main" id="{FFF7B878-80EE-40AD-8688-16DADFFF6214}"/>
              </a:ext>
            </a:extLst>
          </p:cNvPr>
          <p:cNvSpPr/>
          <p:nvPr/>
        </p:nvSpPr>
        <p:spPr>
          <a:xfrm>
            <a:off x="10257781" y="4546390"/>
            <a:ext cx="1212860" cy="420756"/>
          </a:xfrm>
          <a:prstGeom prst="rect">
            <a:avLst/>
          </a:prstGeom>
        </p:spPr>
        <p:txBody>
          <a:bodyPr wrap="square">
            <a:spAutoFit/>
          </a:bodyPr>
          <a:lstStyle/>
          <a:p>
            <a:pPr algn="r"/>
            <a:r>
              <a:rPr lang="en-GB" sz="1067" dirty="0">
                <a:solidFill>
                  <a:schemeClr val="accent6"/>
                </a:solidFill>
              </a:rPr>
              <a:t>From bench </a:t>
            </a:r>
            <a:br>
              <a:rPr lang="en-GB" sz="1067" dirty="0">
                <a:solidFill>
                  <a:schemeClr val="accent6"/>
                </a:solidFill>
              </a:rPr>
            </a:br>
            <a:r>
              <a:rPr lang="en-GB" sz="1067" dirty="0">
                <a:solidFill>
                  <a:schemeClr val="accent6"/>
                </a:solidFill>
              </a:rPr>
              <a:t>to bedside</a:t>
            </a:r>
          </a:p>
        </p:txBody>
      </p:sp>
      <p:sp>
        <p:nvSpPr>
          <p:cNvPr id="177" name="Freeform: Shape 176">
            <a:hlinkClick r:id="rId3" action="ppaction://hlinksldjump" highlightClick="1"/>
            <a:extLst>
              <a:ext uri="{FF2B5EF4-FFF2-40B4-BE49-F238E27FC236}">
                <a16:creationId xmlns:a16="http://schemas.microsoft.com/office/drawing/2014/main" id="{E0740708-ACC7-4A6F-B168-0129B3A48DEA}"/>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8" name="Freeform: Shape 177">
            <a:hlinkClick r:id="rId4" action="ppaction://hlinksldjump" highlightClick="1"/>
            <a:extLst>
              <a:ext uri="{FF2B5EF4-FFF2-40B4-BE49-F238E27FC236}">
                <a16:creationId xmlns:a16="http://schemas.microsoft.com/office/drawing/2014/main" id="{017DCB44-C921-48A6-A4A3-32470C5C5493}"/>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9" name="Freeform: Shape 178">
            <a:hlinkClick r:id="rId5" action="ppaction://hlinksldjump" highlightClick="1"/>
            <a:extLst>
              <a:ext uri="{FF2B5EF4-FFF2-40B4-BE49-F238E27FC236}">
                <a16:creationId xmlns:a16="http://schemas.microsoft.com/office/drawing/2014/main" id="{33909AE4-6ED4-4C80-9A8C-43F454714CB0}"/>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0" name="Freeform: Shape 179">
            <a:hlinkClick r:id="rId6" action="ppaction://hlinksldjump" highlightClick="1"/>
            <a:extLst>
              <a:ext uri="{FF2B5EF4-FFF2-40B4-BE49-F238E27FC236}">
                <a16:creationId xmlns:a16="http://schemas.microsoft.com/office/drawing/2014/main" id="{865363D7-36BE-466F-8868-ADC0F1BA6A36}"/>
              </a:ext>
            </a:extLst>
          </p:cNvPr>
          <p:cNvSpPr/>
          <p:nvPr/>
        </p:nvSpPr>
        <p:spPr>
          <a:xfrm>
            <a:off x="11277600" y="2723094"/>
            <a:ext cx="9144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1" name="Freeform: Shape 180">
            <a:hlinkClick r:id="rId7" action="ppaction://hlinksldjump" highlightClick="1"/>
            <a:extLst>
              <a:ext uri="{FF2B5EF4-FFF2-40B4-BE49-F238E27FC236}">
                <a16:creationId xmlns:a16="http://schemas.microsoft.com/office/drawing/2014/main" id="{ABC3A16C-A2C7-42F6-9A3C-772739E9E9E7}"/>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2" name="Freeform: Shape 181">
            <a:hlinkClick r:id="rId8" action="ppaction://hlinksldjump" highlightClick="1"/>
            <a:extLst>
              <a:ext uri="{FF2B5EF4-FFF2-40B4-BE49-F238E27FC236}">
                <a16:creationId xmlns:a16="http://schemas.microsoft.com/office/drawing/2014/main" id="{9529F562-626B-4C14-B478-0BAAD2590EB2}"/>
              </a:ext>
            </a:extLst>
          </p:cNvPr>
          <p:cNvSpPr/>
          <p:nvPr/>
        </p:nvSpPr>
        <p:spPr>
          <a:xfrm>
            <a:off x="10325100" y="4376132"/>
            <a:ext cx="1866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3" name="Freeform: Shape 182">
            <a:hlinkClick r:id="rId9" action="ppaction://hlinksldjump" highlightClick="1"/>
            <a:extLst>
              <a:ext uri="{FF2B5EF4-FFF2-40B4-BE49-F238E27FC236}">
                <a16:creationId xmlns:a16="http://schemas.microsoft.com/office/drawing/2014/main" id="{3E7B8C40-29C3-4EB5-B489-CA9988EC0EF7}"/>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84" name="Rectangle 183">
            <a:extLst>
              <a:ext uri="{FF2B5EF4-FFF2-40B4-BE49-F238E27FC236}">
                <a16:creationId xmlns:a16="http://schemas.microsoft.com/office/drawing/2014/main" id="{80C8949C-3B89-40CA-ACC8-92F5BA9A189C}"/>
              </a:ext>
            </a:extLst>
          </p:cNvPr>
          <p:cNvSpPr/>
          <p:nvPr/>
        </p:nvSpPr>
        <p:spPr>
          <a:xfrm>
            <a:off x="294640" y="243536"/>
            <a:ext cx="10963910" cy="492443"/>
          </a:xfrm>
          <a:prstGeom prst="rect">
            <a:avLst/>
          </a:prstGeom>
        </p:spPr>
        <p:txBody>
          <a:bodyPr wrap="square">
            <a:spAutoFit/>
          </a:bodyPr>
          <a:lstStyle/>
          <a:p>
            <a:pPr lvl="0"/>
            <a:r>
              <a:rPr lang="en-GB" sz="2600" b="1" dirty="0">
                <a:solidFill>
                  <a:schemeClr val="bg1"/>
                </a:solidFill>
              </a:rPr>
              <a:t>Delivering the benefits of research into the clinic and to patients </a:t>
            </a:r>
            <a:endParaRPr kumimoji="0" lang="en-GB" sz="2600" b="1" i="0" u="none" strike="noStrike" kern="1200" cap="none" spc="0" normalizeH="0" baseline="0" noProof="0" dirty="0">
              <a:ln>
                <a:noFill/>
              </a:ln>
              <a:solidFill>
                <a:schemeClr val="bg1"/>
              </a:solidFill>
              <a:effectLst/>
              <a:uLnTx/>
              <a:uFillTx/>
              <a:latin typeface="Arial" panose="020B0604020202020204"/>
            </a:endParaRPr>
          </a:p>
        </p:txBody>
      </p:sp>
      <p:sp>
        <p:nvSpPr>
          <p:cNvPr id="199" name="Freeform: Shape 198">
            <a:extLst>
              <a:ext uri="{FF2B5EF4-FFF2-40B4-BE49-F238E27FC236}">
                <a16:creationId xmlns:a16="http://schemas.microsoft.com/office/drawing/2014/main" id="{82178AC3-1A6B-4745-A51D-9804B718CEF2}"/>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200" name="Freeform: Shape 199">
            <a:extLst>
              <a:ext uri="{FF2B5EF4-FFF2-40B4-BE49-F238E27FC236}">
                <a16:creationId xmlns:a16="http://schemas.microsoft.com/office/drawing/2014/main" id="{95D3535A-3FCE-4D26-8B22-BE4D1526F333}"/>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201" name="Freeform: Shape 200">
            <a:extLst>
              <a:ext uri="{FF2B5EF4-FFF2-40B4-BE49-F238E27FC236}">
                <a16:creationId xmlns:a16="http://schemas.microsoft.com/office/drawing/2014/main" id="{5E43A713-FB52-4F20-9FCA-A206C2613B7F}"/>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202" name="ABBREVIATIONS">
            <a:hlinkClick r:id="" action="ppaction://noaction" highlightClick="1"/>
            <a:extLst>
              <a:ext uri="{FF2B5EF4-FFF2-40B4-BE49-F238E27FC236}">
                <a16:creationId xmlns:a16="http://schemas.microsoft.com/office/drawing/2014/main" id="{AD0D4748-29DF-48CF-9EC9-A4AB7858DAFC}"/>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sp>
        <p:nvSpPr>
          <p:cNvPr id="203" name="Oval 202">
            <a:hlinkClick r:id="" action="ppaction://hlinkshowjump?jump=nextslide" highlightClick="1"/>
            <a:extLst>
              <a:ext uri="{FF2B5EF4-FFF2-40B4-BE49-F238E27FC236}">
                <a16:creationId xmlns:a16="http://schemas.microsoft.com/office/drawing/2014/main" id="{F9ADD65C-0362-4B28-8E49-749797BBEB0E}"/>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204" name="Oval 203">
            <a:hlinkClick r:id="" action="ppaction://hlinkshowjump?jump=lastslideviewed" highlightClick="1"/>
            <a:extLst>
              <a:ext uri="{FF2B5EF4-FFF2-40B4-BE49-F238E27FC236}">
                <a16:creationId xmlns:a16="http://schemas.microsoft.com/office/drawing/2014/main" id="{8F879797-23E8-459D-8138-DD98D8F05A26}"/>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dirty="0"/>
          </a:p>
        </p:txBody>
      </p:sp>
      <p:sp>
        <p:nvSpPr>
          <p:cNvPr id="205" name="Oval 204">
            <a:hlinkClick r:id="rId10" action="ppaction://hlinksldjump" highlightClick="1"/>
            <a:extLst>
              <a:ext uri="{FF2B5EF4-FFF2-40B4-BE49-F238E27FC236}">
                <a16:creationId xmlns:a16="http://schemas.microsoft.com/office/drawing/2014/main" id="{3313150C-A659-495A-9C13-BFFD1C52B5DC}"/>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endParaRPr lang="en-GB" sz="3200"/>
          </a:p>
        </p:txBody>
      </p:sp>
      <p:sp>
        <p:nvSpPr>
          <p:cNvPr id="206" name="REFERENCES">
            <a:hlinkClick r:id="" action="ppaction://noaction" highlightClick="1"/>
            <a:extLst>
              <a:ext uri="{FF2B5EF4-FFF2-40B4-BE49-F238E27FC236}">
                <a16:creationId xmlns:a16="http://schemas.microsoft.com/office/drawing/2014/main" id="{BD8C1B0E-8405-498A-A0FF-D29718ABD27A}"/>
              </a:ext>
            </a:extLst>
          </p:cNvPr>
          <p:cNvSpPr/>
          <p:nvPr/>
        </p:nvSpPr>
        <p:spPr>
          <a:xfrm>
            <a:off x="1810257" y="6305689"/>
            <a:ext cx="1310400"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chemeClr val="bg2">
                    <a:lumMod val="60000"/>
                    <a:lumOff val="40000"/>
                  </a:schemeClr>
                </a:solidFill>
              </a:rPr>
              <a:t>REFERENCES</a:t>
            </a:r>
            <a:endParaRPr lang="en-GB" sz="1100" dirty="0">
              <a:solidFill>
                <a:schemeClr val="bg2">
                  <a:lumMod val="60000"/>
                  <a:lumOff val="40000"/>
                </a:schemeClr>
              </a:solidFill>
            </a:endParaRPr>
          </a:p>
        </p:txBody>
      </p:sp>
      <p:cxnSp>
        <p:nvCxnSpPr>
          <p:cNvPr id="212" name="Straight Connector 211">
            <a:extLst>
              <a:ext uri="{FF2B5EF4-FFF2-40B4-BE49-F238E27FC236}">
                <a16:creationId xmlns:a16="http://schemas.microsoft.com/office/drawing/2014/main" id="{C0257578-2A3C-4098-89D0-17968446A04F}"/>
              </a:ext>
            </a:extLst>
          </p:cNvPr>
          <p:cNvCxnSpPr/>
          <p:nvPr/>
        </p:nvCxnSpPr>
        <p:spPr>
          <a:xfrm>
            <a:off x="984051" y="1780257"/>
            <a:ext cx="9252000" cy="0"/>
          </a:xfrm>
          <a:prstGeom prst="line">
            <a:avLst/>
          </a:prstGeom>
          <a:ln w="57150">
            <a:solidFill>
              <a:schemeClr val="bg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13" name="TextBox 212">
            <a:extLst>
              <a:ext uri="{FF2B5EF4-FFF2-40B4-BE49-F238E27FC236}">
                <a16:creationId xmlns:a16="http://schemas.microsoft.com/office/drawing/2014/main" id="{4BA9343C-1C8E-4355-9E81-28D6D393124B}"/>
              </a:ext>
            </a:extLst>
          </p:cNvPr>
          <p:cNvSpPr txBox="1"/>
          <p:nvPr/>
        </p:nvSpPr>
        <p:spPr>
          <a:xfrm>
            <a:off x="5152480" y="1780258"/>
            <a:ext cx="24408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ctr"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GB" sz="1400" dirty="0">
                <a:solidFill>
                  <a:schemeClr val="bg1"/>
                </a:solidFill>
                <a:latin typeface="+mj-lt"/>
              </a:rPr>
              <a:t>Creating value for</a:t>
            </a:r>
            <a:br>
              <a:rPr lang="en-GB" sz="1400" dirty="0">
                <a:solidFill>
                  <a:schemeClr val="bg1"/>
                </a:solidFill>
                <a:latin typeface="+mj-lt"/>
              </a:rPr>
            </a:br>
            <a:r>
              <a:rPr lang="en-GB" sz="1400" dirty="0">
                <a:solidFill>
                  <a:schemeClr val="bg1"/>
                </a:solidFill>
                <a:latin typeface="+mj-lt"/>
              </a:rPr>
              <a:t> patients and healthcare systems</a:t>
            </a:r>
          </a:p>
        </p:txBody>
      </p:sp>
      <p:sp>
        <p:nvSpPr>
          <p:cNvPr id="214" name="TextBox 213">
            <a:extLst>
              <a:ext uri="{FF2B5EF4-FFF2-40B4-BE49-F238E27FC236}">
                <a16:creationId xmlns:a16="http://schemas.microsoft.com/office/drawing/2014/main" id="{D844969D-E112-4D15-B193-ACE63CD85AC5}"/>
              </a:ext>
            </a:extLst>
          </p:cNvPr>
          <p:cNvSpPr txBox="1"/>
          <p:nvPr/>
        </p:nvSpPr>
        <p:spPr>
          <a:xfrm>
            <a:off x="0" y="1780258"/>
            <a:ext cx="24408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ctr"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GB" sz="1400" dirty="0">
                <a:solidFill>
                  <a:schemeClr val="bg1"/>
                </a:solidFill>
                <a:latin typeface="+mj-lt"/>
              </a:rPr>
              <a:t>Discovering transformative medicines</a:t>
            </a:r>
          </a:p>
        </p:txBody>
      </p:sp>
      <p:sp>
        <p:nvSpPr>
          <p:cNvPr id="215" name="TextBox 214">
            <a:extLst>
              <a:ext uri="{FF2B5EF4-FFF2-40B4-BE49-F238E27FC236}">
                <a16:creationId xmlns:a16="http://schemas.microsoft.com/office/drawing/2014/main" id="{1E8C5076-85C8-47C9-88DB-92D2016C9FEE}"/>
              </a:ext>
            </a:extLst>
          </p:cNvPr>
          <p:cNvSpPr txBox="1"/>
          <p:nvPr/>
        </p:nvSpPr>
        <p:spPr>
          <a:xfrm>
            <a:off x="2576240" y="1766127"/>
            <a:ext cx="24408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ctr"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GB" sz="1400" dirty="0">
                <a:solidFill>
                  <a:schemeClr val="bg1"/>
                </a:solidFill>
                <a:latin typeface="+mj-lt"/>
              </a:rPr>
              <a:t>Pioneering new</a:t>
            </a:r>
            <a:br>
              <a:rPr lang="en-GB" sz="1400" dirty="0">
                <a:solidFill>
                  <a:schemeClr val="bg1"/>
                </a:solidFill>
                <a:latin typeface="+mj-lt"/>
              </a:rPr>
            </a:br>
            <a:r>
              <a:rPr lang="en-GB" sz="1400" dirty="0">
                <a:solidFill>
                  <a:schemeClr val="bg1"/>
                </a:solidFill>
                <a:latin typeface="+mj-lt"/>
              </a:rPr>
              <a:t>clinical trial</a:t>
            </a:r>
            <a:br>
              <a:rPr lang="en-GB" sz="1400" dirty="0">
                <a:solidFill>
                  <a:schemeClr val="bg1"/>
                </a:solidFill>
                <a:latin typeface="+mj-lt"/>
              </a:rPr>
            </a:br>
            <a:r>
              <a:rPr lang="en-GB" sz="1400" dirty="0">
                <a:solidFill>
                  <a:schemeClr val="bg1"/>
                </a:solidFill>
                <a:latin typeface="+mj-lt"/>
              </a:rPr>
              <a:t>paradigm</a:t>
            </a:r>
          </a:p>
        </p:txBody>
      </p:sp>
      <p:sp>
        <p:nvSpPr>
          <p:cNvPr id="216" name="TextBox 215">
            <a:extLst>
              <a:ext uri="{FF2B5EF4-FFF2-40B4-BE49-F238E27FC236}">
                <a16:creationId xmlns:a16="http://schemas.microsoft.com/office/drawing/2014/main" id="{41FA6FD5-3201-47CD-B6D2-BC6480B0E9E1}"/>
              </a:ext>
            </a:extLst>
          </p:cNvPr>
          <p:cNvSpPr txBox="1"/>
          <p:nvPr/>
        </p:nvSpPr>
        <p:spPr>
          <a:xfrm>
            <a:off x="7728719" y="1780258"/>
            <a:ext cx="2590199"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08000" rIns="0" bIns="0" numCol="1" spcCol="0" rtlCol="0" fromWordArt="0" anchor="ctr"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GB" sz="1400" dirty="0">
                <a:solidFill>
                  <a:schemeClr val="bg1"/>
                </a:solidFill>
                <a:latin typeface="+mj-lt"/>
              </a:rPr>
              <a:t>Delivering the best individual experience for patients</a:t>
            </a:r>
          </a:p>
        </p:txBody>
      </p:sp>
      <p:grpSp>
        <p:nvGrpSpPr>
          <p:cNvPr id="217" name="Group 216">
            <a:extLst>
              <a:ext uri="{FF2B5EF4-FFF2-40B4-BE49-F238E27FC236}">
                <a16:creationId xmlns:a16="http://schemas.microsoft.com/office/drawing/2014/main" id="{4436E58A-A4F1-41E9-87FF-4F05E6518896}"/>
              </a:ext>
            </a:extLst>
          </p:cNvPr>
          <p:cNvGrpSpPr/>
          <p:nvPr/>
        </p:nvGrpSpPr>
        <p:grpSpPr>
          <a:xfrm>
            <a:off x="909837" y="1469694"/>
            <a:ext cx="621127" cy="621127"/>
            <a:chOff x="948686" y="2931275"/>
            <a:chExt cx="621127" cy="621127"/>
          </a:xfrm>
          <a:solidFill>
            <a:srgbClr val="FFFFFF"/>
          </a:solidFill>
        </p:grpSpPr>
        <p:sp>
          <p:nvSpPr>
            <p:cNvPr id="218" name="Oval 217">
              <a:extLst>
                <a:ext uri="{FF2B5EF4-FFF2-40B4-BE49-F238E27FC236}">
                  <a16:creationId xmlns:a16="http://schemas.microsoft.com/office/drawing/2014/main" id="{F5839C10-5949-48A9-8263-5228C91CE1E3}"/>
                </a:ext>
              </a:extLst>
            </p:cNvPr>
            <p:cNvSpPr/>
            <p:nvPr/>
          </p:nvSpPr>
          <p:spPr>
            <a:xfrm>
              <a:off x="948686" y="2931275"/>
              <a:ext cx="621127" cy="62112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2000">
                <a:solidFill>
                  <a:schemeClr val="bg1"/>
                </a:solidFill>
              </a:endParaRPr>
            </a:p>
          </p:txBody>
        </p:sp>
        <p:sp>
          <p:nvSpPr>
            <p:cNvPr id="219" name="Freeform 6">
              <a:extLst>
                <a:ext uri="{FF2B5EF4-FFF2-40B4-BE49-F238E27FC236}">
                  <a16:creationId xmlns:a16="http://schemas.microsoft.com/office/drawing/2014/main" id="{1F86720D-AC3E-4531-B67A-72BD2E4DCE23}"/>
                </a:ext>
              </a:extLst>
            </p:cNvPr>
            <p:cNvSpPr>
              <a:spLocks noChangeAspect="1" noEditPoints="1"/>
            </p:cNvSpPr>
            <p:nvPr/>
          </p:nvSpPr>
          <p:spPr bwMode="auto">
            <a:xfrm>
              <a:off x="1106265" y="3025838"/>
              <a:ext cx="305968" cy="432000"/>
            </a:xfrm>
            <a:custGeom>
              <a:avLst/>
              <a:gdLst>
                <a:gd name="T0" fmla="*/ 279 w 551"/>
                <a:gd name="T1" fmla="*/ 201 h 777"/>
                <a:gd name="T2" fmla="*/ 328 w 551"/>
                <a:gd name="T3" fmla="*/ 250 h 777"/>
                <a:gd name="T4" fmla="*/ 279 w 551"/>
                <a:gd name="T5" fmla="*/ 299 h 777"/>
                <a:gd name="T6" fmla="*/ 230 w 551"/>
                <a:gd name="T7" fmla="*/ 250 h 777"/>
                <a:gd name="T8" fmla="*/ 279 w 551"/>
                <a:gd name="T9" fmla="*/ 201 h 777"/>
                <a:gd name="T10" fmla="*/ 504 w 551"/>
                <a:gd name="T11" fmla="*/ 553 h 777"/>
                <a:gd name="T12" fmla="*/ 393 w 551"/>
                <a:gd name="T13" fmla="*/ 656 h 777"/>
                <a:gd name="T14" fmla="*/ 431 w 551"/>
                <a:gd name="T15" fmla="*/ 656 h 777"/>
                <a:gd name="T16" fmla="*/ 491 w 551"/>
                <a:gd name="T17" fmla="*/ 717 h 777"/>
                <a:gd name="T18" fmla="*/ 491 w 551"/>
                <a:gd name="T19" fmla="*/ 777 h 777"/>
                <a:gd name="T20" fmla="*/ 0 w 551"/>
                <a:gd name="T21" fmla="*/ 777 h 777"/>
                <a:gd name="T22" fmla="*/ 0 w 551"/>
                <a:gd name="T23" fmla="*/ 717 h 777"/>
                <a:gd name="T24" fmla="*/ 60 w 551"/>
                <a:gd name="T25" fmla="*/ 656 h 777"/>
                <a:gd name="T26" fmla="*/ 72 w 551"/>
                <a:gd name="T27" fmla="*/ 656 h 777"/>
                <a:gd name="T28" fmla="*/ 72 w 551"/>
                <a:gd name="T29" fmla="*/ 447 h 777"/>
                <a:gd name="T30" fmla="*/ 204 w 551"/>
                <a:gd name="T31" fmla="*/ 239 h 777"/>
                <a:gd name="T32" fmla="*/ 203 w 551"/>
                <a:gd name="T33" fmla="*/ 250 h 777"/>
                <a:gd name="T34" fmla="*/ 232 w 551"/>
                <a:gd name="T35" fmla="*/ 310 h 777"/>
                <a:gd name="T36" fmla="*/ 148 w 551"/>
                <a:gd name="T37" fmla="*/ 447 h 777"/>
                <a:gd name="T38" fmla="*/ 301 w 551"/>
                <a:gd name="T39" fmla="*/ 600 h 777"/>
                <a:gd name="T40" fmla="*/ 412 w 551"/>
                <a:gd name="T41" fmla="*/ 553 h 777"/>
                <a:gd name="T42" fmla="*/ 374 w 551"/>
                <a:gd name="T43" fmla="*/ 553 h 777"/>
                <a:gd name="T44" fmla="*/ 374 w 551"/>
                <a:gd name="T45" fmla="*/ 489 h 777"/>
                <a:gd name="T46" fmla="*/ 551 w 551"/>
                <a:gd name="T47" fmla="*/ 489 h 777"/>
                <a:gd name="T48" fmla="*/ 551 w 551"/>
                <a:gd name="T49" fmla="*/ 553 h 777"/>
                <a:gd name="T50" fmla="*/ 504 w 551"/>
                <a:gd name="T51" fmla="*/ 553 h 777"/>
                <a:gd name="T52" fmla="*/ 233 w 551"/>
                <a:gd name="T53" fmla="*/ 190 h 777"/>
                <a:gd name="T54" fmla="*/ 193 w 551"/>
                <a:gd name="T55" fmla="*/ 122 h 777"/>
                <a:gd name="T56" fmla="*/ 300 w 551"/>
                <a:gd name="T57" fmla="*/ 60 h 777"/>
                <a:gd name="T58" fmla="*/ 457 w 551"/>
                <a:gd name="T59" fmla="*/ 331 h 777"/>
                <a:gd name="T60" fmla="*/ 432 w 551"/>
                <a:gd name="T61" fmla="*/ 346 h 777"/>
                <a:gd name="T62" fmla="*/ 453 w 551"/>
                <a:gd name="T63" fmla="*/ 383 h 777"/>
                <a:gd name="T64" fmla="*/ 396 w 551"/>
                <a:gd name="T65" fmla="*/ 416 h 777"/>
                <a:gd name="T66" fmla="*/ 375 w 551"/>
                <a:gd name="T67" fmla="*/ 378 h 777"/>
                <a:gd name="T68" fmla="*/ 350 w 551"/>
                <a:gd name="T69" fmla="*/ 393 h 777"/>
                <a:gd name="T70" fmla="*/ 307 w 551"/>
                <a:gd name="T71" fmla="*/ 320 h 777"/>
                <a:gd name="T72" fmla="*/ 354 w 551"/>
                <a:gd name="T73" fmla="*/ 250 h 777"/>
                <a:gd name="T74" fmla="*/ 279 w 551"/>
                <a:gd name="T75" fmla="*/ 174 h 777"/>
                <a:gd name="T76" fmla="*/ 233 w 551"/>
                <a:gd name="T77" fmla="*/ 190 h 777"/>
                <a:gd name="T78" fmla="*/ 285 w 551"/>
                <a:gd name="T79" fmla="*/ 33 h 777"/>
                <a:gd name="T80" fmla="*/ 266 w 551"/>
                <a:gd name="T81" fmla="*/ 0 h 777"/>
                <a:gd name="T82" fmla="*/ 158 w 551"/>
                <a:gd name="T83" fmla="*/ 62 h 777"/>
                <a:gd name="T84" fmla="*/ 178 w 551"/>
                <a:gd name="T85" fmla="*/ 95 h 777"/>
                <a:gd name="T86" fmla="*/ 285 w 551"/>
                <a:gd name="T87" fmla="*/ 33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1" h="777">
                  <a:moveTo>
                    <a:pt x="279" y="201"/>
                  </a:moveTo>
                  <a:cubicBezTo>
                    <a:pt x="306" y="201"/>
                    <a:pt x="328" y="223"/>
                    <a:pt x="328" y="250"/>
                  </a:cubicBezTo>
                  <a:cubicBezTo>
                    <a:pt x="328" y="277"/>
                    <a:pt x="306" y="299"/>
                    <a:pt x="279" y="299"/>
                  </a:cubicBezTo>
                  <a:cubicBezTo>
                    <a:pt x="252" y="299"/>
                    <a:pt x="230" y="277"/>
                    <a:pt x="230" y="250"/>
                  </a:cubicBezTo>
                  <a:cubicBezTo>
                    <a:pt x="230" y="223"/>
                    <a:pt x="252" y="201"/>
                    <a:pt x="279" y="201"/>
                  </a:cubicBezTo>
                  <a:close/>
                  <a:moveTo>
                    <a:pt x="504" y="553"/>
                  </a:moveTo>
                  <a:cubicBezTo>
                    <a:pt x="480" y="599"/>
                    <a:pt x="441" y="635"/>
                    <a:pt x="393" y="656"/>
                  </a:cubicBezTo>
                  <a:cubicBezTo>
                    <a:pt x="431" y="656"/>
                    <a:pt x="431" y="656"/>
                    <a:pt x="431" y="656"/>
                  </a:cubicBezTo>
                  <a:cubicBezTo>
                    <a:pt x="464" y="656"/>
                    <a:pt x="491" y="683"/>
                    <a:pt x="491" y="717"/>
                  </a:cubicBezTo>
                  <a:cubicBezTo>
                    <a:pt x="491" y="777"/>
                    <a:pt x="491" y="777"/>
                    <a:pt x="491" y="777"/>
                  </a:cubicBezTo>
                  <a:cubicBezTo>
                    <a:pt x="0" y="777"/>
                    <a:pt x="0" y="777"/>
                    <a:pt x="0" y="777"/>
                  </a:cubicBezTo>
                  <a:cubicBezTo>
                    <a:pt x="0" y="717"/>
                    <a:pt x="0" y="717"/>
                    <a:pt x="0" y="717"/>
                  </a:cubicBezTo>
                  <a:cubicBezTo>
                    <a:pt x="0" y="683"/>
                    <a:pt x="27" y="656"/>
                    <a:pt x="60" y="656"/>
                  </a:cubicBezTo>
                  <a:cubicBezTo>
                    <a:pt x="72" y="656"/>
                    <a:pt x="72" y="656"/>
                    <a:pt x="72" y="656"/>
                  </a:cubicBezTo>
                  <a:cubicBezTo>
                    <a:pt x="72" y="447"/>
                    <a:pt x="72" y="447"/>
                    <a:pt x="72" y="447"/>
                  </a:cubicBezTo>
                  <a:cubicBezTo>
                    <a:pt x="72" y="355"/>
                    <a:pt x="126" y="276"/>
                    <a:pt x="204" y="239"/>
                  </a:cubicBezTo>
                  <a:cubicBezTo>
                    <a:pt x="203" y="243"/>
                    <a:pt x="203" y="246"/>
                    <a:pt x="203" y="250"/>
                  </a:cubicBezTo>
                  <a:cubicBezTo>
                    <a:pt x="203" y="274"/>
                    <a:pt x="215" y="296"/>
                    <a:pt x="232" y="310"/>
                  </a:cubicBezTo>
                  <a:cubicBezTo>
                    <a:pt x="182" y="335"/>
                    <a:pt x="148" y="387"/>
                    <a:pt x="148" y="447"/>
                  </a:cubicBezTo>
                  <a:cubicBezTo>
                    <a:pt x="148" y="531"/>
                    <a:pt x="217" y="600"/>
                    <a:pt x="301" y="600"/>
                  </a:cubicBezTo>
                  <a:cubicBezTo>
                    <a:pt x="345" y="600"/>
                    <a:pt x="384" y="582"/>
                    <a:pt x="412" y="553"/>
                  </a:cubicBezTo>
                  <a:cubicBezTo>
                    <a:pt x="374" y="553"/>
                    <a:pt x="374" y="553"/>
                    <a:pt x="374" y="553"/>
                  </a:cubicBezTo>
                  <a:cubicBezTo>
                    <a:pt x="374" y="489"/>
                    <a:pt x="374" y="489"/>
                    <a:pt x="374" y="489"/>
                  </a:cubicBezTo>
                  <a:cubicBezTo>
                    <a:pt x="551" y="489"/>
                    <a:pt x="551" y="489"/>
                    <a:pt x="551" y="489"/>
                  </a:cubicBezTo>
                  <a:cubicBezTo>
                    <a:pt x="551" y="553"/>
                    <a:pt x="551" y="553"/>
                    <a:pt x="551" y="553"/>
                  </a:cubicBezTo>
                  <a:cubicBezTo>
                    <a:pt x="504" y="553"/>
                    <a:pt x="504" y="553"/>
                    <a:pt x="504" y="553"/>
                  </a:cubicBezTo>
                  <a:close/>
                  <a:moveTo>
                    <a:pt x="233" y="190"/>
                  </a:moveTo>
                  <a:cubicBezTo>
                    <a:pt x="193" y="122"/>
                    <a:pt x="193" y="122"/>
                    <a:pt x="193" y="122"/>
                  </a:cubicBezTo>
                  <a:cubicBezTo>
                    <a:pt x="300" y="60"/>
                    <a:pt x="300" y="60"/>
                    <a:pt x="300" y="60"/>
                  </a:cubicBezTo>
                  <a:cubicBezTo>
                    <a:pt x="457" y="331"/>
                    <a:pt x="457" y="331"/>
                    <a:pt x="457" y="331"/>
                  </a:cubicBezTo>
                  <a:cubicBezTo>
                    <a:pt x="432" y="346"/>
                    <a:pt x="432" y="346"/>
                    <a:pt x="432" y="346"/>
                  </a:cubicBezTo>
                  <a:cubicBezTo>
                    <a:pt x="453" y="383"/>
                    <a:pt x="453" y="383"/>
                    <a:pt x="453" y="383"/>
                  </a:cubicBezTo>
                  <a:cubicBezTo>
                    <a:pt x="396" y="416"/>
                    <a:pt x="396" y="416"/>
                    <a:pt x="396" y="416"/>
                  </a:cubicBezTo>
                  <a:cubicBezTo>
                    <a:pt x="375" y="378"/>
                    <a:pt x="375" y="378"/>
                    <a:pt x="375" y="378"/>
                  </a:cubicBezTo>
                  <a:cubicBezTo>
                    <a:pt x="350" y="393"/>
                    <a:pt x="350" y="393"/>
                    <a:pt x="350" y="393"/>
                  </a:cubicBezTo>
                  <a:cubicBezTo>
                    <a:pt x="307" y="320"/>
                    <a:pt x="307" y="320"/>
                    <a:pt x="307" y="320"/>
                  </a:cubicBezTo>
                  <a:cubicBezTo>
                    <a:pt x="335" y="309"/>
                    <a:pt x="354" y="282"/>
                    <a:pt x="354" y="250"/>
                  </a:cubicBezTo>
                  <a:cubicBezTo>
                    <a:pt x="354" y="208"/>
                    <a:pt x="321" y="174"/>
                    <a:pt x="279" y="174"/>
                  </a:cubicBezTo>
                  <a:cubicBezTo>
                    <a:pt x="261" y="174"/>
                    <a:pt x="245" y="180"/>
                    <a:pt x="233" y="190"/>
                  </a:cubicBezTo>
                  <a:close/>
                  <a:moveTo>
                    <a:pt x="285" y="33"/>
                  </a:moveTo>
                  <a:cubicBezTo>
                    <a:pt x="266" y="0"/>
                    <a:pt x="266" y="0"/>
                    <a:pt x="266" y="0"/>
                  </a:cubicBezTo>
                  <a:cubicBezTo>
                    <a:pt x="158" y="62"/>
                    <a:pt x="158" y="62"/>
                    <a:pt x="158" y="62"/>
                  </a:cubicBezTo>
                  <a:cubicBezTo>
                    <a:pt x="178" y="95"/>
                    <a:pt x="178" y="95"/>
                    <a:pt x="178" y="95"/>
                  </a:cubicBezTo>
                  <a:cubicBezTo>
                    <a:pt x="285" y="33"/>
                    <a:pt x="285" y="33"/>
                    <a:pt x="285" y="33"/>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sz="2000">
                <a:solidFill>
                  <a:schemeClr val="bg1"/>
                </a:solidFill>
              </a:endParaRPr>
            </a:p>
          </p:txBody>
        </p:sp>
      </p:grpSp>
      <p:grpSp>
        <p:nvGrpSpPr>
          <p:cNvPr id="220" name="Group 219">
            <a:extLst>
              <a:ext uri="{FF2B5EF4-FFF2-40B4-BE49-F238E27FC236}">
                <a16:creationId xmlns:a16="http://schemas.microsoft.com/office/drawing/2014/main" id="{9FD9A440-0814-4223-B0BD-98220CE04CD2}"/>
              </a:ext>
            </a:extLst>
          </p:cNvPr>
          <p:cNvGrpSpPr/>
          <p:nvPr/>
        </p:nvGrpSpPr>
        <p:grpSpPr>
          <a:xfrm>
            <a:off x="3535876" y="1469694"/>
            <a:ext cx="621127" cy="621127"/>
            <a:chOff x="4178381" y="2931275"/>
            <a:chExt cx="621127" cy="621127"/>
          </a:xfrm>
          <a:solidFill>
            <a:srgbClr val="FFFFFF"/>
          </a:solidFill>
        </p:grpSpPr>
        <p:sp>
          <p:nvSpPr>
            <p:cNvPr id="221" name="Oval 220">
              <a:extLst>
                <a:ext uri="{FF2B5EF4-FFF2-40B4-BE49-F238E27FC236}">
                  <a16:creationId xmlns:a16="http://schemas.microsoft.com/office/drawing/2014/main" id="{52C87393-D789-4B76-BD32-BC3C0FE4140C}"/>
                </a:ext>
              </a:extLst>
            </p:cNvPr>
            <p:cNvSpPr/>
            <p:nvPr/>
          </p:nvSpPr>
          <p:spPr>
            <a:xfrm>
              <a:off x="4178381" y="2931275"/>
              <a:ext cx="621127" cy="62112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2000">
                <a:solidFill>
                  <a:schemeClr val="bg1"/>
                </a:solidFill>
              </a:endParaRPr>
            </a:p>
          </p:txBody>
        </p:sp>
        <p:sp>
          <p:nvSpPr>
            <p:cNvPr id="222" name="Freeform 10">
              <a:extLst>
                <a:ext uri="{FF2B5EF4-FFF2-40B4-BE49-F238E27FC236}">
                  <a16:creationId xmlns:a16="http://schemas.microsoft.com/office/drawing/2014/main" id="{D79B5715-75AC-4D9A-9C20-A4AD21F4C8B6}"/>
                </a:ext>
              </a:extLst>
            </p:cNvPr>
            <p:cNvSpPr>
              <a:spLocks noChangeAspect="1" noEditPoints="1"/>
            </p:cNvSpPr>
            <p:nvPr/>
          </p:nvSpPr>
          <p:spPr bwMode="auto">
            <a:xfrm>
              <a:off x="4291397" y="3061818"/>
              <a:ext cx="395095" cy="360040"/>
            </a:xfrm>
            <a:custGeom>
              <a:avLst/>
              <a:gdLst>
                <a:gd name="T0" fmla="*/ 0 w 541"/>
                <a:gd name="T1" fmla="*/ 0 h 493"/>
                <a:gd name="T2" fmla="*/ 38 w 541"/>
                <a:gd name="T3" fmla="*/ 0 h 493"/>
                <a:gd name="T4" fmla="*/ 38 w 541"/>
                <a:gd name="T5" fmla="*/ 455 h 493"/>
                <a:gd name="T6" fmla="*/ 541 w 541"/>
                <a:gd name="T7" fmla="*/ 455 h 493"/>
                <a:gd name="T8" fmla="*/ 541 w 541"/>
                <a:gd name="T9" fmla="*/ 493 h 493"/>
                <a:gd name="T10" fmla="*/ 0 w 541"/>
                <a:gd name="T11" fmla="*/ 493 h 493"/>
                <a:gd name="T12" fmla="*/ 0 w 541"/>
                <a:gd name="T13" fmla="*/ 0 h 493"/>
                <a:gd name="T14" fmla="*/ 0 w 541"/>
                <a:gd name="T15" fmla="*/ 0 h 493"/>
                <a:gd name="T16" fmla="*/ 145 w 541"/>
                <a:gd name="T17" fmla="*/ 297 h 493"/>
                <a:gd name="T18" fmla="*/ 145 w 541"/>
                <a:gd name="T19" fmla="*/ 423 h 493"/>
                <a:gd name="T20" fmla="*/ 69 w 541"/>
                <a:gd name="T21" fmla="*/ 423 h 493"/>
                <a:gd name="T22" fmla="*/ 69 w 541"/>
                <a:gd name="T23" fmla="*/ 332 h 493"/>
                <a:gd name="T24" fmla="*/ 145 w 541"/>
                <a:gd name="T25" fmla="*/ 297 h 493"/>
                <a:gd name="T26" fmla="*/ 145 w 541"/>
                <a:gd name="T27" fmla="*/ 297 h 493"/>
                <a:gd name="T28" fmla="*/ 256 w 541"/>
                <a:gd name="T29" fmla="*/ 246 h 493"/>
                <a:gd name="T30" fmla="*/ 256 w 541"/>
                <a:gd name="T31" fmla="*/ 423 h 493"/>
                <a:gd name="T32" fmla="*/ 179 w 541"/>
                <a:gd name="T33" fmla="*/ 423 h 493"/>
                <a:gd name="T34" fmla="*/ 179 w 541"/>
                <a:gd name="T35" fmla="*/ 282 h 493"/>
                <a:gd name="T36" fmla="*/ 256 w 541"/>
                <a:gd name="T37" fmla="*/ 246 h 493"/>
                <a:gd name="T38" fmla="*/ 256 w 541"/>
                <a:gd name="T39" fmla="*/ 246 h 493"/>
                <a:gd name="T40" fmla="*/ 366 w 541"/>
                <a:gd name="T41" fmla="*/ 195 h 493"/>
                <a:gd name="T42" fmla="*/ 366 w 541"/>
                <a:gd name="T43" fmla="*/ 423 h 493"/>
                <a:gd name="T44" fmla="*/ 289 w 541"/>
                <a:gd name="T45" fmla="*/ 423 h 493"/>
                <a:gd name="T46" fmla="*/ 289 w 541"/>
                <a:gd name="T47" fmla="*/ 230 h 493"/>
                <a:gd name="T48" fmla="*/ 366 w 541"/>
                <a:gd name="T49" fmla="*/ 195 h 493"/>
                <a:gd name="T50" fmla="*/ 366 w 541"/>
                <a:gd name="T51" fmla="*/ 195 h 493"/>
                <a:gd name="T52" fmla="*/ 477 w 541"/>
                <a:gd name="T53" fmla="*/ 147 h 493"/>
                <a:gd name="T54" fmla="*/ 477 w 541"/>
                <a:gd name="T55" fmla="*/ 423 h 493"/>
                <a:gd name="T56" fmla="*/ 400 w 541"/>
                <a:gd name="T57" fmla="*/ 423 h 493"/>
                <a:gd name="T58" fmla="*/ 400 w 541"/>
                <a:gd name="T59" fmla="*/ 243 h 493"/>
                <a:gd name="T60" fmla="*/ 477 w 541"/>
                <a:gd name="T61" fmla="*/ 147 h 493"/>
                <a:gd name="T62" fmla="*/ 477 w 541"/>
                <a:gd name="T63" fmla="*/ 147 h 493"/>
                <a:gd name="T64" fmla="*/ 75 w 541"/>
                <a:gd name="T65" fmla="*/ 251 h 493"/>
                <a:gd name="T66" fmla="*/ 80 w 541"/>
                <a:gd name="T67" fmla="*/ 261 h 493"/>
                <a:gd name="T68" fmla="*/ 91 w 541"/>
                <a:gd name="T69" fmla="*/ 287 h 493"/>
                <a:gd name="T70" fmla="*/ 388 w 541"/>
                <a:gd name="T71" fmla="*/ 148 h 493"/>
                <a:gd name="T72" fmla="*/ 405 w 541"/>
                <a:gd name="T73" fmla="*/ 184 h 493"/>
                <a:gd name="T74" fmla="*/ 498 w 541"/>
                <a:gd name="T75" fmla="*/ 68 h 493"/>
                <a:gd name="T76" fmla="*/ 349 w 541"/>
                <a:gd name="T77" fmla="*/ 64 h 493"/>
                <a:gd name="T78" fmla="*/ 366 w 541"/>
                <a:gd name="T79" fmla="*/ 99 h 493"/>
                <a:gd name="T80" fmla="*/ 68 w 541"/>
                <a:gd name="T81" fmla="*/ 237 h 493"/>
                <a:gd name="T82" fmla="*/ 75 w 541"/>
                <a:gd name="T83" fmla="*/ 251 h 493"/>
                <a:gd name="T84" fmla="*/ 75 w 541"/>
                <a:gd name="T85" fmla="*/ 251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1" h="493">
                  <a:moveTo>
                    <a:pt x="0" y="0"/>
                  </a:moveTo>
                  <a:lnTo>
                    <a:pt x="38" y="0"/>
                  </a:lnTo>
                  <a:lnTo>
                    <a:pt x="38" y="455"/>
                  </a:lnTo>
                  <a:lnTo>
                    <a:pt x="541" y="455"/>
                  </a:lnTo>
                  <a:lnTo>
                    <a:pt x="541" y="493"/>
                  </a:lnTo>
                  <a:lnTo>
                    <a:pt x="0" y="493"/>
                  </a:lnTo>
                  <a:lnTo>
                    <a:pt x="0" y="0"/>
                  </a:lnTo>
                  <a:lnTo>
                    <a:pt x="0" y="0"/>
                  </a:lnTo>
                  <a:close/>
                  <a:moveTo>
                    <a:pt x="145" y="297"/>
                  </a:moveTo>
                  <a:lnTo>
                    <a:pt x="145" y="423"/>
                  </a:lnTo>
                  <a:lnTo>
                    <a:pt x="69" y="423"/>
                  </a:lnTo>
                  <a:lnTo>
                    <a:pt x="69" y="332"/>
                  </a:lnTo>
                  <a:lnTo>
                    <a:pt x="145" y="297"/>
                  </a:lnTo>
                  <a:lnTo>
                    <a:pt x="145" y="297"/>
                  </a:lnTo>
                  <a:close/>
                  <a:moveTo>
                    <a:pt x="256" y="246"/>
                  </a:moveTo>
                  <a:lnTo>
                    <a:pt x="256" y="423"/>
                  </a:lnTo>
                  <a:lnTo>
                    <a:pt x="179" y="423"/>
                  </a:lnTo>
                  <a:lnTo>
                    <a:pt x="179" y="282"/>
                  </a:lnTo>
                  <a:lnTo>
                    <a:pt x="256" y="246"/>
                  </a:lnTo>
                  <a:lnTo>
                    <a:pt x="256" y="246"/>
                  </a:lnTo>
                  <a:close/>
                  <a:moveTo>
                    <a:pt x="366" y="195"/>
                  </a:moveTo>
                  <a:lnTo>
                    <a:pt x="366" y="423"/>
                  </a:lnTo>
                  <a:lnTo>
                    <a:pt x="289" y="423"/>
                  </a:lnTo>
                  <a:lnTo>
                    <a:pt x="289" y="230"/>
                  </a:lnTo>
                  <a:lnTo>
                    <a:pt x="366" y="195"/>
                  </a:lnTo>
                  <a:lnTo>
                    <a:pt x="366" y="195"/>
                  </a:lnTo>
                  <a:close/>
                  <a:moveTo>
                    <a:pt x="477" y="147"/>
                  </a:moveTo>
                  <a:lnTo>
                    <a:pt x="477" y="423"/>
                  </a:lnTo>
                  <a:lnTo>
                    <a:pt x="400" y="423"/>
                  </a:lnTo>
                  <a:lnTo>
                    <a:pt x="400" y="243"/>
                  </a:lnTo>
                  <a:lnTo>
                    <a:pt x="477" y="147"/>
                  </a:lnTo>
                  <a:lnTo>
                    <a:pt x="477" y="147"/>
                  </a:lnTo>
                  <a:close/>
                  <a:moveTo>
                    <a:pt x="75" y="251"/>
                  </a:moveTo>
                  <a:lnTo>
                    <a:pt x="80" y="261"/>
                  </a:lnTo>
                  <a:lnTo>
                    <a:pt x="91" y="287"/>
                  </a:lnTo>
                  <a:lnTo>
                    <a:pt x="388" y="148"/>
                  </a:lnTo>
                  <a:lnTo>
                    <a:pt x="405" y="184"/>
                  </a:lnTo>
                  <a:lnTo>
                    <a:pt x="498" y="68"/>
                  </a:lnTo>
                  <a:lnTo>
                    <a:pt x="349" y="64"/>
                  </a:lnTo>
                  <a:lnTo>
                    <a:pt x="366" y="99"/>
                  </a:lnTo>
                  <a:lnTo>
                    <a:pt x="68" y="237"/>
                  </a:lnTo>
                  <a:lnTo>
                    <a:pt x="75" y="251"/>
                  </a:lnTo>
                  <a:lnTo>
                    <a:pt x="75" y="25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GB" sz="2000">
                <a:solidFill>
                  <a:schemeClr val="bg1"/>
                </a:solidFill>
              </a:endParaRPr>
            </a:p>
          </p:txBody>
        </p:sp>
      </p:grpSp>
      <p:grpSp>
        <p:nvGrpSpPr>
          <p:cNvPr id="223" name="Group 222">
            <a:extLst>
              <a:ext uri="{FF2B5EF4-FFF2-40B4-BE49-F238E27FC236}">
                <a16:creationId xmlns:a16="http://schemas.microsoft.com/office/drawing/2014/main" id="{CE436341-EB84-405A-899A-97A935C05298}"/>
              </a:ext>
            </a:extLst>
          </p:cNvPr>
          <p:cNvGrpSpPr/>
          <p:nvPr/>
        </p:nvGrpSpPr>
        <p:grpSpPr>
          <a:xfrm>
            <a:off x="6161915" y="1469694"/>
            <a:ext cx="621127" cy="621127"/>
            <a:chOff x="7138573" y="2931275"/>
            <a:chExt cx="621127" cy="621127"/>
          </a:xfrm>
          <a:solidFill>
            <a:schemeClr val="accent1"/>
          </a:solidFill>
        </p:grpSpPr>
        <p:sp>
          <p:nvSpPr>
            <p:cNvPr id="224" name="Oval 223">
              <a:extLst>
                <a:ext uri="{FF2B5EF4-FFF2-40B4-BE49-F238E27FC236}">
                  <a16:creationId xmlns:a16="http://schemas.microsoft.com/office/drawing/2014/main" id="{398EE351-D029-47A6-8AA0-C62225D84D6E}"/>
                </a:ext>
              </a:extLst>
            </p:cNvPr>
            <p:cNvSpPr/>
            <p:nvPr/>
          </p:nvSpPr>
          <p:spPr>
            <a:xfrm>
              <a:off x="7138573" y="2931275"/>
              <a:ext cx="621127" cy="621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2000">
                <a:solidFill>
                  <a:schemeClr val="bg1"/>
                </a:solidFill>
              </a:endParaRPr>
            </a:p>
          </p:txBody>
        </p:sp>
        <p:grpSp>
          <p:nvGrpSpPr>
            <p:cNvPr id="225" name="Group 224">
              <a:extLst>
                <a:ext uri="{FF2B5EF4-FFF2-40B4-BE49-F238E27FC236}">
                  <a16:creationId xmlns:a16="http://schemas.microsoft.com/office/drawing/2014/main" id="{76826C2F-6CDC-403A-9D25-0AAE4DFE29BE}"/>
                </a:ext>
              </a:extLst>
            </p:cNvPr>
            <p:cNvGrpSpPr>
              <a:grpSpLocks noChangeAspect="1"/>
            </p:cNvGrpSpPr>
            <p:nvPr/>
          </p:nvGrpSpPr>
          <p:grpSpPr>
            <a:xfrm>
              <a:off x="7232443" y="3108488"/>
              <a:ext cx="433387" cy="266700"/>
              <a:chOff x="3140069" y="3963993"/>
              <a:chExt cx="433387" cy="266700"/>
            </a:xfrm>
            <a:grpFill/>
          </p:grpSpPr>
          <p:sp>
            <p:nvSpPr>
              <p:cNvPr id="226" name="Freeform 127">
                <a:extLst>
                  <a:ext uri="{FF2B5EF4-FFF2-40B4-BE49-F238E27FC236}">
                    <a16:creationId xmlns:a16="http://schemas.microsoft.com/office/drawing/2014/main" id="{E1E3F56D-440D-4467-BD85-EC9DAA8C8094}"/>
                  </a:ext>
                </a:extLst>
              </p:cNvPr>
              <p:cNvSpPr>
                <a:spLocks noEditPoints="1"/>
              </p:cNvSpPr>
              <p:nvPr/>
            </p:nvSpPr>
            <p:spPr bwMode="auto">
              <a:xfrm>
                <a:off x="3273419" y="3983043"/>
                <a:ext cx="166687" cy="247650"/>
              </a:xfrm>
              <a:custGeom>
                <a:avLst/>
                <a:gdLst>
                  <a:gd name="T0" fmla="*/ 0 w 105"/>
                  <a:gd name="T1" fmla="*/ 156 h 156"/>
                  <a:gd name="T2" fmla="*/ 24 w 105"/>
                  <a:gd name="T3" fmla="*/ 156 h 156"/>
                  <a:gd name="T4" fmla="*/ 24 w 105"/>
                  <a:gd name="T5" fmla="*/ 106 h 156"/>
                  <a:gd name="T6" fmla="*/ 81 w 105"/>
                  <a:gd name="T7" fmla="*/ 106 h 156"/>
                  <a:gd name="T8" fmla="*/ 81 w 105"/>
                  <a:gd name="T9" fmla="*/ 156 h 156"/>
                  <a:gd name="T10" fmla="*/ 105 w 105"/>
                  <a:gd name="T11" fmla="*/ 156 h 156"/>
                  <a:gd name="T12" fmla="*/ 105 w 105"/>
                  <a:gd name="T13" fmla="*/ 0 h 156"/>
                  <a:gd name="T14" fmla="*/ 0 w 105"/>
                  <a:gd name="T15" fmla="*/ 0 h 156"/>
                  <a:gd name="T16" fmla="*/ 0 w 105"/>
                  <a:gd name="T17" fmla="*/ 156 h 156"/>
                  <a:gd name="T18" fmla="*/ 32 w 105"/>
                  <a:gd name="T19" fmla="*/ 86 h 156"/>
                  <a:gd name="T20" fmla="*/ 18 w 105"/>
                  <a:gd name="T21" fmla="*/ 86 h 156"/>
                  <a:gd name="T22" fmla="*/ 18 w 105"/>
                  <a:gd name="T23" fmla="*/ 71 h 156"/>
                  <a:gd name="T24" fmla="*/ 32 w 105"/>
                  <a:gd name="T25" fmla="*/ 71 h 156"/>
                  <a:gd name="T26" fmla="*/ 32 w 105"/>
                  <a:gd name="T27" fmla="*/ 86 h 156"/>
                  <a:gd name="T28" fmla="*/ 51 w 105"/>
                  <a:gd name="T29" fmla="*/ 86 h 156"/>
                  <a:gd name="T30" fmla="*/ 36 w 105"/>
                  <a:gd name="T31" fmla="*/ 86 h 156"/>
                  <a:gd name="T32" fmla="*/ 36 w 105"/>
                  <a:gd name="T33" fmla="*/ 71 h 156"/>
                  <a:gd name="T34" fmla="*/ 51 w 105"/>
                  <a:gd name="T35" fmla="*/ 71 h 156"/>
                  <a:gd name="T36" fmla="*/ 51 w 105"/>
                  <a:gd name="T37" fmla="*/ 86 h 156"/>
                  <a:gd name="T38" fmla="*/ 36 w 105"/>
                  <a:gd name="T39" fmla="*/ 69 h 156"/>
                  <a:gd name="T40" fmla="*/ 36 w 105"/>
                  <a:gd name="T41" fmla="*/ 54 h 156"/>
                  <a:gd name="T42" fmla="*/ 51 w 105"/>
                  <a:gd name="T43" fmla="*/ 54 h 156"/>
                  <a:gd name="T44" fmla="*/ 51 w 105"/>
                  <a:gd name="T45" fmla="*/ 69 h 156"/>
                  <a:gd name="T46" fmla="*/ 36 w 105"/>
                  <a:gd name="T47" fmla="*/ 69 h 156"/>
                  <a:gd name="T48" fmla="*/ 69 w 105"/>
                  <a:gd name="T49" fmla="*/ 86 h 156"/>
                  <a:gd name="T50" fmla="*/ 54 w 105"/>
                  <a:gd name="T51" fmla="*/ 86 h 156"/>
                  <a:gd name="T52" fmla="*/ 54 w 105"/>
                  <a:gd name="T53" fmla="*/ 71 h 156"/>
                  <a:gd name="T54" fmla="*/ 69 w 105"/>
                  <a:gd name="T55" fmla="*/ 71 h 156"/>
                  <a:gd name="T56" fmla="*/ 69 w 105"/>
                  <a:gd name="T57" fmla="*/ 86 h 156"/>
                  <a:gd name="T58" fmla="*/ 54 w 105"/>
                  <a:gd name="T59" fmla="*/ 69 h 156"/>
                  <a:gd name="T60" fmla="*/ 54 w 105"/>
                  <a:gd name="T61" fmla="*/ 54 h 156"/>
                  <a:gd name="T62" fmla="*/ 69 w 105"/>
                  <a:gd name="T63" fmla="*/ 54 h 156"/>
                  <a:gd name="T64" fmla="*/ 69 w 105"/>
                  <a:gd name="T65" fmla="*/ 69 h 156"/>
                  <a:gd name="T66" fmla="*/ 54 w 105"/>
                  <a:gd name="T67" fmla="*/ 69 h 156"/>
                  <a:gd name="T68" fmla="*/ 87 w 105"/>
                  <a:gd name="T69" fmla="*/ 86 h 156"/>
                  <a:gd name="T70" fmla="*/ 72 w 105"/>
                  <a:gd name="T71" fmla="*/ 86 h 156"/>
                  <a:gd name="T72" fmla="*/ 72 w 105"/>
                  <a:gd name="T73" fmla="*/ 71 h 156"/>
                  <a:gd name="T74" fmla="*/ 87 w 105"/>
                  <a:gd name="T75" fmla="*/ 71 h 156"/>
                  <a:gd name="T76" fmla="*/ 87 w 105"/>
                  <a:gd name="T77" fmla="*/ 86 h 156"/>
                  <a:gd name="T78" fmla="*/ 87 w 105"/>
                  <a:gd name="T79" fmla="*/ 69 h 156"/>
                  <a:gd name="T80" fmla="*/ 72 w 105"/>
                  <a:gd name="T81" fmla="*/ 69 h 156"/>
                  <a:gd name="T82" fmla="*/ 72 w 105"/>
                  <a:gd name="T83" fmla="*/ 54 h 156"/>
                  <a:gd name="T84" fmla="*/ 87 w 105"/>
                  <a:gd name="T85" fmla="*/ 54 h 156"/>
                  <a:gd name="T86" fmla="*/ 87 w 105"/>
                  <a:gd name="T87" fmla="*/ 69 h 156"/>
                  <a:gd name="T88" fmla="*/ 31 w 105"/>
                  <a:gd name="T89" fmla="*/ 20 h 156"/>
                  <a:gd name="T90" fmla="*/ 44 w 105"/>
                  <a:gd name="T91" fmla="*/ 20 h 156"/>
                  <a:gd name="T92" fmla="*/ 44 w 105"/>
                  <a:gd name="T93" fmla="*/ 7 h 156"/>
                  <a:gd name="T94" fmla="*/ 60 w 105"/>
                  <a:gd name="T95" fmla="*/ 7 h 156"/>
                  <a:gd name="T96" fmla="*/ 60 w 105"/>
                  <a:gd name="T97" fmla="*/ 20 h 156"/>
                  <a:gd name="T98" fmla="*/ 74 w 105"/>
                  <a:gd name="T99" fmla="*/ 20 h 156"/>
                  <a:gd name="T100" fmla="*/ 74 w 105"/>
                  <a:gd name="T101" fmla="*/ 35 h 156"/>
                  <a:gd name="T102" fmla="*/ 60 w 105"/>
                  <a:gd name="T103" fmla="*/ 35 h 156"/>
                  <a:gd name="T104" fmla="*/ 60 w 105"/>
                  <a:gd name="T105" fmla="*/ 49 h 156"/>
                  <a:gd name="T106" fmla="*/ 44 w 105"/>
                  <a:gd name="T107" fmla="*/ 49 h 156"/>
                  <a:gd name="T108" fmla="*/ 44 w 105"/>
                  <a:gd name="T109" fmla="*/ 35 h 156"/>
                  <a:gd name="T110" fmla="*/ 31 w 105"/>
                  <a:gd name="T111" fmla="*/ 35 h 156"/>
                  <a:gd name="T112" fmla="*/ 31 w 105"/>
                  <a:gd name="T113" fmla="*/ 20 h 156"/>
                  <a:gd name="T114" fmla="*/ 18 w 105"/>
                  <a:gd name="T115" fmla="*/ 54 h 156"/>
                  <a:gd name="T116" fmla="*/ 32 w 105"/>
                  <a:gd name="T117" fmla="*/ 54 h 156"/>
                  <a:gd name="T118" fmla="*/ 32 w 105"/>
                  <a:gd name="T119" fmla="*/ 69 h 156"/>
                  <a:gd name="T120" fmla="*/ 18 w 105"/>
                  <a:gd name="T121" fmla="*/ 69 h 156"/>
                  <a:gd name="T122" fmla="*/ 18 w 105"/>
                  <a:gd name="T123" fmla="*/ 5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 h="156">
                    <a:moveTo>
                      <a:pt x="0" y="156"/>
                    </a:moveTo>
                    <a:lnTo>
                      <a:pt x="24" y="156"/>
                    </a:lnTo>
                    <a:lnTo>
                      <a:pt x="24" y="106"/>
                    </a:lnTo>
                    <a:lnTo>
                      <a:pt x="81" y="106"/>
                    </a:lnTo>
                    <a:lnTo>
                      <a:pt x="81" y="156"/>
                    </a:lnTo>
                    <a:lnTo>
                      <a:pt x="105" y="156"/>
                    </a:lnTo>
                    <a:lnTo>
                      <a:pt x="105" y="0"/>
                    </a:lnTo>
                    <a:lnTo>
                      <a:pt x="0" y="0"/>
                    </a:lnTo>
                    <a:lnTo>
                      <a:pt x="0" y="156"/>
                    </a:lnTo>
                    <a:close/>
                    <a:moveTo>
                      <a:pt x="32" y="86"/>
                    </a:moveTo>
                    <a:lnTo>
                      <a:pt x="18" y="86"/>
                    </a:lnTo>
                    <a:lnTo>
                      <a:pt x="18" y="71"/>
                    </a:lnTo>
                    <a:lnTo>
                      <a:pt x="32" y="71"/>
                    </a:lnTo>
                    <a:lnTo>
                      <a:pt x="32" y="86"/>
                    </a:lnTo>
                    <a:close/>
                    <a:moveTo>
                      <a:pt x="51" y="86"/>
                    </a:moveTo>
                    <a:lnTo>
                      <a:pt x="36" y="86"/>
                    </a:lnTo>
                    <a:lnTo>
                      <a:pt x="36" y="71"/>
                    </a:lnTo>
                    <a:lnTo>
                      <a:pt x="51" y="71"/>
                    </a:lnTo>
                    <a:lnTo>
                      <a:pt x="51" y="86"/>
                    </a:lnTo>
                    <a:close/>
                    <a:moveTo>
                      <a:pt x="36" y="69"/>
                    </a:moveTo>
                    <a:lnTo>
                      <a:pt x="36" y="54"/>
                    </a:lnTo>
                    <a:lnTo>
                      <a:pt x="51" y="54"/>
                    </a:lnTo>
                    <a:lnTo>
                      <a:pt x="51" y="69"/>
                    </a:lnTo>
                    <a:lnTo>
                      <a:pt x="36" y="69"/>
                    </a:lnTo>
                    <a:close/>
                    <a:moveTo>
                      <a:pt x="69" y="86"/>
                    </a:moveTo>
                    <a:lnTo>
                      <a:pt x="54" y="86"/>
                    </a:lnTo>
                    <a:lnTo>
                      <a:pt x="54" y="71"/>
                    </a:lnTo>
                    <a:lnTo>
                      <a:pt x="69" y="71"/>
                    </a:lnTo>
                    <a:lnTo>
                      <a:pt x="69" y="86"/>
                    </a:lnTo>
                    <a:close/>
                    <a:moveTo>
                      <a:pt x="54" y="69"/>
                    </a:moveTo>
                    <a:lnTo>
                      <a:pt x="54" y="54"/>
                    </a:lnTo>
                    <a:lnTo>
                      <a:pt x="69" y="54"/>
                    </a:lnTo>
                    <a:lnTo>
                      <a:pt x="69" y="69"/>
                    </a:lnTo>
                    <a:lnTo>
                      <a:pt x="54" y="69"/>
                    </a:lnTo>
                    <a:close/>
                    <a:moveTo>
                      <a:pt x="87" y="86"/>
                    </a:moveTo>
                    <a:lnTo>
                      <a:pt x="72" y="86"/>
                    </a:lnTo>
                    <a:lnTo>
                      <a:pt x="72" y="71"/>
                    </a:lnTo>
                    <a:lnTo>
                      <a:pt x="87" y="71"/>
                    </a:lnTo>
                    <a:lnTo>
                      <a:pt x="87" y="86"/>
                    </a:lnTo>
                    <a:close/>
                    <a:moveTo>
                      <a:pt x="87" y="69"/>
                    </a:moveTo>
                    <a:lnTo>
                      <a:pt x="72" y="69"/>
                    </a:lnTo>
                    <a:lnTo>
                      <a:pt x="72" y="54"/>
                    </a:lnTo>
                    <a:lnTo>
                      <a:pt x="87" y="54"/>
                    </a:lnTo>
                    <a:lnTo>
                      <a:pt x="87" y="69"/>
                    </a:lnTo>
                    <a:close/>
                    <a:moveTo>
                      <a:pt x="31" y="20"/>
                    </a:moveTo>
                    <a:lnTo>
                      <a:pt x="44" y="20"/>
                    </a:lnTo>
                    <a:lnTo>
                      <a:pt x="44" y="7"/>
                    </a:lnTo>
                    <a:lnTo>
                      <a:pt x="60" y="7"/>
                    </a:lnTo>
                    <a:lnTo>
                      <a:pt x="60" y="20"/>
                    </a:lnTo>
                    <a:lnTo>
                      <a:pt x="74" y="20"/>
                    </a:lnTo>
                    <a:lnTo>
                      <a:pt x="74" y="35"/>
                    </a:lnTo>
                    <a:lnTo>
                      <a:pt x="60" y="35"/>
                    </a:lnTo>
                    <a:lnTo>
                      <a:pt x="60" y="49"/>
                    </a:lnTo>
                    <a:lnTo>
                      <a:pt x="44" y="49"/>
                    </a:lnTo>
                    <a:lnTo>
                      <a:pt x="44" y="35"/>
                    </a:lnTo>
                    <a:lnTo>
                      <a:pt x="31" y="35"/>
                    </a:lnTo>
                    <a:lnTo>
                      <a:pt x="31" y="20"/>
                    </a:lnTo>
                    <a:close/>
                    <a:moveTo>
                      <a:pt x="18" y="54"/>
                    </a:moveTo>
                    <a:lnTo>
                      <a:pt x="32" y="54"/>
                    </a:lnTo>
                    <a:lnTo>
                      <a:pt x="32" y="69"/>
                    </a:lnTo>
                    <a:lnTo>
                      <a:pt x="18" y="69"/>
                    </a:lnTo>
                    <a:lnTo>
                      <a:pt x="18"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000">
                  <a:solidFill>
                    <a:schemeClr val="bg1"/>
                  </a:solidFill>
                </a:endParaRPr>
              </a:p>
            </p:txBody>
          </p:sp>
          <p:sp>
            <p:nvSpPr>
              <p:cNvPr id="227" name="Freeform 128">
                <a:extLst>
                  <a:ext uri="{FF2B5EF4-FFF2-40B4-BE49-F238E27FC236}">
                    <a16:creationId xmlns:a16="http://schemas.microsoft.com/office/drawing/2014/main" id="{5507CD9C-07BE-4939-BAC4-BF87F8C70670}"/>
                  </a:ext>
                </a:extLst>
              </p:cNvPr>
              <p:cNvSpPr>
                <a:spLocks noEditPoints="1"/>
              </p:cNvSpPr>
              <p:nvPr/>
            </p:nvSpPr>
            <p:spPr bwMode="auto">
              <a:xfrm>
                <a:off x="3140069" y="4030668"/>
                <a:ext cx="127000" cy="200025"/>
              </a:xfrm>
              <a:custGeom>
                <a:avLst/>
                <a:gdLst>
                  <a:gd name="T0" fmla="*/ 80 w 80"/>
                  <a:gd name="T1" fmla="*/ 126 h 126"/>
                  <a:gd name="T2" fmla="*/ 0 w 80"/>
                  <a:gd name="T3" fmla="*/ 0 h 126"/>
                  <a:gd name="T4" fmla="*/ 21 w 80"/>
                  <a:gd name="T5" fmla="*/ 108 h 126"/>
                  <a:gd name="T6" fmla="*/ 6 w 80"/>
                  <a:gd name="T7" fmla="*/ 93 h 126"/>
                  <a:gd name="T8" fmla="*/ 21 w 80"/>
                  <a:gd name="T9" fmla="*/ 108 h 126"/>
                  <a:gd name="T10" fmla="*/ 23 w 80"/>
                  <a:gd name="T11" fmla="*/ 108 h 126"/>
                  <a:gd name="T12" fmla="*/ 38 w 80"/>
                  <a:gd name="T13" fmla="*/ 93 h 126"/>
                  <a:gd name="T14" fmla="*/ 57 w 80"/>
                  <a:gd name="T15" fmla="*/ 108 h 126"/>
                  <a:gd name="T16" fmla="*/ 42 w 80"/>
                  <a:gd name="T17" fmla="*/ 93 h 126"/>
                  <a:gd name="T18" fmla="*/ 57 w 80"/>
                  <a:gd name="T19" fmla="*/ 108 h 126"/>
                  <a:gd name="T20" fmla="*/ 59 w 80"/>
                  <a:gd name="T21" fmla="*/ 108 h 126"/>
                  <a:gd name="T22" fmla="*/ 74 w 80"/>
                  <a:gd name="T23" fmla="*/ 93 h 126"/>
                  <a:gd name="T24" fmla="*/ 74 w 80"/>
                  <a:gd name="T25" fmla="*/ 56 h 126"/>
                  <a:gd name="T26" fmla="*/ 59 w 80"/>
                  <a:gd name="T27" fmla="*/ 41 h 126"/>
                  <a:gd name="T28" fmla="*/ 74 w 80"/>
                  <a:gd name="T29" fmla="*/ 56 h 126"/>
                  <a:gd name="T30" fmla="*/ 74 w 80"/>
                  <a:gd name="T31" fmla="*/ 24 h 126"/>
                  <a:gd name="T32" fmla="*/ 59 w 80"/>
                  <a:gd name="T33" fmla="*/ 39 h 126"/>
                  <a:gd name="T34" fmla="*/ 59 w 80"/>
                  <a:gd name="T35" fmla="*/ 76 h 126"/>
                  <a:gd name="T36" fmla="*/ 74 w 80"/>
                  <a:gd name="T37" fmla="*/ 91 h 126"/>
                  <a:gd name="T38" fmla="*/ 59 w 80"/>
                  <a:gd name="T39" fmla="*/ 76 h 126"/>
                  <a:gd name="T40" fmla="*/ 42 w 80"/>
                  <a:gd name="T41" fmla="*/ 56 h 126"/>
                  <a:gd name="T42" fmla="*/ 57 w 80"/>
                  <a:gd name="T43" fmla="*/ 41 h 126"/>
                  <a:gd name="T44" fmla="*/ 42 w 80"/>
                  <a:gd name="T45" fmla="*/ 24 h 126"/>
                  <a:gd name="T46" fmla="*/ 57 w 80"/>
                  <a:gd name="T47" fmla="*/ 39 h 126"/>
                  <a:gd name="T48" fmla="*/ 42 w 80"/>
                  <a:gd name="T49" fmla="*/ 24 h 126"/>
                  <a:gd name="T50" fmla="*/ 57 w 80"/>
                  <a:gd name="T51" fmla="*/ 76 h 126"/>
                  <a:gd name="T52" fmla="*/ 42 w 80"/>
                  <a:gd name="T53" fmla="*/ 91 h 126"/>
                  <a:gd name="T54" fmla="*/ 38 w 80"/>
                  <a:gd name="T55" fmla="*/ 56 h 126"/>
                  <a:gd name="T56" fmla="*/ 23 w 80"/>
                  <a:gd name="T57" fmla="*/ 41 h 126"/>
                  <a:gd name="T58" fmla="*/ 38 w 80"/>
                  <a:gd name="T59" fmla="*/ 56 h 126"/>
                  <a:gd name="T60" fmla="*/ 38 w 80"/>
                  <a:gd name="T61" fmla="*/ 24 h 126"/>
                  <a:gd name="T62" fmla="*/ 23 w 80"/>
                  <a:gd name="T63" fmla="*/ 39 h 126"/>
                  <a:gd name="T64" fmla="*/ 23 w 80"/>
                  <a:gd name="T65" fmla="*/ 76 h 126"/>
                  <a:gd name="T66" fmla="*/ 38 w 80"/>
                  <a:gd name="T67" fmla="*/ 91 h 126"/>
                  <a:gd name="T68" fmla="*/ 23 w 80"/>
                  <a:gd name="T69" fmla="*/ 76 h 126"/>
                  <a:gd name="T70" fmla="*/ 6 w 80"/>
                  <a:gd name="T71" fmla="*/ 56 h 126"/>
                  <a:gd name="T72" fmla="*/ 21 w 80"/>
                  <a:gd name="T73" fmla="*/ 41 h 126"/>
                  <a:gd name="T74" fmla="*/ 5 w 80"/>
                  <a:gd name="T75" fmla="*/ 24 h 126"/>
                  <a:gd name="T76" fmla="*/ 19 w 80"/>
                  <a:gd name="T77" fmla="*/ 39 h 126"/>
                  <a:gd name="T78" fmla="*/ 5 w 80"/>
                  <a:gd name="T79" fmla="*/ 24 h 126"/>
                  <a:gd name="T80" fmla="*/ 19 w 80"/>
                  <a:gd name="T81" fmla="*/ 76 h 126"/>
                  <a:gd name="T82" fmla="*/ 5 w 80"/>
                  <a:gd name="T83" fmla="*/ 9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26">
                    <a:moveTo>
                      <a:pt x="0" y="126"/>
                    </a:moveTo>
                    <a:lnTo>
                      <a:pt x="80" y="126"/>
                    </a:lnTo>
                    <a:lnTo>
                      <a:pt x="80" y="0"/>
                    </a:lnTo>
                    <a:lnTo>
                      <a:pt x="0" y="0"/>
                    </a:lnTo>
                    <a:lnTo>
                      <a:pt x="0" y="126"/>
                    </a:lnTo>
                    <a:close/>
                    <a:moveTo>
                      <a:pt x="21" y="108"/>
                    </a:moveTo>
                    <a:lnTo>
                      <a:pt x="6" y="108"/>
                    </a:lnTo>
                    <a:lnTo>
                      <a:pt x="6" y="93"/>
                    </a:lnTo>
                    <a:lnTo>
                      <a:pt x="21" y="93"/>
                    </a:lnTo>
                    <a:lnTo>
                      <a:pt x="21" y="108"/>
                    </a:lnTo>
                    <a:close/>
                    <a:moveTo>
                      <a:pt x="38" y="108"/>
                    </a:moveTo>
                    <a:lnTo>
                      <a:pt x="23" y="108"/>
                    </a:lnTo>
                    <a:lnTo>
                      <a:pt x="23" y="93"/>
                    </a:lnTo>
                    <a:lnTo>
                      <a:pt x="38" y="93"/>
                    </a:lnTo>
                    <a:lnTo>
                      <a:pt x="38" y="108"/>
                    </a:lnTo>
                    <a:close/>
                    <a:moveTo>
                      <a:pt x="57" y="108"/>
                    </a:moveTo>
                    <a:lnTo>
                      <a:pt x="42" y="108"/>
                    </a:lnTo>
                    <a:lnTo>
                      <a:pt x="42" y="93"/>
                    </a:lnTo>
                    <a:lnTo>
                      <a:pt x="57" y="93"/>
                    </a:lnTo>
                    <a:lnTo>
                      <a:pt x="57" y="108"/>
                    </a:lnTo>
                    <a:close/>
                    <a:moveTo>
                      <a:pt x="74" y="108"/>
                    </a:moveTo>
                    <a:lnTo>
                      <a:pt x="59" y="108"/>
                    </a:lnTo>
                    <a:lnTo>
                      <a:pt x="59" y="93"/>
                    </a:lnTo>
                    <a:lnTo>
                      <a:pt x="74" y="93"/>
                    </a:lnTo>
                    <a:lnTo>
                      <a:pt x="74" y="108"/>
                    </a:lnTo>
                    <a:close/>
                    <a:moveTo>
                      <a:pt x="74" y="56"/>
                    </a:moveTo>
                    <a:lnTo>
                      <a:pt x="59" y="56"/>
                    </a:lnTo>
                    <a:lnTo>
                      <a:pt x="59" y="41"/>
                    </a:lnTo>
                    <a:lnTo>
                      <a:pt x="74" y="41"/>
                    </a:lnTo>
                    <a:lnTo>
                      <a:pt x="74" y="56"/>
                    </a:lnTo>
                    <a:close/>
                    <a:moveTo>
                      <a:pt x="59" y="24"/>
                    </a:moveTo>
                    <a:lnTo>
                      <a:pt x="74" y="24"/>
                    </a:lnTo>
                    <a:lnTo>
                      <a:pt x="74" y="39"/>
                    </a:lnTo>
                    <a:lnTo>
                      <a:pt x="59" y="39"/>
                    </a:lnTo>
                    <a:lnTo>
                      <a:pt x="59" y="24"/>
                    </a:lnTo>
                    <a:close/>
                    <a:moveTo>
                      <a:pt x="59" y="76"/>
                    </a:moveTo>
                    <a:lnTo>
                      <a:pt x="74" y="76"/>
                    </a:lnTo>
                    <a:lnTo>
                      <a:pt x="74" y="91"/>
                    </a:lnTo>
                    <a:lnTo>
                      <a:pt x="59" y="91"/>
                    </a:lnTo>
                    <a:lnTo>
                      <a:pt x="59" y="76"/>
                    </a:lnTo>
                    <a:close/>
                    <a:moveTo>
                      <a:pt x="57" y="56"/>
                    </a:moveTo>
                    <a:lnTo>
                      <a:pt x="42" y="56"/>
                    </a:lnTo>
                    <a:lnTo>
                      <a:pt x="42" y="41"/>
                    </a:lnTo>
                    <a:lnTo>
                      <a:pt x="57" y="41"/>
                    </a:lnTo>
                    <a:lnTo>
                      <a:pt x="57" y="56"/>
                    </a:lnTo>
                    <a:close/>
                    <a:moveTo>
                      <a:pt x="42" y="24"/>
                    </a:moveTo>
                    <a:lnTo>
                      <a:pt x="57" y="24"/>
                    </a:lnTo>
                    <a:lnTo>
                      <a:pt x="57" y="39"/>
                    </a:lnTo>
                    <a:lnTo>
                      <a:pt x="42" y="39"/>
                    </a:lnTo>
                    <a:lnTo>
                      <a:pt x="42" y="24"/>
                    </a:lnTo>
                    <a:close/>
                    <a:moveTo>
                      <a:pt x="42" y="76"/>
                    </a:moveTo>
                    <a:lnTo>
                      <a:pt x="57" y="76"/>
                    </a:lnTo>
                    <a:lnTo>
                      <a:pt x="57" y="91"/>
                    </a:lnTo>
                    <a:lnTo>
                      <a:pt x="42" y="91"/>
                    </a:lnTo>
                    <a:lnTo>
                      <a:pt x="42" y="76"/>
                    </a:lnTo>
                    <a:close/>
                    <a:moveTo>
                      <a:pt x="38" y="56"/>
                    </a:moveTo>
                    <a:lnTo>
                      <a:pt x="23" y="56"/>
                    </a:lnTo>
                    <a:lnTo>
                      <a:pt x="23" y="41"/>
                    </a:lnTo>
                    <a:lnTo>
                      <a:pt x="38" y="41"/>
                    </a:lnTo>
                    <a:lnTo>
                      <a:pt x="38" y="56"/>
                    </a:lnTo>
                    <a:close/>
                    <a:moveTo>
                      <a:pt x="23" y="24"/>
                    </a:moveTo>
                    <a:lnTo>
                      <a:pt x="38" y="24"/>
                    </a:lnTo>
                    <a:lnTo>
                      <a:pt x="38" y="39"/>
                    </a:lnTo>
                    <a:lnTo>
                      <a:pt x="23" y="39"/>
                    </a:lnTo>
                    <a:lnTo>
                      <a:pt x="23" y="24"/>
                    </a:lnTo>
                    <a:close/>
                    <a:moveTo>
                      <a:pt x="23" y="76"/>
                    </a:moveTo>
                    <a:lnTo>
                      <a:pt x="38" y="76"/>
                    </a:lnTo>
                    <a:lnTo>
                      <a:pt x="38" y="91"/>
                    </a:lnTo>
                    <a:lnTo>
                      <a:pt x="23" y="91"/>
                    </a:lnTo>
                    <a:lnTo>
                      <a:pt x="23" y="76"/>
                    </a:lnTo>
                    <a:close/>
                    <a:moveTo>
                      <a:pt x="21" y="56"/>
                    </a:moveTo>
                    <a:lnTo>
                      <a:pt x="6" y="56"/>
                    </a:lnTo>
                    <a:lnTo>
                      <a:pt x="6" y="41"/>
                    </a:lnTo>
                    <a:lnTo>
                      <a:pt x="21" y="41"/>
                    </a:lnTo>
                    <a:lnTo>
                      <a:pt x="21" y="56"/>
                    </a:lnTo>
                    <a:close/>
                    <a:moveTo>
                      <a:pt x="5" y="24"/>
                    </a:moveTo>
                    <a:lnTo>
                      <a:pt x="19" y="24"/>
                    </a:lnTo>
                    <a:lnTo>
                      <a:pt x="19" y="39"/>
                    </a:lnTo>
                    <a:lnTo>
                      <a:pt x="5" y="39"/>
                    </a:lnTo>
                    <a:lnTo>
                      <a:pt x="5" y="24"/>
                    </a:lnTo>
                    <a:close/>
                    <a:moveTo>
                      <a:pt x="5" y="76"/>
                    </a:moveTo>
                    <a:lnTo>
                      <a:pt x="19" y="76"/>
                    </a:lnTo>
                    <a:lnTo>
                      <a:pt x="19" y="91"/>
                    </a:lnTo>
                    <a:lnTo>
                      <a:pt x="5" y="91"/>
                    </a:lnTo>
                    <a:lnTo>
                      <a:pt x="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000">
                  <a:solidFill>
                    <a:schemeClr val="bg1"/>
                  </a:solidFill>
                </a:endParaRPr>
              </a:p>
            </p:txBody>
          </p:sp>
          <p:sp>
            <p:nvSpPr>
              <p:cNvPr id="228" name="Freeform 129">
                <a:extLst>
                  <a:ext uri="{FF2B5EF4-FFF2-40B4-BE49-F238E27FC236}">
                    <a16:creationId xmlns:a16="http://schemas.microsoft.com/office/drawing/2014/main" id="{EE06F6AB-8681-4FEB-A393-85058F33A500}"/>
                  </a:ext>
                </a:extLst>
              </p:cNvPr>
              <p:cNvSpPr>
                <a:spLocks noEditPoints="1"/>
              </p:cNvSpPr>
              <p:nvPr/>
            </p:nvSpPr>
            <p:spPr bwMode="auto">
              <a:xfrm>
                <a:off x="3446456" y="4030668"/>
                <a:ext cx="127000" cy="200025"/>
              </a:xfrm>
              <a:custGeom>
                <a:avLst/>
                <a:gdLst>
                  <a:gd name="T0" fmla="*/ 0 w 80"/>
                  <a:gd name="T1" fmla="*/ 126 h 126"/>
                  <a:gd name="T2" fmla="*/ 80 w 80"/>
                  <a:gd name="T3" fmla="*/ 0 h 126"/>
                  <a:gd name="T4" fmla="*/ 59 w 80"/>
                  <a:gd name="T5" fmla="*/ 24 h 126"/>
                  <a:gd name="T6" fmla="*/ 74 w 80"/>
                  <a:gd name="T7" fmla="*/ 39 h 126"/>
                  <a:gd name="T8" fmla="*/ 59 w 80"/>
                  <a:gd name="T9" fmla="*/ 24 h 126"/>
                  <a:gd name="T10" fmla="*/ 57 w 80"/>
                  <a:gd name="T11" fmla="*/ 24 h 126"/>
                  <a:gd name="T12" fmla="*/ 42 w 80"/>
                  <a:gd name="T13" fmla="*/ 39 h 126"/>
                  <a:gd name="T14" fmla="*/ 23 w 80"/>
                  <a:gd name="T15" fmla="*/ 24 h 126"/>
                  <a:gd name="T16" fmla="*/ 37 w 80"/>
                  <a:gd name="T17" fmla="*/ 39 h 126"/>
                  <a:gd name="T18" fmla="*/ 23 w 80"/>
                  <a:gd name="T19" fmla="*/ 24 h 126"/>
                  <a:gd name="T20" fmla="*/ 19 w 80"/>
                  <a:gd name="T21" fmla="*/ 24 h 126"/>
                  <a:gd name="T22" fmla="*/ 4 w 80"/>
                  <a:gd name="T23" fmla="*/ 39 h 126"/>
                  <a:gd name="T24" fmla="*/ 4 w 80"/>
                  <a:gd name="T25" fmla="*/ 76 h 126"/>
                  <a:gd name="T26" fmla="*/ 19 w 80"/>
                  <a:gd name="T27" fmla="*/ 91 h 126"/>
                  <a:gd name="T28" fmla="*/ 4 w 80"/>
                  <a:gd name="T29" fmla="*/ 76 h 126"/>
                  <a:gd name="T30" fmla="*/ 6 w 80"/>
                  <a:gd name="T31" fmla="*/ 108 h 126"/>
                  <a:gd name="T32" fmla="*/ 20 w 80"/>
                  <a:gd name="T33" fmla="*/ 93 h 126"/>
                  <a:gd name="T34" fmla="*/ 20 w 80"/>
                  <a:gd name="T35" fmla="*/ 56 h 126"/>
                  <a:gd name="T36" fmla="*/ 6 w 80"/>
                  <a:gd name="T37" fmla="*/ 41 h 126"/>
                  <a:gd name="T38" fmla="*/ 20 w 80"/>
                  <a:gd name="T39" fmla="*/ 56 h 126"/>
                  <a:gd name="T40" fmla="*/ 37 w 80"/>
                  <a:gd name="T41" fmla="*/ 76 h 126"/>
                  <a:gd name="T42" fmla="*/ 23 w 80"/>
                  <a:gd name="T43" fmla="*/ 91 h 126"/>
                  <a:gd name="T44" fmla="*/ 37 w 80"/>
                  <a:gd name="T45" fmla="*/ 108 h 126"/>
                  <a:gd name="T46" fmla="*/ 23 w 80"/>
                  <a:gd name="T47" fmla="*/ 93 h 126"/>
                  <a:gd name="T48" fmla="*/ 37 w 80"/>
                  <a:gd name="T49" fmla="*/ 108 h 126"/>
                  <a:gd name="T50" fmla="*/ 23 w 80"/>
                  <a:gd name="T51" fmla="*/ 56 h 126"/>
                  <a:gd name="T52" fmla="*/ 37 w 80"/>
                  <a:gd name="T53" fmla="*/ 41 h 126"/>
                  <a:gd name="T54" fmla="*/ 42 w 80"/>
                  <a:gd name="T55" fmla="*/ 76 h 126"/>
                  <a:gd name="T56" fmla="*/ 57 w 80"/>
                  <a:gd name="T57" fmla="*/ 91 h 126"/>
                  <a:gd name="T58" fmla="*/ 42 w 80"/>
                  <a:gd name="T59" fmla="*/ 76 h 126"/>
                  <a:gd name="T60" fmla="*/ 42 w 80"/>
                  <a:gd name="T61" fmla="*/ 108 h 126"/>
                  <a:gd name="T62" fmla="*/ 57 w 80"/>
                  <a:gd name="T63" fmla="*/ 93 h 126"/>
                  <a:gd name="T64" fmla="*/ 57 w 80"/>
                  <a:gd name="T65" fmla="*/ 56 h 126"/>
                  <a:gd name="T66" fmla="*/ 42 w 80"/>
                  <a:gd name="T67" fmla="*/ 41 h 126"/>
                  <a:gd name="T68" fmla="*/ 57 w 80"/>
                  <a:gd name="T69" fmla="*/ 56 h 126"/>
                  <a:gd name="T70" fmla="*/ 74 w 80"/>
                  <a:gd name="T71" fmla="*/ 76 h 126"/>
                  <a:gd name="T72" fmla="*/ 59 w 80"/>
                  <a:gd name="T73" fmla="*/ 91 h 126"/>
                  <a:gd name="T74" fmla="*/ 74 w 80"/>
                  <a:gd name="T75" fmla="*/ 108 h 126"/>
                  <a:gd name="T76" fmla="*/ 59 w 80"/>
                  <a:gd name="T77" fmla="*/ 93 h 126"/>
                  <a:gd name="T78" fmla="*/ 74 w 80"/>
                  <a:gd name="T79" fmla="*/ 108 h 126"/>
                  <a:gd name="T80" fmla="*/ 59 w 80"/>
                  <a:gd name="T81" fmla="*/ 56 h 126"/>
                  <a:gd name="T82" fmla="*/ 74 w 80"/>
                  <a:gd name="T83" fmla="*/ 4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 h="126">
                    <a:moveTo>
                      <a:pt x="0" y="0"/>
                    </a:moveTo>
                    <a:lnTo>
                      <a:pt x="0" y="126"/>
                    </a:lnTo>
                    <a:lnTo>
                      <a:pt x="80" y="126"/>
                    </a:lnTo>
                    <a:lnTo>
                      <a:pt x="80" y="0"/>
                    </a:lnTo>
                    <a:lnTo>
                      <a:pt x="0" y="0"/>
                    </a:lnTo>
                    <a:close/>
                    <a:moveTo>
                      <a:pt x="59" y="24"/>
                    </a:moveTo>
                    <a:lnTo>
                      <a:pt x="74" y="24"/>
                    </a:lnTo>
                    <a:lnTo>
                      <a:pt x="74" y="39"/>
                    </a:lnTo>
                    <a:lnTo>
                      <a:pt x="59" y="39"/>
                    </a:lnTo>
                    <a:lnTo>
                      <a:pt x="59" y="24"/>
                    </a:lnTo>
                    <a:close/>
                    <a:moveTo>
                      <a:pt x="42" y="24"/>
                    </a:moveTo>
                    <a:lnTo>
                      <a:pt x="57" y="24"/>
                    </a:lnTo>
                    <a:lnTo>
                      <a:pt x="57" y="39"/>
                    </a:lnTo>
                    <a:lnTo>
                      <a:pt x="42" y="39"/>
                    </a:lnTo>
                    <a:lnTo>
                      <a:pt x="42" y="24"/>
                    </a:lnTo>
                    <a:close/>
                    <a:moveTo>
                      <a:pt x="23" y="24"/>
                    </a:moveTo>
                    <a:lnTo>
                      <a:pt x="37" y="24"/>
                    </a:lnTo>
                    <a:lnTo>
                      <a:pt x="37" y="39"/>
                    </a:lnTo>
                    <a:lnTo>
                      <a:pt x="23" y="39"/>
                    </a:lnTo>
                    <a:lnTo>
                      <a:pt x="23" y="24"/>
                    </a:lnTo>
                    <a:close/>
                    <a:moveTo>
                      <a:pt x="4" y="24"/>
                    </a:moveTo>
                    <a:lnTo>
                      <a:pt x="19" y="24"/>
                    </a:lnTo>
                    <a:lnTo>
                      <a:pt x="19" y="39"/>
                    </a:lnTo>
                    <a:lnTo>
                      <a:pt x="4" y="39"/>
                    </a:lnTo>
                    <a:lnTo>
                      <a:pt x="4" y="24"/>
                    </a:lnTo>
                    <a:close/>
                    <a:moveTo>
                      <a:pt x="4" y="76"/>
                    </a:moveTo>
                    <a:lnTo>
                      <a:pt x="19" y="76"/>
                    </a:lnTo>
                    <a:lnTo>
                      <a:pt x="19" y="91"/>
                    </a:lnTo>
                    <a:lnTo>
                      <a:pt x="4" y="91"/>
                    </a:lnTo>
                    <a:lnTo>
                      <a:pt x="4" y="76"/>
                    </a:lnTo>
                    <a:close/>
                    <a:moveTo>
                      <a:pt x="20" y="108"/>
                    </a:moveTo>
                    <a:lnTo>
                      <a:pt x="6" y="108"/>
                    </a:lnTo>
                    <a:lnTo>
                      <a:pt x="6" y="93"/>
                    </a:lnTo>
                    <a:lnTo>
                      <a:pt x="20" y="93"/>
                    </a:lnTo>
                    <a:lnTo>
                      <a:pt x="20" y="108"/>
                    </a:lnTo>
                    <a:close/>
                    <a:moveTo>
                      <a:pt x="20" y="56"/>
                    </a:moveTo>
                    <a:lnTo>
                      <a:pt x="6" y="56"/>
                    </a:lnTo>
                    <a:lnTo>
                      <a:pt x="6" y="41"/>
                    </a:lnTo>
                    <a:lnTo>
                      <a:pt x="20" y="41"/>
                    </a:lnTo>
                    <a:lnTo>
                      <a:pt x="20" y="56"/>
                    </a:lnTo>
                    <a:close/>
                    <a:moveTo>
                      <a:pt x="23" y="76"/>
                    </a:moveTo>
                    <a:lnTo>
                      <a:pt x="37" y="76"/>
                    </a:lnTo>
                    <a:lnTo>
                      <a:pt x="37" y="91"/>
                    </a:lnTo>
                    <a:lnTo>
                      <a:pt x="23" y="91"/>
                    </a:lnTo>
                    <a:lnTo>
                      <a:pt x="23" y="76"/>
                    </a:lnTo>
                    <a:close/>
                    <a:moveTo>
                      <a:pt x="37" y="108"/>
                    </a:moveTo>
                    <a:lnTo>
                      <a:pt x="23" y="108"/>
                    </a:lnTo>
                    <a:lnTo>
                      <a:pt x="23" y="93"/>
                    </a:lnTo>
                    <a:lnTo>
                      <a:pt x="37" y="93"/>
                    </a:lnTo>
                    <a:lnTo>
                      <a:pt x="37" y="108"/>
                    </a:lnTo>
                    <a:close/>
                    <a:moveTo>
                      <a:pt x="37" y="56"/>
                    </a:moveTo>
                    <a:lnTo>
                      <a:pt x="23" y="56"/>
                    </a:lnTo>
                    <a:lnTo>
                      <a:pt x="23" y="41"/>
                    </a:lnTo>
                    <a:lnTo>
                      <a:pt x="37" y="41"/>
                    </a:lnTo>
                    <a:lnTo>
                      <a:pt x="37" y="56"/>
                    </a:lnTo>
                    <a:close/>
                    <a:moveTo>
                      <a:pt x="42" y="76"/>
                    </a:moveTo>
                    <a:lnTo>
                      <a:pt x="57" y="76"/>
                    </a:lnTo>
                    <a:lnTo>
                      <a:pt x="57" y="91"/>
                    </a:lnTo>
                    <a:lnTo>
                      <a:pt x="42" y="91"/>
                    </a:lnTo>
                    <a:lnTo>
                      <a:pt x="42" y="76"/>
                    </a:lnTo>
                    <a:close/>
                    <a:moveTo>
                      <a:pt x="57" y="108"/>
                    </a:moveTo>
                    <a:lnTo>
                      <a:pt x="42" y="108"/>
                    </a:lnTo>
                    <a:lnTo>
                      <a:pt x="42" y="93"/>
                    </a:lnTo>
                    <a:lnTo>
                      <a:pt x="57" y="93"/>
                    </a:lnTo>
                    <a:lnTo>
                      <a:pt x="57" y="108"/>
                    </a:lnTo>
                    <a:close/>
                    <a:moveTo>
                      <a:pt x="57" y="56"/>
                    </a:moveTo>
                    <a:lnTo>
                      <a:pt x="42" y="56"/>
                    </a:lnTo>
                    <a:lnTo>
                      <a:pt x="42" y="41"/>
                    </a:lnTo>
                    <a:lnTo>
                      <a:pt x="57" y="41"/>
                    </a:lnTo>
                    <a:lnTo>
                      <a:pt x="57" y="56"/>
                    </a:lnTo>
                    <a:close/>
                    <a:moveTo>
                      <a:pt x="59" y="76"/>
                    </a:moveTo>
                    <a:lnTo>
                      <a:pt x="74" y="76"/>
                    </a:lnTo>
                    <a:lnTo>
                      <a:pt x="74" y="91"/>
                    </a:lnTo>
                    <a:lnTo>
                      <a:pt x="59" y="91"/>
                    </a:lnTo>
                    <a:lnTo>
                      <a:pt x="59" y="76"/>
                    </a:lnTo>
                    <a:close/>
                    <a:moveTo>
                      <a:pt x="74" y="108"/>
                    </a:moveTo>
                    <a:lnTo>
                      <a:pt x="59" y="108"/>
                    </a:lnTo>
                    <a:lnTo>
                      <a:pt x="59" y="93"/>
                    </a:lnTo>
                    <a:lnTo>
                      <a:pt x="74" y="93"/>
                    </a:lnTo>
                    <a:lnTo>
                      <a:pt x="74" y="108"/>
                    </a:lnTo>
                    <a:close/>
                    <a:moveTo>
                      <a:pt x="74" y="56"/>
                    </a:moveTo>
                    <a:lnTo>
                      <a:pt x="59" y="56"/>
                    </a:lnTo>
                    <a:lnTo>
                      <a:pt x="59" y="41"/>
                    </a:lnTo>
                    <a:lnTo>
                      <a:pt x="74" y="41"/>
                    </a:lnTo>
                    <a:lnTo>
                      <a:pt x="74"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000">
                  <a:solidFill>
                    <a:schemeClr val="bg1"/>
                  </a:solidFill>
                </a:endParaRPr>
              </a:p>
            </p:txBody>
          </p:sp>
          <p:sp>
            <p:nvSpPr>
              <p:cNvPr id="229" name="Rectangle 130">
                <a:extLst>
                  <a:ext uri="{FF2B5EF4-FFF2-40B4-BE49-F238E27FC236}">
                    <a16:creationId xmlns:a16="http://schemas.microsoft.com/office/drawing/2014/main" id="{C27652A6-A5D7-4AD2-9879-BC2F9FE70DF7}"/>
                  </a:ext>
                </a:extLst>
              </p:cNvPr>
              <p:cNvSpPr>
                <a:spLocks noChangeArrowheads="1"/>
              </p:cNvSpPr>
              <p:nvPr/>
            </p:nvSpPr>
            <p:spPr bwMode="auto">
              <a:xfrm>
                <a:off x="3265481" y="3963993"/>
                <a:ext cx="182562" cy="142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GB" sz="2000">
                  <a:solidFill>
                    <a:schemeClr val="bg1"/>
                  </a:solidFill>
                </a:endParaRPr>
              </a:p>
            </p:txBody>
          </p:sp>
        </p:grpSp>
      </p:grpSp>
      <p:grpSp>
        <p:nvGrpSpPr>
          <p:cNvPr id="230" name="Group 229">
            <a:extLst>
              <a:ext uri="{FF2B5EF4-FFF2-40B4-BE49-F238E27FC236}">
                <a16:creationId xmlns:a16="http://schemas.microsoft.com/office/drawing/2014/main" id="{E805A0DA-000E-43EC-AFB9-704633643D21}"/>
              </a:ext>
            </a:extLst>
          </p:cNvPr>
          <p:cNvGrpSpPr/>
          <p:nvPr/>
        </p:nvGrpSpPr>
        <p:grpSpPr>
          <a:xfrm>
            <a:off x="8787955" y="1469694"/>
            <a:ext cx="621127" cy="621127"/>
            <a:chOff x="9662112" y="2931275"/>
            <a:chExt cx="621127" cy="621127"/>
          </a:xfrm>
          <a:solidFill>
            <a:schemeClr val="accent1"/>
          </a:solidFill>
        </p:grpSpPr>
        <p:sp>
          <p:nvSpPr>
            <p:cNvPr id="231" name="Oval 230">
              <a:extLst>
                <a:ext uri="{FF2B5EF4-FFF2-40B4-BE49-F238E27FC236}">
                  <a16:creationId xmlns:a16="http://schemas.microsoft.com/office/drawing/2014/main" id="{CF40805D-3E5C-41D4-971A-2FF22BDF5B05}"/>
                </a:ext>
              </a:extLst>
            </p:cNvPr>
            <p:cNvSpPr/>
            <p:nvPr/>
          </p:nvSpPr>
          <p:spPr>
            <a:xfrm>
              <a:off x="9662112" y="2931275"/>
              <a:ext cx="621127" cy="621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2000">
                <a:solidFill>
                  <a:schemeClr val="bg1"/>
                </a:solidFill>
              </a:endParaRPr>
            </a:p>
          </p:txBody>
        </p:sp>
        <p:grpSp>
          <p:nvGrpSpPr>
            <p:cNvPr id="232" name="Group 231">
              <a:extLst>
                <a:ext uri="{FF2B5EF4-FFF2-40B4-BE49-F238E27FC236}">
                  <a16:creationId xmlns:a16="http://schemas.microsoft.com/office/drawing/2014/main" id="{01706C99-5103-4A4D-BFB6-06C1078CBFE9}"/>
                </a:ext>
              </a:extLst>
            </p:cNvPr>
            <p:cNvGrpSpPr/>
            <p:nvPr/>
          </p:nvGrpSpPr>
          <p:grpSpPr>
            <a:xfrm>
              <a:off x="9717087" y="2981488"/>
              <a:ext cx="511176" cy="520700"/>
              <a:chOff x="5375275" y="1365250"/>
              <a:chExt cx="511176" cy="520700"/>
            </a:xfrm>
            <a:grpFill/>
          </p:grpSpPr>
          <p:sp>
            <p:nvSpPr>
              <p:cNvPr id="233" name="Freeform 38">
                <a:extLst>
                  <a:ext uri="{FF2B5EF4-FFF2-40B4-BE49-F238E27FC236}">
                    <a16:creationId xmlns:a16="http://schemas.microsoft.com/office/drawing/2014/main" id="{7BDB8D7B-87FC-416B-9452-22442CECCB57}"/>
                  </a:ext>
                </a:extLst>
              </p:cNvPr>
              <p:cNvSpPr>
                <a:spLocks/>
              </p:cNvSpPr>
              <p:nvPr/>
            </p:nvSpPr>
            <p:spPr bwMode="auto">
              <a:xfrm>
                <a:off x="5553075" y="1590675"/>
                <a:ext cx="115888" cy="117475"/>
              </a:xfrm>
              <a:custGeom>
                <a:avLst/>
                <a:gdLst>
                  <a:gd name="T0" fmla="*/ 25 w 37"/>
                  <a:gd name="T1" fmla="*/ 1 h 37"/>
                  <a:gd name="T2" fmla="*/ 18 w 37"/>
                  <a:gd name="T3" fmla="*/ 0 h 37"/>
                  <a:gd name="T4" fmla="*/ 0 w 37"/>
                  <a:gd name="T5" fmla="*/ 18 h 37"/>
                  <a:gd name="T6" fmla="*/ 18 w 37"/>
                  <a:gd name="T7" fmla="*/ 37 h 37"/>
                  <a:gd name="T8" fmla="*/ 37 w 37"/>
                  <a:gd name="T9" fmla="*/ 18 h 37"/>
                  <a:gd name="T10" fmla="*/ 36 w 37"/>
                  <a:gd name="T11" fmla="*/ 13 h 37"/>
                  <a:gd name="T12" fmla="*/ 28 w 37"/>
                  <a:gd name="T13" fmla="*/ 22 h 37"/>
                  <a:gd name="T14" fmla="*/ 22 w 37"/>
                  <a:gd name="T15" fmla="*/ 24 h 37"/>
                  <a:gd name="T16" fmla="*/ 17 w 37"/>
                  <a:gd name="T17" fmla="*/ 22 h 37"/>
                  <a:gd name="T18" fmla="*/ 14 w 37"/>
                  <a:gd name="T19" fmla="*/ 16 h 37"/>
                  <a:gd name="T20" fmla="*/ 16 w 37"/>
                  <a:gd name="T21" fmla="*/ 11 h 37"/>
                  <a:gd name="T22" fmla="*/ 25 w 37"/>
                  <a:gd name="T23"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7">
                    <a:moveTo>
                      <a:pt x="25" y="1"/>
                    </a:moveTo>
                    <a:cubicBezTo>
                      <a:pt x="23" y="0"/>
                      <a:pt x="21" y="0"/>
                      <a:pt x="18" y="0"/>
                    </a:cubicBezTo>
                    <a:cubicBezTo>
                      <a:pt x="8" y="0"/>
                      <a:pt x="0" y="8"/>
                      <a:pt x="0" y="18"/>
                    </a:cubicBezTo>
                    <a:cubicBezTo>
                      <a:pt x="0" y="29"/>
                      <a:pt x="8" y="37"/>
                      <a:pt x="18" y="37"/>
                    </a:cubicBezTo>
                    <a:cubicBezTo>
                      <a:pt x="29" y="37"/>
                      <a:pt x="37" y="29"/>
                      <a:pt x="37" y="18"/>
                    </a:cubicBezTo>
                    <a:cubicBezTo>
                      <a:pt x="37" y="16"/>
                      <a:pt x="37" y="15"/>
                      <a:pt x="36" y="13"/>
                    </a:cubicBezTo>
                    <a:cubicBezTo>
                      <a:pt x="28" y="22"/>
                      <a:pt x="28" y="22"/>
                      <a:pt x="28" y="22"/>
                    </a:cubicBezTo>
                    <a:cubicBezTo>
                      <a:pt x="26" y="24"/>
                      <a:pt x="24" y="24"/>
                      <a:pt x="22" y="24"/>
                    </a:cubicBezTo>
                    <a:cubicBezTo>
                      <a:pt x="20" y="24"/>
                      <a:pt x="18" y="24"/>
                      <a:pt x="17" y="22"/>
                    </a:cubicBezTo>
                    <a:cubicBezTo>
                      <a:pt x="15" y="20"/>
                      <a:pt x="14" y="18"/>
                      <a:pt x="14" y="16"/>
                    </a:cubicBezTo>
                    <a:cubicBezTo>
                      <a:pt x="14" y="14"/>
                      <a:pt x="15" y="12"/>
                      <a:pt x="16" y="11"/>
                    </a:cubicBezTo>
                    <a:lnTo>
                      <a:pt x="2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000">
                  <a:solidFill>
                    <a:schemeClr val="bg1"/>
                  </a:solidFill>
                </a:endParaRPr>
              </a:p>
            </p:txBody>
          </p:sp>
          <p:sp>
            <p:nvSpPr>
              <p:cNvPr id="234" name="Freeform 39">
                <a:extLst>
                  <a:ext uri="{FF2B5EF4-FFF2-40B4-BE49-F238E27FC236}">
                    <a16:creationId xmlns:a16="http://schemas.microsoft.com/office/drawing/2014/main" id="{A19CA281-0308-402B-885D-3C9AB42D48FD}"/>
                  </a:ext>
                </a:extLst>
              </p:cNvPr>
              <p:cNvSpPr>
                <a:spLocks/>
              </p:cNvSpPr>
              <p:nvPr/>
            </p:nvSpPr>
            <p:spPr bwMode="auto">
              <a:xfrm>
                <a:off x="5459413" y="1500188"/>
                <a:ext cx="304800" cy="304800"/>
              </a:xfrm>
              <a:custGeom>
                <a:avLst/>
                <a:gdLst>
                  <a:gd name="T0" fmla="*/ 82 w 97"/>
                  <a:gd name="T1" fmla="*/ 48 h 97"/>
                  <a:gd name="T2" fmla="*/ 48 w 97"/>
                  <a:gd name="T3" fmla="*/ 82 h 97"/>
                  <a:gd name="T4" fmla="*/ 15 w 97"/>
                  <a:gd name="T5" fmla="*/ 48 h 97"/>
                  <a:gd name="T6" fmla="*/ 48 w 97"/>
                  <a:gd name="T7" fmla="*/ 15 h 97"/>
                  <a:gd name="T8" fmla="*/ 65 w 97"/>
                  <a:gd name="T9" fmla="*/ 19 h 97"/>
                  <a:gd name="T10" fmla="*/ 76 w 97"/>
                  <a:gd name="T11" fmla="*/ 8 h 97"/>
                  <a:gd name="T12" fmla="*/ 48 w 97"/>
                  <a:gd name="T13" fmla="*/ 0 h 97"/>
                  <a:gd name="T14" fmla="*/ 0 w 97"/>
                  <a:gd name="T15" fmla="*/ 48 h 97"/>
                  <a:gd name="T16" fmla="*/ 48 w 97"/>
                  <a:gd name="T17" fmla="*/ 97 h 97"/>
                  <a:gd name="T18" fmla="*/ 97 w 97"/>
                  <a:gd name="T19" fmla="*/ 48 h 97"/>
                  <a:gd name="T20" fmla="*/ 92 w 97"/>
                  <a:gd name="T21" fmla="*/ 27 h 97"/>
                  <a:gd name="T22" fmla="*/ 80 w 97"/>
                  <a:gd name="T23" fmla="*/ 36 h 97"/>
                  <a:gd name="T24" fmla="*/ 82 w 97"/>
                  <a:gd name="T25" fmla="*/ 4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97">
                    <a:moveTo>
                      <a:pt x="82" y="48"/>
                    </a:moveTo>
                    <a:cubicBezTo>
                      <a:pt x="82" y="67"/>
                      <a:pt x="67" y="82"/>
                      <a:pt x="48" y="82"/>
                    </a:cubicBezTo>
                    <a:cubicBezTo>
                      <a:pt x="30" y="82"/>
                      <a:pt x="15" y="67"/>
                      <a:pt x="15" y="48"/>
                    </a:cubicBezTo>
                    <a:cubicBezTo>
                      <a:pt x="15" y="30"/>
                      <a:pt x="30" y="15"/>
                      <a:pt x="48" y="15"/>
                    </a:cubicBezTo>
                    <a:cubicBezTo>
                      <a:pt x="55" y="15"/>
                      <a:pt x="60" y="16"/>
                      <a:pt x="65" y="19"/>
                    </a:cubicBezTo>
                    <a:cubicBezTo>
                      <a:pt x="76" y="8"/>
                      <a:pt x="76" y="8"/>
                      <a:pt x="76" y="8"/>
                    </a:cubicBezTo>
                    <a:cubicBezTo>
                      <a:pt x="68" y="3"/>
                      <a:pt x="59" y="0"/>
                      <a:pt x="48" y="0"/>
                    </a:cubicBezTo>
                    <a:cubicBezTo>
                      <a:pt x="21" y="0"/>
                      <a:pt x="0" y="21"/>
                      <a:pt x="0" y="48"/>
                    </a:cubicBezTo>
                    <a:cubicBezTo>
                      <a:pt x="0" y="75"/>
                      <a:pt x="21" y="97"/>
                      <a:pt x="48" y="97"/>
                    </a:cubicBezTo>
                    <a:cubicBezTo>
                      <a:pt x="75" y="97"/>
                      <a:pt x="97" y="75"/>
                      <a:pt x="97" y="48"/>
                    </a:cubicBezTo>
                    <a:cubicBezTo>
                      <a:pt x="97" y="41"/>
                      <a:pt x="95" y="34"/>
                      <a:pt x="92" y="27"/>
                    </a:cubicBezTo>
                    <a:cubicBezTo>
                      <a:pt x="80" y="36"/>
                      <a:pt x="80" y="36"/>
                      <a:pt x="80" y="36"/>
                    </a:cubicBezTo>
                    <a:cubicBezTo>
                      <a:pt x="81" y="40"/>
                      <a:pt x="82" y="44"/>
                      <a:pt x="8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000">
                  <a:solidFill>
                    <a:schemeClr val="bg1"/>
                  </a:solidFill>
                </a:endParaRPr>
              </a:p>
            </p:txBody>
          </p:sp>
          <p:sp>
            <p:nvSpPr>
              <p:cNvPr id="235" name="Freeform 40">
                <a:extLst>
                  <a:ext uri="{FF2B5EF4-FFF2-40B4-BE49-F238E27FC236}">
                    <a16:creationId xmlns:a16="http://schemas.microsoft.com/office/drawing/2014/main" id="{05FC28CB-1ACA-4585-BFE6-B26E3EBDEEFA}"/>
                  </a:ext>
                </a:extLst>
              </p:cNvPr>
              <p:cNvSpPr>
                <a:spLocks/>
              </p:cNvSpPr>
              <p:nvPr/>
            </p:nvSpPr>
            <p:spPr bwMode="auto">
              <a:xfrm>
                <a:off x="5610225" y="1412875"/>
                <a:ext cx="231775" cy="241300"/>
              </a:xfrm>
              <a:custGeom>
                <a:avLst/>
                <a:gdLst>
                  <a:gd name="T0" fmla="*/ 73 w 74"/>
                  <a:gd name="T1" fmla="*/ 1 h 77"/>
                  <a:gd name="T2" fmla="*/ 70 w 74"/>
                  <a:gd name="T3" fmla="*/ 0 h 77"/>
                  <a:gd name="T4" fmla="*/ 67 w 74"/>
                  <a:gd name="T5" fmla="*/ 1 h 77"/>
                  <a:gd name="T6" fmla="*/ 50 w 74"/>
                  <a:gd name="T7" fmla="*/ 20 h 77"/>
                  <a:gd name="T8" fmla="*/ 40 w 74"/>
                  <a:gd name="T9" fmla="*/ 30 h 77"/>
                  <a:gd name="T10" fmla="*/ 31 w 74"/>
                  <a:gd name="T11" fmla="*/ 39 h 77"/>
                  <a:gd name="T12" fmla="*/ 21 w 74"/>
                  <a:gd name="T13" fmla="*/ 50 h 77"/>
                  <a:gd name="T14" fmla="*/ 11 w 74"/>
                  <a:gd name="T15" fmla="*/ 60 h 77"/>
                  <a:gd name="T16" fmla="*/ 1 w 74"/>
                  <a:gd name="T17" fmla="*/ 71 h 77"/>
                  <a:gd name="T18" fmla="*/ 1 w 74"/>
                  <a:gd name="T19" fmla="*/ 76 h 77"/>
                  <a:gd name="T20" fmla="*/ 4 w 74"/>
                  <a:gd name="T21" fmla="*/ 77 h 77"/>
                  <a:gd name="T22" fmla="*/ 7 w 74"/>
                  <a:gd name="T23" fmla="*/ 76 h 77"/>
                  <a:gd name="T24" fmla="*/ 16 w 74"/>
                  <a:gd name="T25" fmla="*/ 66 h 77"/>
                  <a:gd name="T26" fmla="*/ 26 w 74"/>
                  <a:gd name="T27" fmla="*/ 55 h 77"/>
                  <a:gd name="T28" fmla="*/ 37 w 74"/>
                  <a:gd name="T29" fmla="*/ 44 h 77"/>
                  <a:gd name="T30" fmla="*/ 45 w 74"/>
                  <a:gd name="T31" fmla="*/ 36 h 77"/>
                  <a:gd name="T32" fmla="*/ 55 w 74"/>
                  <a:gd name="T33" fmla="*/ 25 h 77"/>
                  <a:gd name="T34" fmla="*/ 73 w 74"/>
                  <a:gd name="T35" fmla="*/ 6 h 77"/>
                  <a:gd name="T36" fmla="*/ 73 w 74"/>
                  <a:gd name="T37" fmla="*/ 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77">
                    <a:moveTo>
                      <a:pt x="73" y="1"/>
                    </a:moveTo>
                    <a:cubicBezTo>
                      <a:pt x="72" y="1"/>
                      <a:pt x="71" y="0"/>
                      <a:pt x="70" y="0"/>
                    </a:cubicBezTo>
                    <a:cubicBezTo>
                      <a:pt x="69" y="0"/>
                      <a:pt x="68" y="0"/>
                      <a:pt x="67" y="1"/>
                    </a:cubicBezTo>
                    <a:cubicBezTo>
                      <a:pt x="50" y="20"/>
                      <a:pt x="50" y="20"/>
                      <a:pt x="50" y="20"/>
                    </a:cubicBezTo>
                    <a:cubicBezTo>
                      <a:pt x="40" y="30"/>
                      <a:pt x="40" y="30"/>
                      <a:pt x="40" y="30"/>
                    </a:cubicBezTo>
                    <a:cubicBezTo>
                      <a:pt x="31" y="39"/>
                      <a:pt x="31" y="39"/>
                      <a:pt x="31" y="39"/>
                    </a:cubicBezTo>
                    <a:cubicBezTo>
                      <a:pt x="21" y="50"/>
                      <a:pt x="21" y="50"/>
                      <a:pt x="21" y="50"/>
                    </a:cubicBezTo>
                    <a:cubicBezTo>
                      <a:pt x="11" y="60"/>
                      <a:pt x="11" y="60"/>
                      <a:pt x="11" y="60"/>
                    </a:cubicBezTo>
                    <a:cubicBezTo>
                      <a:pt x="1" y="71"/>
                      <a:pt x="1" y="71"/>
                      <a:pt x="1" y="71"/>
                    </a:cubicBezTo>
                    <a:cubicBezTo>
                      <a:pt x="0" y="72"/>
                      <a:pt x="0" y="74"/>
                      <a:pt x="1" y="76"/>
                    </a:cubicBezTo>
                    <a:cubicBezTo>
                      <a:pt x="2" y="77"/>
                      <a:pt x="3" y="77"/>
                      <a:pt x="4" y="77"/>
                    </a:cubicBezTo>
                    <a:cubicBezTo>
                      <a:pt x="5" y="77"/>
                      <a:pt x="6" y="77"/>
                      <a:pt x="7" y="76"/>
                    </a:cubicBezTo>
                    <a:cubicBezTo>
                      <a:pt x="16" y="66"/>
                      <a:pt x="16" y="66"/>
                      <a:pt x="16" y="66"/>
                    </a:cubicBezTo>
                    <a:cubicBezTo>
                      <a:pt x="26" y="55"/>
                      <a:pt x="26" y="55"/>
                      <a:pt x="26" y="55"/>
                    </a:cubicBezTo>
                    <a:cubicBezTo>
                      <a:pt x="37" y="44"/>
                      <a:pt x="37" y="44"/>
                      <a:pt x="37" y="44"/>
                    </a:cubicBezTo>
                    <a:cubicBezTo>
                      <a:pt x="45" y="36"/>
                      <a:pt x="45" y="36"/>
                      <a:pt x="45" y="36"/>
                    </a:cubicBezTo>
                    <a:cubicBezTo>
                      <a:pt x="55" y="25"/>
                      <a:pt x="55" y="25"/>
                      <a:pt x="55" y="25"/>
                    </a:cubicBezTo>
                    <a:cubicBezTo>
                      <a:pt x="73" y="6"/>
                      <a:pt x="73" y="6"/>
                      <a:pt x="73" y="6"/>
                    </a:cubicBezTo>
                    <a:cubicBezTo>
                      <a:pt x="74" y="5"/>
                      <a:pt x="74" y="3"/>
                      <a:pt x="7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000">
                  <a:solidFill>
                    <a:schemeClr val="bg1"/>
                  </a:solidFill>
                </a:endParaRPr>
              </a:p>
            </p:txBody>
          </p:sp>
          <p:sp>
            <p:nvSpPr>
              <p:cNvPr id="236" name="Freeform 41">
                <a:extLst>
                  <a:ext uri="{FF2B5EF4-FFF2-40B4-BE49-F238E27FC236}">
                    <a16:creationId xmlns:a16="http://schemas.microsoft.com/office/drawing/2014/main" id="{07B36E4E-B765-45F7-BCB9-F268DC8EA275}"/>
                  </a:ext>
                </a:extLst>
              </p:cNvPr>
              <p:cNvSpPr>
                <a:spLocks/>
              </p:cNvSpPr>
              <p:nvPr/>
            </p:nvSpPr>
            <p:spPr bwMode="auto">
              <a:xfrm>
                <a:off x="5713413" y="1365250"/>
                <a:ext cx="73025" cy="150812"/>
              </a:xfrm>
              <a:custGeom>
                <a:avLst/>
                <a:gdLst>
                  <a:gd name="T0" fmla="*/ 4 w 46"/>
                  <a:gd name="T1" fmla="*/ 61 h 95"/>
                  <a:gd name="T2" fmla="*/ 40 w 46"/>
                  <a:gd name="T3" fmla="*/ 0 h 95"/>
                  <a:gd name="T4" fmla="*/ 46 w 46"/>
                  <a:gd name="T5" fmla="*/ 46 h 95"/>
                  <a:gd name="T6" fmla="*/ 0 w 46"/>
                  <a:gd name="T7" fmla="*/ 95 h 95"/>
                  <a:gd name="T8" fmla="*/ 4 w 46"/>
                  <a:gd name="T9" fmla="*/ 61 h 95"/>
                </a:gdLst>
                <a:ahLst/>
                <a:cxnLst>
                  <a:cxn ang="0">
                    <a:pos x="T0" y="T1"/>
                  </a:cxn>
                  <a:cxn ang="0">
                    <a:pos x="T2" y="T3"/>
                  </a:cxn>
                  <a:cxn ang="0">
                    <a:pos x="T4" y="T5"/>
                  </a:cxn>
                  <a:cxn ang="0">
                    <a:pos x="T6" y="T7"/>
                  </a:cxn>
                  <a:cxn ang="0">
                    <a:pos x="T8" y="T9"/>
                  </a:cxn>
                </a:cxnLst>
                <a:rect l="0" t="0" r="r" b="b"/>
                <a:pathLst>
                  <a:path w="46" h="95">
                    <a:moveTo>
                      <a:pt x="4" y="61"/>
                    </a:moveTo>
                    <a:lnTo>
                      <a:pt x="40" y="0"/>
                    </a:lnTo>
                    <a:lnTo>
                      <a:pt x="46" y="46"/>
                    </a:lnTo>
                    <a:lnTo>
                      <a:pt x="0" y="95"/>
                    </a:lnTo>
                    <a:lnTo>
                      <a:pt x="4"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000">
                  <a:solidFill>
                    <a:schemeClr val="bg1"/>
                  </a:solidFill>
                </a:endParaRPr>
              </a:p>
            </p:txBody>
          </p:sp>
          <p:sp>
            <p:nvSpPr>
              <p:cNvPr id="237" name="Freeform 42">
                <a:extLst>
                  <a:ext uri="{FF2B5EF4-FFF2-40B4-BE49-F238E27FC236}">
                    <a16:creationId xmlns:a16="http://schemas.microsoft.com/office/drawing/2014/main" id="{46BEED74-DE6F-4AD0-B2D9-DF0FFB7F75DC}"/>
                  </a:ext>
                </a:extLst>
              </p:cNvPr>
              <p:cNvSpPr>
                <a:spLocks/>
              </p:cNvSpPr>
              <p:nvPr/>
            </p:nvSpPr>
            <p:spPr bwMode="auto">
              <a:xfrm>
                <a:off x="5716588" y="1493838"/>
                <a:ext cx="6350" cy="12700"/>
              </a:xfrm>
              <a:custGeom>
                <a:avLst/>
                <a:gdLst>
                  <a:gd name="T0" fmla="*/ 2 w 2"/>
                  <a:gd name="T1" fmla="*/ 2 h 4"/>
                  <a:gd name="T2" fmla="*/ 0 w 2"/>
                  <a:gd name="T3" fmla="*/ 0 h 4"/>
                  <a:gd name="T4" fmla="*/ 0 w 2"/>
                  <a:gd name="T5" fmla="*/ 4 h 4"/>
                  <a:gd name="T6" fmla="*/ 2 w 2"/>
                  <a:gd name="T7" fmla="*/ 2 h 4"/>
                </a:gdLst>
                <a:ahLst/>
                <a:cxnLst>
                  <a:cxn ang="0">
                    <a:pos x="T0" y="T1"/>
                  </a:cxn>
                  <a:cxn ang="0">
                    <a:pos x="T2" y="T3"/>
                  </a:cxn>
                  <a:cxn ang="0">
                    <a:pos x="T4" y="T5"/>
                  </a:cxn>
                  <a:cxn ang="0">
                    <a:pos x="T6" y="T7"/>
                  </a:cxn>
                </a:cxnLst>
                <a:rect l="0" t="0" r="r" b="b"/>
                <a:pathLst>
                  <a:path w="2" h="4">
                    <a:moveTo>
                      <a:pt x="2" y="2"/>
                    </a:moveTo>
                    <a:cubicBezTo>
                      <a:pt x="2" y="1"/>
                      <a:pt x="1" y="1"/>
                      <a:pt x="0" y="0"/>
                    </a:cubicBezTo>
                    <a:cubicBezTo>
                      <a:pt x="0" y="4"/>
                      <a:pt x="0" y="4"/>
                      <a:pt x="0" y="4"/>
                    </a:cubicBez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000">
                  <a:solidFill>
                    <a:schemeClr val="bg1"/>
                  </a:solidFill>
                </a:endParaRPr>
              </a:p>
            </p:txBody>
          </p:sp>
          <p:sp>
            <p:nvSpPr>
              <p:cNvPr id="238" name="Freeform 43">
                <a:extLst>
                  <a:ext uri="{FF2B5EF4-FFF2-40B4-BE49-F238E27FC236}">
                    <a16:creationId xmlns:a16="http://schemas.microsoft.com/office/drawing/2014/main" id="{5AA8DE5C-132D-4AF8-8675-63AD7A0DBF63}"/>
                  </a:ext>
                </a:extLst>
              </p:cNvPr>
              <p:cNvSpPr>
                <a:spLocks/>
              </p:cNvSpPr>
              <p:nvPr/>
            </p:nvSpPr>
            <p:spPr bwMode="auto">
              <a:xfrm>
                <a:off x="5729288" y="1377950"/>
                <a:ext cx="50800" cy="87312"/>
              </a:xfrm>
              <a:custGeom>
                <a:avLst/>
                <a:gdLst>
                  <a:gd name="T0" fmla="*/ 16 w 16"/>
                  <a:gd name="T1" fmla="*/ 18 h 28"/>
                  <a:gd name="T2" fmla="*/ 14 w 16"/>
                  <a:gd name="T3" fmla="*/ 0 h 28"/>
                  <a:gd name="T4" fmla="*/ 0 w 16"/>
                  <a:gd name="T5" fmla="*/ 22 h 28"/>
                  <a:gd name="T6" fmla="*/ 8 w 16"/>
                  <a:gd name="T7" fmla="*/ 28 h 28"/>
                  <a:gd name="T8" fmla="*/ 16 w 16"/>
                  <a:gd name="T9" fmla="*/ 18 h 28"/>
                </a:gdLst>
                <a:ahLst/>
                <a:cxnLst>
                  <a:cxn ang="0">
                    <a:pos x="T0" y="T1"/>
                  </a:cxn>
                  <a:cxn ang="0">
                    <a:pos x="T2" y="T3"/>
                  </a:cxn>
                  <a:cxn ang="0">
                    <a:pos x="T4" y="T5"/>
                  </a:cxn>
                  <a:cxn ang="0">
                    <a:pos x="T6" y="T7"/>
                  </a:cxn>
                  <a:cxn ang="0">
                    <a:pos x="T8" y="T9"/>
                  </a:cxn>
                </a:cxnLst>
                <a:rect l="0" t="0" r="r" b="b"/>
                <a:pathLst>
                  <a:path w="16" h="28">
                    <a:moveTo>
                      <a:pt x="16" y="18"/>
                    </a:moveTo>
                    <a:cubicBezTo>
                      <a:pt x="14" y="0"/>
                      <a:pt x="14" y="0"/>
                      <a:pt x="14" y="0"/>
                    </a:cubicBezTo>
                    <a:cubicBezTo>
                      <a:pt x="0" y="22"/>
                      <a:pt x="0" y="22"/>
                      <a:pt x="0" y="22"/>
                    </a:cubicBezTo>
                    <a:cubicBezTo>
                      <a:pt x="3" y="24"/>
                      <a:pt x="5" y="26"/>
                      <a:pt x="8" y="28"/>
                    </a:cubicBezTo>
                    <a:lnTo>
                      <a:pt x="1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000">
                  <a:solidFill>
                    <a:schemeClr val="bg1"/>
                  </a:solidFill>
                </a:endParaRPr>
              </a:p>
            </p:txBody>
          </p:sp>
          <p:sp>
            <p:nvSpPr>
              <p:cNvPr id="239" name="Freeform 44">
                <a:extLst>
                  <a:ext uri="{FF2B5EF4-FFF2-40B4-BE49-F238E27FC236}">
                    <a16:creationId xmlns:a16="http://schemas.microsoft.com/office/drawing/2014/main" id="{07FE3EC5-09E1-47B4-907B-08F2923BF0BF}"/>
                  </a:ext>
                </a:extLst>
              </p:cNvPr>
              <p:cNvSpPr>
                <a:spLocks/>
              </p:cNvSpPr>
              <p:nvPr/>
            </p:nvSpPr>
            <p:spPr bwMode="auto">
              <a:xfrm>
                <a:off x="5375275" y="1416050"/>
                <a:ext cx="469900" cy="469900"/>
              </a:xfrm>
              <a:custGeom>
                <a:avLst/>
                <a:gdLst>
                  <a:gd name="T0" fmla="*/ 141 w 150"/>
                  <a:gd name="T1" fmla="*/ 39 h 150"/>
                  <a:gd name="T2" fmla="*/ 129 w 150"/>
                  <a:gd name="T3" fmla="*/ 48 h 150"/>
                  <a:gd name="T4" fmla="*/ 136 w 150"/>
                  <a:gd name="T5" fmla="*/ 75 h 150"/>
                  <a:gd name="T6" fmla="*/ 75 w 150"/>
                  <a:gd name="T7" fmla="*/ 136 h 150"/>
                  <a:gd name="T8" fmla="*/ 15 w 150"/>
                  <a:gd name="T9" fmla="*/ 75 h 150"/>
                  <a:gd name="T10" fmla="*/ 75 w 150"/>
                  <a:gd name="T11" fmla="*/ 15 h 150"/>
                  <a:gd name="T12" fmla="*/ 107 w 150"/>
                  <a:gd name="T13" fmla="*/ 24 h 150"/>
                  <a:gd name="T14" fmla="*/ 108 w 150"/>
                  <a:gd name="T15" fmla="*/ 15 h 150"/>
                  <a:gd name="T16" fmla="*/ 108 w 150"/>
                  <a:gd name="T17" fmla="*/ 14 h 150"/>
                  <a:gd name="T18" fmla="*/ 108 w 150"/>
                  <a:gd name="T19" fmla="*/ 14 h 150"/>
                  <a:gd name="T20" fmla="*/ 111 w 150"/>
                  <a:gd name="T21" fmla="*/ 9 h 150"/>
                  <a:gd name="T22" fmla="*/ 75 w 150"/>
                  <a:gd name="T23" fmla="*/ 0 h 150"/>
                  <a:gd name="T24" fmla="*/ 0 w 150"/>
                  <a:gd name="T25" fmla="*/ 75 h 150"/>
                  <a:gd name="T26" fmla="*/ 75 w 150"/>
                  <a:gd name="T27" fmla="*/ 150 h 150"/>
                  <a:gd name="T28" fmla="*/ 150 w 150"/>
                  <a:gd name="T29" fmla="*/ 75 h 150"/>
                  <a:gd name="T30" fmla="*/ 141 w 150"/>
                  <a:gd name="T31" fmla="*/ 3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0" h="150">
                    <a:moveTo>
                      <a:pt x="141" y="39"/>
                    </a:moveTo>
                    <a:cubicBezTo>
                      <a:pt x="129" y="48"/>
                      <a:pt x="129" y="48"/>
                      <a:pt x="129" y="48"/>
                    </a:cubicBezTo>
                    <a:cubicBezTo>
                      <a:pt x="133" y="56"/>
                      <a:pt x="136" y="65"/>
                      <a:pt x="136" y="75"/>
                    </a:cubicBezTo>
                    <a:cubicBezTo>
                      <a:pt x="136" y="109"/>
                      <a:pt x="109" y="136"/>
                      <a:pt x="75" y="136"/>
                    </a:cubicBezTo>
                    <a:cubicBezTo>
                      <a:pt x="42" y="136"/>
                      <a:pt x="15" y="109"/>
                      <a:pt x="15" y="75"/>
                    </a:cubicBezTo>
                    <a:cubicBezTo>
                      <a:pt x="15" y="42"/>
                      <a:pt x="42" y="15"/>
                      <a:pt x="75" y="15"/>
                    </a:cubicBezTo>
                    <a:cubicBezTo>
                      <a:pt x="87" y="15"/>
                      <a:pt x="98" y="18"/>
                      <a:pt x="107" y="24"/>
                    </a:cubicBezTo>
                    <a:cubicBezTo>
                      <a:pt x="108" y="15"/>
                      <a:pt x="108" y="15"/>
                      <a:pt x="108" y="15"/>
                    </a:cubicBezTo>
                    <a:cubicBezTo>
                      <a:pt x="108" y="14"/>
                      <a:pt x="108" y="14"/>
                      <a:pt x="108" y="14"/>
                    </a:cubicBezTo>
                    <a:cubicBezTo>
                      <a:pt x="108" y="14"/>
                      <a:pt x="108" y="14"/>
                      <a:pt x="108" y="14"/>
                    </a:cubicBezTo>
                    <a:cubicBezTo>
                      <a:pt x="111" y="9"/>
                      <a:pt x="111" y="9"/>
                      <a:pt x="111" y="9"/>
                    </a:cubicBezTo>
                    <a:cubicBezTo>
                      <a:pt x="100" y="4"/>
                      <a:pt x="88" y="0"/>
                      <a:pt x="75" y="0"/>
                    </a:cubicBezTo>
                    <a:cubicBezTo>
                      <a:pt x="34" y="0"/>
                      <a:pt x="0" y="34"/>
                      <a:pt x="0" y="75"/>
                    </a:cubicBezTo>
                    <a:cubicBezTo>
                      <a:pt x="0" y="117"/>
                      <a:pt x="34" y="150"/>
                      <a:pt x="75" y="150"/>
                    </a:cubicBezTo>
                    <a:cubicBezTo>
                      <a:pt x="117" y="150"/>
                      <a:pt x="150" y="117"/>
                      <a:pt x="150" y="75"/>
                    </a:cubicBezTo>
                    <a:cubicBezTo>
                      <a:pt x="150" y="62"/>
                      <a:pt x="147" y="50"/>
                      <a:pt x="141"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000">
                  <a:solidFill>
                    <a:schemeClr val="bg1"/>
                  </a:solidFill>
                </a:endParaRPr>
              </a:p>
            </p:txBody>
          </p:sp>
          <p:sp>
            <p:nvSpPr>
              <p:cNvPr id="240" name="Freeform 45">
                <a:extLst>
                  <a:ext uri="{FF2B5EF4-FFF2-40B4-BE49-F238E27FC236}">
                    <a16:creationId xmlns:a16="http://schemas.microsoft.com/office/drawing/2014/main" id="{ACAF5FBC-FE9B-48C3-93B9-6ECF297D901C}"/>
                  </a:ext>
                </a:extLst>
              </p:cNvPr>
              <p:cNvSpPr>
                <a:spLocks/>
              </p:cNvSpPr>
              <p:nvPr/>
            </p:nvSpPr>
            <p:spPr bwMode="auto">
              <a:xfrm>
                <a:off x="5738813" y="1474788"/>
                <a:ext cx="147638" cy="82550"/>
              </a:xfrm>
              <a:custGeom>
                <a:avLst/>
                <a:gdLst>
                  <a:gd name="T0" fmla="*/ 47 w 93"/>
                  <a:gd name="T1" fmla="*/ 0 h 52"/>
                  <a:gd name="T2" fmla="*/ 93 w 93"/>
                  <a:gd name="T3" fmla="*/ 8 h 52"/>
                  <a:gd name="T4" fmla="*/ 26 w 93"/>
                  <a:gd name="T5" fmla="*/ 52 h 52"/>
                  <a:gd name="T6" fmla="*/ 0 w 93"/>
                  <a:gd name="T7" fmla="*/ 48 h 52"/>
                  <a:gd name="T8" fmla="*/ 47 w 93"/>
                  <a:gd name="T9" fmla="*/ 0 h 52"/>
                </a:gdLst>
                <a:ahLst/>
                <a:cxnLst>
                  <a:cxn ang="0">
                    <a:pos x="T0" y="T1"/>
                  </a:cxn>
                  <a:cxn ang="0">
                    <a:pos x="T2" y="T3"/>
                  </a:cxn>
                  <a:cxn ang="0">
                    <a:pos x="T4" y="T5"/>
                  </a:cxn>
                  <a:cxn ang="0">
                    <a:pos x="T6" y="T7"/>
                  </a:cxn>
                  <a:cxn ang="0">
                    <a:pos x="T8" y="T9"/>
                  </a:cxn>
                </a:cxnLst>
                <a:rect l="0" t="0" r="r" b="b"/>
                <a:pathLst>
                  <a:path w="93" h="52">
                    <a:moveTo>
                      <a:pt x="47" y="0"/>
                    </a:moveTo>
                    <a:lnTo>
                      <a:pt x="93" y="8"/>
                    </a:lnTo>
                    <a:lnTo>
                      <a:pt x="26" y="52"/>
                    </a:lnTo>
                    <a:lnTo>
                      <a:pt x="0" y="48"/>
                    </a:lnTo>
                    <a:lnTo>
                      <a:pt x="4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sz="2000">
                  <a:solidFill>
                    <a:schemeClr val="bg1"/>
                  </a:solidFill>
                </a:endParaRPr>
              </a:p>
            </p:txBody>
          </p:sp>
        </p:grpSp>
      </p:grpSp>
      <p:sp>
        <p:nvSpPr>
          <p:cNvPr id="241" name="Arrow: Down 240">
            <a:extLst>
              <a:ext uri="{FF2B5EF4-FFF2-40B4-BE49-F238E27FC236}">
                <a16:creationId xmlns:a16="http://schemas.microsoft.com/office/drawing/2014/main" id="{7F7FED80-EEE8-4C11-887A-AA625AE55F8C}"/>
              </a:ext>
            </a:extLst>
          </p:cNvPr>
          <p:cNvSpPr/>
          <p:nvPr/>
        </p:nvSpPr>
        <p:spPr>
          <a:xfrm>
            <a:off x="1004376" y="285893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2000">
              <a:solidFill>
                <a:schemeClr val="bg1"/>
              </a:solidFill>
            </a:endParaRPr>
          </a:p>
        </p:txBody>
      </p:sp>
      <p:sp>
        <p:nvSpPr>
          <p:cNvPr id="242" name="Arrow: Down 241">
            <a:extLst>
              <a:ext uri="{FF2B5EF4-FFF2-40B4-BE49-F238E27FC236}">
                <a16:creationId xmlns:a16="http://schemas.microsoft.com/office/drawing/2014/main" id="{3A1EDF48-C364-458E-A707-F447CDEB7652}"/>
              </a:ext>
            </a:extLst>
          </p:cNvPr>
          <p:cNvSpPr/>
          <p:nvPr/>
        </p:nvSpPr>
        <p:spPr>
          <a:xfrm>
            <a:off x="3619753" y="285893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2000">
              <a:solidFill>
                <a:schemeClr val="bg1"/>
              </a:solidFill>
            </a:endParaRPr>
          </a:p>
        </p:txBody>
      </p:sp>
      <p:sp>
        <p:nvSpPr>
          <p:cNvPr id="243" name="Arrow: Down 242">
            <a:extLst>
              <a:ext uri="{FF2B5EF4-FFF2-40B4-BE49-F238E27FC236}">
                <a16:creationId xmlns:a16="http://schemas.microsoft.com/office/drawing/2014/main" id="{98F47CE0-93D5-4709-A94A-D1AA26C6B619}"/>
              </a:ext>
            </a:extLst>
          </p:cNvPr>
          <p:cNvSpPr/>
          <p:nvPr/>
        </p:nvSpPr>
        <p:spPr>
          <a:xfrm>
            <a:off x="6235130" y="285893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2000">
              <a:solidFill>
                <a:schemeClr val="bg1"/>
              </a:solidFill>
            </a:endParaRPr>
          </a:p>
        </p:txBody>
      </p:sp>
      <p:sp>
        <p:nvSpPr>
          <p:cNvPr id="244" name="Arrow: Down 243">
            <a:extLst>
              <a:ext uri="{FF2B5EF4-FFF2-40B4-BE49-F238E27FC236}">
                <a16:creationId xmlns:a16="http://schemas.microsoft.com/office/drawing/2014/main" id="{C1B0CEA1-B3B9-4A2B-A677-0ED24557A3CA}"/>
              </a:ext>
            </a:extLst>
          </p:cNvPr>
          <p:cNvSpPr/>
          <p:nvPr/>
        </p:nvSpPr>
        <p:spPr>
          <a:xfrm>
            <a:off x="8850508" y="2858939"/>
            <a:ext cx="432048" cy="224178"/>
          </a:xfrm>
          <a:prstGeom prst="downArrow">
            <a:avLst>
              <a:gd name="adj1" fmla="val 30065"/>
              <a:gd name="adj2" fmla="val 531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2000">
              <a:solidFill>
                <a:schemeClr val="bg1"/>
              </a:solidFill>
            </a:endParaRPr>
          </a:p>
        </p:txBody>
      </p:sp>
      <p:sp>
        <p:nvSpPr>
          <p:cNvPr id="245" name="TextBox 244">
            <a:extLst>
              <a:ext uri="{FF2B5EF4-FFF2-40B4-BE49-F238E27FC236}">
                <a16:creationId xmlns:a16="http://schemas.microsoft.com/office/drawing/2014/main" id="{CF891F13-ED21-4575-BCF7-6623209F9A3F}"/>
              </a:ext>
            </a:extLst>
          </p:cNvPr>
          <p:cNvSpPr txBox="1"/>
          <p:nvPr/>
        </p:nvSpPr>
        <p:spPr>
          <a:xfrm>
            <a:off x="-105486" y="304285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GB" sz="1400" dirty="0">
                <a:solidFill>
                  <a:schemeClr val="accent2"/>
                </a:solidFill>
              </a:rPr>
              <a:t>Lead in deep scientific knowledge and expertise</a:t>
            </a:r>
            <a:br>
              <a:rPr lang="en-GB" sz="1400" dirty="0">
                <a:solidFill>
                  <a:schemeClr val="accent2"/>
                </a:solidFill>
              </a:rPr>
            </a:br>
            <a:r>
              <a:rPr lang="en-GB" sz="1400" dirty="0">
                <a:solidFill>
                  <a:schemeClr val="accent2"/>
                </a:solidFill>
              </a:rPr>
              <a:t>to discover cutting-edge medicines, </a:t>
            </a:r>
            <a:r>
              <a:rPr lang="en-GB" sz="1400" dirty="0" err="1">
                <a:solidFill>
                  <a:schemeClr val="accent2"/>
                </a:solidFill>
              </a:rPr>
              <a:t>MoAs</a:t>
            </a:r>
            <a:r>
              <a:rPr lang="en-GB" sz="1400" dirty="0">
                <a:solidFill>
                  <a:schemeClr val="accent2"/>
                </a:solidFill>
              </a:rPr>
              <a:t> and drug delivery platforms</a:t>
            </a:r>
          </a:p>
        </p:txBody>
      </p:sp>
      <p:sp>
        <p:nvSpPr>
          <p:cNvPr id="247" name="TextBox 246">
            <a:extLst>
              <a:ext uri="{FF2B5EF4-FFF2-40B4-BE49-F238E27FC236}">
                <a16:creationId xmlns:a16="http://schemas.microsoft.com/office/drawing/2014/main" id="{1991D2D9-5B43-41E3-BE42-03A522CEEF13}"/>
              </a:ext>
            </a:extLst>
          </p:cNvPr>
          <p:cNvSpPr txBox="1"/>
          <p:nvPr/>
        </p:nvSpPr>
        <p:spPr>
          <a:xfrm>
            <a:off x="5121192" y="304285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GB" sz="1400" dirty="0">
                <a:solidFill>
                  <a:schemeClr val="accent2"/>
                </a:solidFill>
              </a:rPr>
              <a:t>Generate the right data</a:t>
            </a:r>
            <a:br>
              <a:rPr lang="en-GB" sz="1400" dirty="0">
                <a:solidFill>
                  <a:schemeClr val="accent2"/>
                </a:solidFill>
              </a:rPr>
            </a:br>
            <a:r>
              <a:rPr lang="en-GB" sz="1400" dirty="0">
                <a:solidFill>
                  <a:schemeClr val="accent2"/>
                </a:solidFill>
              </a:rPr>
              <a:t>to demonstrate value </a:t>
            </a:r>
            <a:br>
              <a:rPr lang="en-GB" sz="1400" dirty="0">
                <a:solidFill>
                  <a:schemeClr val="accent2"/>
                </a:solidFill>
              </a:rPr>
            </a:br>
            <a:r>
              <a:rPr lang="en-GB" sz="1400" dirty="0">
                <a:solidFill>
                  <a:schemeClr val="accent2"/>
                </a:solidFill>
              </a:rPr>
              <a:t>and ensure all eligible patients get access</a:t>
            </a:r>
            <a:br>
              <a:rPr lang="en-GB" sz="1400" dirty="0">
                <a:solidFill>
                  <a:schemeClr val="accent2"/>
                </a:solidFill>
              </a:rPr>
            </a:br>
            <a:r>
              <a:rPr lang="en-GB" sz="1400" dirty="0">
                <a:solidFill>
                  <a:schemeClr val="accent2"/>
                </a:solidFill>
              </a:rPr>
              <a:t> to our medicine</a:t>
            </a:r>
          </a:p>
        </p:txBody>
      </p:sp>
      <p:sp>
        <p:nvSpPr>
          <p:cNvPr id="248" name="TextBox 247">
            <a:extLst>
              <a:ext uri="{FF2B5EF4-FFF2-40B4-BE49-F238E27FC236}">
                <a16:creationId xmlns:a16="http://schemas.microsoft.com/office/drawing/2014/main" id="{89532A26-27F6-4664-9F2F-E24F57C817DE}"/>
              </a:ext>
            </a:extLst>
          </p:cNvPr>
          <p:cNvSpPr txBox="1"/>
          <p:nvPr/>
        </p:nvSpPr>
        <p:spPr>
          <a:xfrm>
            <a:off x="7734532" y="3042853"/>
            <a:ext cx="2664000" cy="1294705"/>
          </a:xfrm>
          <a:prstGeom prst="roundRect">
            <a:avLst>
              <a:gd name="adj"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defPPr>
              <a:defRPr lang="en-US"/>
            </a:defPPr>
            <a:lvl1pPr algn="ctr">
              <a:defRPr sz="1467">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en-GB" sz="1400" dirty="0">
                <a:solidFill>
                  <a:schemeClr val="accent2"/>
                </a:solidFill>
              </a:rPr>
              <a:t>Look beyond traditional</a:t>
            </a:r>
            <a:br>
              <a:rPr lang="en-GB" sz="1400" dirty="0">
                <a:solidFill>
                  <a:schemeClr val="accent2"/>
                </a:solidFill>
              </a:rPr>
            </a:br>
            <a:r>
              <a:rPr lang="en-GB" sz="1400" dirty="0">
                <a:solidFill>
                  <a:schemeClr val="accent2"/>
                </a:solidFill>
              </a:rPr>
              <a:t>areas of focus and ensure each patient receives the best care and benefit</a:t>
            </a:r>
            <a:br>
              <a:rPr lang="en-GB" sz="1400" dirty="0">
                <a:solidFill>
                  <a:schemeClr val="accent2"/>
                </a:solidFill>
              </a:rPr>
            </a:br>
            <a:r>
              <a:rPr lang="en-GB" sz="1400" dirty="0">
                <a:solidFill>
                  <a:schemeClr val="accent2"/>
                </a:solidFill>
              </a:rPr>
              <a:t>from our solutions</a:t>
            </a:r>
          </a:p>
        </p:txBody>
      </p:sp>
      <p:grpSp>
        <p:nvGrpSpPr>
          <p:cNvPr id="249" name="Drop1">
            <a:extLst>
              <a:ext uri="{FF2B5EF4-FFF2-40B4-BE49-F238E27FC236}">
                <a16:creationId xmlns:a16="http://schemas.microsoft.com/office/drawing/2014/main" id="{CE481A07-0CA6-4D23-9E65-34CDDE0830D4}"/>
              </a:ext>
            </a:extLst>
          </p:cNvPr>
          <p:cNvGrpSpPr/>
          <p:nvPr/>
        </p:nvGrpSpPr>
        <p:grpSpPr>
          <a:xfrm>
            <a:off x="1033710" y="4297045"/>
            <a:ext cx="373380" cy="373380"/>
            <a:chOff x="1569720" y="4732020"/>
            <a:chExt cx="373380" cy="373380"/>
          </a:xfrm>
        </p:grpSpPr>
        <p:sp>
          <p:nvSpPr>
            <p:cNvPr id="250" name="Oval 249">
              <a:extLst>
                <a:ext uri="{FF2B5EF4-FFF2-40B4-BE49-F238E27FC236}">
                  <a16:creationId xmlns:a16="http://schemas.microsoft.com/office/drawing/2014/main" id="{C38C46CE-436F-4C52-A3F0-FD2641FD1ECA}"/>
                </a:ext>
              </a:extLst>
            </p:cNvPr>
            <p:cNvSpPr/>
            <p:nvPr/>
          </p:nvSpPr>
          <p:spPr>
            <a:xfrm>
              <a:off x="1569720" y="4732020"/>
              <a:ext cx="373380" cy="3733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51" name="Freeform: Shape 250">
              <a:extLst>
                <a:ext uri="{FF2B5EF4-FFF2-40B4-BE49-F238E27FC236}">
                  <a16:creationId xmlns:a16="http://schemas.microsoft.com/office/drawing/2014/main" id="{7675673B-0173-4517-B202-C7E6744356C0}"/>
                </a:ext>
              </a:extLst>
            </p:cNvPr>
            <p:cNvSpPr/>
            <p:nvPr/>
          </p:nvSpPr>
          <p:spPr>
            <a:xfrm rot="5400000">
              <a:off x="1689552" y="4828945"/>
              <a:ext cx="133716"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252" name="Drop2">
            <a:extLst>
              <a:ext uri="{FF2B5EF4-FFF2-40B4-BE49-F238E27FC236}">
                <a16:creationId xmlns:a16="http://schemas.microsoft.com/office/drawing/2014/main" id="{B3F9D215-15D3-45EC-B029-4E3DC55E0508}"/>
              </a:ext>
            </a:extLst>
          </p:cNvPr>
          <p:cNvGrpSpPr/>
          <p:nvPr/>
        </p:nvGrpSpPr>
        <p:grpSpPr>
          <a:xfrm>
            <a:off x="3634849" y="4297045"/>
            <a:ext cx="373380" cy="373380"/>
            <a:chOff x="1569720" y="4732020"/>
            <a:chExt cx="373380" cy="373380"/>
          </a:xfrm>
        </p:grpSpPr>
        <p:sp>
          <p:nvSpPr>
            <p:cNvPr id="253" name="Oval 252">
              <a:extLst>
                <a:ext uri="{FF2B5EF4-FFF2-40B4-BE49-F238E27FC236}">
                  <a16:creationId xmlns:a16="http://schemas.microsoft.com/office/drawing/2014/main" id="{FD78A390-2F09-4354-BAEF-5C65125EA90B}"/>
                </a:ext>
              </a:extLst>
            </p:cNvPr>
            <p:cNvSpPr/>
            <p:nvPr/>
          </p:nvSpPr>
          <p:spPr>
            <a:xfrm>
              <a:off x="1569720" y="4732020"/>
              <a:ext cx="373380" cy="3733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54" name="Freeform: Shape 253">
              <a:extLst>
                <a:ext uri="{FF2B5EF4-FFF2-40B4-BE49-F238E27FC236}">
                  <a16:creationId xmlns:a16="http://schemas.microsoft.com/office/drawing/2014/main" id="{89C81E28-240F-494E-A7BB-E9D58DE12984}"/>
                </a:ext>
              </a:extLst>
            </p:cNvPr>
            <p:cNvSpPr/>
            <p:nvPr/>
          </p:nvSpPr>
          <p:spPr>
            <a:xfrm rot="5400000">
              <a:off x="1689552" y="4828945"/>
              <a:ext cx="133716"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255" name="Drop3">
            <a:extLst>
              <a:ext uri="{FF2B5EF4-FFF2-40B4-BE49-F238E27FC236}">
                <a16:creationId xmlns:a16="http://schemas.microsoft.com/office/drawing/2014/main" id="{664C54CB-7C51-489D-9F4B-92749E755520}"/>
              </a:ext>
            </a:extLst>
          </p:cNvPr>
          <p:cNvGrpSpPr/>
          <p:nvPr/>
        </p:nvGrpSpPr>
        <p:grpSpPr>
          <a:xfrm>
            <a:off x="6235988" y="4297045"/>
            <a:ext cx="373380" cy="373380"/>
            <a:chOff x="1569720" y="4732020"/>
            <a:chExt cx="373380" cy="373380"/>
          </a:xfrm>
        </p:grpSpPr>
        <p:sp>
          <p:nvSpPr>
            <p:cNvPr id="256" name="Oval 255">
              <a:extLst>
                <a:ext uri="{FF2B5EF4-FFF2-40B4-BE49-F238E27FC236}">
                  <a16:creationId xmlns:a16="http://schemas.microsoft.com/office/drawing/2014/main" id="{28ED4C11-3B57-4D3E-A07D-F230513F51BF}"/>
                </a:ext>
              </a:extLst>
            </p:cNvPr>
            <p:cNvSpPr/>
            <p:nvPr/>
          </p:nvSpPr>
          <p:spPr>
            <a:xfrm>
              <a:off x="1569720" y="4732020"/>
              <a:ext cx="373380" cy="3733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57" name="Freeform: Shape 256">
              <a:extLst>
                <a:ext uri="{FF2B5EF4-FFF2-40B4-BE49-F238E27FC236}">
                  <a16:creationId xmlns:a16="http://schemas.microsoft.com/office/drawing/2014/main" id="{CEC7408A-D2C4-4874-917A-B9FD9A07710F}"/>
                </a:ext>
              </a:extLst>
            </p:cNvPr>
            <p:cNvSpPr/>
            <p:nvPr/>
          </p:nvSpPr>
          <p:spPr>
            <a:xfrm rot="5400000">
              <a:off x="1689552" y="4828945"/>
              <a:ext cx="133716"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grpSp>
        <p:nvGrpSpPr>
          <p:cNvPr id="258" name="Drop4">
            <a:extLst>
              <a:ext uri="{FF2B5EF4-FFF2-40B4-BE49-F238E27FC236}">
                <a16:creationId xmlns:a16="http://schemas.microsoft.com/office/drawing/2014/main" id="{982851EE-7CDC-4BBB-9CC3-9637868B6E21}"/>
              </a:ext>
            </a:extLst>
          </p:cNvPr>
          <p:cNvGrpSpPr/>
          <p:nvPr/>
        </p:nvGrpSpPr>
        <p:grpSpPr>
          <a:xfrm>
            <a:off x="8837128" y="4297045"/>
            <a:ext cx="373380" cy="373380"/>
            <a:chOff x="1569720" y="4732020"/>
            <a:chExt cx="373380" cy="373380"/>
          </a:xfrm>
        </p:grpSpPr>
        <p:sp>
          <p:nvSpPr>
            <p:cNvPr id="259" name="Oval 258">
              <a:extLst>
                <a:ext uri="{FF2B5EF4-FFF2-40B4-BE49-F238E27FC236}">
                  <a16:creationId xmlns:a16="http://schemas.microsoft.com/office/drawing/2014/main" id="{3B553D01-6CF0-40F7-96C7-106DCB639691}"/>
                </a:ext>
              </a:extLst>
            </p:cNvPr>
            <p:cNvSpPr/>
            <p:nvPr/>
          </p:nvSpPr>
          <p:spPr>
            <a:xfrm>
              <a:off x="1569720" y="4732020"/>
              <a:ext cx="373380" cy="37338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60" name="Freeform: Shape 259">
              <a:extLst>
                <a:ext uri="{FF2B5EF4-FFF2-40B4-BE49-F238E27FC236}">
                  <a16:creationId xmlns:a16="http://schemas.microsoft.com/office/drawing/2014/main" id="{D5C7FC1E-4D66-4F45-A8E5-2E94EBD1A564}"/>
                </a:ext>
              </a:extLst>
            </p:cNvPr>
            <p:cNvSpPr/>
            <p:nvPr/>
          </p:nvSpPr>
          <p:spPr>
            <a:xfrm rot="5400000">
              <a:off x="1689552" y="4828945"/>
              <a:ext cx="133716"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grpSp>
      <p:sp>
        <p:nvSpPr>
          <p:cNvPr id="262" name="TextBox 261">
            <a:extLst>
              <a:ext uri="{FF2B5EF4-FFF2-40B4-BE49-F238E27FC236}">
                <a16:creationId xmlns:a16="http://schemas.microsoft.com/office/drawing/2014/main" id="{83BB33CF-01B4-4759-B8E5-DE981665C16D}"/>
              </a:ext>
            </a:extLst>
          </p:cNvPr>
          <p:cNvSpPr txBox="1"/>
          <p:nvPr/>
        </p:nvSpPr>
        <p:spPr>
          <a:xfrm>
            <a:off x="5387976" y="3150687"/>
            <a:ext cx="2124074" cy="2520000"/>
          </a:xfrm>
          <a:prstGeom prst="roundRect">
            <a:avLst>
              <a:gd name="adj" fmla="val 5478"/>
            </a:avLst>
          </a:prstGeom>
          <a:solidFill>
            <a:schemeClr val="accent4"/>
          </a:solidFill>
        </p:spPr>
        <p:txBody>
          <a:bodyPr wrap="square" rtlCol="0">
            <a:noAutofit/>
          </a:bodyPr>
          <a:lstStyle/>
          <a:p>
            <a:pPr marL="171450" indent="-171450">
              <a:spcAft>
                <a:spcPts val="600"/>
              </a:spcAft>
              <a:buClr>
                <a:schemeClr val="accent2"/>
              </a:buClr>
              <a:buFont typeface="Arial" panose="020B0604020202020204" pitchFamily="34" charset="0"/>
              <a:buChar char="•"/>
            </a:pPr>
            <a:r>
              <a:rPr lang="en-GB" sz="1100" dirty="0"/>
              <a:t>Measuring what matters</a:t>
            </a:r>
            <a:br>
              <a:rPr lang="en-GB" sz="1100" dirty="0"/>
            </a:br>
            <a:r>
              <a:rPr lang="en-GB" sz="1100" dirty="0"/>
              <a:t>most for patients and healthcare systems</a:t>
            </a:r>
          </a:p>
          <a:p>
            <a:pPr marL="171450" indent="-171450">
              <a:spcAft>
                <a:spcPts val="600"/>
              </a:spcAft>
              <a:buClr>
                <a:schemeClr val="accent2"/>
              </a:buClr>
              <a:buFont typeface="Arial" panose="020B0604020202020204" pitchFamily="34" charset="0"/>
              <a:buChar char="•"/>
            </a:pPr>
            <a:r>
              <a:rPr lang="en-GB" sz="1100" dirty="0"/>
              <a:t>Drive increased awareness</a:t>
            </a:r>
            <a:br>
              <a:rPr lang="en-GB" sz="1100" dirty="0"/>
            </a:br>
            <a:r>
              <a:rPr lang="en-GB" sz="1100" dirty="0"/>
              <a:t>of impact of disease on society</a:t>
            </a:r>
          </a:p>
          <a:p>
            <a:pPr marL="171450" indent="-171450">
              <a:spcAft>
                <a:spcPts val="600"/>
              </a:spcAft>
              <a:buClr>
                <a:schemeClr val="accent2"/>
              </a:buClr>
              <a:buFont typeface="Arial" panose="020B0604020202020204" pitchFamily="34" charset="0"/>
              <a:buChar char="•"/>
            </a:pPr>
            <a:r>
              <a:rPr lang="en-GB" sz="1100" dirty="0"/>
              <a:t>Partner and </a:t>
            </a:r>
            <a:r>
              <a:rPr lang="en-GB" sz="1100" dirty="0" err="1"/>
              <a:t>catalyze</a:t>
            </a:r>
            <a:r>
              <a:rPr lang="en-GB" sz="1100" dirty="0"/>
              <a:t> external </a:t>
            </a:r>
            <a:br>
              <a:rPr lang="en-GB" sz="1100" dirty="0"/>
            </a:br>
            <a:r>
              <a:rPr lang="en-GB" sz="1100" dirty="0"/>
              <a:t>innovation</a:t>
            </a:r>
          </a:p>
        </p:txBody>
      </p:sp>
      <p:sp>
        <p:nvSpPr>
          <p:cNvPr id="263" name="TextBox 262">
            <a:extLst>
              <a:ext uri="{FF2B5EF4-FFF2-40B4-BE49-F238E27FC236}">
                <a16:creationId xmlns:a16="http://schemas.microsoft.com/office/drawing/2014/main" id="{42EEA2DB-D2E7-4F2C-BBF0-99D163E9C623}"/>
              </a:ext>
            </a:extLst>
          </p:cNvPr>
          <p:cNvSpPr txBox="1"/>
          <p:nvPr/>
        </p:nvSpPr>
        <p:spPr>
          <a:xfrm>
            <a:off x="2774951" y="3150688"/>
            <a:ext cx="2124074" cy="2520000"/>
          </a:xfrm>
          <a:prstGeom prst="roundRect">
            <a:avLst>
              <a:gd name="adj" fmla="val 5478"/>
            </a:avLst>
          </a:prstGeom>
          <a:solidFill>
            <a:schemeClr val="accent4"/>
          </a:solidFill>
        </p:spPr>
        <p:txBody>
          <a:bodyPr wrap="square" rtlCol="0">
            <a:noAutofit/>
          </a:bodyPr>
          <a:lstStyle/>
          <a:p>
            <a:pPr marL="171450" indent="-171450">
              <a:spcAft>
                <a:spcPts val="600"/>
              </a:spcAft>
              <a:buClr>
                <a:schemeClr val="accent2"/>
              </a:buClr>
              <a:buFont typeface="Arial" panose="020B0604020202020204" pitchFamily="34" charset="0"/>
              <a:buChar char="•"/>
            </a:pPr>
            <a:r>
              <a:rPr lang="en-GB" sz="1100" dirty="0"/>
              <a:t>Innovative trial designs;</a:t>
            </a:r>
            <a:br>
              <a:rPr lang="en-GB" sz="1100" dirty="0"/>
            </a:br>
            <a:r>
              <a:rPr lang="en-GB" sz="1100" dirty="0"/>
              <a:t>well-characterized populations</a:t>
            </a:r>
          </a:p>
          <a:p>
            <a:pPr marL="171450" indent="-171450">
              <a:spcAft>
                <a:spcPts val="600"/>
              </a:spcAft>
              <a:buClr>
                <a:schemeClr val="accent2"/>
              </a:buClr>
              <a:buFont typeface="Arial" panose="020B0604020202020204" pitchFamily="34" charset="0"/>
              <a:buChar char="•"/>
            </a:pPr>
            <a:r>
              <a:rPr lang="en-GB" sz="1100" dirty="0"/>
              <a:t>Stratification using novel biomarkers</a:t>
            </a:r>
          </a:p>
          <a:p>
            <a:pPr marL="171450" indent="-171450">
              <a:spcAft>
                <a:spcPts val="600"/>
              </a:spcAft>
              <a:buClr>
                <a:schemeClr val="accent2"/>
              </a:buClr>
              <a:buFont typeface="Arial" panose="020B0604020202020204" pitchFamily="34" charset="0"/>
              <a:buChar char="•"/>
            </a:pPr>
            <a:r>
              <a:rPr lang="en-GB" sz="1100" dirty="0"/>
              <a:t>Digital measures and endpoints</a:t>
            </a:r>
            <a:br>
              <a:rPr lang="en-GB" sz="1100" dirty="0"/>
            </a:br>
            <a:r>
              <a:rPr lang="en-GB" sz="1100" dirty="0"/>
              <a:t>Remote monitoring</a:t>
            </a:r>
          </a:p>
          <a:p>
            <a:pPr marL="171450" indent="-171450">
              <a:spcAft>
                <a:spcPts val="600"/>
              </a:spcAft>
              <a:buClr>
                <a:schemeClr val="accent2"/>
              </a:buClr>
              <a:buFont typeface="Arial" panose="020B0604020202020204" pitchFamily="34" charset="0"/>
              <a:buChar char="•"/>
            </a:pPr>
            <a:r>
              <a:rPr lang="en-GB" sz="1100" dirty="0"/>
              <a:t>Enhanced data analytics</a:t>
            </a:r>
          </a:p>
          <a:p>
            <a:pPr marL="171450" indent="-171450">
              <a:spcAft>
                <a:spcPts val="600"/>
              </a:spcAft>
              <a:buClr>
                <a:schemeClr val="accent2"/>
              </a:buClr>
              <a:buFont typeface="Arial" panose="020B0604020202020204" pitchFamily="34" charset="0"/>
              <a:buChar char="•"/>
            </a:pPr>
            <a:r>
              <a:rPr lang="en-GB" sz="1100" dirty="0"/>
              <a:t>Patient-driven trials </a:t>
            </a:r>
          </a:p>
        </p:txBody>
      </p:sp>
      <p:sp>
        <p:nvSpPr>
          <p:cNvPr id="264" name="TextBox 263">
            <a:extLst>
              <a:ext uri="{FF2B5EF4-FFF2-40B4-BE49-F238E27FC236}">
                <a16:creationId xmlns:a16="http://schemas.microsoft.com/office/drawing/2014/main" id="{CA6F7256-C0F3-411D-9523-EA602DD9B02B}"/>
              </a:ext>
            </a:extLst>
          </p:cNvPr>
          <p:cNvSpPr txBox="1"/>
          <p:nvPr/>
        </p:nvSpPr>
        <p:spPr>
          <a:xfrm>
            <a:off x="161926" y="3150688"/>
            <a:ext cx="2124074" cy="2520000"/>
          </a:xfrm>
          <a:prstGeom prst="roundRect">
            <a:avLst>
              <a:gd name="adj" fmla="val 5478"/>
            </a:avLst>
          </a:prstGeom>
          <a:solidFill>
            <a:schemeClr val="accent4"/>
          </a:solidFill>
        </p:spPr>
        <p:txBody>
          <a:bodyPr wrap="square" rtlCol="0">
            <a:noAutofit/>
          </a:bodyPr>
          <a:lstStyle/>
          <a:p>
            <a:pPr marL="171450" indent="-171450">
              <a:spcAft>
                <a:spcPts val="600"/>
              </a:spcAft>
              <a:buClr>
                <a:schemeClr val="accent2"/>
              </a:buClr>
              <a:buFont typeface="Arial" panose="020B0604020202020204" pitchFamily="34" charset="0"/>
              <a:buChar char="•"/>
            </a:pPr>
            <a:r>
              <a:rPr lang="en-GB" sz="1100" dirty="0"/>
              <a:t>Genetically validated targets</a:t>
            </a:r>
          </a:p>
          <a:p>
            <a:pPr marL="171450" indent="-171450">
              <a:spcAft>
                <a:spcPts val="600"/>
              </a:spcAft>
              <a:buClr>
                <a:schemeClr val="accent2"/>
              </a:buClr>
              <a:buFont typeface="Arial" panose="020B0604020202020204" pitchFamily="34" charset="0"/>
              <a:buChar char="•"/>
            </a:pPr>
            <a:r>
              <a:rPr lang="en-GB" sz="1100" dirty="0"/>
              <a:t>Evidence in man</a:t>
            </a:r>
          </a:p>
          <a:p>
            <a:pPr marL="171450" indent="-171450">
              <a:spcAft>
                <a:spcPts val="600"/>
              </a:spcAft>
              <a:buClr>
                <a:schemeClr val="accent2"/>
              </a:buClr>
              <a:buFont typeface="Arial" panose="020B0604020202020204" pitchFamily="34" charset="0"/>
              <a:buChar char="•"/>
            </a:pPr>
            <a:r>
              <a:rPr lang="en-GB" sz="1100" dirty="0"/>
              <a:t>Broad range of platforms </a:t>
            </a:r>
            <a:br>
              <a:rPr lang="en-GB" sz="1100" dirty="0"/>
            </a:br>
            <a:r>
              <a:rPr lang="en-GB" sz="1100" dirty="0"/>
              <a:t>(Gene therapy, mRNA platforms, radioligands, SME, etc.)</a:t>
            </a:r>
          </a:p>
        </p:txBody>
      </p:sp>
      <p:sp>
        <p:nvSpPr>
          <p:cNvPr id="261" name="TextBox 260">
            <a:extLst>
              <a:ext uri="{FF2B5EF4-FFF2-40B4-BE49-F238E27FC236}">
                <a16:creationId xmlns:a16="http://schemas.microsoft.com/office/drawing/2014/main" id="{1B54D180-49A4-447D-A829-3273DBE29E4A}"/>
              </a:ext>
            </a:extLst>
          </p:cNvPr>
          <p:cNvSpPr txBox="1"/>
          <p:nvPr/>
        </p:nvSpPr>
        <p:spPr>
          <a:xfrm>
            <a:off x="8001001" y="3150687"/>
            <a:ext cx="2124074" cy="2520000"/>
          </a:xfrm>
          <a:prstGeom prst="roundRect">
            <a:avLst>
              <a:gd name="adj" fmla="val 5478"/>
            </a:avLst>
          </a:prstGeom>
          <a:solidFill>
            <a:schemeClr val="accent4"/>
          </a:solidFill>
        </p:spPr>
        <p:txBody>
          <a:bodyPr wrap="square" rtlCol="0">
            <a:noAutofit/>
          </a:bodyPr>
          <a:lstStyle/>
          <a:p>
            <a:pPr marL="171450" indent="-171450">
              <a:spcAft>
                <a:spcPts val="600"/>
              </a:spcAft>
              <a:buClr>
                <a:schemeClr val="accent2"/>
              </a:buClr>
              <a:buFont typeface="Arial" panose="020B0604020202020204" pitchFamily="34" charset="0"/>
              <a:buChar char="•"/>
            </a:pPr>
            <a:r>
              <a:rPr lang="en-GB" sz="1100" dirty="0"/>
              <a:t>End-to-end patient </a:t>
            </a:r>
            <a:br>
              <a:rPr lang="en-GB" sz="1100" dirty="0"/>
            </a:br>
            <a:r>
              <a:rPr lang="en-GB" sz="1100" dirty="0"/>
              <a:t>service</a:t>
            </a:r>
          </a:p>
          <a:p>
            <a:pPr marL="171450" indent="-171450">
              <a:spcAft>
                <a:spcPts val="600"/>
              </a:spcAft>
              <a:buClr>
                <a:schemeClr val="accent2"/>
              </a:buClr>
              <a:buFont typeface="Arial" panose="020B0604020202020204" pitchFamily="34" charset="0"/>
              <a:buChar char="•"/>
            </a:pPr>
            <a:r>
              <a:rPr lang="en-GB" sz="1100" dirty="0"/>
              <a:t>Leveraging big data to find predictors of disease progression and treatment response</a:t>
            </a:r>
          </a:p>
          <a:p>
            <a:pPr marL="171450" indent="-171450">
              <a:spcAft>
                <a:spcPts val="600"/>
              </a:spcAft>
              <a:buClr>
                <a:schemeClr val="accent2"/>
              </a:buClr>
              <a:buFont typeface="Arial" panose="020B0604020202020204" pitchFamily="34" charset="0"/>
              <a:buChar char="•"/>
            </a:pPr>
            <a:r>
              <a:rPr lang="en-GB" sz="1100" dirty="0"/>
              <a:t>Targeting earlier diagnosis</a:t>
            </a:r>
          </a:p>
          <a:p>
            <a:pPr marL="171450" indent="-171450">
              <a:spcAft>
                <a:spcPts val="600"/>
              </a:spcAft>
              <a:buClr>
                <a:schemeClr val="accent2"/>
              </a:buClr>
              <a:buFont typeface="Arial" panose="020B0604020202020204" pitchFamily="34" charset="0"/>
              <a:buChar char="•"/>
            </a:pPr>
            <a:r>
              <a:rPr lang="en-GB" sz="1100" dirty="0"/>
              <a:t>Disease management and support tools</a:t>
            </a:r>
          </a:p>
          <a:p>
            <a:pPr marL="171450" indent="-171450">
              <a:spcAft>
                <a:spcPts val="600"/>
              </a:spcAft>
              <a:buClr>
                <a:schemeClr val="accent2"/>
              </a:buClr>
              <a:buFont typeface="Arial" panose="020B0604020202020204" pitchFamily="34" charset="0"/>
              <a:buChar char="•"/>
            </a:pPr>
            <a:r>
              <a:rPr lang="en-GB" sz="1100" dirty="0"/>
              <a:t>Digital platforms for access, early symptom detection and monitoring</a:t>
            </a:r>
          </a:p>
        </p:txBody>
      </p:sp>
      <p:grpSp>
        <p:nvGrpSpPr>
          <p:cNvPr id="207" name="Group 206">
            <a:extLst>
              <a:ext uri="{FF2B5EF4-FFF2-40B4-BE49-F238E27FC236}">
                <a16:creationId xmlns:a16="http://schemas.microsoft.com/office/drawing/2014/main" id="{A3262E78-69A9-4251-B998-7AC527BEB6B7}"/>
              </a:ext>
            </a:extLst>
          </p:cNvPr>
          <p:cNvGrpSpPr/>
          <p:nvPr/>
        </p:nvGrpSpPr>
        <p:grpSpPr>
          <a:xfrm>
            <a:off x="3180920" y="3546448"/>
            <a:ext cx="5770784" cy="3143241"/>
            <a:chOff x="3180920" y="3546448"/>
            <a:chExt cx="5770784" cy="3143241"/>
          </a:xfrm>
        </p:grpSpPr>
        <p:sp>
          <p:nvSpPr>
            <p:cNvPr id="208" name="ABBREVIATIONS">
              <a:extLst>
                <a:ext uri="{FF2B5EF4-FFF2-40B4-BE49-F238E27FC236}">
                  <a16:creationId xmlns:a16="http://schemas.microsoft.com/office/drawing/2014/main" id="{D1ED9CB8-ABCA-4CD3-94C5-13823007B197}"/>
                </a:ext>
              </a:extLst>
            </p:cNvPr>
            <p:cNvSpPr/>
            <p:nvPr/>
          </p:nvSpPr>
          <p:spPr>
            <a:xfrm>
              <a:off x="3180920" y="6305689"/>
              <a:ext cx="1310869" cy="384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grpSp>
          <p:nvGrpSpPr>
            <p:cNvPr id="209" name="Group 208">
              <a:extLst>
                <a:ext uri="{FF2B5EF4-FFF2-40B4-BE49-F238E27FC236}">
                  <a16:creationId xmlns:a16="http://schemas.microsoft.com/office/drawing/2014/main" id="{38EC1B83-62CA-401E-A117-74A5D9E7079C}"/>
                </a:ext>
              </a:extLst>
            </p:cNvPr>
            <p:cNvGrpSpPr/>
            <p:nvPr/>
          </p:nvGrpSpPr>
          <p:grpSpPr>
            <a:xfrm>
              <a:off x="3180920" y="3546448"/>
              <a:ext cx="5770784" cy="2687056"/>
              <a:chOff x="146440" y="2659836"/>
              <a:chExt cx="4328088" cy="2015292"/>
            </a:xfrm>
          </p:grpSpPr>
          <p:sp>
            <p:nvSpPr>
              <p:cNvPr id="210" name="Rectangle: Rounded Corners 209">
                <a:extLst>
                  <a:ext uri="{FF2B5EF4-FFF2-40B4-BE49-F238E27FC236}">
                    <a16:creationId xmlns:a16="http://schemas.microsoft.com/office/drawing/2014/main" id="{F9599376-0B34-4FD3-882B-9DF84ABAF867}"/>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spcBef>
                    <a:spcPts val="400"/>
                  </a:spcBef>
                  <a:spcAft>
                    <a:spcPts val="400"/>
                  </a:spcAft>
                </a:pPr>
                <a:r>
                  <a:rPr lang="en-GB" sz="1400" b="1" dirty="0">
                    <a:solidFill>
                      <a:srgbClr val="023761"/>
                    </a:solidFill>
                  </a:rPr>
                  <a:t>ABBREVIATIONS</a:t>
                </a:r>
              </a:p>
              <a:p>
                <a:pPr>
                  <a:spcBef>
                    <a:spcPts val="400"/>
                  </a:spcBef>
                  <a:spcAft>
                    <a:spcPts val="400"/>
                  </a:spcAft>
                </a:pPr>
                <a:r>
                  <a:rPr lang="en-GB" sz="1400" dirty="0" err="1">
                    <a:solidFill>
                      <a:srgbClr val="023761"/>
                    </a:solidFill>
                  </a:rPr>
                  <a:t>MoA</a:t>
                </a:r>
                <a:r>
                  <a:rPr lang="en-GB" sz="1400" dirty="0">
                    <a:solidFill>
                      <a:srgbClr val="023761"/>
                    </a:solidFill>
                  </a:rPr>
                  <a:t>: mechanism of action</a:t>
                </a:r>
              </a:p>
              <a:p>
                <a:pPr>
                  <a:spcBef>
                    <a:spcPts val="400"/>
                  </a:spcBef>
                  <a:spcAft>
                    <a:spcPts val="400"/>
                  </a:spcAft>
                </a:pPr>
                <a:r>
                  <a:rPr lang="en-GB" sz="1400" dirty="0">
                    <a:solidFill>
                      <a:srgbClr val="023761"/>
                    </a:solidFill>
                  </a:rPr>
                  <a:t>mRNA, messenger ribonucleic acid</a:t>
                </a:r>
              </a:p>
              <a:p>
                <a:pPr>
                  <a:spcBef>
                    <a:spcPts val="400"/>
                  </a:spcBef>
                  <a:spcAft>
                    <a:spcPts val="400"/>
                  </a:spcAft>
                </a:pPr>
                <a:r>
                  <a:rPr lang="en-GB" sz="1400" dirty="0">
                    <a:solidFill>
                      <a:srgbClr val="023761"/>
                    </a:solidFill>
                  </a:rPr>
                  <a:t>SME, small medical enterprise </a:t>
                </a:r>
              </a:p>
            </p:txBody>
          </p:sp>
          <p:sp>
            <p:nvSpPr>
              <p:cNvPr id="211" name="Rectangle: Rounded Corners 210">
                <a:extLst>
                  <a:ext uri="{FF2B5EF4-FFF2-40B4-BE49-F238E27FC236}">
                    <a16:creationId xmlns:a16="http://schemas.microsoft.com/office/drawing/2014/main" id="{410A53AA-2B9A-4AD2-ABAF-FCFAD9DDBA16}"/>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lgn="ctr">
                  <a:spcBef>
                    <a:spcPts val="400"/>
                  </a:spcBef>
                  <a:spcAft>
                    <a:spcPts val="400"/>
                  </a:spcAft>
                </a:pPr>
                <a:r>
                  <a:rPr lang="en-GB" sz="2667" dirty="0">
                    <a:solidFill>
                      <a:schemeClr val="bg1"/>
                    </a:solidFill>
                    <a:sym typeface="Wingdings" panose="05000000000000000000" pitchFamily="2" charset="2"/>
                  </a:rPr>
                  <a:t></a:t>
                </a:r>
                <a:endParaRPr lang="en-GB" sz="2667" dirty="0">
                  <a:solidFill>
                    <a:schemeClr val="bg1"/>
                  </a:solidFill>
                </a:endParaRPr>
              </a:p>
            </p:txBody>
          </p:sp>
        </p:grpSp>
      </p:grpSp>
      <p:pic>
        <p:nvPicPr>
          <p:cNvPr id="153" name="Picture 152" descr=" 13">
            <a:extLst>
              <a:ext uri="{FF2B5EF4-FFF2-40B4-BE49-F238E27FC236}">
                <a16:creationId xmlns:a16="http://schemas.microsoft.com/office/drawing/2014/main" id="{36D37054-6915-40C3-BD45-E28906DA0920}"/>
              </a:ext>
            </a:extLst>
          </p:cNvPr>
          <p:cNvPicPr>
            <a:picLocks noChangeAspect="1"/>
          </p:cNvPicPr>
          <p:nvPr/>
        </p:nvPicPr>
        <p:blipFill>
          <a:blip r:embed="rId11"/>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210736484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showMasterSp="0">
  <p:cSld>
    <p:bg>
      <p:bgPr>
        <a:solidFill>
          <a:srgbClr val="30638B"/>
        </a:solidFill>
        <a:effectLst/>
      </p:bgPr>
    </p:bg>
    <p:spTree>
      <p:nvGrpSpPr>
        <p:cNvPr id="1" name=""/>
        <p:cNvGrpSpPr/>
        <p:nvPr/>
      </p:nvGrpSpPr>
      <p:grpSpPr>
        <a:xfrm>
          <a:off x="0" y="0"/>
          <a:ext cx="0" cy="0"/>
          <a:chOff x="0" y="0"/>
          <a:chExt cx="0" cy="0"/>
        </a:xfrm>
      </p:grpSpPr>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5202654"/>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solidFill>
                <a:schemeClr val="accent6"/>
              </a:solidFill>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2133"/>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endParaRPr lang="en-GB" sz="3200"/>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endParaRPr lang="en-GB" sz="3200"/>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endParaRPr lang="en-GB" sz="32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endParaRPr lang="en-GB" sz="32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endParaRPr lang="en-GB" sz="32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endParaRPr lang="en-GB" sz="32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endParaRPr lang="en-GB" sz="3200"/>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32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32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32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32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32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3200"/>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3200"/>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32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32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3200"/>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30638B"/>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grpFill/>
            <a:ln w="1429" cap="flat">
              <a:noFill/>
              <a:prstDash val="solid"/>
              <a:miter/>
            </a:ln>
          </p:spPr>
          <p:txBody>
            <a:bodyPr rtlCol="0" anchor="ctr"/>
            <a:lstStyle/>
            <a:p>
              <a:endParaRPr lang="en-GB" sz="32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grpFill/>
            <a:ln w="1429" cap="flat">
              <a:noFill/>
              <a:prstDash val="solid"/>
              <a:miter/>
            </a:ln>
          </p:spPr>
          <p:txBody>
            <a:bodyPr rtlCol="0" anchor="ctr"/>
            <a:lstStyle/>
            <a:p>
              <a:endParaRPr lang="en-GB" sz="32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grpFill/>
            <a:ln w="1429" cap="flat">
              <a:noFill/>
              <a:prstDash val="solid"/>
              <a:miter/>
            </a:ln>
          </p:spPr>
          <p:txBody>
            <a:bodyPr rtlCol="0" anchor="ctr"/>
            <a:lstStyle/>
            <a:p>
              <a:endParaRPr lang="en-GB" sz="32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grpFill/>
            <a:ln w="1429" cap="flat">
              <a:noFill/>
              <a:prstDash val="solid"/>
              <a:miter/>
            </a:ln>
          </p:spPr>
          <p:txBody>
            <a:bodyPr rtlCol="0" anchor="ctr"/>
            <a:lstStyle/>
            <a:p>
              <a:endParaRPr lang="en-GB" sz="32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grpFill/>
            <a:ln w="1429" cap="flat">
              <a:noFill/>
              <a:prstDash val="solid"/>
              <a:miter/>
            </a:ln>
          </p:spPr>
          <p:txBody>
            <a:bodyPr rtlCol="0" anchor="ctr"/>
            <a:lstStyle/>
            <a:p>
              <a:endParaRPr lang="en-GB" sz="32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grpFill/>
            <a:ln w="1429" cap="flat">
              <a:noFill/>
              <a:prstDash val="solid"/>
              <a:miter/>
            </a:ln>
          </p:spPr>
          <p:txBody>
            <a:bodyPr rtlCol="0" anchor="ctr"/>
            <a:lstStyle/>
            <a:p>
              <a:endParaRPr lang="en-GB" sz="32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grpFill/>
            <a:ln w="1429" cap="flat">
              <a:noFill/>
              <a:prstDash val="solid"/>
              <a:miter/>
            </a:ln>
          </p:spPr>
          <p:txBody>
            <a:bodyPr rtlCol="0" anchor="ctr"/>
            <a:lstStyle/>
            <a:p>
              <a:endParaRPr lang="en-GB" sz="32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grpFill/>
            <a:ln w="1429" cap="flat">
              <a:noFill/>
              <a:prstDash val="solid"/>
              <a:miter/>
            </a:ln>
          </p:spPr>
          <p:txBody>
            <a:bodyPr rtlCol="0" anchor="ctr"/>
            <a:lstStyle/>
            <a:p>
              <a:endParaRPr lang="en-GB" sz="32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grpFill/>
            <a:ln w="1429" cap="flat">
              <a:noFill/>
              <a:prstDash val="solid"/>
              <a:miter/>
            </a:ln>
          </p:spPr>
          <p:txBody>
            <a:bodyPr rtlCol="0" anchor="ctr"/>
            <a:lstStyle/>
            <a:p>
              <a:endParaRPr lang="en-GB" sz="32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grpFill/>
            <a:ln w="1429" cap="flat">
              <a:noFill/>
              <a:prstDash val="solid"/>
              <a:miter/>
            </a:ln>
          </p:spPr>
          <p:txBody>
            <a:bodyPr rtlCol="0" anchor="ctr"/>
            <a:lstStyle/>
            <a:p>
              <a:endParaRPr lang="en-GB" sz="32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grpFill/>
            <a:ln w="1429" cap="flat">
              <a:noFill/>
              <a:prstDash val="solid"/>
              <a:miter/>
            </a:ln>
          </p:spPr>
          <p:txBody>
            <a:bodyPr rtlCol="0" anchor="ctr"/>
            <a:lstStyle/>
            <a:p>
              <a:endParaRPr lang="en-GB" sz="32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grpFill/>
            <a:ln w="1429" cap="flat">
              <a:noFill/>
              <a:prstDash val="solid"/>
              <a:miter/>
            </a:ln>
          </p:spPr>
          <p:txBody>
            <a:bodyPr rtlCol="0" anchor="ctr"/>
            <a:lstStyle/>
            <a:p>
              <a:endParaRPr lang="en-GB" sz="32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grpFill/>
            <a:ln w="1429" cap="flat">
              <a:noFill/>
              <a:prstDash val="solid"/>
              <a:miter/>
            </a:ln>
          </p:spPr>
          <p:txBody>
            <a:bodyPr rtlCol="0" anchor="ctr"/>
            <a:lstStyle/>
            <a:p>
              <a:endParaRPr lang="en-GB" sz="32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grpFill/>
            <a:ln w="1429" cap="flat">
              <a:noFill/>
              <a:prstDash val="solid"/>
              <a:miter/>
            </a:ln>
          </p:spPr>
          <p:txBody>
            <a:bodyPr rtlCol="0" anchor="ctr"/>
            <a:lstStyle/>
            <a:p>
              <a:endParaRPr lang="en-GB" sz="32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grpFill/>
            <a:ln w="1429" cap="flat">
              <a:noFill/>
              <a:prstDash val="solid"/>
              <a:miter/>
            </a:ln>
          </p:spPr>
          <p:txBody>
            <a:bodyPr rtlCol="0" anchor="ctr"/>
            <a:lstStyle/>
            <a:p>
              <a:endParaRPr lang="en-GB" sz="32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grpFill/>
            <a:ln w="1429" cap="flat">
              <a:noFill/>
              <a:prstDash val="solid"/>
              <a:miter/>
            </a:ln>
          </p:spPr>
          <p:txBody>
            <a:bodyPr rtlCol="0" anchor="ctr"/>
            <a:lstStyle/>
            <a:p>
              <a:endParaRPr lang="en-GB" sz="32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grpFill/>
            <a:ln w="1429" cap="flat">
              <a:noFill/>
              <a:prstDash val="solid"/>
              <a:miter/>
            </a:ln>
          </p:spPr>
          <p:txBody>
            <a:bodyPr rtlCol="0" anchor="ctr"/>
            <a:lstStyle/>
            <a:p>
              <a:endParaRPr lang="en-GB" sz="32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grpFill/>
            <a:ln w="1429" cap="flat">
              <a:noFill/>
              <a:prstDash val="solid"/>
              <a:miter/>
            </a:ln>
          </p:spPr>
          <p:txBody>
            <a:bodyPr rtlCol="0" anchor="ctr"/>
            <a:lstStyle/>
            <a:p>
              <a:endParaRPr lang="en-GB" sz="32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grpFill/>
            <a:ln w="1429" cap="flat">
              <a:noFill/>
              <a:prstDash val="solid"/>
              <a:miter/>
            </a:ln>
          </p:spPr>
          <p:txBody>
            <a:bodyPr rtlCol="0" anchor="ctr"/>
            <a:lstStyle/>
            <a:p>
              <a:endParaRPr lang="en-GB" sz="32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grpFill/>
            <a:ln w="1429" cap="flat">
              <a:noFill/>
              <a:prstDash val="solid"/>
              <a:miter/>
            </a:ln>
          </p:spPr>
          <p:txBody>
            <a:bodyPr rtlCol="0" anchor="ctr"/>
            <a:lstStyle/>
            <a:p>
              <a:endParaRPr lang="en-GB" sz="32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grpFill/>
            <a:ln w="1429" cap="flat">
              <a:noFill/>
              <a:prstDash val="solid"/>
              <a:miter/>
            </a:ln>
          </p:spPr>
          <p:txBody>
            <a:bodyPr rtlCol="0" anchor="ctr"/>
            <a:lstStyle/>
            <a:p>
              <a:endParaRPr lang="en-GB" sz="32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grpFill/>
            <a:ln w="1429" cap="flat">
              <a:noFill/>
              <a:prstDash val="solid"/>
              <a:miter/>
            </a:ln>
          </p:spPr>
          <p:txBody>
            <a:bodyPr rtlCol="0" anchor="ctr"/>
            <a:lstStyle/>
            <a:p>
              <a:endParaRPr lang="en-GB" sz="32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grpFill/>
            <a:ln w="1429" cap="flat">
              <a:noFill/>
              <a:prstDash val="solid"/>
              <a:miter/>
            </a:ln>
          </p:spPr>
          <p:txBody>
            <a:bodyPr rtlCol="0" anchor="ctr"/>
            <a:lstStyle/>
            <a:p>
              <a:endParaRPr lang="en-GB" sz="32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grpFill/>
            <a:ln w="1429" cap="flat">
              <a:noFill/>
              <a:prstDash val="solid"/>
              <a:miter/>
            </a:ln>
          </p:spPr>
          <p:txBody>
            <a:bodyPr rtlCol="0" anchor="ctr"/>
            <a:lstStyle/>
            <a:p>
              <a:endParaRPr lang="en-GB" sz="32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grpFill/>
            <a:ln w="1429" cap="flat">
              <a:noFill/>
              <a:prstDash val="solid"/>
              <a:miter/>
            </a:ln>
          </p:spPr>
          <p:txBody>
            <a:bodyPr rtlCol="0" anchor="ctr"/>
            <a:lstStyle/>
            <a:p>
              <a:endParaRPr lang="en-GB" sz="32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grpFill/>
            <a:ln w="1429" cap="flat">
              <a:noFill/>
              <a:prstDash val="solid"/>
              <a:miter/>
            </a:ln>
          </p:spPr>
          <p:txBody>
            <a:bodyPr rtlCol="0" anchor="ctr"/>
            <a:lstStyle/>
            <a:p>
              <a:endParaRPr lang="en-GB" sz="32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grpFill/>
            <a:ln w="1429" cap="flat">
              <a:noFill/>
              <a:prstDash val="solid"/>
              <a:miter/>
            </a:ln>
          </p:spPr>
          <p:txBody>
            <a:bodyPr rtlCol="0" anchor="ctr"/>
            <a:lstStyle/>
            <a:p>
              <a:endParaRPr lang="en-GB" sz="32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grpFill/>
            <a:ln w="1429" cap="flat">
              <a:noFill/>
              <a:prstDash val="solid"/>
              <a:miter/>
            </a:ln>
          </p:spPr>
          <p:txBody>
            <a:bodyPr rtlCol="0" anchor="ctr"/>
            <a:lstStyle/>
            <a:p>
              <a:endParaRPr lang="en-GB" sz="32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grpFill/>
            <a:ln w="1429" cap="flat">
              <a:noFill/>
              <a:prstDash val="solid"/>
              <a:miter/>
            </a:ln>
          </p:spPr>
          <p:txBody>
            <a:bodyPr rtlCol="0" anchor="ctr"/>
            <a:lstStyle/>
            <a:p>
              <a:endParaRPr lang="en-GB" sz="32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grpFill/>
            <a:ln w="1429" cap="flat">
              <a:noFill/>
              <a:prstDash val="solid"/>
              <a:miter/>
            </a:ln>
          </p:spPr>
          <p:txBody>
            <a:bodyPr rtlCol="0" anchor="ctr"/>
            <a:lstStyle/>
            <a:p>
              <a:endParaRPr lang="en-GB" sz="32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grpFill/>
            <a:ln w="1429" cap="flat">
              <a:noFill/>
              <a:prstDash val="solid"/>
              <a:miter/>
            </a:ln>
          </p:spPr>
          <p:txBody>
            <a:bodyPr rtlCol="0" anchor="ctr"/>
            <a:lstStyle/>
            <a:p>
              <a:endParaRPr lang="en-GB" sz="32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grpFill/>
            <a:ln w="1429" cap="flat">
              <a:noFill/>
              <a:prstDash val="solid"/>
              <a:miter/>
            </a:ln>
          </p:spPr>
          <p:txBody>
            <a:bodyPr rtlCol="0" anchor="ctr"/>
            <a:lstStyle/>
            <a:p>
              <a:endParaRPr lang="en-GB" sz="32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grpFill/>
            <a:ln w="1429" cap="flat">
              <a:noFill/>
              <a:prstDash val="solid"/>
              <a:miter/>
            </a:ln>
          </p:spPr>
          <p:txBody>
            <a:bodyPr rtlCol="0" anchor="ctr"/>
            <a:lstStyle/>
            <a:p>
              <a:endParaRPr lang="en-GB" sz="32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grpFill/>
            <a:ln w="1429" cap="flat">
              <a:noFill/>
              <a:prstDash val="solid"/>
              <a:miter/>
            </a:ln>
          </p:spPr>
          <p:txBody>
            <a:bodyPr rtlCol="0" anchor="ctr"/>
            <a:lstStyle/>
            <a:p>
              <a:endParaRPr lang="en-GB" sz="32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grpFill/>
            <a:ln w="1429" cap="flat">
              <a:noFill/>
              <a:prstDash val="solid"/>
              <a:miter/>
            </a:ln>
          </p:spPr>
          <p:txBody>
            <a:bodyPr rtlCol="0" anchor="ctr"/>
            <a:lstStyle/>
            <a:p>
              <a:endParaRPr lang="en-GB" sz="3200"/>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5357584"/>
            <a:ext cx="1212860" cy="420756"/>
          </a:xfrm>
          <a:prstGeom prst="rect">
            <a:avLst/>
          </a:prstGeom>
        </p:spPr>
        <p:txBody>
          <a:bodyPr wrap="square">
            <a:spAutoFit/>
          </a:bodyPr>
          <a:lstStyle/>
          <a:p>
            <a:pPr algn="r"/>
            <a:r>
              <a:rPr lang="en-GB" sz="1067" dirty="0">
                <a:solidFill>
                  <a:srgbClr val="30638B"/>
                </a:solidFill>
              </a:rPr>
              <a:t>Big data revolution</a:t>
            </a:r>
          </a:p>
        </p:txBody>
      </p:sp>
      <p:sp>
        <p:nvSpPr>
          <p:cNvPr id="89" name="Freeform: Shape 88" descr=" 89">
            <a:extLst>
              <a:ext uri="{FF2B5EF4-FFF2-40B4-BE49-F238E27FC236}">
                <a16:creationId xmlns:a16="http://schemas.microsoft.com/office/drawing/2014/main" id="{47EBB224-31E2-427C-86BE-27FD7CC695FF}"/>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endParaRPr lang="en-GB" sz="3200"/>
          </a:p>
        </p:txBody>
      </p:sp>
      <p:sp>
        <p:nvSpPr>
          <p:cNvPr id="150" name="Freeform: Shape 149" descr=" 150">
            <a:extLst>
              <a:ext uri="{FF2B5EF4-FFF2-40B4-BE49-F238E27FC236}">
                <a16:creationId xmlns:a16="http://schemas.microsoft.com/office/drawing/2014/main" id="{6DFCE0FF-EEE5-4D48-8978-1C8618D8ED27}"/>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1" name="Freeform: Shape 150" descr=" 151">
            <a:extLst>
              <a:ext uri="{FF2B5EF4-FFF2-40B4-BE49-F238E27FC236}">
                <a16:creationId xmlns:a16="http://schemas.microsoft.com/office/drawing/2014/main" id="{515F341D-F441-4932-8FF2-14420CC74EC9}"/>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52" name="Freeform: Shape 151" descr=" 152">
            <a:extLst>
              <a:ext uri="{FF2B5EF4-FFF2-40B4-BE49-F238E27FC236}">
                <a16:creationId xmlns:a16="http://schemas.microsoft.com/office/drawing/2014/main" id="{DA398472-6905-401A-B534-9C1A87600E4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endParaRPr lang="en-GB" sz="3200"/>
          </a:p>
        </p:txBody>
      </p:sp>
      <p:sp>
        <p:nvSpPr>
          <p:cNvPr id="153" name="Freeform: Shape 152" descr=" 153">
            <a:extLst>
              <a:ext uri="{FF2B5EF4-FFF2-40B4-BE49-F238E27FC236}">
                <a16:creationId xmlns:a16="http://schemas.microsoft.com/office/drawing/2014/main" id="{02B6F5E0-A038-48BC-BC1B-9339361E4E91}"/>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4" name="Freeform: Shape 153" descr=" 154">
            <a:extLst>
              <a:ext uri="{FF2B5EF4-FFF2-40B4-BE49-F238E27FC236}">
                <a16:creationId xmlns:a16="http://schemas.microsoft.com/office/drawing/2014/main" id="{611A15E5-A56B-4625-8457-839A49017F2D}"/>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55" name="Freeform: Shape 154" descr=" 155">
            <a:hlinkClick r:id="rId3" action="ppaction://hlinksldjump" highlightClick="1"/>
            <a:extLst>
              <a:ext uri="{FF2B5EF4-FFF2-40B4-BE49-F238E27FC236}">
                <a16:creationId xmlns:a16="http://schemas.microsoft.com/office/drawing/2014/main" id="{E0DCB22E-730F-486D-9E4D-633BC7785694}"/>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6" name="Freeform: Shape 155" descr=" 156">
            <a:hlinkClick r:id="rId4" action="ppaction://hlinksldjump" highlightClick="1"/>
            <a:extLst>
              <a:ext uri="{FF2B5EF4-FFF2-40B4-BE49-F238E27FC236}">
                <a16:creationId xmlns:a16="http://schemas.microsoft.com/office/drawing/2014/main" id="{C008550F-F8E5-4AA8-B1C1-4311F76A4632}"/>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7" name="Freeform: Shape 156" descr=" 157">
            <a:hlinkClick r:id="rId5" action="ppaction://hlinksldjump" highlightClick="1"/>
            <a:extLst>
              <a:ext uri="{FF2B5EF4-FFF2-40B4-BE49-F238E27FC236}">
                <a16:creationId xmlns:a16="http://schemas.microsoft.com/office/drawing/2014/main" id="{FEC17039-BC98-4CEE-80C1-9C4EB3BCDD6E}"/>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8" name="Freeform: Shape 157" descr=" 158">
            <a:hlinkClick r:id="rId6" action="ppaction://hlinksldjump" highlightClick="1"/>
            <a:extLst>
              <a:ext uri="{FF2B5EF4-FFF2-40B4-BE49-F238E27FC236}">
                <a16:creationId xmlns:a16="http://schemas.microsoft.com/office/drawing/2014/main" id="{86F396FC-B4A0-4B79-A36F-63F30BEA1CAB}"/>
              </a:ext>
            </a:extLst>
          </p:cNvPr>
          <p:cNvSpPr/>
          <p:nvPr/>
        </p:nvSpPr>
        <p:spPr>
          <a:xfrm>
            <a:off x="11277600" y="2723094"/>
            <a:ext cx="9144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9" name="Freeform: Shape 158" descr=" 159">
            <a:hlinkClick r:id="rId7" action="ppaction://hlinksldjump" highlightClick="1"/>
            <a:extLst>
              <a:ext uri="{FF2B5EF4-FFF2-40B4-BE49-F238E27FC236}">
                <a16:creationId xmlns:a16="http://schemas.microsoft.com/office/drawing/2014/main" id="{9D2F5F53-3F60-426D-8ED9-B6E386C8641D}"/>
              </a:ext>
            </a:extLst>
          </p:cNvPr>
          <p:cNvSpPr/>
          <p:nvPr/>
        </p:nvSpPr>
        <p:spPr>
          <a:xfrm>
            <a:off x="10350500" y="3551918"/>
            <a:ext cx="18415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1" name="Freeform: Shape 160" descr=" 161">
            <a:hlinkClick r:id="rId8" action="ppaction://hlinksldjump" highlightClick="1"/>
            <a:extLst>
              <a:ext uri="{FF2B5EF4-FFF2-40B4-BE49-F238E27FC236}">
                <a16:creationId xmlns:a16="http://schemas.microsoft.com/office/drawing/2014/main" id="{FAD7A251-FFF7-4066-AD86-818F1B2C2E1D}"/>
              </a:ext>
            </a:extLst>
          </p:cNvPr>
          <p:cNvSpPr/>
          <p:nvPr/>
        </p:nvSpPr>
        <p:spPr>
          <a:xfrm>
            <a:off x="11290300" y="4376132"/>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2" name="Freeform: Shape 161" descr=" 162">
            <a:hlinkClick r:id="rId9" action="ppaction://hlinksldjump" highlightClick="1"/>
            <a:extLst>
              <a:ext uri="{FF2B5EF4-FFF2-40B4-BE49-F238E27FC236}">
                <a16:creationId xmlns:a16="http://schemas.microsoft.com/office/drawing/2014/main" id="{61ED8A07-BFEB-4548-AB52-B53BFEFFCE1F}"/>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3" name="Rectangle 162" descr=" 163">
            <a:extLst>
              <a:ext uri="{FF2B5EF4-FFF2-40B4-BE49-F238E27FC236}">
                <a16:creationId xmlns:a16="http://schemas.microsoft.com/office/drawing/2014/main" id="{FDC543AC-1573-478C-908A-17A6129DB174}"/>
              </a:ext>
            </a:extLst>
          </p:cNvPr>
          <p:cNvSpPr/>
          <p:nvPr/>
        </p:nvSpPr>
        <p:spPr>
          <a:xfrm>
            <a:off x="294640" y="243536"/>
            <a:ext cx="10623296" cy="892552"/>
          </a:xfrm>
          <a:prstGeom prst="rect">
            <a:avLst/>
          </a:prstGeom>
        </p:spPr>
        <p:txBody>
          <a:bodyPr wrap="square">
            <a:spAutoFit/>
          </a:bodyPr>
          <a:lstStyle/>
          <a:p>
            <a:pPr lvl="0"/>
            <a:r>
              <a:rPr lang="en-GB" sz="2600" b="1" dirty="0">
                <a:solidFill>
                  <a:schemeClr val="bg1"/>
                </a:solidFill>
              </a:rPr>
              <a:t>Pushing at the forefront of the big data revolution for the benefit of patients </a:t>
            </a:r>
            <a:endParaRPr kumimoji="0" lang="en-GB" sz="2600" b="1" i="0" u="none" strike="noStrike" kern="1200" cap="none" spc="0" normalizeH="0" baseline="0" noProof="0" dirty="0">
              <a:ln>
                <a:noFill/>
              </a:ln>
              <a:solidFill>
                <a:schemeClr val="bg1"/>
              </a:solidFill>
              <a:effectLst/>
              <a:uLnTx/>
              <a:uFillTx/>
              <a:latin typeface="Arial" panose="020B0604020202020204"/>
            </a:endParaRPr>
          </a:p>
        </p:txBody>
      </p:sp>
      <p:sp>
        <p:nvSpPr>
          <p:cNvPr id="164" name="Freeform: Shape 163" descr=" 164">
            <a:extLst>
              <a:ext uri="{FF2B5EF4-FFF2-40B4-BE49-F238E27FC236}">
                <a16:creationId xmlns:a16="http://schemas.microsoft.com/office/drawing/2014/main" id="{7AC40416-0D89-4D53-A89A-A38D2FF2B66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endParaRPr lang="en-GB" sz="3200"/>
          </a:p>
        </p:txBody>
      </p:sp>
      <p:sp>
        <p:nvSpPr>
          <p:cNvPr id="165" name="Freeform: Shape 164" descr=" 165">
            <a:extLst>
              <a:ext uri="{FF2B5EF4-FFF2-40B4-BE49-F238E27FC236}">
                <a16:creationId xmlns:a16="http://schemas.microsoft.com/office/drawing/2014/main" id="{97A65372-54D7-407F-8585-A5671D764360}"/>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66" name="Freeform: Shape 165" descr=" 166">
            <a:extLst>
              <a:ext uri="{FF2B5EF4-FFF2-40B4-BE49-F238E27FC236}">
                <a16:creationId xmlns:a16="http://schemas.microsoft.com/office/drawing/2014/main" id="{D4C610EB-624F-4835-8EA4-D5DFBD9371AC}"/>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68" name="Oval 167" descr=" 168">
            <a:hlinkClick r:id="rId10" action="ppaction://hlinksldjump" highlightClick="1"/>
            <a:extLst>
              <a:ext uri="{FF2B5EF4-FFF2-40B4-BE49-F238E27FC236}">
                <a16:creationId xmlns:a16="http://schemas.microsoft.com/office/drawing/2014/main" id="{D1C1009A-0599-4556-8C0B-B6AE19C09A7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69" name="Oval 168" descr=" 169">
            <a:hlinkClick r:id="" action="ppaction://hlinkshowjump?jump=lastslideviewed" highlightClick="1"/>
            <a:extLst>
              <a:ext uri="{FF2B5EF4-FFF2-40B4-BE49-F238E27FC236}">
                <a16:creationId xmlns:a16="http://schemas.microsoft.com/office/drawing/2014/main" id="{9092A0F2-38E9-421C-851B-27177C40753D}"/>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dirty="0"/>
          </a:p>
        </p:txBody>
      </p:sp>
      <p:sp>
        <p:nvSpPr>
          <p:cNvPr id="170" name="Oval 169" descr=" 170">
            <a:hlinkClick r:id="rId11" action="ppaction://hlinksldjump" highlightClick="1"/>
            <a:extLst>
              <a:ext uri="{FF2B5EF4-FFF2-40B4-BE49-F238E27FC236}">
                <a16:creationId xmlns:a16="http://schemas.microsoft.com/office/drawing/2014/main" id="{DEADFB5D-143A-4A2D-804B-75E79863A34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endParaRPr lang="en-GB" sz="3200"/>
          </a:p>
        </p:txBody>
      </p:sp>
      <p:sp>
        <p:nvSpPr>
          <p:cNvPr id="171" name="REFERENCES" descr=" 171">
            <a:hlinkClick r:id="" action="ppaction://noaction" highlightClick="1"/>
            <a:extLst>
              <a:ext uri="{FF2B5EF4-FFF2-40B4-BE49-F238E27FC236}">
                <a16:creationId xmlns:a16="http://schemas.microsoft.com/office/drawing/2014/main" id="{963FF888-E5E8-4492-BD17-785F2A941D04}"/>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76" name="ABBREVIATIONS" descr=" 176">
            <a:hlinkClick r:id="" action="ppaction://noaction" highlightClick="1"/>
            <a:extLst>
              <a:ext uri="{FF2B5EF4-FFF2-40B4-BE49-F238E27FC236}">
                <a16:creationId xmlns:a16="http://schemas.microsoft.com/office/drawing/2014/main" id="{89C1EF79-8E94-4950-93DF-A4A4EABA9803}"/>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grpSp>
        <p:nvGrpSpPr>
          <p:cNvPr id="10" name="Group 9" descr=" 10">
            <a:extLst>
              <a:ext uri="{FF2B5EF4-FFF2-40B4-BE49-F238E27FC236}">
                <a16:creationId xmlns:a16="http://schemas.microsoft.com/office/drawing/2014/main" id="{A3D4545B-F931-4F11-BB9B-CFE958F14EF7}"/>
              </a:ext>
            </a:extLst>
          </p:cNvPr>
          <p:cNvGrpSpPr/>
          <p:nvPr/>
        </p:nvGrpSpPr>
        <p:grpSpPr>
          <a:xfrm>
            <a:off x="7465209" y="1921555"/>
            <a:ext cx="3033624" cy="3170095"/>
            <a:chOff x="7465209" y="1921555"/>
            <a:chExt cx="3033624" cy="3170095"/>
          </a:xfrm>
        </p:grpSpPr>
        <p:sp>
          <p:nvSpPr>
            <p:cNvPr id="186" name="TextBox 185">
              <a:extLst>
                <a:ext uri="{FF2B5EF4-FFF2-40B4-BE49-F238E27FC236}">
                  <a16:creationId xmlns:a16="http://schemas.microsoft.com/office/drawing/2014/main" id="{240F6C87-748C-4A54-B613-0A995FEFB9EF}"/>
                </a:ext>
              </a:extLst>
            </p:cNvPr>
            <p:cNvSpPr txBox="1"/>
            <p:nvPr/>
          </p:nvSpPr>
          <p:spPr>
            <a:xfrm>
              <a:off x="7465209" y="3829766"/>
              <a:ext cx="3033624" cy="1261884"/>
            </a:xfrm>
            <a:prstGeom prst="rect">
              <a:avLst/>
            </a:prstGeom>
            <a:noFill/>
          </p:spPr>
          <p:txBody>
            <a:bodyPr wrap="square" rtlCol="0">
              <a:spAutoFit/>
            </a:bodyPr>
            <a:lstStyle/>
            <a:p>
              <a:pPr algn="ctr">
                <a:lnSpc>
                  <a:spcPct val="95000"/>
                </a:lnSpc>
                <a:spcAft>
                  <a:spcPts val="500"/>
                </a:spcAft>
              </a:pPr>
              <a:r>
                <a:rPr lang="en-GB" sz="2000" b="1" dirty="0">
                  <a:solidFill>
                    <a:schemeClr val="accent1">
                      <a:lumMod val="25000"/>
                      <a:lumOff val="75000"/>
                    </a:schemeClr>
                  </a:solidFill>
                </a:rPr>
                <a:t>Using data science to</a:t>
              </a:r>
              <a:br>
                <a:rPr lang="en-GB" sz="2000" b="1" dirty="0">
                  <a:solidFill>
                    <a:schemeClr val="accent1">
                      <a:lumMod val="25000"/>
                      <a:lumOff val="75000"/>
                    </a:schemeClr>
                  </a:solidFill>
                </a:rPr>
              </a:br>
              <a:r>
                <a:rPr lang="en-GB" sz="2000" b="1" dirty="0">
                  <a:solidFill>
                    <a:schemeClr val="accent1">
                      <a:lumMod val="25000"/>
                      <a:lumOff val="75000"/>
                    </a:schemeClr>
                  </a:solidFill>
                </a:rPr>
                <a:t>speed up </a:t>
              </a:r>
              <a:r>
                <a:rPr lang="en-GB" sz="2000" dirty="0">
                  <a:solidFill>
                    <a:schemeClr val="bg1"/>
                  </a:solidFill>
                </a:rPr>
                <a:t>drug design, with Microsoft AI Innovation Lab</a:t>
              </a:r>
              <a:r>
                <a:rPr lang="en-GB" sz="2000" baseline="30000" dirty="0">
                  <a:solidFill>
                    <a:schemeClr val="bg1"/>
                  </a:solidFill>
                </a:rPr>
                <a:t>3</a:t>
              </a:r>
            </a:p>
          </p:txBody>
        </p:sp>
        <p:grpSp>
          <p:nvGrpSpPr>
            <p:cNvPr id="6" name="Group 5">
              <a:extLst>
                <a:ext uri="{FF2B5EF4-FFF2-40B4-BE49-F238E27FC236}">
                  <a16:creationId xmlns:a16="http://schemas.microsoft.com/office/drawing/2014/main" id="{F2FCAE6B-805C-4B38-9038-275F1D89C0A1}"/>
                </a:ext>
              </a:extLst>
            </p:cNvPr>
            <p:cNvGrpSpPr/>
            <p:nvPr/>
          </p:nvGrpSpPr>
          <p:grpSpPr>
            <a:xfrm>
              <a:off x="8098330" y="1921555"/>
              <a:ext cx="1767382" cy="1767382"/>
              <a:chOff x="8606332" y="1921555"/>
              <a:chExt cx="1767382" cy="1767382"/>
            </a:xfrm>
          </p:grpSpPr>
          <p:pic>
            <p:nvPicPr>
              <p:cNvPr id="215" name="Picture 214" descr="A close up of a necklace&#10;&#10;Description automatically generated">
                <a:extLst>
                  <a:ext uri="{FF2B5EF4-FFF2-40B4-BE49-F238E27FC236}">
                    <a16:creationId xmlns:a16="http://schemas.microsoft.com/office/drawing/2014/main" id="{61BE0A72-7C2A-4A38-8D40-45D2BFF15F89}"/>
                  </a:ext>
                </a:extLst>
              </p:cNvPr>
              <p:cNvPicPr>
                <a:picLocks noChangeAspect="1"/>
              </p:cNvPicPr>
              <p:nvPr/>
            </p:nvPicPr>
            <p:blipFill>
              <a:blip r:embed="rId12"/>
              <a:srcRect/>
              <a:stretch>
                <a:fillRect/>
              </a:stretch>
            </p:blipFill>
            <p:spPr>
              <a:xfrm>
                <a:off x="8666182" y="1981405"/>
                <a:ext cx="1647678" cy="1647678"/>
              </a:xfrm>
              <a:custGeom>
                <a:avLst/>
                <a:gdLst>
                  <a:gd name="connsiteX0" fmla="*/ 506080 w 1647678"/>
                  <a:gd name="connsiteY0" fmla="*/ 0 h 1647678"/>
                  <a:gd name="connsiteX1" fmla="*/ 1141600 w 1647678"/>
                  <a:gd name="connsiteY1" fmla="*/ 0 h 1647678"/>
                  <a:gd name="connsiteX2" fmla="*/ 1167812 w 1647678"/>
                  <a:gd name="connsiteY2" fmla="*/ 9594 h 1647678"/>
                  <a:gd name="connsiteX3" fmla="*/ 1638086 w 1647678"/>
                  <a:gd name="connsiteY3" fmla="*/ 479868 h 1647678"/>
                  <a:gd name="connsiteX4" fmla="*/ 1647678 w 1647678"/>
                  <a:gd name="connsiteY4" fmla="*/ 506075 h 1647678"/>
                  <a:gd name="connsiteX5" fmla="*/ 1647678 w 1647678"/>
                  <a:gd name="connsiteY5" fmla="*/ 1141605 h 1647678"/>
                  <a:gd name="connsiteX6" fmla="*/ 1638086 w 1647678"/>
                  <a:gd name="connsiteY6" fmla="*/ 1167812 h 1647678"/>
                  <a:gd name="connsiteX7" fmla="*/ 1167812 w 1647678"/>
                  <a:gd name="connsiteY7" fmla="*/ 1638086 h 1647678"/>
                  <a:gd name="connsiteX8" fmla="*/ 1141605 w 1647678"/>
                  <a:gd name="connsiteY8" fmla="*/ 1647678 h 1647678"/>
                  <a:gd name="connsiteX9" fmla="*/ 506075 w 1647678"/>
                  <a:gd name="connsiteY9" fmla="*/ 1647678 h 1647678"/>
                  <a:gd name="connsiteX10" fmla="*/ 479868 w 1647678"/>
                  <a:gd name="connsiteY10" fmla="*/ 1638086 h 1647678"/>
                  <a:gd name="connsiteX11" fmla="*/ 9594 w 1647678"/>
                  <a:gd name="connsiteY11" fmla="*/ 1167812 h 1647678"/>
                  <a:gd name="connsiteX12" fmla="*/ 0 w 1647678"/>
                  <a:gd name="connsiteY12" fmla="*/ 1141600 h 1647678"/>
                  <a:gd name="connsiteX13" fmla="*/ 0 w 1647678"/>
                  <a:gd name="connsiteY13" fmla="*/ 506081 h 1647678"/>
                  <a:gd name="connsiteX14" fmla="*/ 9594 w 1647678"/>
                  <a:gd name="connsiteY14" fmla="*/ 479868 h 1647678"/>
                  <a:gd name="connsiteX15" fmla="*/ 479868 w 1647678"/>
                  <a:gd name="connsiteY15" fmla="*/ 9594 h 1647678"/>
                  <a:gd name="connsiteX16" fmla="*/ 506080 w 1647678"/>
                  <a:gd name="connsiteY16" fmla="*/ 0 h 1647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47678" h="1647678">
                    <a:moveTo>
                      <a:pt x="506080" y="0"/>
                    </a:moveTo>
                    <a:lnTo>
                      <a:pt x="1141600" y="0"/>
                    </a:lnTo>
                    <a:lnTo>
                      <a:pt x="1167812" y="9594"/>
                    </a:lnTo>
                    <a:cubicBezTo>
                      <a:pt x="1379259" y="99028"/>
                      <a:pt x="1548652" y="268421"/>
                      <a:pt x="1638086" y="479868"/>
                    </a:cubicBezTo>
                    <a:lnTo>
                      <a:pt x="1647678" y="506075"/>
                    </a:lnTo>
                    <a:lnTo>
                      <a:pt x="1647678" y="1141605"/>
                    </a:lnTo>
                    <a:lnTo>
                      <a:pt x="1638086" y="1167812"/>
                    </a:lnTo>
                    <a:cubicBezTo>
                      <a:pt x="1548652" y="1379259"/>
                      <a:pt x="1379259" y="1548652"/>
                      <a:pt x="1167812" y="1638086"/>
                    </a:cubicBezTo>
                    <a:lnTo>
                      <a:pt x="1141605" y="1647678"/>
                    </a:lnTo>
                    <a:lnTo>
                      <a:pt x="506075" y="1647678"/>
                    </a:lnTo>
                    <a:lnTo>
                      <a:pt x="479868" y="1638086"/>
                    </a:lnTo>
                    <a:cubicBezTo>
                      <a:pt x="268421" y="1548652"/>
                      <a:pt x="99028" y="1379259"/>
                      <a:pt x="9594" y="1167812"/>
                    </a:cubicBezTo>
                    <a:lnTo>
                      <a:pt x="0" y="1141600"/>
                    </a:lnTo>
                    <a:lnTo>
                      <a:pt x="0" y="506081"/>
                    </a:lnTo>
                    <a:lnTo>
                      <a:pt x="9594" y="479868"/>
                    </a:lnTo>
                    <a:cubicBezTo>
                      <a:pt x="99028" y="268421"/>
                      <a:pt x="268421" y="99028"/>
                      <a:pt x="479868" y="9594"/>
                    </a:cubicBezTo>
                    <a:lnTo>
                      <a:pt x="506080" y="0"/>
                    </a:lnTo>
                    <a:close/>
                  </a:path>
                </a:pathLst>
              </a:custGeom>
              <a:solidFill>
                <a:schemeClr val="accent1"/>
              </a:solidFill>
            </p:spPr>
          </p:pic>
          <p:pic>
            <p:nvPicPr>
              <p:cNvPr id="214" name="Picture 213" descr="A close up of a necklace&#10;&#10;Description automatically generated">
                <a:extLst>
                  <a:ext uri="{FF2B5EF4-FFF2-40B4-BE49-F238E27FC236}">
                    <a16:creationId xmlns:a16="http://schemas.microsoft.com/office/drawing/2014/main" id="{879E340B-EBF9-4FBF-B7BA-182AED848567}"/>
                  </a:ext>
                </a:extLst>
              </p:cNvPr>
              <p:cNvPicPr>
                <a:picLocks noChangeAspect="1"/>
              </p:cNvPicPr>
              <p:nvPr/>
            </p:nvPicPr>
            <p:blipFill>
              <a:blip r:embed="rId12"/>
              <a:srcRect l="30715" t="-3632" r="30715" b="100000"/>
              <a:stretch>
                <a:fillRect/>
              </a:stretch>
            </p:blipFill>
            <p:spPr>
              <a:xfrm>
                <a:off x="9172262" y="1921555"/>
                <a:ext cx="635520" cy="59851"/>
              </a:xfrm>
              <a:custGeom>
                <a:avLst/>
                <a:gdLst>
                  <a:gd name="connsiteX0" fmla="*/ 317760 w 635520"/>
                  <a:gd name="connsiteY0" fmla="*/ 0 h 59851"/>
                  <a:gd name="connsiteX1" fmla="*/ 580543 w 635520"/>
                  <a:gd name="connsiteY1" fmla="*/ 39729 h 59851"/>
                  <a:gd name="connsiteX2" fmla="*/ 635520 w 635520"/>
                  <a:gd name="connsiteY2" fmla="*/ 59851 h 59851"/>
                  <a:gd name="connsiteX3" fmla="*/ 0 w 635520"/>
                  <a:gd name="connsiteY3" fmla="*/ 59851 h 59851"/>
                  <a:gd name="connsiteX4" fmla="*/ 54977 w 635520"/>
                  <a:gd name="connsiteY4" fmla="*/ 39729 h 59851"/>
                  <a:gd name="connsiteX5" fmla="*/ 317760 w 635520"/>
                  <a:gd name="connsiteY5" fmla="*/ 0 h 5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5520" h="59851">
                    <a:moveTo>
                      <a:pt x="317760" y="0"/>
                    </a:moveTo>
                    <a:cubicBezTo>
                      <a:pt x="409269" y="0"/>
                      <a:pt x="497530" y="13909"/>
                      <a:pt x="580543" y="39729"/>
                    </a:cubicBezTo>
                    <a:lnTo>
                      <a:pt x="635520" y="59851"/>
                    </a:lnTo>
                    <a:lnTo>
                      <a:pt x="0" y="59851"/>
                    </a:lnTo>
                    <a:lnTo>
                      <a:pt x="54977" y="39729"/>
                    </a:lnTo>
                    <a:cubicBezTo>
                      <a:pt x="137990" y="13909"/>
                      <a:pt x="226251" y="0"/>
                      <a:pt x="317760" y="0"/>
                    </a:cubicBezTo>
                    <a:close/>
                  </a:path>
                </a:pathLst>
              </a:custGeom>
              <a:solidFill>
                <a:schemeClr val="accent1"/>
              </a:solidFill>
            </p:spPr>
          </p:pic>
          <p:pic>
            <p:nvPicPr>
              <p:cNvPr id="211" name="Picture 210" descr="A close up of a necklace&#10;&#10;Description automatically generated">
                <a:extLst>
                  <a:ext uri="{FF2B5EF4-FFF2-40B4-BE49-F238E27FC236}">
                    <a16:creationId xmlns:a16="http://schemas.microsoft.com/office/drawing/2014/main" id="{6452CF2C-401C-4197-BFA9-7DCCF7120A32}"/>
                  </a:ext>
                </a:extLst>
              </p:cNvPr>
              <p:cNvPicPr>
                <a:picLocks noChangeAspect="1"/>
              </p:cNvPicPr>
              <p:nvPr/>
            </p:nvPicPr>
            <p:blipFill>
              <a:blip r:embed="rId12"/>
              <a:srcRect l="100000" t="30714" r="-3633" b="30714"/>
              <a:stretch>
                <a:fillRect/>
              </a:stretch>
            </p:blipFill>
            <p:spPr>
              <a:xfrm>
                <a:off x="10313861" y="2487480"/>
                <a:ext cx="59853" cy="635530"/>
              </a:xfrm>
              <a:custGeom>
                <a:avLst/>
                <a:gdLst>
                  <a:gd name="connsiteX0" fmla="*/ 0 w 59853"/>
                  <a:gd name="connsiteY0" fmla="*/ 0 h 635530"/>
                  <a:gd name="connsiteX1" fmla="*/ 20124 w 59853"/>
                  <a:gd name="connsiteY1" fmla="*/ 54982 h 635530"/>
                  <a:gd name="connsiteX2" fmla="*/ 59853 w 59853"/>
                  <a:gd name="connsiteY2" fmla="*/ 317765 h 635530"/>
                  <a:gd name="connsiteX3" fmla="*/ 20124 w 59853"/>
                  <a:gd name="connsiteY3" fmla="*/ 580548 h 635530"/>
                  <a:gd name="connsiteX4" fmla="*/ 0 w 59853"/>
                  <a:gd name="connsiteY4" fmla="*/ 635530 h 635530"/>
                  <a:gd name="connsiteX5" fmla="*/ 0 w 59853"/>
                  <a:gd name="connsiteY5" fmla="*/ 0 h 63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53" h="635530">
                    <a:moveTo>
                      <a:pt x="0" y="0"/>
                    </a:moveTo>
                    <a:lnTo>
                      <a:pt x="20124" y="54982"/>
                    </a:lnTo>
                    <a:cubicBezTo>
                      <a:pt x="45944" y="137995"/>
                      <a:pt x="59853" y="226256"/>
                      <a:pt x="59853" y="317765"/>
                    </a:cubicBezTo>
                    <a:cubicBezTo>
                      <a:pt x="59853" y="409274"/>
                      <a:pt x="45944" y="497535"/>
                      <a:pt x="20124" y="580548"/>
                    </a:cubicBezTo>
                    <a:lnTo>
                      <a:pt x="0" y="635530"/>
                    </a:lnTo>
                    <a:lnTo>
                      <a:pt x="0" y="0"/>
                    </a:lnTo>
                    <a:close/>
                  </a:path>
                </a:pathLst>
              </a:custGeom>
              <a:solidFill>
                <a:schemeClr val="accent1"/>
              </a:solidFill>
            </p:spPr>
          </p:pic>
          <p:pic>
            <p:nvPicPr>
              <p:cNvPr id="210" name="Picture 209" descr="A close up of a necklace&#10;&#10;Description automatically generated">
                <a:extLst>
                  <a:ext uri="{FF2B5EF4-FFF2-40B4-BE49-F238E27FC236}">
                    <a16:creationId xmlns:a16="http://schemas.microsoft.com/office/drawing/2014/main" id="{1F2A9DA4-7EB4-4868-BF1C-8E2EEE1D0102}"/>
                  </a:ext>
                </a:extLst>
              </p:cNvPr>
              <p:cNvPicPr>
                <a:picLocks noChangeAspect="1"/>
              </p:cNvPicPr>
              <p:nvPr/>
            </p:nvPicPr>
            <p:blipFill>
              <a:blip r:embed="rId12"/>
              <a:srcRect l="-3632" t="30715" r="100000" b="30715"/>
              <a:stretch>
                <a:fillRect/>
              </a:stretch>
            </p:blipFill>
            <p:spPr>
              <a:xfrm>
                <a:off x="8606332" y="2487487"/>
                <a:ext cx="59851" cy="635519"/>
              </a:xfrm>
              <a:custGeom>
                <a:avLst/>
                <a:gdLst>
                  <a:gd name="connsiteX0" fmla="*/ 59851 w 59851"/>
                  <a:gd name="connsiteY0" fmla="*/ 0 h 635519"/>
                  <a:gd name="connsiteX1" fmla="*/ 59851 w 59851"/>
                  <a:gd name="connsiteY1" fmla="*/ 635519 h 635519"/>
                  <a:gd name="connsiteX2" fmla="*/ 39729 w 59851"/>
                  <a:gd name="connsiteY2" fmla="*/ 580542 h 635519"/>
                  <a:gd name="connsiteX3" fmla="*/ 0 w 59851"/>
                  <a:gd name="connsiteY3" fmla="*/ 317759 h 635519"/>
                  <a:gd name="connsiteX4" fmla="*/ 39729 w 59851"/>
                  <a:gd name="connsiteY4" fmla="*/ 54976 h 635519"/>
                  <a:gd name="connsiteX5" fmla="*/ 59851 w 59851"/>
                  <a:gd name="connsiteY5" fmla="*/ 0 h 63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51" h="635519">
                    <a:moveTo>
                      <a:pt x="59851" y="0"/>
                    </a:moveTo>
                    <a:lnTo>
                      <a:pt x="59851" y="635519"/>
                    </a:lnTo>
                    <a:lnTo>
                      <a:pt x="39729" y="580542"/>
                    </a:lnTo>
                    <a:cubicBezTo>
                      <a:pt x="13909" y="497529"/>
                      <a:pt x="0" y="409268"/>
                      <a:pt x="0" y="317759"/>
                    </a:cubicBezTo>
                    <a:cubicBezTo>
                      <a:pt x="0" y="226250"/>
                      <a:pt x="13909" y="137989"/>
                      <a:pt x="39729" y="54976"/>
                    </a:cubicBezTo>
                    <a:lnTo>
                      <a:pt x="59851" y="0"/>
                    </a:lnTo>
                    <a:close/>
                  </a:path>
                </a:pathLst>
              </a:custGeom>
              <a:solidFill>
                <a:schemeClr val="accent1"/>
              </a:solidFill>
            </p:spPr>
          </p:pic>
          <p:pic>
            <p:nvPicPr>
              <p:cNvPr id="207" name="Picture 206" descr="A close up of a necklace&#10;&#10;Description automatically generated">
                <a:extLst>
                  <a:ext uri="{FF2B5EF4-FFF2-40B4-BE49-F238E27FC236}">
                    <a16:creationId xmlns:a16="http://schemas.microsoft.com/office/drawing/2014/main" id="{BBBF4668-39AB-4F44-9C48-4546440C4C11}"/>
                  </a:ext>
                </a:extLst>
              </p:cNvPr>
              <p:cNvPicPr>
                <a:picLocks noChangeAspect="1"/>
              </p:cNvPicPr>
              <p:nvPr/>
            </p:nvPicPr>
            <p:blipFill>
              <a:blip r:embed="rId12"/>
              <a:srcRect l="30714" t="100000" r="30714" b="-3633"/>
              <a:stretch>
                <a:fillRect/>
              </a:stretch>
            </p:blipFill>
            <p:spPr>
              <a:xfrm>
                <a:off x="9172257" y="3629084"/>
                <a:ext cx="635530" cy="59853"/>
              </a:xfrm>
              <a:custGeom>
                <a:avLst/>
                <a:gdLst>
                  <a:gd name="connsiteX0" fmla="*/ 0 w 635530"/>
                  <a:gd name="connsiteY0" fmla="*/ 0 h 59853"/>
                  <a:gd name="connsiteX1" fmla="*/ 635530 w 635530"/>
                  <a:gd name="connsiteY1" fmla="*/ 0 h 59853"/>
                  <a:gd name="connsiteX2" fmla="*/ 580548 w 635530"/>
                  <a:gd name="connsiteY2" fmla="*/ 20124 h 59853"/>
                  <a:gd name="connsiteX3" fmla="*/ 317765 w 635530"/>
                  <a:gd name="connsiteY3" fmla="*/ 59853 h 59853"/>
                  <a:gd name="connsiteX4" fmla="*/ 54982 w 635530"/>
                  <a:gd name="connsiteY4" fmla="*/ 20124 h 59853"/>
                  <a:gd name="connsiteX5" fmla="*/ 0 w 635530"/>
                  <a:gd name="connsiteY5" fmla="*/ 0 h 5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5530" h="59853">
                    <a:moveTo>
                      <a:pt x="0" y="0"/>
                    </a:moveTo>
                    <a:lnTo>
                      <a:pt x="635530" y="0"/>
                    </a:lnTo>
                    <a:lnTo>
                      <a:pt x="580548" y="20124"/>
                    </a:lnTo>
                    <a:cubicBezTo>
                      <a:pt x="497535" y="45944"/>
                      <a:pt x="409274" y="59853"/>
                      <a:pt x="317765" y="59853"/>
                    </a:cubicBezTo>
                    <a:cubicBezTo>
                      <a:pt x="226256" y="59853"/>
                      <a:pt x="137995" y="45944"/>
                      <a:pt x="54982" y="20124"/>
                    </a:cubicBezTo>
                    <a:lnTo>
                      <a:pt x="0" y="0"/>
                    </a:lnTo>
                    <a:close/>
                  </a:path>
                </a:pathLst>
              </a:custGeom>
              <a:solidFill>
                <a:schemeClr val="accent1"/>
              </a:solidFill>
            </p:spPr>
          </p:pic>
        </p:grpSp>
      </p:grpSp>
      <p:grpSp>
        <p:nvGrpSpPr>
          <p:cNvPr id="8" name="Group 7" descr=" 8">
            <a:extLst>
              <a:ext uri="{FF2B5EF4-FFF2-40B4-BE49-F238E27FC236}">
                <a16:creationId xmlns:a16="http://schemas.microsoft.com/office/drawing/2014/main" id="{66576D4F-CADC-47EF-AE40-47455BBE8014}"/>
              </a:ext>
            </a:extLst>
          </p:cNvPr>
          <p:cNvGrpSpPr/>
          <p:nvPr/>
        </p:nvGrpSpPr>
        <p:grpSpPr>
          <a:xfrm>
            <a:off x="529546" y="1875856"/>
            <a:ext cx="2445344" cy="2923406"/>
            <a:chOff x="529546" y="1875856"/>
            <a:chExt cx="2445344" cy="2923406"/>
          </a:xfrm>
        </p:grpSpPr>
        <p:sp>
          <p:nvSpPr>
            <p:cNvPr id="183" name="TextBox 182">
              <a:extLst>
                <a:ext uri="{FF2B5EF4-FFF2-40B4-BE49-F238E27FC236}">
                  <a16:creationId xmlns:a16="http://schemas.microsoft.com/office/drawing/2014/main" id="{47E4AE0E-8AE6-4974-AEF1-0E49ABB087DD}"/>
                </a:ext>
              </a:extLst>
            </p:cNvPr>
            <p:cNvSpPr txBox="1"/>
            <p:nvPr/>
          </p:nvSpPr>
          <p:spPr>
            <a:xfrm>
              <a:off x="529546" y="3829766"/>
              <a:ext cx="2445344" cy="969496"/>
            </a:xfrm>
            <a:prstGeom prst="rect">
              <a:avLst/>
            </a:prstGeom>
            <a:noFill/>
          </p:spPr>
          <p:txBody>
            <a:bodyPr wrap="square" rtlCol="0">
              <a:spAutoFit/>
            </a:bodyPr>
            <a:lstStyle/>
            <a:p>
              <a:pPr algn="ctr">
                <a:lnSpc>
                  <a:spcPct val="95000"/>
                </a:lnSpc>
                <a:spcAft>
                  <a:spcPts val="500"/>
                </a:spcAft>
              </a:pPr>
              <a:r>
                <a:rPr lang="en-GB" sz="2000" b="1" dirty="0">
                  <a:solidFill>
                    <a:schemeClr val="accent1">
                      <a:lumMod val="25000"/>
                      <a:lumOff val="75000"/>
                    </a:schemeClr>
                  </a:solidFill>
                </a:rPr>
                <a:t>Big data: </a:t>
              </a:r>
              <a:r>
                <a:rPr lang="en-GB" sz="2000" dirty="0">
                  <a:solidFill>
                    <a:schemeClr val="bg1"/>
                  </a:solidFill>
                </a:rPr>
                <a:t>2 million</a:t>
              </a:r>
              <a:br>
                <a:rPr lang="en-GB" sz="2000" dirty="0">
                  <a:solidFill>
                    <a:schemeClr val="bg1"/>
                  </a:solidFill>
                </a:rPr>
              </a:br>
              <a:r>
                <a:rPr lang="en-GB" sz="2000" dirty="0">
                  <a:solidFill>
                    <a:schemeClr val="bg1"/>
                  </a:solidFill>
                </a:rPr>
                <a:t>patient-years of </a:t>
              </a:r>
              <a:br>
                <a:rPr lang="en-GB" sz="2000" dirty="0">
                  <a:solidFill>
                    <a:schemeClr val="bg1"/>
                  </a:solidFill>
                </a:rPr>
              </a:br>
              <a:r>
                <a:rPr lang="en-GB" sz="2000" dirty="0">
                  <a:solidFill>
                    <a:schemeClr val="bg1"/>
                  </a:solidFill>
                </a:rPr>
                <a:t>data collected</a:t>
              </a:r>
              <a:r>
                <a:rPr lang="en-GB" sz="2000" baseline="30000" dirty="0">
                  <a:solidFill>
                    <a:schemeClr val="bg1"/>
                  </a:solidFill>
                </a:rPr>
                <a:t>1,a</a:t>
              </a:r>
            </a:p>
          </p:txBody>
        </p:sp>
        <p:grpSp>
          <p:nvGrpSpPr>
            <p:cNvPr id="2" name="Group 1">
              <a:extLst>
                <a:ext uri="{FF2B5EF4-FFF2-40B4-BE49-F238E27FC236}">
                  <a16:creationId xmlns:a16="http://schemas.microsoft.com/office/drawing/2014/main" id="{368C3469-6C67-4BC6-98C4-587BC0BC9DD5}"/>
                </a:ext>
              </a:extLst>
            </p:cNvPr>
            <p:cNvGrpSpPr/>
            <p:nvPr/>
          </p:nvGrpSpPr>
          <p:grpSpPr>
            <a:xfrm>
              <a:off x="868528" y="1875856"/>
              <a:ext cx="1767381" cy="1767381"/>
              <a:chOff x="1434585" y="1875856"/>
              <a:chExt cx="1767381" cy="1767381"/>
            </a:xfrm>
          </p:grpSpPr>
          <p:sp>
            <p:nvSpPr>
              <p:cNvPr id="184" name="Oval 183">
                <a:extLst>
                  <a:ext uri="{FF2B5EF4-FFF2-40B4-BE49-F238E27FC236}">
                    <a16:creationId xmlns:a16="http://schemas.microsoft.com/office/drawing/2014/main" id="{74718BFA-DCCF-4CAA-8203-AA06FF155AF7}"/>
                  </a:ext>
                </a:extLst>
              </p:cNvPr>
              <p:cNvSpPr/>
              <p:nvPr/>
            </p:nvSpPr>
            <p:spPr>
              <a:xfrm>
                <a:off x="1434585" y="1875856"/>
                <a:ext cx="1767381" cy="176738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190" name="Rectangle 189">
                <a:extLst>
                  <a:ext uri="{FF2B5EF4-FFF2-40B4-BE49-F238E27FC236}">
                    <a16:creationId xmlns:a16="http://schemas.microsoft.com/office/drawing/2014/main" id="{1903F278-3893-4626-AA6E-B8EF4B3FBA7E}"/>
                  </a:ext>
                </a:extLst>
              </p:cNvPr>
              <p:cNvSpPr/>
              <p:nvPr/>
            </p:nvSpPr>
            <p:spPr>
              <a:xfrm>
                <a:off x="2261574" y="2718975"/>
                <a:ext cx="162018" cy="504056"/>
              </a:xfrm>
              <a:prstGeom prst="rect">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a:p>
            </p:txBody>
          </p:sp>
          <p:sp>
            <p:nvSpPr>
              <p:cNvPr id="191" name="Rectangle 190">
                <a:extLst>
                  <a:ext uri="{FF2B5EF4-FFF2-40B4-BE49-F238E27FC236}">
                    <a16:creationId xmlns:a16="http://schemas.microsoft.com/office/drawing/2014/main" id="{A8FC7ACC-D34B-4600-B6EA-4CEF9D332BD4}"/>
                  </a:ext>
                </a:extLst>
              </p:cNvPr>
              <p:cNvSpPr/>
              <p:nvPr/>
            </p:nvSpPr>
            <p:spPr>
              <a:xfrm>
                <a:off x="2494937" y="2538955"/>
                <a:ext cx="162018" cy="684076"/>
              </a:xfrm>
              <a:prstGeom prst="rect">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a:p>
            </p:txBody>
          </p:sp>
          <p:sp>
            <p:nvSpPr>
              <p:cNvPr id="192" name="Rectangle 191">
                <a:extLst>
                  <a:ext uri="{FF2B5EF4-FFF2-40B4-BE49-F238E27FC236}">
                    <a16:creationId xmlns:a16="http://schemas.microsoft.com/office/drawing/2014/main" id="{94AEFA72-0446-4547-9C3E-55551E3B6118}"/>
                  </a:ext>
                </a:extLst>
              </p:cNvPr>
              <p:cNvSpPr/>
              <p:nvPr/>
            </p:nvSpPr>
            <p:spPr>
              <a:xfrm>
                <a:off x="2714012" y="2322931"/>
                <a:ext cx="162018" cy="900100"/>
              </a:xfrm>
              <a:prstGeom prst="rect">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a:p>
            </p:txBody>
          </p:sp>
          <p:grpSp>
            <p:nvGrpSpPr>
              <p:cNvPr id="193" name="Group 192">
                <a:extLst>
                  <a:ext uri="{FF2B5EF4-FFF2-40B4-BE49-F238E27FC236}">
                    <a16:creationId xmlns:a16="http://schemas.microsoft.com/office/drawing/2014/main" id="{8B5CF0DD-8889-43E0-8AC9-F0B7B30F39EF}"/>
                  </a:ext>
                </a:extLst>
              </p:cNvPr>
              <p:cNvGrpSpPr/>
              <p:nvPr/>
            </p:nvGrpSpPr>
            <p:grpSpPr>
              <a:xfrm>
                <a:off x="1764306" y="2448945"/>
                <a:ext cx="540060" cy="774086"/>
                <a:chOff x="1764306" y="2768259"/>
                <a:chExt cx="540060" cy="774086"/>
              </a:xfrm>
              <a:solidFill>
                <a:schemeClr val="bg1"/>
              </a:solidFill>
            </p:grpSpPr>
            <p:sp>
              <p:nvSpPr>
                <p:cNvPr id="194" name="Oval 193">
                  <a:extLst>
                    <a:ext uri="{FF2B5EF4-FFF2-40B4-BE49-F238E27FC236}">
                      <a16:creationId xmlns:a16="http://schemas.microsoft.com/office/drawing/2014/main" id="{F2FF7728-4C8F-4C56-8E4A-F599A4E41060}"/>
                    </a:ext>
                  </a:extLst>
                </p:cNvPr>
                <p:cNvSpPr/>
                <p:nvPr/>
              </p:nvSpPr>
              <p:spPr>
                <a:xfrm>
                  <a:off x="1890320" y="2768259"/>
                  <a:ext cx="288032" cy="321370"/>
                </a:xfrm>
                <a:prstGeom prst="ellipse">
                  <a:avLst/>
                </a:prstGeom>
                <a:gr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195" name="Rectangle: Top Corners Rounded 194">
                  <a:extLst>
                    <a:ext uri="{FF2B5EF4-FFF2-40B4-BE49-F238E27FC236}">
                      <a16:creationId xmlns:a16="http://schemas.microsoft.com/office/drawing/2014/main" id="{0522FFDC-DCAE-47F6-81C7-DB9E3F49FAA4}"/>
                    </a:ext>
                  </a:extLst>
                </p:cNvPr>
                <p:cNvSpPr/>
                <p:nvPr/>
              </p:nvSpPr>
              <p:spPr>
                <a:xfrm>
                  <a:off x="1764306" y="3146301"/>
                  <a:ext cx="540060" cy="396044"/>
                </a:xfrm>
                <a:prstGeom prst="round2SameRect">
                  <a:avLst>
                    <a:gd name="adj1" fmla="val 50000"/>
                    <a:gd name="adj2" fmla="val 0"/>
                  </a:avLst>
                </a:prstGeom>
                <a:gr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grpSp>
        </p:grpSp>
      </p:grpSp>
      <p:grpSp>
        <p:nvGrpSpPr>
          <p:cNvPr id="9" name="Group 8" descr=" 9">
            <a:extLst>
              <a:ext uri="{FF2B5EF4-FFF2-40B4-BE49-F238E27FC236}">
                <a16:creationId xmlns:a16="http://schemas.microsoft.com/office/drawing/2014/main" id="{5440F610-5DE1-499E-AF28-266B71D65723}"/>
              </a:ext>
            </a:extLst>
          </p:cNvPr>
          <p:cNvGrpSpPr/>
          <p:nvPr/>
        </p:nvGrpSpPr>
        <p:grpSpPr>
          <a:xfrm>
            <a:off x="3618405" y="1921554"/>
            <a:ext cx="3441662" cy="3170096"/>
            <a:chOff x="3618405" y="1921554"/>
            <a:chExt cx="3441662" cy="3170096"/>
          </a:xfrm>
        </p:grpSpPr>
        <p:sp>
          <p:nvSpPr>
            <p:cNvPr id="185" name="TextBox 184">
              <a:extLst>
                <a:ext uri="{FF2B5EF4-FFF2-40B4-BE49-F238E27FC236}">
                  <a16:creationId xmlns:a16="http://schemas.microsoft.com/office/drawing/2014/main" id="{C067F080-727C-4DE8-BC54-48C0B23F2BFC}"/>
                </a:ext>
              </a:extLst>
            </p:cNvPr>
            <p:cNvSpPr txBox="1"/>
            <p:nvPr/>
          </p:nvSpPr>
          <p:spPr>
            <a:xfrm>
              <a:off x="3618405" y="3829766"/>
              <a:ext cx="3441662" cy="1261884"/>
            </a:xfrm>
            <a:prstGeom prst="rect">
              <a:avLst/>
            </a:prstGeom>
            <a:noFill/>
          </p:spPr>
          <p:txBody>
            <a:bodyPr wrap="square" rtlCol="0">
              <a:spAutoFit/>
            </a:bodyPr>
            <a:lstStyle/>
            <a:p>
              <a:pPr algn="ctr">
                <a:lnSpc>
                  <a:spcPct val="95000"/>
                </a:lnSpc>
                <a:spcAft>
                  <a:spcPts val="500"/>
                </a:spcAft>
              </a:pPr>
              <a:r>
                <a:rPr lang="en-GB" sz="2000" dirty="0">
                  <a:solidFill>
                    <a:schemeClr val="bg1"/>
                  </a:solidFill>
                </a:rPr>
                <a:t>Data collaboration e.g. using</a:t>
              </a:r>
              <a:r>
                <a:rPr lang="en-GB" sz="2000" b="1" dirty="0">
                  <a:solidFill>
                    <a:schemeClr val="bg1"/>
                  </a:solidFill>
                </a:rPr>
                <a:t/>
              </a:r>
              <a:br>
                <a:rPr lang="en-GB" sz="2000" b="1" dirty="0">
                  <a:solidFill>
                    <a:schemeClr val="bg1"/>
                  </a:solidFill>
                </a:rPr>
              </a:br>
              <a:r>
                <a:rPr lang="en-GB" sz="2000" b="1" dirty="0">
                  <a:solidFill>
                    <a:schemeClr val="accent1">
                      <a:lumMod val="25000"/>
                      <a:lumOff val="75000"/>
                    </a:schemeClr>
                  </a:solidFill>
                </a:rPr>
                <a:t>AI</a:t>
              </a:r>
              <a:r>
                <a:rPr lang="en-GB" sz="2000" dirty="0">
                  <a:solidFill>
                    <a:schemeClr val="bg1"/>
                  </a:solidFill>
                </a:rPr>
                <a:t> to transform MS</a:t>
              </a:r>
              <a:br>
                <a:rPr lang="en-GB" sz="2000" dirty="0">
                  <a:solidFill>
                    <a:schemeClr val="bg1"/>
                  </a:solidFill>
                </a:rPr>
              </a:br>
              <a:r>
                <a:rPr lang="en-GB" sz="2000" dirty="0">
                  <a:solidFill>
                    <a:schemeClr val="bg1"/>
                  </a:solidFill>
                </a:rPr>
                <a:t>management, with the Oxford Big Data Institute</a:t>
              </a:r>
              <a:r>
                <a:rPr lang="en-GB" sz="2000" baseline="30000" dirty="0">
                  <a:solidFill>
                    <a:schemeClr val="bg1"/>
                  </a:solidFill>
                </a:rPr>
                <a:t>2</a:t>
              </a:r>
            </a:p>
          </p:txBody>
        </p:sp>
        <p:grpSp>
          <p:nvGrpSpPr>
            <p:cNvPr id="3" name="Group 2">
              <a:extLst>
                <a:ext uri="{FF2B5EF4-FFF2-40B4-BE49-F238E27FC236}">
                  <a16:creationId xmlns:a16="http://schemas.microsoft.com/office/drawing/2014/main" id="{81983B78-164D-4E74-A170-584E055CACF9}"/>
                </a:ext>
              </a:extLst>
            </p:cNvPr>
            <p:cNvGrpSpPr/>
            <p:nvPr/>
          </p:nvGrpSpPr>
          <p:grpSpPr>
            <a:xfrm>
              <a:off x="4483429" y="1921554"/>
              <a:ext cx="1767381" cy="1767381"/>
              <a:chOff x="4818403" y="1921554"/>
              <a:chExt cx="1767381" cy="1767381"/>
            </a:xfrm>
          </p:grpSpPr>
          <p:sp>
            <p:nvSpPr>
              <p:cNvPr id="187" name="Oval 186">
                <a:extLst>
                  <a:ext uri="{FF2B5EF4-FFF2-40B4-BE49-F238E27FC236}">
                    <a16:creationId xmlns:a16="http://schemas.microsoft.com/office/drawing/2014/main" id="{58FAFCFA-6302-4DB6-9CFA-F2BF2BE34495}"/>
                  </a:ext>
                </a:extLst>
              </p:cNvPr>
              <p:cNvSpPr/>
              <p:nvPr/>
            </p:nvSpPr>
            <p:spPr>
              <a:xfrm>
                <a:off x="4818403" y="1921554"/>
                <a:ext cx="1767381" cy="176738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196" name="Freeform: Shape 195">
                <a:extLst>
                  <a:ext uri="{FF2B5EF4-FFF2-40B4-BE49-F238E27FC236}">
                    <a16:creationId xmlns:a16="http://schemas.microsoft.com/office/drawing/2014/main" id="{00B87197-C524-4572-8197-65F590B7A9B2}"/>
                  </a:ext>
                </a:extLst>
              </p:cNvPr>
              <p:cNvSpPr/>
              <p:nvPr/>
            </p:nvSpPr>
            <p:spPr>
              <a:xfrm>
                <a:off x="5051455" y="2480786"/>
                <a:ext cx="1081277" cy="926460"/>
              </a:xfrm>
              <a:custGeom>
                <a:avLst/>
                <a:gdLst>
                  <a:gd name="connsiteX0" fmla="*/ 1250549 w 1250549"/>
                  <a:gd name="connsiteY0" fmla="*/ 417320 h 1071496"/>
                  <a:gd name="connsiteX1" fmla="*/ 1157498 w 1250549"/>
                  <a:gd name="connsiteY1" fmla="*/ 273514 h 1071496"/>
                  <a:gd name="connsiteX2" fmla="*/ 984085 w 1250549"/>
                  <a:gd name="connsiteY2" fmla="*/ 111379 h 1071496"/>
                  <a:gd name="connsiteX3" fmla="*/ 852968 w 1250549"/>
                  <a:gd name="connsiteY3" fmla="*/ 29607 h 1071496"/>
                  <a:gd name="connsiteX4" fmla="*/ 852968 w 1250549"/>
                  <a:gd name="connsiteY4" fmla="*/ 29607 h 1071496"/>
                  <a:gd name="connsiteX5" fmla="*/ 852968 w 1250549"/>
                  <a:gd name="connsiteY5" fmla="*/ 29607 h 1071496"/>
                  <a:gd name="connsiteX6" fmla="*/ 831820 w 1250549"/>
                  <a:gd name="connsiteY6" fmla="*/ 31017 h 1071496"/>
                  <a:gd name="connsiteX7" fmla="*/ 830410 w 1250549"/>
                  <a:gd name="connsiteY7" fmla="*/ 31017 h 1071496"/>
                  <a:gd name="connsiteX8" fmla="*/ 807852 w 1250549"/>
                  <a:gd name="connsiteY8" fmla="*/ 36656 h 1071496"/>
                  <a:gd name="connsiteX9" fmla="*/ 707752 w 1250549"/>
                  <a:gd name="connsiteY9" fmla="*/ 0 h 1071496"/>
                  <a:gd name="connsiteX10" fmla="*/ 624570 w 1250549"/>
                  <a:gd name="connsiteY10" fmla="*/ 25378 h 1071496"/>
                  <a:gd name="connsiteX11" fmla="*/ 541388 w 1250549"/>
                  <a:gd name="connsiteY11" fmla="*/ 8459 h 1071496"/>
                  <a:gd name="connsiteX12" fmla="*/ 390532 w 1250549"/>
                  <a:gd name="connsiteY12" fmla="*/ 76133 h 1071496"/>
                  <a:gd name="connsiteX13" fmla="*/ 353876 w 1250549"/>
                  <a:gd name="connsiteY13" fmla="*/ 71903 h 1071496"/>
                  <a:gd name="connsiteX14" fmla="*/ 229808 w 1250549"/>
                  <a:gd name="connsiteY14" fmla="*/ 140986 h 1071496"/>
                  <a:gd name="connsiteX15" fmla="*/ 224168 w 1250549"/>
                  <a:gd name="connsiteY15" fmla="*/ 140986 h 1071496"/>
                  <a:gd name="connsiteX16" fmla="*/ 217119 w 1250549"/>
                  <a:gd name="connsiteY16" fmla="*/ 140986 h 1071496"/>
                  <a:gd name="connsiteX17" fmla="*/ 208660 w 1250549"/>
                  <a:gd name="connsiteY17" fmla="*/ 142396 h 1071496"/>
                  <a:gd name="connsiteX18" fmla="*/ 201611 w 1250549"/>
                  <a:gd name="connsiteY18" fmla="*/ 143806 h 1071496"/>
                  <a:gd name="connsiteX19" fmla="*/ 193151 w 1250549"/>
                  <a:gd name="connsiteY19" fmla="*/ 146626 h 1071496"/>
                  <a:gd name="connsiteX20" fmla="*/ 186102 w 1250549"/>
                  <a:gd name="connsiteY20" fmla="*/ 148036 h 1071496"/>
                  <a:gd name="connsiteX21" fmla="*/ 179053 w 1250549"/>
                  <a:gd name="connsiteY21" fmla="*/ 150855 h 1071496"/>
                  <a:gd name="connsiteX22" fmla="*/ 172003 w 1250549"/>
                  <a:gd name="connsiteY22" fmla="*/ 153675 h 1071496"/>
                  <a:gd name="connsiteX23" fmla="*/ 166364 w 1250549"/>
                  <a:gd name="connsiteY23" fmla="*/ 156495 h 1071496"/>
                  <a:gd name="connsiteX24" fmla="*/ 157905 w 1250549"/>
                  <a:gd name="connsiteY24" fmla="*/ 160724 h 1071496"/>
                  <a:gd name="connsiteX25" fmla="*/ 157905 w 1250549"/>
                  <a:gd name="connsiteY25" fmla="*/ 160724 h 1071496"/>
                  <a:gd name="connsiteX26" fmla="*/ 70493 w 1250549"/>
                  <a:gd name="connsiteY26" fmla="*/ 298891 h 1071496"/>
                  <a:gd name="connsiteX27" fmla="*/ 70493 w 1250549"/>
                  <a:gd name="connsiteY27" fmla="*/ 300301 h 1071496"/>
                  <a:gd name="connsiteX28" fmla="*/ 0 w 1250549"/>
                  <a:gd name="connsiteY28" fmla="*/ 465255 h 1071496"/>
                  <a:gd name="connsiteX29" fmla="*/ 228398 w 1250549"/>
                  <a:gd name="connsiteY29" fmla="*/ 693653 h 1071496"/>
                  <a:gd name="connsiteX30" fmla="*/ 267874 w 1250549"/>
                  <a:gd name="connsiteY30" fmla="*/ 690833 h 1071496"/>
                  <a:gd name="connsiteX31" fmla="*/ 321449 w 1250549"/>
                  <a:gd name="connsiteY31" fmla="*/ 700702 h 1071496"/>
                  <a:gd name="connsiteX32" fmla="*/ 531519 w 1250549"/>
                  <a:gd name="connsiteY32" fmla="*/ 838869 h 1071496"/>
                  <a:gd name="connsiteX33" fmla="*/ 742998 w 1250549"/>
                  <a:gd name="connsiteY33" fmla="*/ 1050349 h 1071496"/>
                  <a:gd name="connsiteX34" fmla="*/ 742998 w 1250549"/>
                  <a:gd name="connsiteY34" fmla="*/ 1071497 h 1071496"/>
                  <a:gd name="connsiteX35" fmla="*/ 903723 w 1250549"/>
                  <a:gd name="connsiteY35" fmla="*/ 1071497 h 1071496"/>
                  <a:gd name="connsiteX36" fmla="*/ 885395 w 1250549"/>
                  <a:gd name="connsiteY36" fmla="*/ 940379 h 1071496"/>
                  <a:gd name="connsiteX37" fmla="*/ 1130711 w 1250549"/>
                  <a:gd name="connsiteY37" fmla="*/ 768376 h 1071496"/>
                  <a:gd name="connsiteX38" fmla="*/ 1137760 w 1250549"/>
                  <a:gd name="connsiteY38" fmla="*/ 710571 h 1071496"/>
                  <a:gd name="connsiteX39" fmla="*/ 1250549 w 1250549"/>
                  <a:gd name="connsiteY39" fmla="*/ 551257 h 1071496"/>
                  <a:gd name="connsiteX40" fmla="*/ 1236451 w 1250549"/>
                  <a:gd name="connsiteY40" fmla="*/ 483583 h 1071496"/>
                  <a:gd name="connsiteX41" fmla="*/ 1250549 w 1250549"/>
                  <a:gd name="connsiteY41" fmla="*/ 417320 h 1071496"/>
                  <a:gd name="connsiteX42" fmla="*/ 1189925 w 1250549"/>
                  <a:gd name="connsiteY42" fmla="*/ 493452 h 1071496"/>
                  <a:gd name="connsiteX43" fmla="*/ 1204024 w 1250549"/>
                  <a:gd name="connsiteY43" fmla="*/ 551257 h 1071496"/>
                  <a:gd name="connsiteX44" fmla="*/ 1132121 w 1250549"/>
                  <a:gd name="connsiteY44" fmla="*/ 662636 h 1071496"/>
                  <a:gd name="connsiteX45" fmla="*/ 965757 w 1250549"/>
                  <a:gd name="connsiteY45" fmla="*/ 490633 h 1071496"/>
                  <a:gd name="connsiteX46" fmla="*/ 937559 w 1250549"/>
                  <a:gd name="connsiteY46" fmla="*/ 507551 h 1071496"/>
                  <a:gd name="connsiteX47" fmla="*/ 954478 w 1250549"/>
                  <a:gd name="connsiteY47" fmla="*/ 535748 h 1071496"/>
                  <a:gd name="connsiteX48" fmla="*/ 1091235 w 1250549"/>
                  <a:gd name="connsiteY48" fmla="*/ 693653 h 1071496"/>
                  <a:gd name="connsiteX49" fmla="*/ 1087005 w 1250549"/>
                  <a:gd name="connsiteY49" fmla="*/ 757097 h 1071496"/>
                  <a:gd name="connsiteX50" fmla="*/ 864247 w 1250549"/>
                  <a:gd name="connsiteY50" fmla="*/ 889624 h 1071496"/>
                  <a:gd name="connsiteX51" fmla="*/ 831820 w 1250549"/>
                  <a:gd name="connsiteY51" fmla="*/ 881165 h 1071496"/>
                  <a:gd name="connsiteX52" fmla="*/ 851558 w 1250549"/>
                  <a:gd name="connsiteY52" fmla="*/ 1024971 h 1071496"/>
                  <a:gd name="connsiteX53" fmla="*/ 786704 w 1250549"/>
                  <a:gd name="connsiteY53" fmla="*/ 1024971 h 1071496"/>
                  <a:gd name="connsiteX54" fmla="*/ 530109 w 1250549"/>
                  <a:gd name="connsiteY54" fmla="*/ 789524 h 1071496"/>
                  <a:gd name="connsiteX55" fmla="*/ 369384 w 1250549"/>
                  <a:gd name="connsiteY55" fmla="*/ 696473 h 1071496"/>
                  <a:gd name="connsiteX56" fmla="*/ 367974 w 1250549"/>
                  <a:gd name="connsiteY56" fmla="*/ 692243 h 1071496"/>
                  <a:gd name="connsiteX57" fmla="*/ 415910 w 1250549"/>
                  <a:gd name="connsiteY57" fmla="*/ 558306 h 1071496"/>
                  <a:gd name="connsiteX58" fmla="*/ 427189 w 1250549"/>
                  <a:gd name="connsiteY58" fmla="*/ 527289 h 1071496"/>
                  <a:gd name="connsiteX59" fmla="*/ 396172 w 1250549"/>
                  <a:gd name="connsiteY59" fmla="*/ 516010 h 1071496"/>
                  <a:gd name="connsiteX60" fmla="*/ 312990 w 1250549"/>
                  <a:gd name="connsiteY60" fmla="*/ 649947 h 1071496"/>
                  <a:gd name="connsiteX61" fmla="*/ 276333 w 1250549"/>
                  <a:gd name="connsiteY61" fmla="*/ 641488 h 1071496"/>
                  <a:gd name="connsiteX62" fmla="*/ 270694 w 1250549"/>
                  <a:gd name="connsiteY62" fmla="*/ 638668 h 1071496"/>
                  <a:gd name="connsiteX63" fmla="*/ 265054 w 1250549"/>
                  <a:gd name="connsiteY63" fmla="*/ 640078 h 1071496"/>
                  <a:gd name="connsiteX64" fmla="*/ 228398 w 1250549"/>
                  <a:gd name="connsiteY64" fmla="*/ 644308 h 1071496"/>
                  <a:gd name="connsiteX65" fmla="*/ 45116 w 1250549"/>
                  <a:gd name="connsiteY65" fmla="*/ 461026 h 1071496"/>
                  <a:gd name="connsiteX66" fmla="*/ 77543 w 1250549"/>
                  <a:gd name="connsiteY66" fmla="*/ 358105 h 1071496"/>
                  <a:gd name="connsiteX67" fmla="*/ 194561 w 1250549"/>
                  <a:gd name="connsiteY67" fmla="*/ 468075 h 1071496"/>
                  <a:gd name="connsiteX68" fmla="*/ 186102 w 1250549"/>
                  <a:gd name="connsiteY68" fmla="*/ 489223 h 1071496"/>
                  <a:gd name="connsiteX69" fmla="*/ 197381 w 1250549"/>
                  <a:gd name="connsiteY69" fmla="*/ 562536 h 1071496"/>
                  <a:gd name="connsiteX70" fmla="*/ 217119 w 1250549"/>
                  <a:gd name="connsiteY70" fmla="*/ 573815 h 1071496"/>
                  <a:gd name="connsiteX71" fmla="*/ 228398 w 1250549"/>
                  <a:gd name="connsiteY71" fmla="*/ 570995 h 1071496"/>
                  <a:gd name="connsiteX72" fmla="*/ 236857 w 1250549"/>
                  <a:gd name="connsiteY72" fmla="*/ 539978 h 1071496"/>
                  <a:gd name="connsiteX73" fmla="*/ 231218 w 1250549"/>
                  <a:gd name="connsiteY73" fmla="*/ 501912 h 1071496"/>
                  <a:gd name="connsiteX74" fmla="*/ 253776 w 1250549"/>
                  <a:gd name="connsiteY74" fmla="*/ 470895 h 1071496"/>
                  <a:gd name="connsiteX75" fmla="*/ 262235 w 1250549"/>
                  <a:gd name="connsiteY75" fmla="*/ 439878 h 1071496"/>
                  <a:gd name="connsiteX76" fmla="*/ 236857 w 1250549"/>
                  <a:gd name="connsiteY76" fmla="*/ 430009 h 1071496"/>
                  <a:gd name="connsiteX77" fmla="*/ 115609 w 1250549"/>
                  <a:gd name="connsiteY77" fmla="*/ 307350 h 1071496"/>
                  <a:gd name="connsiteX78" fmla="*/ 238267 w 1250549"/>
                  <a:gd name="connsiteY78" fmla="*/ 184692 h 1071496"/>
                  <a:gd name="connsiteX79" fmla="*/ 241087 w 1250549"/>
                  <a:gd name="connsiteY79" fmla="*/ 184692 h 1071496"/>
                  <a:gd name="connsiteX80" fmla="*/ 259415 w 1250549"/>
                  <a:gd name="connsiteY80" fmla="*/ 186102 h 1071496"/>
                  <a:gd name="connsiteX81" fmla="*/ 266464 w 1250549"/>
                  <a:gd name="connsiteY81" fmla="*/ 172003 h 1071496"/>
                  <a:gd name="connsiteX82" fmla="*/ 356696 w 1250549"/>
                  <a:gd name="connsiteY82" fmla="*/ 115609 h 1071496"/>
                  <a:gd name="connsiteX83" fmla="*/ 393352 w 1250549"/>
                  <a:gd name="connsiteY83" fmla="*/ 122658 h 1071496"/>
                  <a:gd name="connsiteX84" fmla="*/ 408861 w 1250549"/>
                  <a:gd name="connsiteY84" fmla="*/ 128298 h 1071496"/>
                  <a:gd name="connsiteX85" fmla="*/ 418730 w 1250549"/>
                  <a:gd name="connsiteY85" fmla="*/ 114199 h 1071496"/>
                  <a:gd name="connsiteX86" fmla="*/ 544207 w 1250549"/>
                  <a:gd name="connsiteY86" fmla="*/ 52165 h 1071496"/>
                  <a:gd name="connsiteX87" fmla="*/ 618930 w 1250549"/>
                  <a:gd name="connsiteY87" fmla="*/ 70493 h 1071496"/>
                  <a:gd name="connsiteX88" fmla="*/ 633029 w 1250549"/>
                  <a:gd name="connsiteY88" fmla="*/ 77543 h 1071496"/>
                  <a:gd name="connsiteX89" fmla="*/ 644308 w 1250549"/>
                  <a:gd name="connsiteY89" fmla="*/ 67673 h 1071496"/>
                  <a:gd name="connsiteX90" fmla="*/ 709162 w 1250549"/>
                  <a:gd name="connsiteY90" fmla="*/ 43706 h 1071496"/>
                  <a:gd name="connsiteX91" fmla="*/ 764146 w 1250549"/>
                  <a:gd name="connsiteY91" fmla="*/ 60624 h 1071496"/>
                  <a:gd name="connsiteX92" fmla="*/ 707752 w 1250549"/>
                  <a:gd name="connsiteY92" fmla="*/ 174823 h 1071496"/>
                  <a:gd name="connsiteX93" fmla="*/ 730310 w 1250549"/>
                  <a:gd name="connsiteY93" fmla="*/ 197381 h 1071496"/>
                  <a:gd name="connsiteX94" fmla="*/ 752867 w 1250549"/>
                  <a:gd name="connsiteY94" fmla="*/ 174823 h 1071496"/>
                  <a:gd name="connsiteX95" fmla="*/ 803622 w 1250549"/>
                  <a:gd name="connsiteY95" fmla="*/ 87412 h 1071496"/>
                  <a:gd name="connsiteX96" fmla="*/ 810672 w 1250549"/>
                  <a:gd name="connsiteY96" fmla="*/ 84592 h 1071496"/>
                  <a:gd name="connsiteX97" fmla="*/ 852968 w 1250549"/>
                  <a:gd name="connsiteY97" fmla="*/ 74723 h 1071496"/>
                  <a:gd name="connsiteX98" fmla="*/ 947429 w 1250549"/>
                  <a:gd name="connsiteY98" fmla="*/ 140986 h 1071496"/>
                  <a:gd name="connsiteX99" fmla="*/ 953068 w 1250549"/>
                  <a:gd name="connsiteY99" fmla="*/ 156495 h 1071496"/>
                  <a:gd name="connsiteX100" fmla="*/ 968577 w 1250549"/>
                  <a:gd name="connsiteY100" fmla="*/ 156495 h 1071496"/>
                  <a:gd name="connsiteX101" fmla="*/ 1113792 w 1250549"/>
                  <a:gd name="connsiteY101" fmla="*/ 291842 h 1071496"/>
                  <a:gd name="connsiteX102" fmla="*/ 1115202 w 1250549"/>
                  <a:gd name="connsiteY102" fmla="*/ 307350 h 1071496"/>
                  <a:gd name="connsiteX103" fmla="*/ 1129301 w 1250549"/>
                  <a:gd name="connsiteY103" fmla="*/ 311580 h 1071496"/>
                  <a:gd name="connsiteX104" fmla="*/ 1205434 w 1250549"/>
                  <a:gd name="connsiteY104" fmla="*/ 417320 h 1071496"/>
                  <a:gd name="connsiteX105" fmla="*/ 1191335 w 1250549"/>
                  <a:gd name="connsiteY105" fmla="*/ 470895 h 1071496"/>
                  <a:gd name="connsiteX106" fmla="*/ 1185696 w 1250549"/>
                  <a:gd name="connsiteY106" fmla="*/ 482173 h 1071496"/>
                  <a:gd name="connsiteX107" fmla="*/ 1189925 w 1250549"/>
                  <a:gd name="connsiteY107" fmla="*/ 493452 h 1071496"/>
                  <a:gd name="connsiteX108" fmla="*/ 704932 w 1250549"/>
                  <a:gd name="connsiteY108" fmla="*/ 610471 h 1071496"/>
                  <a:gd name="connsiteX109" fmla="*/ 648537 w 1250549"/>
                  <a:gd name="connsiteY109" fmla="*/ 504731 h 1071496"/>
                  <a:gd name="connsiteX110" fmla="*/ 648537 w 1250549"/>
                  <a:gd name="connsiteY110" fmla="*/ 504731 h 1071496"/>
                  <a:gd name="connsiteX111" fmla="*/ 537158 w 1250549"/>
                  <a:gd name="connsiteY111" fmla="*/ 352466 h 1071496"/>
                  <a:gd name="connsiteX112" fmla="*/ 552667 w 1250549"/>
                  <a:gd name="connsiteY112" fmla="*/ 331318 h 1071496"/>
                  <a:gd name="connsiteX113" fmla="*/ 573815 w 1250549"/>
                  <a:gd name="connsiteY113" fmla="*/ 346827 h 1071496"/>
                  <a:gd name="connsiteX114" fmla="*/ 680964 w 1250549"/>
                  <a:gd name="connsiteY114" fmla="*/ 477944 h 1071496"/>
                  <a:gd name="connsiteX115" fmla="*/ 805032 w 1250549"/>
                  <a:gd name="connsiteY115" fmla="*/ 470895 h 1071496"/>
                  <a:gd name="connsiteX116" fmla="*/ 886804 w 1250549"/>
                  <a:gd name="connsiteY116" fmla="*/ 377844 h 1071496"/>
                  <a:gd name="connsiteX117" fmla="*/ 910772 w 1250549"/>
                  <a:gd name="connsiteY117" fmla="*/ 366565 h 1071496"/>
                  <a:gd name="connsiteX118" fmla="*/ 922051 w 1250549"/>
                  <a:gd name="connsiteY118" fmla="*/ 390532 h 1071496"/>
                  <a:gd name="connsiteX119" fmla="*/ 820541 w 1250549"/>
                  <a:gd name="connsiteY119" fmla="*/ 503321 h 1071496"/>
                  <a:gd name="connsiteX120" fmla="*/ 734539 w 1250549"/>
                  <a:gd name="connsiteY120" fmla="*/ 523059 h 1071496"/>
                  <a:gd name="connsiteX121" fmla="*/ 716211 w 1250549"/>
                  <a:gd name="connsiteY121" fmla="*/ 521650 h 1071496"/>
                  <a:gd name="connsiteX122" fmla="*/ 741588 w 1250549"/>
                  <a:gd name="connsiteY122" fmla="*/ 609061 h 1071496"/>
                  <a:gd name="connsiteX123" fmla="*/ 723260 w 1250549"/>
                  <a:gd name="connsiteY123" fmla="*/ 627389 h 1071496"/>
                  <a:gd name="connsiteX124" fmla="*/ 704932 w 1250549"/>
                  <a:gd name="connsiteY124" fmla="*/ 610471 h 1071496"/>
                  <a:gd name="connsiteX125" fmla="*/ 1053168 w 1250549"/>
                  <a:gd name="connsiteY125" fmla="*/ 398991 h 1071496"/>
                  <a:gd name="connsiteX126" fmla="*/ 1034840 w 1250549"/>
                  <a:gd name="connsiteY126" fmla="*/ 417320 h 1071496"/>
                  <a:gd name="connsiteX127" fmla="*/ 1016512 w 1250549"/>
                  <a:gd name="connsiteY127" fmla="*/ 398991 h 1071496"/>
                  <a:gd name="connsiteX128" fmla="*/ 865656 w 1250549"/>
                  <a:gd name="connsiteY128" fmla="*/ 248136 h 1071496"/>
                  <a:gd name="connsiteX129" fmla="*/ 847328 w 1250549"/>
                  <a:gd name="connsiteY129" fmla="*/ 229808 h 1071496"/>
                  <a:gd name="connsiteX130" fmla="*/ 865656 w 1250549"/>
                  <a:gd name="connsiteY130" fmla="*/ 211480 h 1071496"/>
                  <a:gd name="connsiteX131" fmla="*/ 1053168 w 1250549"/>
                  <a:gd name="connsiteY131" fmla="*/ 398991 h 1071496"/>
                  <a:gd name="connsiteX132" fmla="*/ 568175 w 1250549"/>
                  <a:gd name="connsiteY132" fmla="*/ 210070 h 1071496"/>
                  <a:gd name="connsiteX133" fmla="*/ 586503 w 1250549"/>
                  <a:gd name="connsiteY133" fmla="*/ 191742 h 1071496"/>
                  <a:gd name="connsiteX134" fmla="*/ 733129 w 1250549"/>
                  <a:gd name="connsiteY134" fmla="*/ 338367 h 1071496"/>
                  <a:gd name="connsiteX135" fmla="*/ 714801 w 1250549"/>
                  <a:gd name="connsiteY135" fmla="*/ 356696 h 1071496"/>
                  <a:gd name="connsiteX136" fmla="*/ 696473 w 1250549"/>
                  <a:gd name="connsiteY136" fmla="*/ 338367 h 1071496"/>
                  <a:gd name="connsiteX137" fmla="*/ 586503 w 1250549"/>
                  <a:gd name="connsiteY137" fmla="*/ 228398 h 1071496"/>
                  <a:gd name="connsiteX138" fmla="*/ 568175 w 1250549"/>
                  <a:gd name="connsiteY138" fmla="*/ 210070 h 1071496"/>
                  <a:gd name="connsiteX139" fmla="*/ 524469 w 1250549"/>
                  <a:gd name="connsiteY139" fmla="*/ 628799 h 1071496"/>
                  <a:gd name="connsiteX140" fmla="*/ 508961 w 1250549"/>
                  <a:gd name="connsiteY140" fmla="*/ 637259 h 1071496"/>
                  <a:gd name="connsiteX141" fmla="*/ 499092 w 1250549"/>
                  <a:gd name="connsiteY141" fmla="*/ 634439 h 1071496"/>
                  <a:gd name="connsiteX142" fmla="*/ 493452 w 1250549"/>
                  <a:gd name="connsiteY142" fmla="*/ 609061 h 1071496"/>
                  <a:gd name="connsiteX143" fmla="*/ 459616 w 1250549"/>
                  <a:gd name="connsiteY143" fmla="*/ 463845 h 1071496"/>
                  <a:gd name="connsiteX144" fmla="*/ 453976 w 1250549"/>
                  <a:gd name="connsiteY144" fmla="*/ 438468 h 1071496"/>
                  <a:gd name="connsiteX145" fmla="*/ 479354 w 1250549"/>
                  <a:gd name="connsiteY145" fmla="*/ 432828 h 1071496"/>
                  <a:gd name="connsiteX146" fmla="*/ 524469 w 1250549"/>
                  <a:gd name="connsiteY146" fmla="*/ 628799 h 1071496"/>
                  <a:gd name="connsiteX147" fmla="*/ 507551 w 1250549"/>
                  <a:gd name="connsiteY147" fmla="*/ 304531 h 1071496"/>
                  <a:gd name="connsiteX148" fmla="*/ 434238 w 1250549"/>
                  <a:gd name="connsiteY148" fmla="*/ 273514 h 1071496"/>
                  <a:gd name="connsiteX149" fmla="*/ 294662 w 1250549"/>
                  <a:gd name="connsiteY149" fmla="*/ 345417 h 1071496"/>
                  <a:gd name="connsiteX150" fmla="*/ 210070 w 1250549"/>
                  <a:gd name="connsiteY150" fmla="*/ 322859 h 1071496"/>
                  <a:gd name="connsiteX151" fmla="*/ 203020 w 1250549"/>
                  <a:gd name="connsiteY151" fmla="*/ 297481 h 1071496"/>
                  <a:gd name="connsiteX152" fmla="*/ 228398 w 1250549"/>
                  <a:gd name="connsiteY152" fmla="*/ 290432 h 1071496"/>
                  <a:gd name="connsiteX153" fmla="*/ 411680 w 1250549"/>
                  <a:gd name="connsiteY153" fmla="*/ 241087 h 1071496"/>
                  <a:gd name="connsiteX154" fmla="*/ 400401 w 1250549"/>
                  <a:gd name="connsiteY154" fmla="*/ 191742 h 1071496"/>
                  <a:gd name="connsiteX155" fmla="*/ 418730 w 1250549"/>
                  <a:gd name="connsiteY155" fmla="*/ 173413 h 1071496"/>
                  <a:gd name="connsiteX156" fmla="*/ 437058 w 1250549"/>
                  <a:gd name="connsiteY156" fmla="*/ 191742 h 1071496"/>
                  <a:gd name="connsiteX157" fmla="*/ 507551 w 1250549"/>
                  <a:gd name="connsiteY157" fmla="*/ 266464 h 1071496"/>
                  <a:gd name="connsiteX158" fmla="*/ 525879 w 1250549"/>
                  <a:gd name="connsiteY158" fmla="*/ 284793 h 1071496"/>
                  <a:gd name="connsiteX159" fmla="*/ 507551 w 1250549"/>
                  <a:gd name="connsiteY159" fmla="*/ 304531 h 1071496"/>
                  <a:gd name="connsiteX160" fmla="*/ 507551 w 1250549"/>
                  <a:gd name="connsiteY160" fmla="*/ 304531 h 1071496"/>
                  <a:gd name="connsiteX161" fmla="*/ 937559 w 1250549"/>
                  <a:gd name="connsiteY161" fmla="*/ 662636 h 1071496"/>
                  <a:gd name="connsiteX162" fmla="*/ 941789 w 1250549"/>
                  <a:gd name="connsiteY162" fmla="*/ 688014 h 1071496"/>
                  <a:gd name="connsiteX163" fmla="*/ 792344 w 1250549"/>
                  <a:gd name="connsiteY163" fmla="*/ 766966 h 1071496"/>
                  <a:gd name="connsiteX164" fmla="*/ 690833 w 1250549"/>
                  <a:gd name="connsiteY164" fmla="*/ 735949 h 1071496"/>
                  <a:gd name="connsiteX165" fmla="*/ 686604 w 1250549"/>
                  <a:gd name="connsiteY165" fmla="*/ 710571 h 1071496"/>
                  <a:gd name="connsiteX166" fmla="*/ 711981 w 1250549"/>
                  <a:gd name="connsiteY166" fmla="*/ 706342 h 1071496"/>
                  <a:gd name="connsiteX167" fmla="*/ 820541 w 1250549"/>
                  <a:gd name="connsiteY167" fmla="*/ 728900 h 1071496"/>
                  <a:gd name="connsiteX168" fmla="*/ 913592 w 1250549"/>
                  <a:gd name="connsiteY168" fmla="*/ 668276 h 1071496"/>
                  <a:gd name="connsiteX169" fmla="*/ 937559 w 1250549"/>
                  <a:gd name="connsiteY169" fmla="*/ 662636 h 107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250549" h="1071496">
                    <a:moveTo>
                      <a:pt x="1250549" y="417320"/>
                    </a:moveTo>
                    <a:cubicBezTo>
                      <a:pt x="1250549" y="355286"/>
                      <a:pt x="1213893" y="298891"/>
                      <a:pt x="1157498" y="273514"/>
                    </a:cubicBezTo>
                    <a:cubicBezTo>
                      <a:pt x="1143400" y="186102"/>
                      <a:pt x="1071497" y="118429"/>
                      <a:pt x="984085" y="111379"/>
                    </a:cubicBezTo>
                    <a:cubicBezTo>
                      <a:pt x="960117" y="62034"/>
                      <a:pt x="909362" y="29607"/>
                      <a:pt x="852968" y="29607"/>
                    </a:cubicBezTo>
                    <a:cubicBezTo>
                      <a:pt x="852968" y="29607"/>
                      <a:pt x="852968" y="29607"/>
                      <a:pt x="852968" y="29607"/>
                    </a:cubicBezTo>
                    <a:cubicBezTo>
                      <a:pt x="852968" y="29607"/>
                      <a:pt x="852968" y="29607"/>
                      <a:pt x="852968" y="29607"/>
                    </a:cubicBezTo>
                    <a:cubicBezTo>
                      <a:pt x="845918" y="29607"/>
                      <a:pt x="838869" y="31017"/>
                      <a:pt x="831820" y="31017"/>
                    </a:cubicBezTo>
                    <a:cubicBezTo>
                      <a:pt x="831820" y="31017"/>
                      <a:pt x="830410" y="31017"/>
                      <a:pt x="830410" y="31017"/>
                    </a:cubicBezTo>
                    <a:cubicBezTo>
                      <a:pt x="823361" y="32427"/>
                      <a:pt x="814901" y="33837"/>
                      <a:pt x="807852" y="36656"/>
                    </a:cubicBezTo>
                    <a:cubicBezTo>
                      <a:pt x="779655" y="14099"/>
                      <a:pt x="744408" y="0"/>
                      <a:pt x="707752" y="0"/>
                    </a:cubicBezTo>
                    <a:cubicBezTo>
                      <a:pt x="678145" y="0"/>
                      <a:pt x="648537" y="8459"/>
                      <a:pt x="624570" y="25378"/>
                    </a:cubicBezTo>
                    <a:cubicBezTo>
                      <a:pt x="599192" y="14099"/>
                      <a:pt x="570995" y="8459"/>
                      <a:pt x="541388" y="8459"/>
                    </a:cubicBezTo>
                    <a:cubicBezTo>
                      <a:pt x="483583" y="8459"/>
                      <a:pt x="428599" y="32427"/>
                      <a:pt x="390532" y="76133"/>
                    </a:cubicBezTo>
                    <a:cubicBezTo>
                      <a:pt x="377844" y="73313"/>
                      <a:pt x="366565" y="71903"/>
                      <a:pt x="353876" y="71903"/>
                    </a:cubicBezTo>
                    <a:cubicBezTo>
                      <a:pt x="303121" y="71903"/>
                      <a:pt x="256595" y="97281"/>
                      <a:pt x="229808" y="140986"/>
                    </a:cubicBezTo>
                    <a:cubicBezTo>
                      <a:pt x="228398" y="140986"/>
                      <a:pt x="225578" y="140986"/>
                      <a:pt x="224168" y="140986"/>
                    </a:cubicBezTo>
                    <a:cubicBezTo>
                      <a:pt x="221349" y="140986"/>
                      <a:pt x="218529" y="140986"/>
                      <a:pt x="217119" y="140986"/>
                    </a:cubicBezTo>
                    <a:cubicBezTo>
                      <a:pt x="214299" y="140986"/>
                      <a:pt x="211480" y="142396"/>
                      <a:pt x="208660" y="142396"/>
                    </a:cubicBezTo>
                    <a:cubicBezTo>
                      <a:pt x="205840" y="142396"/>
                      <a:pt x="204430" y="143806"/>
                      <a:pt x="201611" y="143806"/>
                    </a:cubicBezTo>
                    <a:cubicBezTo>
                      <a:pt x="198791" y="143806"/>
                      <a:pt x="195971" y="145216"/>
                      <a:pt x="193151" y="146626"/>
                    </a:cubicBezTo>
                    <a:cubicBezTo>
                      <a:pt x="190332" y="146626"/>
                      <a:pt x="188922" y="148036"/>
                      <a:pt x="186102" y="148036"/>
                    </a:cubicBezTo>
                    <a:cubicBezTo>
                      <a:pt x="183282" y="149446"/>
                      <a:pt x="180463" y="149446"/>
                      <a:pt x="179053" y="150855"/>
                    </a:cubicBezTo>
                    <a:cubicBezTo>
                      <a:pt x="176233" y="152265"/>
                      <a:pt x="173413" y="152265"/>
                      <a:pt x="172003" y="153675"/>
                    </a:cubicBezTo>
                    <a:cubicBezTo>
                      <a:pt x="170594" y="155085"/>
                      <a:pt x="167774" y="155085"/>
                      <a:pt x="166364" y="156495"/>
                    </a:cubicBezTo>
                    <a:cubicBezTo>
                      <a:pt x="163544" y="157905"/>
                      <a:pt x="160724" y="159315"/>
                      <a:pt x="157905" y="160724"/>
                    </a:cubicBezTo>
                    <a:cubicBezTo>
                      <a:pt x="157905" y="160724"/>
                      <a:pt x="157905" y="160724"/>
                      <a:pt x="157905" y="160724"/>
                    </a:cubicBezTo>
                    <a:cubicBezTo>
                      <a:pt x="108560" y="187512"/>
                      <a:pt x="74723" y="239677"/>
                      <a:pt x="70493" y="298891"/>
                    </a:cubicBezTo>
                    <a:cubicBezTo>
                      <a:pt x="70493" y="298891"/>
                      <a:pt x="70493" y="300301"/>
                      <a:pt x="70493" y="300301"/>
                    </a:cubicBezTo>
                    <a:cubicBezTo>
                      <a:pt x="25378" y="342597"/>
                      <a:pt x="0" y="403221"/>
                      <a:pt x="0" y="465255"/>
                    </a:cubicBezTo>
                    <a:cubicBezTo>
                      <a:pt x="0" y="590733"/>
                      <a:pt x="102920" y="693653"/>
                      <a:pt x="228398" y="693653"/>
                    </a:cubicBezTo>
                    <a:cubicBezTo>
                      <a:pt x="241087" y="693653"/>
                      <a:pt x="255185" y="692243"/>
                      <a:pt x="267874" y="690833"/>
                    </a:cubicBezTo>
                    <a:cubicBezTo>
                      <a:pt x="284793" y="696473"/>
                      <a:pt x="303121" y="699292"/>
                      <a:pt x="321449" y="700702"/>
                    </a:cubicBezTo>
                    <a:cubicBezTo>
                      <a:pt x="358105" y="790934"/>
                      <a:pt x="431418" y="838869"/>
                      <a:pt x="531519" y="838869"/>
                    </a:cubicBezTo>
                    <a:cubicBezTo>
                      <a:pt x="627389" y="838869"/>
                      <a:pt x="742998" y="936150"/>
                      <a:pt x="742998" y="1050349"/>
                    </a:cubicBezTo>
                    <a:lnTo>
                      <a:pt x="742998" y="1071497"/>
                    </a:lnTo>
                    <a:lnTo>
                      <a:pt x="903723" y="1071497"/>
                    </a:lnTo>
                    <a:lnTo>
                      <a:pt x="885395" y="940379"/>
                    </a:lnTo>
                    <a:cubicBezTo>
                      <a:pt x="996774" y="951658"/>
                      <a:pt x="1102514" y="879755"/>
                      <a:pt x="1130711" y="768376"/>
                    </a:cubicBezTo>
                    <a:cubicBezTo>
                      <a:pt x="1134940" y="748638"/>
                      <a:pt x="1137760" y="728900"/>
                      <a:pt x="1137760" y="710571"/>
                    </a:cubicBezTo>
                    <a:cubicBezTo>
                      <a:pt x="1204024" y="686604"/>
                      <a:pt x="1250549" y="623160"/>
                      <a:pt x="1250549" y="551257"/>
                    </a:cubicBezTo>
                    <a:cubicBezTo>
                      <a:pt x="1250549" y="527289"/>
                      <a:pt x="1246320" y="504731"/>
                      <a:pt x="1236451" y="483583"/>
                    </a:cubicBezTo>
                    <a:cubicBezTo>
                      <a:pt x="1244910" y="462435"/>
                      <a:pt x="1250549" y="439878"/>
                      <a:pt x="1250549" y="417320"/>
                    </a:cubicBezTo>
                    <a:close/>
                    <a:moveTo>
                      <a:pt x="1189925" y="493452"/>
                    </a:moveTo>
                    <a:cubicBezTo>
                      <a:pt x="1199794" y="511781"/>
                      <a:pt x="1204024" y="530109"/>
                      <a:pt x="1204024" y="551257"/>
                    </a:cubicBezTo>
                    <a:cubicBezTo>
                      <a:pt x="1204024" y="599192"/>
                      <a:pt x="1175827" y="642898"/>
                      <a:pt x="1132121" y="662636"/>
                    </a:cubicBezTo>
                    <a:cubicBezTo>
                      <a:pt x="1113792" y="579454"/>
                      <a:pt x="1048939" y="511781"/>
                      <a:pt x="965757" y="490633"/>
                    </a:cubicBezTo>
                    <a:cubicBezTo>
                      <a:pt x="953068" y="487813"/>
                      <a:pt x="940379" y="494862"/>
                      <a:pt x="937559" y="507551"/>
                    </a:cubicBezTo>
                    <a:cubicBezTo>
                      <a:pt x="934740" y="520240"/>
                      <a:pt x="941789" y="532929"/>
                      <a:pt x="954478" y="535748"/>
                    </a:cubicBezTo>
                    <a:cubicBezTo>
                      <a:pt x="1029201" y="554077"/>
                      <a:pt x="1084185" y="617520"/>
                      <a:pt x="1091235" y="693653"/>
                    </a:cubicBezTo>
                    <a:cubicBezTo>
                      <a:pt x="1094054" y="714801"/>
                      <a:pt x="1091235" y="735949"/>
                      <a:pt x="1087005" y="757097"/>
                    </a:cubicBezTo>
                    <a:cubicBezTo>
                      <a:pt x="1061628" y="855787"/>
                      <a:pt x="962937" y="915002"/>
                      <a:pt x="864247" y="889624"/>
                    </a:cubicBezTo>
                    <a:lnTo>
                      <a:pt x="831820" y="881165"/>
                    </a:lnTo>
                    <a:lnTo>
                      <a:pt x="851558" y="1024971"/>
                    </a:lnTo>
                    <a:lnTo>
                      <a:pt x="786704" y="1024971"/>
                    </a:lnTo>
                    <a:cubicBezTo>
                      <a:pt x="772605" y="892444"/>
                      <a:pt x="640078" y="789524"/>
                      <a:pt x="530109" y="789524"/>
                    </a:cubicBezTo>
                    <a:cubicBezTo>
                      <a:pt x="453976" y="789524"/>
                      <a:pt x="400401" y="758507"/>
                      <a:pt x="369384" y="696473"/>
                    </a:cubicBezTo>
                    <a:cubicBezTo>
                      <a:pt x="369384" y="695063"/>
                      <a:pt x="369384" y="693653"/>
                      <a:pt x="367974" y="692243"/>
                    </a:cubicBezTo>
                    <a:cubicBezTo>
                      <a:pt x="344007" y="642898"/>
                      <a:pt x="365155" y="582274"/>
                      <a:pt x="415910" y="558306"/>
                    </a:cubicBezTo>
                    <a:cubicBezTo>
                      <a:pt x="427189" y="552667"/>
                      <a:pt x="432828" y="538568"/>
                      <a:pt x="427189" y="527289"/>
                    </a:cubicBezTo>
                    <a:cubicBezTo>
                      <a:pt x="421549" y="516010"/>
                      <a:pt x="407451" y="510371"/>
                      <a:pt x="396172" y="516010"/>
                    </a:cubicBezTo>
                    <a:cubicBezTo>
                      <a:pt x="342597" y="541388"/>
                      <a:pt x="312990" y="594963"/>
                      <a:pt x="312990" y="649947"/>
                    </a:cubicBezTo>
                    <a:cubicBezTo>
                      <a:pt x="300301" y="648537"/>
                      <a:pt x="287612" y="645718"/>
                      <a:pt x="276333" y="641488"/>
                    </a:cubicBezTo>
                    <a:lnTo>
                      <a:pt x="270694" y="638668"/>
                    </a:lnTo>
                    <a:lnTo>
                      <a:pt x="265054" y="640078"/>
                    </a:lnTo>
                    <a:cubicBezTo>
                      <a:pt x="253776" y="642898"/>
                      <a:pt x="241087" y="644308"/>
                      <a:pt x="228398" y="644308"/>
                    </a:cubicBezTo>
                    <a:cubicBezTo>
                      <a:pt x="128298" y="644308"/>
                      <a:pt x="45116" y="562536"/>
                      <a:pt x="45116" y="461026"/>
                    </a:cubicBezTo>
                    <a:cubicBezTo>
                      <a:pt x="45116" y="424369"/>
                      <a:pt x="56395" y="387713"/>
                      <a:pt x="77543" y="358105"/>
                    </a:cubicBezTo>
                    <a:cubicBezTo>
                      <a:pt x="94461" y="411680"/>
                      <a:pt x="139577" y="453976"/>
                      <a:pt x="194561" y="468075"/>
                    </a:cubicBezTo>
                    <a:cubicBezTo>
                      <a:pt x="190332" y="475124"/>
                      <a:pt x="187512" y="482173"/>
                      <a:pt x="186102" y="489223"/>
                    </a:cubicBezTo>
                    <a:cubicBezTo>
                      <a:pt x="180463" y="514600"/>
                      <a:pt x="183282" y="539978"/>
                      <a:pt x="197381" y="562536"/>
                    </a:cubicBezTo>
                    <a:cubicBezTo>
                      <a:pt x="201611" y="569585"/>
                      <a:pt x="208660" y="573815"/>
                      <a:pt x="217119" y="573815"/>
                    </a:cubicBezTo>
                    <a:cubicBezTo>
                      <a:pt x="221349" y="573815"/>
                      <a:pt x="225578" y="572405"/>
                      <a:pt x="228398" y="570995"/>
                    </a:cubicBezTo>
                    <a:cubicBezTo>
                      <a:pt x="239677" y="563946"/>
                      <a:pt x="242497" y="549847"/>
                      <a:pt x="236857" y="539978"/>
                    </a:cubicBezTo>
                    <a:cubicBezTo>
                      <a:pt x="229808" y="528699"/>
                      <a:pt x="228398" y="514600"/>
                      <a:pt x="231218" y="501912"/>
                    </a:cubicBezTo>
                    <a:cubicBezTo>
                      <a:pt x="234037" y="489223"/>
                      <a:pt x="242497" y="477944"/>
                      <a:pt x="253776" y="470895"/>
                    </a:cubicBezTo>
                    <a:cubicBezTo>
                      <a:pt x="265054" y="463845"/>
                      <a:pt x="267874" y="449747"/>
                      <a:pt x="262235" y="439878"/>
                    </a:cubicBezTo>
                    <a:cubicBezTo>
                      <a:pt x="256595" y="431418"/>
                      <a:pt x="246726" y="427189"/>
                      <a:pt x="236857" y="430009"/>
                    </a:cubicBezTo>
                    <a:cubicBezTo>
                      <a:pt x="170594" y="428599"/>
                      <a:pt x="115609" y="373614"/>
                      <a:pt x="115609" y="307350"/>
                    </a:cubicBezTo>
                    <a:cubicBezTo>
                      <a:pt x="115609" y="239677"/>
                      <a:pt x="170594" y="184692"/>
                      <a:pt x="238267" y="184692"/>
                    </a:cubicBezTo>
                    <a:cubicBezTo>
                      <a:pt x="239677" y="184692"/>
                      <a:pt x="239677" y="184692"/>
                      <a:pt x="241087" y="184692"/>
                    </a:cubicBezTo>
                    <a:lnTo>
                      <a:pt x="259415" y="186102"/>
                    </a:lnTo>
                    <a:lnTo>
                      <a:pt x="266464" y="172003"/>
                    </a:lnTo>
                    <a:cubicBezTo>
                      <a:pt x="283383" y="136757"/>
                      <a:pt x="318629" y="115609"/>
                      <a:pt x="356696" y="115609"/>
                    </a:cubicBezTo>
                    <a:cubicBezTo>
                      <a:pt x="369384" y="115609"/>
                      <a:pt x="380663" y="118429"/>
                      <a:pt x="393352" y="122658"/>
                    </a:cubicBezTo>
                    <a:lnTo>
                      <a:pt x="408861" y="128298"/>
                    </a:lnTo>
                    <a:lnTo>
                      <a:pt x="418730" y="114199"/>
                    </a:lnTo>
                    <a:cubicBezTo>
                      <a:pt x="448337" y="74723"/>
                      <a:pt x="494862" y="52165"/>
                      <a:pt x="544207" y="52165"/>
                    </a:cubicBezTo>
                    <a:cubicBezTo>
                      <a:pt x="569585" y="52165"/>
                      <a:pt x="596372" y="59214"/>
                      <a:pt x="618930" y="70493"/>
                    </a:cubicBezTo>
                    <a:lnTo>
                      <a:pt x="633029" y="77543"/>
                    </a:lnTo>
                    <a:lnTo>
                      <a:pt x="644308" y="67673"/>
                    </a:lnTo>
                    <a:cubicBezTo>
                      <a:pt x="662636" y="52165"/>
                      <a:pt x="685194" y="43706"/>
                      <a:pt x="709162" y="43706"/>
                    </a:cubicBezTo>
                    <a:cubicBezTo>
                      <a:pt x="728900" y="43706"/>
                      <a:pt x="748638" y="49345"/>
                      <a:pt x="764146" y="60624"/>
                    </a:cubicBezTo>
                    <a:cubicBezTo>
                      <a:pt x="730310" y="87412"/>
                      <a:pt x="707752" y="128298"/>
                      <a:pt x="707752" y="174823"/>
                    </a:cubicBezTo>
                    <a:cubicBezTo>
                      <a:pt x="707752" y="187512"/>
                      <a:pt x="717621" y="197381"/>
                      <a:pt x="730310" y="197381"/>
                    </a:cubicBezTo>
                    <a:cubicBezTo>
                      <a:pt x="742998" y="197381"/>
                      <a:pt x="752867" y="187512"/>
                      <a:pt x="752867" y="174823"/>
                    </a:cubicBezTo>
                    <a:cubicBezTo>
                      <a:pt x="752867" y="136757"/>
                      <a:pt x="774015" y="104330"/>
                      <a:pt x="803622" y="87412"/>
                    </a:cubicBezTo>
                    <a:lnTo>
                      <a:pt x="810672" y="84592"/>
                    </a:lnTo>
                    <a:cubicBezTo>
                      <a:pt x="824770" y="78952"/>
                      <a:pt x="838869" y="74723"/>
                      <a:pt x="852968" y="74723"/>
                    </a:cubicBezTo>
                    <a:cubicBezTo>
                      <a:pt x="895264" y="74723"/>
                      <a:pt x="931920" y="101510"/>
                      <a:pt x="947429" y="140986"/>
                    </a:cubicBezTo>
                    <a:lnTo>
                      <a:pt x="953068" y="156495"/>
                    </a:lnTo>
                    <a:lnTo>
                      <a:pt x="968577" y="156495"/>
                    </a:lnTo>
                    <a:cubicBezTo>
                      <a:pt x="1044709" y="156495"/>
                      <a:pt x="1108153" y="217119"/>
                      <a:pt x="1113792" y="291842"/>
                    </a:cubicBezTo>
                    <a:lnTo>
                      <a:pt x="1115202" y="307350"/>
                    </a:lnTo>
                    <a:lnTo>
                      <a:pt x="1129301" y="311580"/>
                    </a:lnTo>
                    <a:cubicBezTo>
                      <a:pt x="1174417" y="327088"/>
                      <a:pt x="1205434" y="369384"/>
                      <a:pt x="1205434" y="417320"/>
                    </a:cubicBezTo>
                    <a:cubicBezTo>
                      <a:pt x="1205434" y="435648"/>
                      <a:pt x="1201204" y="455386"/>
                      <a:pt x="1191335" y="470895"/>
                    </a:cubicBezTo>
                    <a:lnTo>
                      <a:pt x="1185696" y="482173"/>
                    </a:lnTo>
                    <a:lnTo>
                      <a:pt x="1189925" y="493452"/>
                    </a:lnTo>
                    <a:close/>
                    <a:moveTo>
                      <a:pt x="704932" y="610471"/>
                    </a:moveTo>
                    <a:cubicBezTo>
                      <a:pt x="704932" y="568175"/>
                      <a:pt x="683784" y="528699"/>
                      <a:pt x="648537" y="504731"/>
                    </a:cubicBezTo>
                    <a:cubicBezTo>
                      <a:pt x="648537" y="504731"/>
                      <a:pt x="648537" y="504731"/>
                      <a:pt x="648537" y="504731"/>
                    </a:cubicBezTo>
                    <a:cubicBezTo>
                      <a:pt x="587913" y="476534"/>
                      <a:pt x="545617" y="418730"/>
                      <a:pt x="537158" y="352466"/>
                    </a:cubicBezTo>
                    <a:cubicBezTo>
                      <a:pt x="535748" y="342597"/>
                      <a:pt x="542798" y="332728"/>
                      <a:pt x="552667" y="331318"/>
                    </a:cubicBezTo>
                    <a:cubicBezTo>
                      <a:pt x="562536" y="329908"/>
                      <a:pt x="572405" y="336958"/>
                      <a:pt x="573815" y="346827"/>
                    </a:cubicBezTo>
                    <a:cubicBezTo>
                      <a:pt x="582274" y="407451"/>
                      <a:pt x="623160" y="458206"/>
                      <a:pt x="680964" y="477944"/>
                    </a:cubicBezTo>
                    <a:cubicBezTo>
                      <a:pt x="721850" y="492043"/>
                      <a:pt x="765556" y="489223"/>
                      <a:pt x="805032" y="470895"/>
                    </a:cubicBezTo>
                    <a:cubicBezTo>
                      <a:pt x="844508" y="452566"/>
                      <a:pt x="872706" y="418730"/>
                      <a:pt x="886804" y="377844"/>
                    </a:cubicBezTo>
                    <a:cubicBezTo>
                      <a:pt x="889624" y="367974"/>
                      <a:pt x="900903" y="363745"/>
                      <a:pt x="910772" y="366565"/>
                    </a:cubicBezTo>
                    <a:cubicBezTo>
                      <a:pt x="920641" y="369384"/>
                      <a:pt x="924871" y="380663"/>
                      <a:pt x="922051" y="390532"/>
                    </a:cubicBezTo>
                    <a:cubicBezTo>
                      <a:pt x="905133" y="441287"/>
                      <a:pt x="868476" y="480764"/>
                      <a:pt x="820541" y="503321"/>
                    </a:cubicBezTo>
                    <a:cubicBezTo>
                      <a:pt x="793753" y="516010"/>
                      <a:pt x="764146" y="523059"/>
                      <a:pt x="734539" y="523059"/>
                    </a:cubicBezTo>
                    <a:cubicBezTo>
                      <a:pt x="728900" y="523059"/>
                      <a:pt x="723260" y="523059"/>
                      <a:pt x="716211" y="521650"/>
                    </a:cubicBezTo>
                    <a:cubicBezTo>
                      <a:pt x="731719" y="547027"/>
                      <a:pt x="741588" y="576634"/>
                      <a:pt x="741588" y="609061"/>
                    </a:cubicBezTo>
                    <a:cubicBezTo>
                      <a:pt x="741588" y="618930"/>
                      <a:pt x="733129" y="627389"/>
                      <a:pt x="723260" y="627389"/>
                    </a:cubicBezTo>
                    <a:cubicBezTo>
                      <a:pt x="713391" y="627389"/>
                      <a:pt x="704932" y="620340"/>
                      <a:pt x="704932" y="610471"/>
                    </a:cubicBezTo>
                    <a:close/>
                    <a:moveTo>
                      <a:pt x="1053168" y="398991"/>
                    </a:moveTo>
                    <a:cubicBezTo>
                      <a:pt x="1053168" y="408861"/>
                      <a:pt x="1044709" y="417320"/>
                      <a:pt x="1034840" y="417320"/>
                    </a:cubicBezTo>
                    <a:cubicBezTo>
                      <a:pt x="1024971" y="417320"/>
                      <a:pt x="1016512" y="408861"/>
                      <a:pt x="1016512" y="398991"/>
                    </a:cubicBezTo>
                    <a:cubicBezTo>
                      <a:pt x="1016512" y="315810"/>
                      <a:pt x="948838" y="248136"/>
                      <a:pt x="865656" y="248136"/>
                    </a:cubicBezTo>
                    <a:cubicBezTo>
                      <a:pt x="855787" y="248136"/>
                      <a:pt x="847328" y="239677"/>
                      <a:pt x="847328" y="229808"/>
                    </a:cubicBezTo>
                    <a:cubicBezTo>
                      <a:pt x="847328" y="219939"/>
                      <a:pt x="855787" y="211480"/>
                      <a:pt x="865656" y="211480"/>
                    </a:cubicBezTo>
                    <a:cubicBezTo>
                      <a:pt x="968577" y="211480"/>
                      <a:pt x="1053168" y="296071"/>
                      <a:pt x="1053168" y="398991"/>
                    </a:cubicBezTo>
                    <a:close/>
                    <a:moveTo>
                      <a:pt x="568175" y="210070"/>
                    </a:moveTo>
                    <a:cubicBezTo>
                      <a:pt x="568175" y="200201"/>
                      <a:pt x="576634" y="191742"/>
                      <a:pt x="586503" y="191742"/>
                    </a:cubicBezTo>
                    <a:cubicBezTo>
                      <a:pt x="666866" y="191742"/>
                      <a:pt x="733129" y="256595"/>
                      <a:pt x="733129" y="338367"/>
                    </a:cubicBezTo>
                    <a:cubicBezTo>
                      <a:pt x="733129" y="348236"/>
                      <a:pt x="724670" y="356696"/>
                      <a:pt x="714801" y="356696"/>
                    </a:cubicBezTo>
                    <a:cubicBezTo>
                      <a:pt x="704932" y="356696"/>
                      <a:pt x="696473" y="348236"/>
                      <a:pt x="696473" y="338367"/>
                    </a:cubicBezTo>
                    <a:cubicBezTo>
                      <a:pt x="696473" y="277743"/>
                      <a:pt x="647128" y="228398"/>
                      <a:pt x="586503" y="228398"/>
                    </a:cubicBezTo>
                    <a:cubicBezTo>
                      <a:pt x="576634" y="228398"/>
                      <a:pt x="568175" y="219939"/>
                      <a:pt x="568175" y="210070"/>
                    </a:cubicBezTo>
                    <a:close/>
                    <a:moveTo>
                      <a:pt x="524469" y="628799"/>
                    </a:moveTo>
                    <a:cubicBezTo>
                      <a:pt x="521650" y="634439"/>
                      <a:pt x="514600" y="637259"/>
                      <a:pt x="508961" y="637259"/>
                    </a:cubicBezTo>
                    <a:cubicBezTo>
                      <a:pt x="506141" y="637259"/>
                      <a:pt x="501912" y="635849"/>
                      <a:pt x="499092" y="634439"/>
                    </a:cubicBezTo>
                    <a:cubicBezTo>
                      <a:pt x="490633" y="628799"/>
                      <a:pt x="487813" y="617520"/>
                      <a:pt x="493452" y="609061"/>
                    </a:cubicBezTo>
                    <a:cubicBezTo>
                      <a:pt x="524469" y="559716"/>
                      <a:pt x="508961" y="494862"/>
                      <a:pt x="459616" y="463845"/>
                    </a:cubicBezTo>
                    <a:cubicBezTo>
                      <a:pt x="451156" y="458206"/>
                      <a:pt x="448337" y="446927"/>
                      <a:pt x="453976" y="438468"/>
                    </a:cubicBezTo>
                    <a:cubicBezTo>
                      <a:pt x="459616" y="430009"/>
                      <a:pt x="470895" y="427189"/>
                      <a:pt x="479354" y="432828"/>
                    </a:cubicBezTo>
                    <a:cubicBezTo>
                      <a:pt x="545617" y="475124"/>
                      <a:pt x="565355" y="562536"/>
                      <a:pt x="524469" y="628799"/>
                    </a:cubicBezTo>
                    <a:close/>
                    <a:moveTo>
                      <a:pt x="507551" y="304531"/>
                    </a:moveTo>
                    <a:cubicBezTo>
                      <a:pt x="479354" y="304531"/>
                      <a:pt x="453976" y="291842"/>
                      <a:pt x="434238" y="273514"/>
                    </a:cubicBezTo>
                    <a:cubicBezTo>
                      <a:pt x="401811" y="320039"/>
                      <a:pt x="348236" y="345417"/>
                      <a:pt x="294662" y="345417"/>
                    </a:cubicBezTo>
                    <a:cubicBezTo>
                      <a:pt x="266464" y="345417"/>
                      <a:pt x="236857" y="338367"/>
                      <a:pt x="210070" y="322859"/>
                    </a:cubicBezTo>
                    <a:cubicBezTo>
                      <a:pt x="201611" y="317219"/>
                      <a:pt x="198791" y="305940"/>
                      <a:pt x="203020" y="297481"/>
                    </a:cubicBezTo>
                    <a:cubicBezTo>
                      <a:pt x="208660" y="289022"/>
                      <a:pt x="219939" y="286202"/>
                      <a:pt x="228398" y="290432"/>
                    </a:cubicBezTo>
                    <a:cubicBezTo>
                      <a:pt x="291842" y="327088"/>
                      <a:pt x="373614" y="305940"/>
                      <a:pt x="411680" y="241087"/>
                    </a:cubicBezTo>
                    <a:cubicBezTo>
                      <a:pt x="404631" y="225578"/>
                      <a:pt x="400401" y="208660"/>
                      <a:pt x="400401" y="191742"/>
                    </a:cubicBezTo>
                    <a:cubicBezTo>
                      <a:pt x="400401" y="181872"/>
                      <a:pt x="408861" y="173413"/>
                      <a:pt x="418730" y="173413"/>
                    </a:cubicBezTo>
                    <a:cubicBezTo>
                      <a:pt x="428599" y="173413"/>
                      <a:pt x="437058" y="181872"/>
                      <a:pt x="437058" y="191742"/>
                    </a:cubicBezTo>
                    <a:cubicBezTo>
                      <a:pt x="435648" y="231218"/>
                      <a:pt x="468075" y="265054"/>
                      <a:pt x="507551" y="266464"/>
                    </a:cubicBezTo>
                    <a:cubicBezTo>
                      <a:pt x="517420" y="266464"/>
                      <a:pt x="525879" y="274923"/>
                      <a:pt x="525879" y="284793"/>
                    </a:cubicBezTo>
                    <a:cubicBezTo>
                      <a:pt x="525879" y="297481"/>
                      <a:pt x="517420" y="304531"/>
                      <a:pt x="507551" y="304531"/>
                    </a:cubicBezTo>
                    <a:cubicBezTo>
                      <a:pt x="507551" y="304531"/>
                      <a:pt x="507551" y="304531"/>
                      <a:pt x="507551" y="304531"/>
                    </a:cubicBezTo>
                    <a:close/>
                    <a:moveTo>
                      <a:pt x="937559" y="662636"/>
                    </a:moveTo>
                    <a:cubicBezTo>
                      <a:pt x="946019" y="668276"/>
                      <a:pt x="947429" y="679554"/>
                      <a:pt x="941789" y="688014"/>
                    </a:cubicBezTo>
                    <a:cubicBezTo>
                      <a:pt x="906543" y="738769"/>
                      <a:pt x="850148" y="766966"/>
                      <a:pt x="792344" y="766966"/>
                    </a:cubicBezTo>
                    <a:cubicBezTo>
                      <a:pt x="757097" y="766966"/>
                      <a:pt x="721850" y="757097"/>
                      <a:pt x="690833" y="735949"/>
                    </a:cubicBezTo>
                    <a:cubicBezTo>
                      <a:pt x="682374" y="730310"/>
                      <a:pt x="680964" y="719031"/>
                      <a:pt x="686604" y="710571"/>
                    </a:cubicBezTo>
                    <a:cubicBezTo>
                      <a:pt x="692243" y="702112"/>
                      <a:pt x="703522" y="700702"/>
                      <a:pt x="711981" y="706342"/>
                    </a:cubicBezTo>
                    <a:cubicBezTo>
                      <a:pt x="744408" y="727490"/>
                      <a:pt x="782475" y="735949"/>
                      <a:pt x="820541" y="728900"/>
                    </a:cubicBezTo>
                    <a:cubicBezTo>
                      <a:pt x="858607" y="721850"/>
                      <a:pt x="891034" y="700702"/>
                      <a:pt x="913592" y="668276"/>
                    </a:cubicBezTo>
                    <a:cubicBezTo>
                      <a:pt x="917821" y="659816"/>
                      <a:pt x="929100" y="656997"/>
                      <a:pt x="937559" y="662636"/>
                    </a:cubicBezTo>
                    <a:close/>
                  </a:path>
                </a:pathLst>
              </a:custGeom>
              <a:solidFill>
                <a:schemeClr val="bg1"/>
              </a:solidFill>
              <a:ln w="14065" cap="flat">
                <a:noFill/>
                <a:prstDash val="solid"/>
                <a:miter/>
              </a:ln>
            </p:spPr>
            <p:txBody>
              <a:bodyPr rtlCol="0" anchor="ctr"/>
              <a:lstStyle/>
              <a:p>
                <a:endParaRPr lang="en-GB"/>
              </a:p>
            </p:txBody>
          </p:sp>
          <p:sp>
            <p:nvSpPr>
              <p:cNvPr id="197" name="Oval 196">
                <a:extLst>
                  <a:ext uri="{FF2B5EF4-FFF2-40B4-BE49-F238E27FC236}">
                    <a16:creationId xmlns:a16="http://schemas.microsoft.com/office/drawing/2014/main" id="{E4AA750A-55A5-4AED-AA26-3A44A2255DB6}"/>
                  </a:ext>
                </a:extLst>
              </p:cNvPr>
              <p:cNvSpPr/>
              <p:nvPr/>
            </p:nvSpPr>
            <p:spPr>
              <a:xfrm>
                <a:off x="5588868" y="2224921"/>
                <a:ext cx="617401" cy="617401"/>
              </a:xfrm>
              <a:prstGeom prst="ellipse">
                <a:avLst/>
              </a:prstGeom>
              <a:solidFill>
                <a:schemeClr val="accent1"/>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198" name="Oval 197">
                <a:extLst>
                  <a:ext uri="{FF2B5EF4-FFF2-40B4-BE49-F238E27FC236}">
                    <a16:creationId xmlns:a16="http://schemas.microsoft.com/office/drawing/2014/main" id="{D61CE3FB-D72F-437E-BDAA-47882378EA7C}"/>
                  </a:ext>
                </a:extLst>
              </p:cNvPr>
              <p:cNvSpPr/>
              <p:nvPr/>
            </p:nvSpPr>
            <p:spPr>
              <a:xfrm>
                <a:off x="5837784" y="2321505"/>
                <a:ext cx="93054" cy="93054"/>
              </a:xfrm>
              <a:prstGeom prst="ellipse">
                <a:avLst/>
              </a:prstGeom>
              <a:solidFill>
                <a:schemeClr val="bg1"/>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199" name="Oval 198">
                <a:extLst>
                  <a:ext uri="{FF2B5EF4-FFF2-40B4-BE49-F238E27FC236}">
                    <a16:creationId xmlns:a16="http://schemas.microsoft.com/office/drawing/2014/main" id="{A684B84E-A039-4E61-9569-3C1C576C7E0A}"/>
                  </a:ext>
                </a:extLst>
              </p:cNvPr>
              <p:cNvSpPr/>
              <p:nvPr/>
            </p:nvSpPr>
            <p:spPr>
              <a:xfrm>
                <a:off x="5994946" y="2404849"/>
                <a:ext cx="93054" cy="93054"/>
              </a:xfrm>
              <a:prstGeom prst="ellipse">
                <a:avLst/>
              </a:prstGeom>
              <a:solidFill>
                <a:schemeClr val="bg1"/>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00" name="Oval 199">
                <a:extLst>
                  <a:ext uri="{FF2B5EF4-FFF2-40B4-BE49-F238E27FC236}">
                    <a16:creationId xmlns:a16="http://schemas.microsoft.com/office/drawing/2014/main" id="{8F2565E3-ED21-488A-8BE8-D2186094D671}"/>
                  </a:ext>
                </a:extLst>
              </p:cNvPr>
              <p:cNvSpPr/>
              <p:nvPr/>
            </p:nvSpPr>
            <p:spPr>
              <a:xfrm>
                <a:off x="5683002" y="2440568"/>
                <a:ext cx="93054" cy="93054"/>
              </a:xfrm>
              <a:prstGeom prst="ellipse">
                <a:avLst/>
              </a:prstGeom>
              <a:solidFill>
                <a:schemeClr val="bg1"/>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01" name="Freeform: Shape 200">
                <a:extLst>
                  <a:ext uri="{FF2B5EF4-FFF2-40B4-BE49-F238E27FC236}">
                    <a16:creationId xmlns:a16="http://schemas.microsoft.com/office/drawing/2014/main" id="{E83B2889-9462-47FD-BB07-92564B56B065}"/>
                  </a:ext>
                </a:extLst>
              </p:cNvPr>
              <p:cNvSpPr/>
              <p:nvPr/>
            </p:nvSpPr>
            <p:spPr>
              <a:xfrm>
                <a:off x="5760244" y="2519137"/>
                <a:ext cx="71437" cy="173460"/>
              </a:xfrm>
              <a:custGeom>
                <a:avLst/>
                <a:gdLst>
                  <a:gd name="connsiteX0" fmla="*/ 0 w 71437"/>
                  <a:gd name="connsiteY0" fmla="*/ 0 h 188119"/>
                  <a:gd name="connsiteX1" fmla="*/ 71437 w 71437"/>
                  <a:gd name="connsiteY1" fmla="*/ 71437 h 188119"/>
                  <a:gd name="connsiteX2" fmla="*/ 71437 w 71437"/>
                  <a:gd name="connsiteY2" fmla="*/ 188119 h 188119"/>
                </a:gdLst>
                <a:ahLst/>
                <a:cxnLst>
                  <a:cxn ang="0">
                    <a:pos x="connsiteX0" y="connsiteY0"/>
                  </a:cxn>
                  <a:cxn ang="0">
                    <a:pos x="connsiteX1" y="connsiteY1"/>
                  </a:cxn>
                  <a:cxn ang="0">
                    <a:pos x="connsiteX2" y="connsiteY2"/>
                  </a:cxn>
                </a:cxnLst>
                <a:rect l="l" t="t" r="r" b="b"/>
                <a:pathLst>
                  <a:path w="71437" h="188119">
                    <a:moveTo>
                      <a:pt x="0" y="0"/>
                    </a:moveTo>
                    <a:lnTo>
                      <a:pt x="71437" y="71437"/>
                    </a:lnTo>
                    <a:lnTo>
                      <a:pt x="71437" y="188119"/>
                    </a:lnTo>
                  </a:path>
                </a:pathLst>
              </a:custGeom>
              <a:solidFill>
                <a:schemeClr val="bg1"/>
              </a:solidFill>
              <a:ln w="3175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02" name="Straight Connector 201">
                <a:extLst>
                  <a:ext uri="{FF2B5EF4-FFF2-40B4-BE49-F238E27FC236}">
                    <a16:creationId xmlns:a16="http://schemas.microsoft.com/office/drawing/2014/main" id="{30A0418C-19D2-4A77-B183-F8A442B0BDB9}"/>
                  </a:ext>
                </a:extLst>
              </p:cNvPr>
              <p:cNvCxnSpPr/>
              <p:nvPr/>
            </p:nvCxnSpPr>
            <p:spPr>
              <a:xfrm>
                <a:off x="5831681" y="2749269"/>
                <a:ext cx="0" cy="21046"/>
              </a:xfrm>
              <a:prstGeom prst="line">
                <a:avLst/>
              </a:prstGeom>
              <a:ln w="317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52709AC1-C1BC-42D9-934C-97AFE171CEEC}"/>
                  </a:ext>
                </a:extLst>
              </p:cNvPr>
              <p:cNvCxnSpPr>
                <a:cxnSpLocks/>
              </p:cNvCxnSpPr>
              <p:nvPr/>
            </p:nvCxnSpPr>
            <p:spPr>
              <a:xfrm>
                <a:off x="5885409" y="2564380"/>
                <a:ext cx="0" cy="205935"/>
              </a:xfrm>
              <a:prstGeom prst="line">
                <a:avLst/>
              </a:prstGeom>
              <a:ln w="317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204" name="Freeform: Shape 203">
                <a:extLst>
                  <a:ext uri="{FF2B5EF4-FFF2-40B4-BE49-F238E27FC236}">
                    <a16:creationId xmlns:a16="http://schemas.microsoft.com/office/drawing/2014/main" id="{F43C3D08-8BD3-4E87-AA43-D9DB1486A378}"/>
                  </a:ext>
                </a:extLst>
              </p:cNvPr>
              <p:cNvSpPr/>
              <p:nvPr/>
            </p:nvSpPr>
            <p:spPr>
              <a:xfrm flipH="1">
                <a:off x="5951983" y="2481993"/>
                <a:ext cx="46627" cy="122785"/>
              </a:xfrm>
              <a:custGeom>
                <a:avLst/>
                <a:gdLst>
                  <a:gd name="connsiteX0" fmla="*/ 0 w 71437"/>
                  <a:gd name="connsiteY0" fmla="*/ 0 h 188119"/>
                  <a:gd name="connsiteX1" fmla="*/ 71437 w 71437"/>
                  <a:gd name="connsiteY1" fmla="*/ 71437 h 188119"/>
                  <a:gd name="connsiteX2" fmla="*/ 71437 w 71437"/>
                  <a:gd name="connsiteY2" fmla="*/ 188119 h 188119"/>
                </a:gdLst>
                <a:ahLst/>
                <a:cxnLst>
                  <a:cxn ang="0">
                    <a:pos x="connsiteX0" y="connsiteY0"/>
                  </a:cxn>
                  <a:cxn ang="0">
                    <a:pos x="connsiteX1" y="connsiteY1"/>
                  </a:cxn>
                  <a:cxn ang="0">
                    <a:pos x="connsiteX2" y="connsiteY2"/>
                  </a:cxn>
                </a:cxnLst>
                <a:rect l="l" t="t" r="r" b="b"/>
                <a:pathLst>
                  <a:path w="71437" h="188119">
                    <a:moveTo>
                      <a:pt x="0" y="0"/>
                    </a:moveTo>
                    <a:lnTo>
                      <a:pt x="71437" y="71437"/>
                    </a:lnTo>
                    <a:lnTo>
                      <a:pt x="71437" y="188119"/>
                    </a:lnTo>
                  </a:path>
                </a:pathLst>
              </a:custGeom>
              <a:solidFill>
                <a:schemeClr val="bg1"/>
              </a:solidFill>
              <a:ln w="3175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05" name="Straight Connector 204">
                <a:extLst>
                  <a:ext uri="{FF2B5EF4-FFF2-40B4-BE49-F238E27FC236}">
                    <a16:creationId xmlns:a16="http://schemas.microsoft.com/office/drawing/2014/main" id="{ECC41BD0-7C3F-4289-89E3-5ED21F700CEE}"/>
                  </a:ext>
                </a:extLst>
              </p:cNvPr>
              <p:cNvCxnSpPr>
                <a:cxnSpLocks/>
              </p:cNvCxnSpPr>
              <p:nvPr/>
            </p:nvCxnSpPr>
            <p:spPr>
              <a:xfrm>
                <a:off x="5951983" y="2666774"/>
                <a:ext cx="0" cy="103541"/>
              </a:xfrm>
              <a:prstGeom prst="line">
                <a:avLst/>
              </a:prstGeom>
              <a:ln w="317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DBEAC61F-6CC6-4545-85A9-64E643B9614F}"/>
                  </a:ext>
                </a:extLst>
              </p:cNvPr>
              <p:cNvCxnSpPr>
                <a:cxnSpLocks/>
              </p:cNvCxnSpPr>
              <p:nvPr/>
            </p:nvCxnSpPr>
            <p:spPr>
              <a:xfrm>
                <a:off x="5885409" y="2414559"/>
                <a:ext cx="0" cy="83344"/>
              </a:xfrm>
              <a:prstGeom prst="line">
                <a:avLst/>
              </a:prstGeom>
              <a:ln w="31750" cap="rnd">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7" name="Group 6" descr=" 7">
            <a:extLst>
              <a:ext uri="{FF2B5EF4-FFF2-40B4-BE49-F238E27FC236}">
                <a16:creationId xmlns:a16="http://schemas.microsoft.com/office/drawing/2014/main" id="{F2BC5FF9-592B-4CF8-82E6-70B708C3F55E}"/>
              </a:ext>
            </a:extLst>
          </p:cNvPr>
          <p:cNvGrpSpPr/>
          <p:nvPr/>
        </p:nvGrpSpPr>
        <p:grpSpPr>
          <a:xfrm>
            <a:off x="676656" y="4886569"/>
            <a:ext cx="2151125" cy="331200"/>
            <a:chOff x="-4365226" y="1693426"/>
            <a:chExt cx="2151125" cy="331200"/>
          </a:xfrm>
        </p:grpSpPr>
        <p:sp>
          <p:nvSpPr>
            <p:cNvPr id="216" name="Rectangle: Rounded Corners 215">
              <a:hlinkClick r:id="rId13" action="ppaction://hlinksldjump"/>
              <a:extLst>
                <a:ext uri="{FF2B5EF4-FFF2-40B4-BE49-F238E27FC236}">
                  <a16:creationId xmlns:a16="http://schemas.microsoft.com/office/drawing/2014/main" id="{2529F8D7-7328-4B75-8565-6E79CD370093}"/>
                </a:ext>
              </a:extLst>
            </p:cNvPr>
            <p:cNvSpPr/>
            <p:nvPr/>
          </p:nvSpPr>
          <p:spPr>
            <a:xfrm>
              <a:off x="-4365226" y="1693926"/>
              <a:ext cx="2151125" cy="3302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361950"/>
              <a:r>
                <a:rPr lang="en-GB" sz="1100" b="1" dirty="0">
                  <a:solidFill>
                    <a:srgbClr val="023761"/>
                  </a:solidFill>
                </a:rPr>
                <a:t>MORE INFORMATION</a:t>
              </a:r>
            </a:p>
          </p:txBody>
        </p:sp>
        <p:sp>
          <p:nvSpPr>
            <p:cNvPr id="217" name="Freeform: Shape 216">
              <a:hlinkClick r:id="rId13" action="ppaction://hlinksldjump"/>
              <a:extLst>
                <a:ext uri="{FF2B5EF4-FFF2-40B4-BE49-F238E27FC236}">
                  <a16:creationId xmlns:a16="http://schemas.microsoft.com/office/drawing/2014/main" id="{B76E0928-0F5D-4D07-823D-69D79969F35A}"/>
                </a:ext>
              </a:extLst>
            </p:cNvPr>
            <p:cNvSpPr/>
            <p:nvPr/>
          </p:nvSpPr>
          <p:spPr>
            <a:xfrm>
              <a:off x="-2403296" y="1769261"/>
              <a:ext cx="133716"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sp>
          <p:nvSpPr>
            <p:cNvPr id="218" name="Graphic 2">
              <a:hlinkClick r:id="rId13" action="ppaction://hlinksldjump"/>
              <a:extLst>
                <a:ext uri="{FF2B5EF4-FFF2-40B4-BE49-F238E27FC236}">
                  <a16:creationId xmlns:a16="http://schemas.microsoft.com/office/drawing/2014/main" id="{B53A4F9A-2807-479A-9D0D-91CEFFB96025}"/>
                </a:ext>
              </a:extLst>
            </p:cNvPr>
            <p:cNvSpPr/>
            <p:nvPr/>
          </p:nvSpPr>
          <p:spPr>
            <a:xfrm>
              <a:off x="-4365226" y="1693426"/>
              <a:ext cx="331200" cy="331200"/>
            </a:xfrm>
            <a:custGeom>
              <a:avLst/>
              <a:gdLst>
                <a:gd name="connsiteX0" fmla="*/ 1425321 w 2847975"/>
                <a:gd name="connsiteY0" fmla="*/ 0 h 2847975"/>
                <a:gd name="connsiteX1" fmla="*/ 0 w 2847975"/>
                <a:gd name="connsiteY1" fmla="*/ 1425321 h 2847975"/>
                <a:gd name="connsiteX2" fmla="*/ 1425321 w 2847975"/>
                <a:gd name="connsiteY2" fmla="*/ 2850642 h 2847975"/>
                <a:gd name="connsiteX3" fmla="*/ 2850642 w 2847975"/>
                <a:gd name="connsiteY3" fmla="*/ 1425321 h 2847975"/>
                <a:gd name="connsiteX4" fmla="*/ 1425321 w 2847975"/>
                <a:gd name="connsiteY4" fmla="*/ 0 h 2847975"/>
                <a:gd name="connsiteX5" fmla="*/ 1241203 w 2847975"/>
                <a:gd name="connsiteY5" fmla="*/ 1123093 h 2847975"/>
                <a:gd name="connsiteX6" fmla="*/ 1607534 w 2847975"/>
                <a:gd name="connsiteY6" fmla="*/ 1123093 h 2847975"/>
                <a:gd name="connsiteX7" fmla="*/ 1607534 w 2847975"/>
                <a:gd name="connsiteY7" fmla="*/ 2099786 h 2847975"/>
                <a:gd name="connsiteX8" fmla="*/ 1241203 w 2847975"/>
                <a:gd name="connsiteY8" fmla="*/ 2099786 h 2847975"/>
                <a:gd name="connsiteX9" fmla="*/ 1241203 w 2847975"/>
                <a:gd name="connsiteY9" fmla="*/ 1123093 h 2847975"/>
                <a:gd name="connsiteX10" fmla="*/ 1557052 w 2847975"/>
                <a:gd name="connsiteY10" fmla="*/ 988886 h 2847975"/>
                <a:gd name="connsiteX11" fmla="*/ 1425321 w 2847975"/>
                <a:gd name="connsiteY11" fmla="*/ 1037844 h 2847975"/>
                <a:gd name="connsiteX12" fmla="*/ 1293590 w 2847975"/>
                <a:gd name="connsiteY12" fmla="*/ 988886 h 2847975"/>
                <a:gd name="connsiteX13" fmla="*/ 1242155 w 2847975"/>
                <a:gd name="connsiteY13" fmla="*/ 863537 h 2847975"/>
                <a:gd name="connsiteX14" fmla="*/ 1296543 w 2847975"/>
                <a:gd name="connsiteY14" fmla="*/ 739616 h 2847975"/>
                <a:gd name="connsiteX15" fmla="*/ 1425321 w 2847975"/>
                <a:gd name="connsiteY15" fmla="*/ 687229 h 2847975"/>
                <a:gd name="connsiteX16" fmla="*/ 1554099 w 2847975"/>
                <a:gd name="connsiteY16" fmla="*/ 739616 h 2847975"/>
                <a:gd name="connsiteX17" fmla="*/ 1608487 w 2847975"/>
                <a:gd name="connsiteY17" fmla="*/ 863537 h 2847975"/>
                <a:gd name="connsiteX18" fmla="*/ 1557052 w 2847975"/>
                <a:gd name="connsiteY18" fmla="*/ 988886 h 284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47975" h="2847975">
                  <a:moveTo>
                    <a:pt x="1425321" y="0"/>
                  </a:moveTo>
                  <a:cubicBezTo>
                    <a:pt x="639413" y="0"/>
                    <a:pt x="0" y="639413"/>
                    <a:pt x="0" y="1425321"/>
                  </a:cubicBezTo>
                  <a:cubicBezTo>
                    <a:pt x="0" y="2211229"/>
                    <a:pt x="639413" y="2850642"/>
                    <a:pt x="1425321" y="2850642"/>
                  </a:cubicBezTo>
                  <a:cubicBezTo>
                    <a:pt x="2211229" y="2850642"/>
                    <a:pt x="2850642" y="2211229"/>
                    <a:pt x="2850642" y="1425321"/>
                  </a:cubicBezTo>
                  <a:cubicBezTo>
                    <a:pt x="2850737" y="639413"/>
                    <a:pt x="2211324" y="0"/>
                    <a:pt x="1425321" y="0"/>
                  </a:cubicBezTo>
                  <a:close/>
                  <a:moveTo>
                    <a:pt x="1241203" y="1123093"/>
                  </a:moveTo>
                  <a:lnTo>
                    <a:pt x="1607534" y="1123093"/>
                  </a:lnTo>
                  <a:lnTo>
                    <a:pt x="1607534" y="2099786"/>
                  </a:lnTo>
                  <a:lnTo>
                    <a:pt x="1241203" y="2099786"/>
                  </a:lnTo>
                  <a:lnTo>
                    <a:pt x="1241203" y="1123093"/>
                  </a:lnTo>
                  <a:close/>
                  <a:moveTo>
                    <a:pt x="1557052" y="988886"/>
                  </a:moveTo>
                  <a:cubicBezTo>
                    <a:pt x="1522762" y="1021556"/>
                    <a:pt x="1478852" y="1037844"/>
                    <a:pt x="1425321" y="1037844"/>
                  </a:cubicBezTo>
                  <a:cubicBezTo>
                    <a:pt x="1371791" y="1037844"/>
                    <a:pt x="1327880" y="1021556"/>
                    <a:pt x="1293590" y="988886"/>
                  </a:cubicBezTo>
                  <a:cubicBezTo>
                    <a:pt x="1259300" y="956215"/>
                    <a:pt x="1242155" y="914400"/>
                    <a:pt x="1242155" y="863537"/>
                  </a:cubicBezTo>
                  <a:cubicBezTo>
                    <a:pt x="1242155" y="815912"/>
                    <a:pt x="1260253" y="774573"/>
                    <a:pt x="1296543" y="739616"/>
                  </a:cubicBezTo>
                  <a:cubicBezTo>
                    <a:pt x="1332833" y="704660"/>
                    <a:pt x="1375696" y="687229"/>
                    <a:pt x="1425321" y="687229"/>
                  </a:cubicBezTo>
                  <a:cubicBezTo>
                    <a:pt x="1474946" y="687229"/>
                    <a:pt x="1517904" y="704755"/>
                    <a:pt x="1554099" y="739616"/>
                  </a:cubicBezTo>
                  <a:cubicBezTo>
                    <a:pt x="1590389" y="774573"/>
                    <a:pt x="1608487" y="815912"/>
                    <a:pt x="1608487" y="863537"/>
                  </a:cubicBezTo>
                  <a:cubicBezTo>
                    <a:pt x="1608582" y="914400"/>
                    <a:pt x="1591437" y="956215"/>
                    <a:pt x="1557052" y="988886"/>
                  </a:cubicBezTo>
                  <a:close/>
                </a:path>
              </a:pathLst>
            </a:custGeom>
            <a:solidFill>
              <a:schemeClr val="bg1"/>
            </a:solidFill>
            <a:ln w="9525" cap="flat">
              <a:noFill/>
              <a:prstDash val="solid"/>
              <a:miter/>
            </a:ln>
          </p:spPr>
          <p:txBody>
            <a:bodyPr rtlCol="0" anchor="ctr"/>
            <a:lstStyle/>
            <a:p>
              <a:endParaRPr lang="en-GB"/>
            </a:p>
          </p:txBody>
        </p:sp>
      </p:grpSp>
      <p:sp>
        <p:nvSpPr>
          <p:cNvPr id="219" name="Rectangle 218" descr=" 219">
            <a:extLst>
              <a:ext uri="{FF2B5EF4-FFF2-40B4-BE49-F238E27FC236}">
                <a16:creationId xmlns:a16="http://schemas.microsoft.com/office/drawing/2014/main" id="{DF92410F-C175-4D2A-B3A4-3E077E54E8BC}"/>
              </a:ext>
            </a:extLst>
          </p:cNvPr>
          <p:cNvSpPr/>
          <p:nvPr/>
        </p:nvSpPr>
        <p:spPr>
          <a:xfrm>
            <a:off x="294640" y="5876836"/>
            <a:ext cx="9954260" cy="276999"/>
          </a:xfrm>
          <a:prstGeom prst="rect">
            <a:avLst/>
          </a:prstGeom>
        </p:spPr>
        <p:txBody>
          <a:bodyPr wrap="square" anchor="b" anchorCtr="0">
            <a:spAutoFit/>
          </a:bodyPr>
          <a:lstStyle/>
          <a:p>
            <a:pPr lvl="0">
              <a:defRPr/>
            </a:pPr>
            <a:r>
              <a:rPr lang="en-GB" sz="1200" baseline="30000" dirty="0" err="1">
                <a:solidFill>
                  <a:schemeClr val="bg1"/>
                </a:solidFill>
              </a:rPr>
              <a:t>a</a:t>
            </a:r>
            <a:r>
              <a:rPr lang="en-GB" sz="1200" dirty="0" err="1">
                <a:solidFill>
                  <a:schemeClr val="bg1"/>
                </a:solidFill>
              </a:rPr>
              <a:t>Across</a:t>
            </a:r>
            <a:r>
              <a:rPr lang="en-GB" sz="1200" dirty="0">
                <a:solidFill>
                  <a:schemeClr val="bg1"/>
                </a:solidFill>
              </a:rPr>
              <a:t> diseases</a:t>
            </a:r>
            <a:r>
              <a:rPr lang="en-GB" sz="1200" baseline="30000" dirty="0">
                <a:solidFill>
                  <a:schemeClr val="bg1"/>
                </a:solidFill>
              </a:rPr>
              <a:t>2 </a:t>
            </a:r>
            <a:endParaRPr lang="en-GB" sz="1200" dirty="0">
              <a:solidFill>
                <a:schemeClr val="bg1"/>
              </a:solidFill>
            </a:endParaRPr>
          </a:p>
        </p:txBody>
      </p:sp>
      <p:pic>
        <p:nvPicPr>
          <p:cNvPr id="167" name="Picture 166" descr=" 13">
            <a:extLst>
              <a:ext uri="{FF2B5EF4-FFF2-40B4-BE49-F238E27FC236}">
                <a16:creationId xmlns:a16="http://schemas.microsoft.com/office/drawing/2014/main" id="{36D37054-6915-40C3-BD45-E28906DA0920}"/>
              </a:ext>
            </a:extLst>
          </p:cNvPr>
          <p:cNvPicPr>
            <a:picLocks noChangeAspect="1"/>
          </p:cNvPicPr>
          <p:nvPr/>
        </p:nvPicPr>
        <p:blipFill>
          <a:blip r:embed="rId14"/>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2197449943"/>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showMasterSp="0">
  <p:cSld>
    <p:bg>
      <p:bgPr>
        <a:solidFill>
          <a:srgbClr val="30638B"/>
        </a:solidFill>
        <a:effectLst/>
      </p:bgPr>
    </p:bg>
    <p:spTree>
      <p:nvGrpSpPr>
        <p:cNvPr id="1" name=""/>
        <p:cNvGrpSpPr/>
        <p:nvPr/>
      </p:nvGrpSpPr>
      <p:grpSpPr>
        <a:xfrm>
          <a:off x="0" y="0"/>
          <a:ext cx="0" cy="0"/>
          <a:chOff x="0" y="0"/>
          <a:chExt cx="0" cy="0"/>
        </a:xfrm>
      </p:grpSpPr>
      <p:grpSp>
        <p:nvGrpSpPr>
          <p:cNvPr id="178" name="Group 177" descr=" 10">
            <a:extLst>
              <a:ext uri="{FF2B5EF4-FFF2-40B4-BE49-F238E27FC236}">
                <a16:creationId xmlns:a16="http://schemas.microsoft.com/office/drawing/2014/main" id="{F9D0D30A-613F-4857-940C-EA6E3995EBD0}"/>
              </a:ext>
            </a:extLst>
          </p:cNvPr>
          <p:cNvGrpSpPr/>
          <p:nvPr/>
        </p:nvGrpSpPr>
        <p:grpSpPr>
          <a:xfrm>
            <a:off x="7465209" y="1921555"/>
            <a:ext cx="3033624" cy="3170095"/>
            <a:chOff x="7465209" y="1921555"/>
            <a:chExt cx="3033624" cy="3170095"/>
          </a:xfrm>
        </p:grpSpPr>
        <p:sp>
          <p:nvSpPr>
            <p:cNvPr id="179" name="TextBox 178">
              <a:extLst>
                <a:ext uri="{FF2B5EF4-FFF2-40B4-BE49-F238E27FC236}">
                  <a16:creationId xmlns:a16="http://schemas.microsoft.com/office/drawing/2014/main" id="{01BB338A-CF66-4189-95AF-28FD3700831D}"/>
                </a:ext>
              </a:extLst>
            </p:cNvPr>
            <p:cNvSpPr txBox="1"/>
            <p:nvPr/>
          </p:nvSpPr>
          <p:spPr>
            <a:xfrm>
              <a:off x="7465209" y="3829766"/>
              <a:ext cx="3033624" cy="1261884"/>
            </a:xfrm>
            <a:prstGeom prst="rect">
              <a:avLst/>
            </a:prstGeom>
            <a:noFill/>
          </p:spPr>
          <p:txBody>
            <a:bodyPr wrap="square" rtlCol="0">
              <a:spAutoFit/>
            </a:bodyPr>
            <a:lstStyle/>
            <a:p>
              <a:pPr algn="ctr">
                <a:lnSpc>
                  <a:spcPct val="95000"/>
                </a:lnSpc>
                <a:spcAft>
                  <a:spcPts val="500"/>
                </a:spcAft>
              </a:pPr>
              <a:r>
                <a:rPr lang="en-GB" sz="2000" b="1" dirty="0">
                  <a:solidFill>
                    <a:schemeClr val="accent1">
                      <a:lumMod val="25000"/>
                      <a:lumOff val="75000"/>
                    </a:schemeClr>
                  </a:solidFill>
                </a:rPr>
                <a:t>Using data science to</a:t>
              </a:r>
              <a:br>
                <a:rPr lang="en-GB" sz="2000" b="1" dirty="0">
                  <a:solidFill>
                    <a:schemeClr val="accent1">
                      <a:lumMod val="25000"/>
                      <a:lumOff val="75000"/>
                    </a:schemeClr>
                  </a:solidFill>
                </a:rPr>
              </a:br>
              <a:r>
                <a:rPr lang="en-GB" sz="2000" b="1" dirty="0">
                  <a:solidFill>
                    <a:schemeClr val="accent1">
                      <a:lumMod val="25000"/>
                      <a:lumOff val="75000"/>
                    </a:schemeClr>
                  </a:solidFill>
                </a:rPr>
                <a:t>speed up </a:t>
              </a:r>
              <a:r>
                <a:rPr lang="en-GB" sz="2000" dirty="0">
                  <a:solidFill>
                    <a:schemeClr val="bg1"/>
                  </a:solidFill>
                </a:rPr>
                <a:t>drug design, with Microsoft AI Innovation Lab</a:t>
              </a:r>
              <a:r>
                <a:rPr lang="en-GB" sz="2000" baseline="30000" dirty="0">
                  <a:solidFill>
                    <a:schemeClr val="bg1"/>
                  </a:solidFill>
                </a:rPr>
                <a:t>3</a:t>
              </a:r>
            </a:p>
          </p:txBody>
        </p:sp>
        <p:grpSp>
          <p:nvGrpSpPr>
            <p:cNvPr id="180" name="Group 179">
              <a:extLst>
                <a:ext uri="{FF2B5EF4-FFF2-40B4-BE49-F238E27FC236}">
                  <a16:creationId xmlns:a16="http://schemas.microsoft.com/office/drawing/2014/main" id="{78A60672-5A81-4D7B-A84B-748AE4D271D5}"/>
                </a:ext>
              </a:extLst>
            </p:cNvPr>
            <p:cNvGrpSpPr/>
            <p:nvPr/>
          </p:nvGrpSpPr>
          <p:grpSpPr>
            <a:xfrm>
              <a:off x="8098330" y="1921555"/>
              <a:ext cx="1767382" cy="1767382"/>
              <a:chOff x="8606332" y="1921555"/>
              <a:chExt cx="1767382" cy="1767382"/>
            </a:xfrm>
          </p:grpSpPr>
          <p:pic>
            <p:nvPicPr>
              <p:cNvPr id="181" name="Picture 180" descr="A close up of a necklace&#10;&#10;Description automatically generated">
                <a:extLst>
                  <a:ext uri="{FF2B5EF4-FFF2-40B4-BE49-F238E27FC236}">
                    <a16:creationId xmlns:a16="http://schemas.microsoft.com/office/drawing/2014/main" id="{081C7909-9A3F-4215-8AF3-BF88235FF3AA}"/>
                  </a:ext>
                </a:extLst>
              </p:cNvPr>
              <p:cNvPicPr>
                <a:picLocks noChangeAspect="1"/>
              </p:cNvPicPr>
              <p:nvPr/>
            </p:nvPicPr>
            <p:blipFill>
              <a:blip r:embed="rId3"/>
              <a:srcRect/>
              <a:stretch>
                <a:fillRect/>
              </a:stretch>
            </p:blipFill>
            <p:spPr>
              <a:xfrm>
                <a:off x="8666182" y="1981405"/>
                <a:ext cx="1647678" cy="1647678"/>
              </a:xfrm>
              <a:custGeom>
                <a:avLst/>
                <a:gdLst>
                  <a:gd name="connsiteX0" fmla="*/ 506080 w 1647678"/>
                  <a:gd name="connsiteY0" fmla="*/ 0 h 1647678"/>
                  <a:gd name="connsiteX1" fmla="*/ 1141600 w 1647678"/>
                  <a:gd name="connsiteY1" fmla="*/ 0 h 1647678"/>
                  <a:gd name="connsiteX2" fmla="*/ 1167812 w 1647678"/>
                  <a:gd name="connsiteY2" fmla="*/ 9594 h 1647678"/>
                  <a:gd name="connsiteX3" fmla="*/ 1638086 w 1647678"/>
                  <a:gd name="connsiteY3" fmla="*/ 479868 h 1647678"/>
                  <a:gd name="connsiteX4" fmla="*/ 1647678 w 1647678"/>
                  <a:gd name="connsiteY4" fmla="*/ 506075 h 1647678"/>
                  <a:gd name="connsiteX5" fmla="*/ 1647678 w 1647678"/>
                  <a:gd name="connsiteY5" fmla="*/ 1141605 h 1647678"/>
                  <a:gd name="connsiteX6" fmla="*/ 1638086 w 1647678"/>
                  <a:gd name="connsiteY6" fmla="*/ 1167812 h 1647678"/>
                  <a:gd name="connsiteX7" fmla="*/ 1167812 w 1647678"/>
                  <a:gd name="connsiteY7" fmla="*/ 1638086 h 1647678"/>
                  <a:gd name="connsiteX8" fmla="*/ 1141605 w 1647678"/>
                  <a:gd name="connsiteY8" fmla="*/ 1647678 h 1647678"/>
                  <a:gd name="connsiteX9" fmla="*/ 506075 w 1647678"/>
                  <a:gd name="connsiteY9" fmla="*/ 1647678 h 1647678"/>
                  <a:gd name="connsiteX10" fmla="*/ 479868 w 1647678"/>
                  <a:gd name="connsiteY10" fmla="*/ 1638086 h 1647678"/>
                  <a:gd name="connsiteX11" fmla="*/ 9594 w 1647678"/>
                  <a:gd name="connsiteY11" fmla="*/ 1167812 h 1647678"/>
                  <a:gd name="connsiteX12" fmla="*/ 0 w 1647678"/>
                  <a:gd name="connsiteY12" fmla="*/ 1141600 h 1647678"/>
                  <a:gd name="connsiteX13" fmla="*/ 0 w 1647678"/>
                  <a:gd name="connsiteY13" fmla="*/ 506081 h 1647678"/>
                  <a:gd name="connsiteX14" fmla="*/ 9594 w 1647678"/>
                  <a:gd name="connsiteY14" fmla="*/ 479868 h 1647678"/>
                  <a:gd name="connsiteX15" fmla="*/ 479868 w 1647678"/>
                  <a:gd name="connsiteY15" fmla="*/ 9594 h 1647678"/>
                  <a:gd name="connsiteX16" fmla="*/ 506080 w 1647678"/>
                  <a:gd name="connsiteY16" fmla="*/ 0 h 1647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47678" h="1647678">
                    <a:moveTo>
                      <a:pt x="506080" y="0"/>
                    </a:moveTo>
                    <a:lnTo>
                      <a:pt x="1141600" y="0"/>
                    </a:lnTo>
                    <a:lnTo>
                      <a:pt x="1167812" y="9594"/>
                    </a:lnTo>
                    <a:cubicBezTo>
                      <a:pt x="1379259" y="99028"/>
                      <a:pt x="1548652" y="268421"/>
                      <a:pt x="1638086" y="479868"/>
                    </a:cubicBezTo>
                    <a:lnTo>
                      <a:pt x="1647678" y="506075"/>
                    </a:lnTo>
                    <a:lnTo>
                      <a:pt x="1647678" y="1141605"/>
                    </a:lnTo>
                    <a:lnTo>
                      <a:pt x="1638086" y="1167812"/>
                    </a:lnTo>
                    <a:cubicBezTo>
                      <a:pt x="1548652" y="1379259"/>
                      <a:pt x="1379259" y="1548652"/>
                      <a:pt x="1167812" y="1638086"/>
                    </a:cubicBezTo>
                    <a:lnTo>
                      <a:pt x="1141605" y="1647678"/>
                    </a:lnTo>
                    <a:lnTo>
                      <a:pt x="506075" y="1647678"/>
                    </a:lnTo>
                    <a:lnTo>
                      <a:pt x="479868" y="1638086"/>
                    </a:lnTo>
                    <a:cubicBezTo>
                      <a:pt x="268421" y="1548652"/>
                      <a:pt x="99028" y="1379259"/>
                      <a:pt x="9594" y="1167812"/>
                    </a:cubicBezTo>
                    <a:lnTo>
                      <a:pt x="0" y="1141600"/>
                    </a:lnTo>
                    <a:lnTo>
                      <a:pt x="0" y="506081"/>
                    </a:lnTo>
                    <a:lnTo>
                      <a:pt x="9594" y="479868"/>
                    </a:lnTo>
                    <a:cubicBezTo>
                      <a:pt x="99028" y="268421"/>
                      <a:pt x="268421" y="99028"/>
                      <a:pt x="479868" y="9594"/>
                    </a:cubicBezTo>
                    <a:lnTo>
                      <a:pt x="506080" y="0"/>
                    </a:lnTo>
                    <a:close/>
                  </a:path>
                </a:pathLst>
              </a:custGeom>
              <a:solidFill>
                <a:schemeClr val="accent1"/>
              </a:solidFill>
            </p:spPr>
          </p:pic>
          <p:pic>
            <p:nvPicPr>
              <p:cNvPr id="182" name="Picture 181" descr="A close up of a necklace&#10;&#10;Description automatically generated">
                <a:extLst>
                  <a:ext uri="{FF2B5EF4-FFF2-40B4-BE49-F238E27FC236}">
                    <a16:creationId xmlns:a16="http://schemas.microsoft.com/office/drawing/2014/main" id="{479B2587-E8A2-48FE-B0AC-69B9BB54BD9C}"/>
                  </a:ext>
                </a:extLst>
              </p:cNvPr>
              <p:cNvPicPr>
                <a:picLocks noChangeAspect="1"/>
              </p:cNvPicPr>
              <p:nvPr/>
            </p:nvPicPr>
            <p:blipFill>
              <a:blip r:embed="rId3"/>
              <a:srcRect l="30715" t="-3632" r="30715" b="100000"/>
              <a:stretch>
                <a:fillRect/>
              </a:stretch>
            </p:blipFill>
            <p:spPr>
              <a:xfrm>
                <a:off x="9172262" y="1921555"/>
                <a:ext cx="635520" cy="59851"/>
              </a:xfrm>
              <a:custGeom>
                <a:avLst/>
                <a:gdLst>
                  <a:gd name="connsiteX0" fmla="*/ 317760 w 635520"/>
                  <a:gd name="connsiteY0" fmla="*/ 0 h 59851"/>
                  <a:gd name="connsiteX1" fmla="*/ 580543 w 635520"/>
                  <a:gd name="connsiteY1" fmla="*/ 39729 h 59851"/>
                  <a:gd name="connsiteX2" fmla="*/ 635520 w 635520"/>
                  <a:gd name="connsiteY2" fmla="*/ 59851 h 59851"/>
                  <a:gd name="connsiteX3" fmla="*/ 0 w 635520"/>
                  <a:gd name="connsiteY3" fmla="*/ 59851 h 59851"/>
                  <a:gd name="connsiteX4" fmla="*/ 54977 w 635520"/>
                  <a:gd name="connsiteY4" fmla="*/ 39729 h 59851"/>
                  <a:gd name="connsiteX5" fmla="*/ 317760 w 635520"/>
                  <a:gd name="connsiteY5" fmla="*/ 0 h 5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5520" h="59851">
                    <a:moveTo>
                      <a:pt x="317760" y="0"/>
                    </a:moveTo>
                    <a:cubicBezTo>
                      <a:pt x="409269" y="0"/>
                      <a:pt x="497530" y="13909"/>
                      <a:pt x="580543" y="39729"/>
                    </a:cubicBezTo>
                    <a:lnTo>
                      <a:pt x="635520" y="59851"/>
                    </a:lnTo>
                    <a:lnTo>
                      <a:pt x="0" y="59851"/>
                    </a:lnTo>
                    <a:lnTo>
                      <a:pt x="54977" y="39729"/>
                    </a:lnTo>
                    <a:cubicBezTo>
                      <a:pt x="137990" y="13909"/>
                      <a:pt x="226251" y="0"/>
                      <a:pt x="317760" y="0"/>
                    </a:cubicBezTo>
                    <a:close/>
                  </a:path>
                </a:pathLst>
              </a:custGeom>
              <a:solidFill>
                <a:schemeClr val="accent1"/>
              </a:solidFill>
            </p:spPr>
          </p:pic>
          <p:pic>
            <p:nvPicPr>
              <p:cNvPr id="188" name="Picture 187" descr="A close up of a necklace&#10;&#10;Description automatically generated">
                <a:extLst>
                  <a:ext uri="{FF2B5EF4-FFF2-40B4-BE49-F238E27FC236}">
                    <a16:creationId xmlns:a16="http://schemas.microsoft.com/office/drawing/2014/main" id="{E3217599-4154-4C70-9F5B-010893036278}"/>
                  </a:ext>
                </a:extLst>
              </p:cNvPr>
              <p:cNvPicPr>
                <a:picLocks noChangeAspect="1"/>
              </p:cNvPicPr>
              <p:nvPr/>
            </p:nvPicPr>
            <p:blipFill>
              <a:blip r:embed="rId3"/>
              <a:srcRect l="100000" t="30714" r="-3633" b="30714"/>
              <a:stretch>
                <a:fillRect/>
              </a:stretch>
            </p:blipFill>
            <p:spPr>
              <a:xfrm>
                <a:off x="10313861" y="2487480"/>
                <a:ext cx="59853" cy="635530"/>
              </a:xfrm>
              <a:custGeom>
                <a:avLst/>
                <a:gdLst>
                  <a:gd name="connsiteX0" fmla="*/ 0 w 59853"/>
                  <a:gd name="connsiteY0" fmla="*/ 0 h 635530"/>
                  <a:gd name="connsiteX1" fmla="*/ 20124 w 59853"/>
                  <a:gd name="connsiteY1" fmla="*/ 54982 h 635530"/>
                  <a:gd name="connsiteX2" fmla="*/ 59853 w 59853"/>
                  <a:gd name="connsiteY2" fmla="*/ 317765 h 635530"/>
                  <a:gd name="connsiteX3" fmla="*/ 20124 w 59853"/>
                  <a:gd name="connsiteY3" fmla="*/ 580548 h 635530"/>
                  <a:gd name="connsiteX4" fmla="*/ 0 w 59853"/>
                  <a:gd name="connsiteY4" fmla="*/ 635530 h 635530"/>
                  <a:gd name="connsiteX5" fmla="*/ 0 w 59853"/>
                  <a:gd name="connsiteY5" fmla="*/ 0 h 63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53" h="635530">
                    <a:moveTo>
                      <a:pt x="0" y="0"/>
                    </a:moveTo>
                    <a:lnTo>
                      <a:pt x="20124" y="54982"/>
                    </a:lnTo>
                    <a:cubicBezTo>
                      <a:pt x="45944" y="137995"/>
                      <a:pt x="59853" y="226256"/>
                      <a:pt x="59853" y="317765"/>
                    </a:cubicBezTo>
                    <a:cubicBezTo>
                      <a:pt x="59853" y="409274"/>
                      <a:pt x="45944" y="497535"/>
                      <a:pt x="20124" y="580548"/>
                    </a:cubicBezTo>
                    <a:lnTo>
                      <a:pt x="0" y="635530"/>
                    </a:lnTo>
                    <a:lnTo>
                      <a:pt x="0" y="0"/>
                    </a:lnTo>
                    <a:close/>
                  </a:path>
                </a:pathLst>
              </a:custGeom>
              <a:solidFill>
                <a:schemeClr val="accent1"/>
              </a:solidFill>
            </p:spPr>
          </p:pic>
          <p:pic>
            <p:nvPicPr>
              <p:cNvPr id="189" name="Picture 188" descr="A close up of a necklace&#10;&#10;Description automatically generated">
                <a:extLst>
                  <a:ext uri="{FF2B5EF4-FFF2-40B4-BE49-F238E27FC236}">
                    <a16:creationId xmlns:a16="http://schemas.microsoft.com/office/drawing/2014/main" id="{2C45F270-92FA-4F69-89DA-ED9DCB4D339A}"/>
                  </a:ext>
                </a:extLst>
              </p:cNvPr>
              <p:cNvPicPr>
                <a:picLocks noChangeAspect="1"/>
              </p:cNvPicPr>
              <p:nvPr/>
            </p:nvPicPr>
            <p:blipFill>
              <a:blip r:embed="rId3"/>
              <a:srcRect l="-3632" t="30715" r="100000" b="30715"/>
              <a:stretch>
                <a:fillRect/>
              </a:stretch>
            </p:blipFill>
            <p:spPr>
              <a:xfrm>
                <a:off x="8606332" y="2487487"/>
                <a:ext cx="59851" cy="635519"/>
              </a:xfrm>
              <a:custGeom>
                <a:avLst/>
                <a:gdLst>
                  <a:gd name="connsiteX0" fmla="*/ 59851 w 59851"/>
                  <a:gd name="connsiteY0" fmla="*/ 0 h 635519"/>
                  <a:gd name="connsiteX1" fmla="*/ 59851 w 59851"/>
                  <a:gd name="connsiteY1" fmla="*/ 635519 h 635519"/>
                  <a:gd name="connsiteX2" fmla="*/ 39729 w 59851"/>
                  <a:gd name="connsiteY2" fmla="*/ 580542 h 635519"/>
                  <a:gd name="connsiteX3" fmla="*/ 0 w 59851"/>
                  <a:gd name="connsiteY3" fmla="*/ 317759 h 635519"/>
                  <a:gd name="connsiteX4" fmla="*/ 39729 w 59851"/>
                  <a:gd name="connsiteY4" fmla="*/ 54976 h 635519"/>
                  <a:gd name="connsiteX5" fmla="*/ 59851 w 59851"/>
                  <a:gd name="connsiteY5" fmla="*/ 0 h 63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51" h="635519">
                    <a:moveTo>
                      <a:pt x="59851" y="0"/>
                    </a:moveTo>
                    <a:lnTo>
                      <a:pt x="59851" y="635519"/>
                    </a:lnTo>
                    <a:lnTo>
                      <a:pt x="39729" y="580542"/>
                    </a:lnTo>
                    <a:cubicBezTo>
                      <a:pt x="13909" y="497529"/>
                      <a:pt x="0" y="409268"/>
                      <a:pt x="0" y="317759"/>
                    </a:cubicBezTo>
                    <a:cubicBezTo>
                      <a:pt x="0" y="226250"/>
                      <a:pt x="13909" y="137989"/>
                      <a:pt x="39729" y="54976"/>
                    </a:cubicBezTo>
                    <a:lnTo>
                      <a:pt x="59851" y="0"/>
                    </a:lnTo>
                    <a:close/>
                  </a:path>
                </a:pathLst>
              </a:custGeom>
              <a:solidFill>
                <a:schemeClr val="accent1"/>
              </a:solidFill>
            </p:spPr>
          </p:pic>
          <p:pic>
            <p:nvPicPr>
              <p:cNvPr id="208" name="Picture 207" descr="A close up of a necklace&#10;&#10;Description automatically generated">
                <a:extLst>
                  <a:ext uri="{FF2B5EF4-FFF2-40B4-BE49-F238E27FC236}">
                    <a16:creationId xmlns:a16="http://schemas.microsoft.com/office/drawing/2014/main" id="{376D872F-879D-47DC-835D-754D1AD90589}"/>
                  </a:ext>
                </a:extLst>
              </p:cNvPr>
              <p:cNvPicPr>
                <a:picLocks noChangeAspect="1"/>
              </p:cNvPicPr>
              <p:nvPr/>
            </p:nvPicPr>
            <p:blipFill>
              <a:blip r:embed="rId3"/>
              <a:srcRect l="30714" t="100000" r="30714" b="-3633"/>
              <a:stretch>
                <a:fillRect/>
              </a:stretch>
            </p:blipFill>
            <p:spPr>
              <a:xfrm>
                <a:off x="9172257" y="3629084"/>
                <a:ext cx="635530" cy="59853"/>
              </a:xfrm>
              <a:custGeom>
                <a:avLst/>
                <a:gdLst>
                  <a:gd name="connsiteX0" fmla="*/ 0 w 635530"/>
                  <a:gd name="connsiteY0" fmla="*/ 0 h 59853"/>
                  <a:gd name="connsiteX1" fmla="*/ 635530 w 635530"/>
                  <a:gd name="connsiteY1" fmla="*/ 0 h 59853"/>
                  <a:gd name="connsiteX2" fmla="*/ 580548 w 635530"/>
                  <a:gd name="connsiteY2" fmla="*/ 20124 h 59853"/>
                  <a:gd name="connsiteX3" fmla="*/ 317765 w 635530"/>
                  <a:gd name="connsiteY3" fmla="*/ 59853 h 59853"/>
                  <a:gd name="connsiteX4" fmla="*/ 54982 w 635530"/>
                  <a:gd name="connsiteY4" fmla="*/ 20124 h 59853"/>
                  <a:gd name="connsiteX5" fmla="*/ 0 w 635530"/>
                  <a:gd name="connsiteY5" fmla="*/ 0 h 5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5530" h="59853">
                    <a:moveTo>
                      <a:pt x="0" y="0"/>
                    </a:moveTo>
                    <a:lnTo>
                      <a:pt x="635530" y="0"/>
                    </a:lnTo>
                    <a:lnTo>
                      <a:pt x="580548" y="20124"/>
                    </a:lnTo>
                    <a:cubicBezTo>
                      <a:pt x="497535" y="45944"/>
                      <a:pt x="409274" y="59853"/>
                      <a:pt x="317765" y="59853"/>
                    </a:cubicBezTo>
                    <a:cubicBezTo>
                      <a:pt x="226256" y="59853"/>
                      <a:pt x="137995" y="45944"/>
                      <a:pt x="54982" y="20124"/>
                    </a:cubicBezTo>
                    <a:lnTo>
                      <a:pt x="0" y="0"/>
                    </a:lnTo>
                    <a:close/>
                  </a:path>
                </a:pathLst>
              </a:custGeom>
              <a:solidFill>
                <a:schemeClr val="accent1"/>
              </a:solidFill>
            </p:spPr>
          </p:pic>
        </p:grpSp>
      </p:grpSp>
      <p:grpSp>
        <p:nvGrpSpPr>
          <p:cNvPr id="209" name="Group 208" descr=" 8">
            <a:extLst>
              <a:ext uri="{FF2B5EF4-FFF2-40B4-BE49-F238E27FC236}">
                <a16:creationId xmlns:a16="http://schemas.microsoft.com/office/drawing/2014/main" id="{238BE756-F3F8-4F8C-9776-E6A7739857BB}"/>
              </a:ext>
            </a:extLst>
          </p:cNvPr>
          <p:cNvGrpSpPr/>
          <p:nvPr/>
        </p:nvGrpSpPr>
        <p:grpSpPr>
          <a:xfrm>
            <a:off x="529546" y="1875856"/>
            <a:ext cx="2445344" cy="2923406"/>
            <a:chOff x="529546" y="1875856"/>
            <a:chExt cx="2445344" cy="2923406"/>
          </a:xfrm>
        </p:grpSpPr>
        <p:sp>
          <p:nvSpPr>
            <p:cNvPr id="212" name="TextBox 211">
              <a:extLst>
                <a:ext uri="{FF2B5EF4-FFF2-40B4-BE49-F238E27FC236}">
                  <a16:creationId xmlns:a16="http://schemas.microsoft.com/office/drawing/2014/main" id="{D682C3A5-220A-49E1-AA9B-2328F81DE55C}"/>
                </a:ext>
              </a:extLst>
            </p:cNvPr>
            <p:cNvSpPr txBox="1"/>
            <p:nvPr/>
          </p:nvSpPr>
          <p:spPr>
            <a:xfrm>
              <a:off x="529546" y="3829766"/>
              <a:ext cx="2445344" cy="969496"/>
            </a:xfrm>
            <a:prstGeom prst="rect">
              <a:avLst/>
            </a:prstGeom>
            <a:noFill/>
          </p:spPr>
          <p:txBody>
            <a:bodyPr wrap="square" rtlCol="0">
              <a:spAutoFit/>
            </a:bodyPr>
            <a:lstStyle/>
            <a:p>
              <a:pPr algn="ctr">
                <a:lnSpc>
                  <a:spcPct val="95000"/>
                </a:lnSpc>
                <a:spcAft>
                  <a:spcPts val="500"/>
                </a:spcAft>
              </a:pPr>
              <a:r>
                <a:rPr lang="en-GB" sz="2000" b="1" dirty="0">
                  <a:solidFill>
                    <a:schemeClr val="accent1">
                      <a:lumMod val="25000"/>
                      <a:lumOff val="75000"/>
                    </a:schemeClr>
                  </a:solidFill>
                </a:rPr>
                <a:t>Big data: </a:t>
              </a:r>
              <a:r>
                <a:rPr lang="en-GB" sz="2000" dirty="0">
                  <a:solidFill>
                    <a:schemeClr val="bg1"/>
                  </a:solidFill>
                </a:rPr>
                <a:t>2 million</a:t>
              </a:r>
              <a:br>
                <a:rPr lang="en-GB" sz="2000" dirty="0">
                  <a:solidFill>
                    <a:schemeClr val="bg1"/>
                  </a:solidFill>
                </a:rPr>
              </a:br>
              <a:r>
                <a:rPr lang="en-GB" sz="2000" dirty="0">
                  <a:solidFill>
                    <a:schemeClr val="bg1"/>
                  </a:solidFill>
                </a:rPr>
                <a:t>patient-years of </a:t>
              </a:r>
              <a:br>
                <a:rPr lang="en-GB" sz="2000" dirty="0">
                  <a:solidFill>
                    <a:schemeClr val="bg1"/>
                  </a:solidFill>
                </a:rPr>
              </a:br>
              <a:r>
                <a:rPr lang="en-GB" sz="2000" dirty="0">
                  <a:solidFill>
                    <a:schemeClr val="bg1"/>
                  </a:solidFill>
                </a:rPr>
                <a:t>data collected</a:t>
              </a:r>
              <a:r>
                <a:rPr lang="en-GB" sz="2000" baseline="30000" dirty="0">
                  <a:solidFill>
                    <a:schemeClr val="bg1"/>
                  </a:solidFill>
                </a:rPr>
                <a:t>1,a</a:t>
              </a:r>
            </a:p>
          </p:txBody>
        </p:sp>
        <p:grpSp>
          <p:nvGrpSpPr>
            <p:cNvPr id="213" name="Group 212">
              <a:extLst>
                <a:ext uri="{FF2B5EF4-FFF2-40B4-BE49-F238E27FC236}">
                  <a16:creationId xmlns:a16="http://schemas.microsoft.com/office/drawing/2014/main" id="{378BBCC6-8A7D-402D-BCD1-FDA425EF78EA}"/>
                </a:ext>
              </a:extLst>
            </p:cNvPr>
            <p:cNvGrpSpPr/>
            <p:nvPr/>
          </p:nvGrpSpPr>
          <p:grpSpPr>
            <a:xfrm>
              <a:off x="868528" y="1875856"/>
              <a:ext cx="1767381" cy="1767381"/>
              <a:chOff x="1434585" y="1875856"/>
              <a:chExt cx="1767381" cy="1767381"/>
            </a:xfrm>
          </p:grpSpPr>
          <p:sp>
            <p:nvSpPr>
              <p:cNvPr id="219" name="Oval 218">
                <a:extLst>
                  <a:ext uri="{FF2B5EF4-FFF2-40B4-BE49-F238E27FC236}">
                    <a16:creationId xmlns:a16="http://schemas.microsoft.com/office/drawing/2014/main" id="{5D7FB754-5693-4E29-96B4-3E82744554B7}"/>
                  </a:ext>
                </a:extLst>
              </p:cNvPr>
              <p:cNvSpPr/>
              <p:nvPr/>
            </p:nvSpPr>
            <p:spPr>
              <a:xfrm>
                <a:off x="1434585" y="1875856"/>
                <a:ext cx="1767381" cy="176738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20" name="Rectangle 219">
                <a:extLst>
                  <a:ext uri="{FF2B5EF4-FFF2-40B4-BE49-F238E27FC236}">
                    <a16:creationId xmlns:a16="http://schemas.microsoft.com/office/drawing/2014/main" id="{A7A8B318-3A55-44A6-8723-A29A22ECD731}"/>
                  </a:ext>
                </a:extLst>
              </p:cNvPr>
              <p:cNvSpPr/>
              <p:nvPr/>
            </p:nvSpPr>
            <p:spPr>
              <a:xfrm>
                <a:off x="2261574" y="2718975"/>
                <a:ext cx="162018" cy="504056"/>
              </a:xfrm>
              <a:prstGeom prst="rect">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a:p>
            </p:txBody>
          </p:sp>
          <p:sp>
            <p:nvSpPr>
              <p:cNvPr id="221" name="Rectangle 220">
                <a:extLst>
                  <a:ext uri="{FF2B5EF4-FFF2-40B4-BE49-F238E27FC236}">
                    <a16:creationId xmlns:a16="http://schemas.microsoft.com/office/drawing/2014/main" id="{D8BCDB56-BDCD-4FBE-8F97-9FF25EE8BBCC}"/>
                  </a:ext>
                </a:extLst>
              </p:cNvPr>
              <p:cNvSpPr/>
              <p:nvPr/>
            </p:nvSpPr>
            <p:spPr>
              <a:xfrm>
                <a:off x="2494937" y="2538955"/>
                <a:ext cx="162018" cy="684076"/>
              </a:xfrm>
              <a:prstGeom prst="rect">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a:p>
            </p:txBody>
          </p:sp>
          <p:sp>
            <p:nvSpPr>
              <p:cNvPr id="222" name="Rectangle 221">
                <a:extLst>
                  <a:ext uri="{FF2B5EF4-FFF2-40B4-BE49-F238E27FC236}">
                    <a16:creationId xmlns:a16="http://schemas.microsoft.com/office/drawing/2014/main" id="{032B9386-B3B4-48FD-9D9B-9E45F5E26F7F}"/>
                  </a:ext>
                </a:extLst>
              </p:cNvPr>
              <p:cNvSpPr/>
              <p:nvPr/>
            </p:nvSpPr>
            <p:spPr>
              <a:xfrm>
                <a:off x="2714012" y="2322931"/>
                <a:ext cx="162018" cy="900100"/>
              </a:xfrm>
              <a:prstGeom prst="rect">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a:p>
            </p:txBody>
          </p:sp>
          <p:grpSp>
            <p:nvGrpSpPr>
              <p:cNvPr id="223" name="Group 222">
                <a:extLst>
                  <a:ext uri="{FF2B5EF4-FFF2-40B4-BE49-F238E27FC236}">
                    <a16:creationId xmlns:a16="http://schemas.microsoft.com/office/drawing/2014/main" id="{F78253B0-8510-4682-843A-DC4ABCB4299E}"/>
                  </a:ext>
                </a:extLst>
              </p:cNvPr>
              <p:cNvGrpSpPr/>
              <p:nvPr/>
            </p:nvGrpSpPr>
            <p:grpSpPr>
              <a:xfrm>
                <a:off x="1764306" y="2448945"/>
                <a:ext cx="540060" cy="774086"/>
                <a:chOff x="1764306" y="2768259"/>
                <a:chExt cx="540060" cy="774086"/>
              </a:xfrm>
              <a:solidFill>
                <a:schemeClr val="bg1"/>
              </a:solidFill>
            </p:grpSpPr>
            <p:sp>
              <p:nvSpPr>
                <p:cNvPr id="224" name="Oval 223">
                  <a:extLst>
                    <a:ext uri="{FF2B5EF4-FFF2-40B4-BE49-F238E27FC236}">
                      <a16:creationId xmlns:a16="http://schemas.microsoft.com/office/drawing/2014/main" id="{F0866B5A-F814-410C-87A9-CC92781C2F78}"/>
                    </a:ext>
                  </a:extLst>
                </p:cNvPr>
                <p:cNvSpPr/>
                <p:nvPr/>
              </p:nvSpPr>
              <p:spPr>
                <a:xfrm>
                  <a:off x="1890320" y="2768259"/>
                  <a:ext cx="288032" cy="321370"/>
                </a:xfrm>
                <a:prstGeom prst="ellipse">
                  <a:avLst/>
                </a:prstGeom>
                <a:gr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25" name="Rectangle: Top Corners Rounded 224">
                  <a:extLst>
                    <a:ext uri="{FF2B5EF4-FFF2-40B4-BE49-F238E27FC236}">
                      <a16:creationId xmlns:a16="http://schemas.microsoft.com/office/drawing/2014/main" id="{FA11F45A-A5C9-42E4-8D2A-3BF13B61E2F1}"/>
                    </a:ext>
                  </a:extLst>
                </p:cNvPr>
                <p:cNvSpPr/>
                <p:nvPr/>
              </p:nvSpPr>
              <p:spPr>
                <a:xfrm>
                  <a:off x="1764306" y="3146301"/>
                  <a:ext cx="540060" cy="396044"/>
                </a:xfrm>
                <a:prstGeom prst="round2SameRect">
                  <a:avLst>
                    <a:gd name="adj1" fmla="val 50000"/>
                    <a:gd name="adj2" fmla="val 0"/>
                  </a:avLst>
                </a:prstGeom>
                <a:gr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grpSp>
        </p:grpSp>
      </p:grpSp>
      <p:grpSp>
        <p:nvGrpSpPr>
          <p:cNvPr id="226" name="Group 225" descr=" 9">
            <a:extLst>
              <a:ext uri="{FF2B5EF4-FFF2-40B4-BE49-F238E27FC236}">
                <a16:creationId xmlns:a16="http://schemas.microsoft.com/office/drawing/2014/main" id="{26D417E5-1992-4EE4-B155-81FE5FF55125}"/>
              </a:ext>
            </a:extLst>
          </p:cNvPr>
          <p:cNvGrpSpPr/>
          <p:nvPr/>
        </p:nvGrpSpPr>
        <p:grpSpPr>
          <a:xfrm>
            <a:off x="3618405" y="1921554"/>
            <a:ext cx="3441662" cy="3170096"/>
            <a:chOff x="3618405" y="1921554"/>
            <a:chExt cx="3441662" cy="3170096"/>
          </a:xfrm>
        </p:grpSpPr>
        <p:sp>
          <p:nvSpPr>
            <p:cNvPr id="227" name="TextBox 226">
              <a:extLst>
                <a:ext uri="{FF2B5EF4-FFF2-40B4-BE49-F238E27FC236}">
                  <a16:creationId xmlns:a16="http://schemas.microsoft.com/office/drawing/2014/main" id="{A758755D-A298-47B3-95BC-0E09500C8C12}"/>
                </a:ext>
              </a:extLst>
            </p:cNvPr>
            <p:cNvSpPr txBox="1"/>
            <p:nvPr/>
          </p:nvSpPr>
          <p:spPr>
            <a:xfrm>
              <a:off x="3618405" y="3829766"/>
              <a:ext cx="3441662" cy="1261884"/>
            </a:xfrm>
            <a:prstGeom prst="rect">
              <a:avLst/>
            </a:prstGeom>
            <a:noFill/>
          </p:spPr>
          <p:txBody>
            <a:bodyPr wrap="square" rtlCol="0">
              <a:spAutoFit/>
            </a:bodyPr>
            <a:lstStyle/>
            <a:p>
              <a:pPr algn="ctr">
                <a:lnSpc>
                  <a:spcPct val="95000"/>
                </a:lnSpc>
                <a:spcAft>
                  <a:spcPts val="500"/>
                </a:spcAft>
              </a:pPr>
              <a:r>
                <a:rPr lang="en-GB" sz="2000" dirty="0">
                  <a:solidFill>
                    <a:schemeClr val="bg1"/>
                  </a:solidFill>
                </a:rPr>
                <a:t>Data collaboration e.g. using</a:t>
              </a:r>
              <a:r>
                <a:rPr lang="en-GB" sz="2000" b="1" dirty="0">
                  <a:solidFill>
                    <a:schemeClr val="bg1"/>
                  </a:solidFill>
                </a:rPr>
                <a:t/>
              </a:r>
              <a:br>
                <a:rPr lang="en-GB" sz="2000" b="1" dirty="0">
                  <a:solidFill>
                    <a:schemeClr val="bg1"/>
                  </a:solidFill>
                </a:rPr>
              </a:br>
              <a:r>
                <a:rPr lang="en-GB" sz="2000" b="1" dirty="0">
                  <a:solidFill>
                    <a:schemeClr val="accent1">
                      <a:lumMod val="25000"/>
                      <a:lumOff val="75000"/>
                    </a:schemeClr>
                  </a:solidFill>
                </a:rPr>
                <a:t>AI</a:t>
              </a:r>
              <a:r>
                <a:rPr lang="en-GB" sz="2000" dirty="0">
                  <a:solidFill>
                    <a:schemeClr val="bg1"/>
                  </a:solidFill>
                </a:rPr>
                <a:t> to transform MS</a:t>
              </a:r>
              <a:br>
                <a:rPr lang="en-GB" sz="2000" dirty="0">
                  <a:solidFill>
                    <a:schemeClr val="bg1"/>
                  </a:solidFill>
                </a:rPr>
              </a:br>
              <a:r>
                <a:rPr lang="en-GB" sz="2000" dirty="0">
                  <a:solidFill>
                    <a:schemeClr val="bg1"/>
                  </a:solidFill>
                </a:rPr>
                <a:t>management, with the Oxford Big Data Institute</a:t>
              </a:r>
              <a:r>
                <a:rPr lang="en-GB" sz="2000" baseline="30000" dirty="0">
                  <a:solidFill>
                    <a:schemeClr val="bg1"/>
                  </a:solidFill>
                </a:rPr>
                <a:t>2</a:t>
              </a:r>
            </a:p>
          </p:txBody>
        </p:sp>
        <p:grpSp>
          <p:nvGrpSpPr>
            <p:cNvPr id="228" name="Group 227">
              <a:extLst>
                <a:ext uri="{FF2B5EF4-FFF2-40B4-BE49-F238E27FC236}">
                  <a16:creationId xmlns:a16="http://schemas.microsoft.com/office/drawing/2014/main" id="{F4DFEE4E-A4A9-42DC-8106-C059E4029CB7}"/>
                </a:ext>
              </a:extLst>
            </p:cNvPr>
            <p:cNvGrpSpPr/>
            <p:nvPr/>
          </p:nvGrpSpPr>
          <p:grpSpPr>
            <a:xfrm>
              <a:off x="4483429" y="1921554"/>
              <a:ext cx="1767381" cy="1767381"/>
              <a:chOff x="4818403" y="1921554"/>
              <a:chExt cx="1767381" cy="1767381"/>
            </a:xfrm>
          </p:grpSpPr>
          <p:sp>
            <p:nvSpPr>
              <p:cNvPr id="229" name="Oval 228">
                <a:extLst>
                  <a:ext uri="{FF2B5EF4-FFF2-40B4-BE49-F238E27FC236}">
                    <a16:creationId xmlns:a16="http://schemas.microsoft.com/office/drawing/2014/main" id="{6C35B957-3A80-4598-B246-8CC9CD379075}"/>
                  </a:ext>
                </a:extLst>
              </p:cNvPr>
              <p:cNvSpPr/>
              <p:nvPr/>
            </p:nvSpPr>
            <p:spPr>
              <a:xfrm>
                <a:off x="4818403" y="1921554"/>
                <a:ext cx="1767381" cy="176738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30" name="Freeform: Shape 229">
                <a:extLst>
                  <a:ext uri="{FF2B5EF4-FFF2-40B4-BE49-F238E27FC236}">
                    <a16:creationId xmlns:a16="http://schemas.microsoft.com/office/drawing/2014/main" id="{5746ECA0-8D9D-46BB-AE95-D05A598FE778}"/>
                  </a:ext>
                </a:extLst>
              </p:cNvPr>
              <p:cNvSpPr/>
              <p:nvPr/>
            </p:nvSpPr>
            <p:spPr>
              <a:xfrm>
                <a:off x="5051455" y="2480786"/>
                <a:ext cx="1081277" cy="926460"/>
              </a:xfrm>
              <a:custGeom>
                <a:avLst/>
                <a:gdLst>
                  <a:gd name="connsiteX0" fmla="*/ 1250549 w 1250549"/>
                  <a:gd name="connsiteY0" fmla="*/ 417320 h 1071496"/>
                  <a:gd name="connsiteX1" fmla="*/ 1157498 w 1250549"/>
                  <a:gd name="connsiteY1" fmla="*/ 273514 h 1071496"/>
                  <a:gd name="connsiteX2" fmla="*/ 984085 w 1250549"/>
                  <a:gd name="connsiteY2" fmla="*/ 111379 h 1071496"/>
                  <a:gd name="connsiteX3" fmla="*/ 852968 w 1250549"/>
                  <a:gd name="connsiteY3" fmla="*/ 29607 h 1071496"/>
                  <a:gd name="connsiteX4" fmla="*/ 852968 w 1250549"/>
                  <a:gd name="connsiteY4" fmla="*/ 29607 h 1071496"/>
                  <a:gd name="connsiteX5" fmla="*/ 852968 w 1250549"/>
                  <a:gd name="connsiteY5" fmla="*/ 29607 h 1071496"/>
                  <a:gd name="connsiteX6" fmla="*/ 831820 w 1250549"/>
                  <a:gd name="connsiteY6" fmla="*/ 31017 h 1071496"/>
                  <a:gd name="connsiteX7" fmla="*/ 830410 w 1250549"/>
                  <a:gd name="connsiteY7" fmla="*/ 31017 h 1071496"/>
                  <a:gd name="connsiteX8" fmla="*/ 807852 w 1250549"/>
                  <a:gd name="connsiteY8" fmla="*/ 36656 h 1071496"/>
                  <a:gd name="connsiteX9" fmla="*/ 707752 w 1250549"/>
                  <a:gd name="connsiteY9" fmla="*/ 0 h 1071496"/>
                  <a:gd name="connsiteX10" fmla="*/ 624570 w 1250549"/>
                  <a:gd name="connsiteY10" fmla="*/ 25378 h 1071496"/>
                  <a:gd name="connsiteX11" fmla="*/ 541388 w 1250549"/>
                  <a:gd name="connsiteY11" fmla="*/ 8459 h 1071496"/>
                  <a:gd name="connsiteX12" fmla="*/ 390532 w 1250549"/>
                  <a:gd name="connsiteY12" fmla="*/ 76133 h 1071496"/>
                  <a:gd name="connsiteX13" fmla="*/ 353876 w 1250549"/>
                  <a:gd name="connsiteY13" fmla="*/ 71903 h 1071496"/>
                  <a:gd name="connsiteX14" fmla="*/ 229808 w 1250549"/>
                  <a:gd name="connsiteY14" fmla="*/ 140986 h 1071496"/>
                  <a:gd name="connsiteX15" fmla="*/ 224168 w 1250549"/>
                  <a:gd name="connsiteY15" fmla="*/ 140986 h 1071496"/>
                  <a:gd name="connsiteX16" fmla="*/ 217119 w 1250549"/>
                  <a:gd name="connsiteY16" fmla="*/ 140986 h 1071496"/>
                  <a:gd name="connsiteX17" fmla="*/ 208660 w 1250549"/>
                  <a:gd name="connsiteY17" fmla="*/ 142396 h 1071496"/>
                  <a:gd name="connsiteX18" fmla="*/ 201611 w 1250549"/>
                  <a:gd name="connsiteY18" fmla="*/ 143806 h 1071496"/>
                  <a:gd name="connsiteX19" fmla="*/ 193151 w 1250549"/>
                  <a:gd name="connsiteY19" fmla="*/ 146626 h 1071496"/>
                  <a:gd name="connsiteX20" fmla="*/ 186102 w 1250549"/>
                  <a:gd name="connsiteY20" fmla="*/ 148036 h 1071496"/>
                  <a:gd name="connsiteX21" fmla="*/ 179053 w 1250549"/>
                  <a:gd name="connsiteY21" fmla="*/ 150855 h 1071496"/>
                  <a:gd name="connsiteX22" fmla="*/ 172003 w 1250549"/>
                  <a:gd name="connsiteY22" fmla="*/ 153675 h 1071496"/>
                  <a:gd name="connsiteX23" fmla="*/ 166364 w 1250549"/>
                  <a:gd name="connsiteY23" fmla="*/ 156495 h 1071496"/>
                  <a:gd name="connsiteX24" fmla="*/ 157905 w 1250549"/>
                  <a:gd name="connsiteY24" fmla="*/ 160724 h 1071496"/>
                  <a:gd name="connsiteX25" fmla="*/ 157905 w 1250549"/>
                  <a:gd name="connsiteY25" fmla="*/ 160724 h 1071496"/>
                  <a:gd name="connsiteX26" fmla="*/ 70493 w 1250549"/>
                  <a:gd name="connsiteY26" fmla="*/ 298891 h 1071496"/>
                  <a:gd name="connsiteX27" fmla="*/ 70493 w 1250549"/>
                  <a:gd name="connsiteY27" fmla="*/ 300301 h 1071496"/>
                  <a:gd name="connsiteX28" fmla="*/ 0 w 1250549"/>
                  <a:gd name="connsiteY28" fmla="*/ 465255 h 1071496"/>
                  <a:gd name="connsiteX29" fmla="*/ 228398 w 1250549"/>
                  <a:gd name="connsiteY29" fmla="*/ 693653 h 1071496"/>
                  <a:gd name="connsiteX30" fmla="*/ 267874 w 1250549"/>
                  <a:gd name="connsiteY30" fmla="*/ 690833 h 1071496"/>
                  <a:gd name="connsiteX31" fmla="*/ 321449 w 1250549"/>
                  <a:gd name="connsiteY31" fmla="*/ 700702 h 1071496"/>
                  <a:gd name="connsiteX32" fmla="*/ 531519 w 1250549"/>
                  <a:gd name="connsiteY32" fmla="*/ 838869 h 1071496"/>
                  <a:gd name="connsiteX33" fmla="*/ 742998 w 1250549"/>
                  <a:gd name="connsiteY33" fmla="*/ 1050349 h 1071496"/>
                  <a:gd name="connsiteX34" fmla="*/ 742998 w 1250549"/>
                  <a:gd name="connsiteY34" fmla="*/ 1071497 h 1071496"/>
                  <a:gd name="connsiteX35" fmla="*/ 903723 w 1250549"/>
                  <a:gd name="connsiteY35" fmla="*/ 1071497 h 1071496"/>
                  <a:gd name="connsiteX36" fmla="*/ 885395 w 1250549"/>
                  <a:gd name="connsiteY36" fmla="*/ 940379 h 1071496"/>
                  <a:gd name="connsiteX37" fmla="*/ 1130711 w 1250549"/>
                  <a:gd name="connsiteY37" fmla="*/ 768376 h 1071496"/>
                  <a:gd name="connsiteX38" fmla="*/ 1137760 w 1250549"/>
                  <a:gd name="connsiteY38" fmla="*/ 710571 h 1071496"/>
                  <a:gd name="connsiteX39" fmla="*/ 1250549 w 1250549"/>
                  <a:gd name="connsiteY39" fmla="*/ 551257 h 1071496"/>
                  <a:gd name="connsiteX40" fmla="*/ 1236451 w 1250549"/>
                  <a:gd name="connsiteY40" fmla="*/ 483583 h 1071496"/>
                  <a:gd name="connsiteX41" fmla="*/ 1250549 w 1250549"/>
                  <a:gd name="connsiteY41" fmla="*/ 417320 h 1071496"/>
                  <a:gd name="connsiteX42" fmla="*/ 1189925 w 1250549"/>
                  <a:gd name="connsiteY42" fmla="*/ 493452 h 1071496"/>
                  <a:gd name="connsiteX43" fmla="*/ 1204024 w 1250549"/>
                  <a:gd name="connsiteY43" fmla="*/ 551257 h 1071496"/>
                  <a:gd name="connsiteX44" fmla="*/ 1132121 w 1250549"/>
                  <a:gd name="connsiteY44" fmla="*/ 662636 h 1071496"/>
                  <a:gd name="connsiteX45" fmla="*/ 965757 w 1250549"/>
                  <a:gd name="connsiteY45" fmla="*/ 490633 h 1071496"/>
                  <a:gd name="connsiteX46" fmla="*/ 937559 w 1250549"/>
                  <a:gd name="connsiteY46" fmla="*/ 507551 h 1071496"/>
                  <a:gd name="connsiteX47" fmla="*/ 954478 w 1250549"/>
                  <a:gd name="connsiteY47" fmla="*/ 535748 h 1071496"/>
                  <a:gd name="connsiteX48" fmla="*/ 1091235 w 1250549"/>
                  <a:gd name="connsiteY48" fmla="*/ 693653 h 1071496"/>
                  <a:gd name="connsiteX49" fmla="*/ 1087005 w 1250549"/>
                  <a:gd name="connsiteY49" fmla="*/ 757097 h 1071496"/>
                  <a:gd name="connsiteX50" fmla="*/ 864247 w 1250549"/>
                  <a:gd name="connsiteY50" fmla="*/ 889624 h 1071496"/>
                  <a:gd name="connsiteX51" fmla="*/ 831820 w 1250549"/>
                  <a:gd name="connsiteY51" fmla="*/ 881165 h 1071496"/>
                  <a:gd name="connsiteX52" fmla="*/ 851558 w 1250549"/>
                  <a:gd name="connsiteY52" fmla="*/ 1024971 h 1071496"/>
                  <a:gd name="connsiteX53" fmla="*/ 786704 w 1250549"/>
                  <a:gd name="connsiteY53" fmla="*/ 1024971 h 1071496"/>
                  <a:gd name="connsiteX54" fmla="*/ 530109 w 1250549"/>
                  <a:gd name="connsiteY54" fmla="*/ 789524 h 1071496"/>
                  <a:gd name="connsiteX55" fmla="*/ 369384 w 1250549"/>
                  <a:gd name="connsiteY55" fmla="*/ 696473 h 1071496"/>
                  <a:gd name="connsiteX56" fmla="*/ 367974 w 1250549"/>
                  <a:gd name="connsiteY56" fmla="*/ 692243 h 1071496"/>
                  <a:gd name="connsiteX57" fmla="*/ 415910 w 1250549"/>
                  <a:gd name="connsiteY57" fmla="*/ 558306 h 1071496"/>
                  <a:gd name="connsiteX58" fmla="*/ 427189 w 1250549"/>
                  <a:gd name="connsiteY58" fmla="*/ 527289 h 1071496"/>
                  <a:gd name="connsiteX59" fmla="*/ 396172 w 1250549"/>
                  <a:gd name="connsiteY59" fmla="*/ 516010 h 1071496"/>
                  <a:gd name="connsiteX60" fmla="*/ 312990 w 1250549"/>
                  <a:gd name="connsiteY60" fmla="*/ 649947 h 1071496"/>
                  <a:gd name="connsiteX61" fmla="*/ 276333 w 1250549"/>
                  <a:gd name="connsiteY61" fmla="*/ 641488 h 1071496"/>
                  <a:gd name="connsiteX62" fmla="*/ 270694 w 1250549"/>
                  <a:gd name="connsiteY62" fmla="*/ 638668 h 1071496"/>
                  <a:gd name="connsiteX63" fmla="*/ 265054 w 1250549"/>
                  <a:gd name="connsiteY63" fmla="*/ 640078 h 1071496"/>
                  <a:gd name="connsiteX64" fmla="*/ 228398 w 1250549"/>
                  <a:gd name="connsiteY64" fmla="*/ 644308 h 1071496"/>
                  <a:gd name="connsiteX65" fmla="*/ 45116 w 1250549"/>
                  <a:gd name="connsiteY65" fmla="*/ 461026 h 1071496"/>
                  <a:gd name="connsiteX66" fmla="*/ 77543 w 1250549"/>
                  <a:gd name="connsiteY66" fmla="*/ 358105 h 1071496"/>
                  <a:gd name="connsiteX67" fmla="*/ 194561 w 1250549"/>
                  <a:gd name="connsiteY67" fmla="*/ 468075 h 1071496"/>
                  <a:gd name="connsiteX68" fmla="*/ 186102 w 1250549"/>
                  <a:gd name="connsiteY68" fmla="*/ 489223 h 1071496"/>
                  <a:gd name="connsiteX69" fmla="*/ 197381 w 1250549"/>
                  <a:gd name="connsiteY69" fmla="*/ 562536 h 1071496"/>
                  <a:gd name="connsiteX70" fmla="*/ 217119 w 1250549"/>
                  <a:gd name="connsiteY70" fmla="*/ 573815 h 1071496"/>
                  <a:gd name="connsiteX71" fmla="*/ 228398 w 1250549"/>
                  <a:gd name="connsiteY71" fmla="*/ 570995 h 1071496"/>
                  <a:gd name="connsiteX72" fmla="*/ 236857 w 1250549"/>
                  <a:gd name="connsiteY72" fmla="*/ 539978 h 1071496"/>
                  <a:gd name="connsiteX73" fmla="*/ 231218 w 1250549"/>
                  <a:gd name="connsiteY73" fmla="*/ 501912 h 1071496"/>
                  <a:gd name="connsiteX74" fmla="*/ 253776 w 1250549"/>
                  <a:gd name="connsiteY74" fmla="*/ 470895 h 1071496"/>
                  <a:gd name="connsiteX75" fmla="*/ 262235 w 1250549"/>
                  <a:gd name="connsiteY75" fmla="*/ 439878 h 1071496"/>
                  <a:gd name="connsiteX76" fmla="*/ 236857 w 1250549"/>
                  <a:gd name="connsiteY76" fmla="*/ 430009 h 1071496"/>
                  <a:gd name="connsiteX77" fmla="*/ 115609 w 1250549"/>
                  <a:gd name="connsiteY77" fmla="*/ 307350 h 1071496"/>
                  <a:gd name="connsiteX78" fmla="*/ 238267 w 1250549"/>
                  <a:gd name="connsiteY78" fmla="*/ 184692 h 1071496"/>
                  <a:gd name="connsiteX79" fmla="*/ 241087 w 1250549"/>
                  <a:gd name="connsiteY79" fmla="*/ 184692 h 1071496"/>
                  <a:gd name="connsiteX80" fmla="*/ 259415 w 1250549"/>
                  <a:gd name="connsiteY80" fmla="*/ 186102 h 1071496"/>
                  <a:gd name="connsiteX81" fmla="*/ 266464 w 1250549"/>
                  <a:gd name="connsiteY81" fmla="*/ 172003 h 1071496"/>
                  <a:gd name="connsiteX82" fmla="*/ 356696 w 1250549"/>
                  <a:gd name="connsiteY82" fmla="*/ 115609 h 1071496"/>
                  <a:gd name="connsiteX83" fmla="*/ 393352 w 1250549"/>
                  <a:gd name="connsiteY83" fmla="*/ 122658 h 1071496"/>
                  <a:gd name="connsiteX84" fmla="*/ 408861 w 1250549"/>
                  <a:gd name="connsiteY84" fmla="*/ 128298 h 1071496"/>
                  <a:gd name="connsiteX85" fmla="*/ 418730 w 1250549"/>
                  <a:gd name="connsiteY85" fmla="*/ 114199 h 1071496"/>
                  <a:gd name="connsiteX86" fmla="*/ 544207 w 1250549"/>
                  <a:gd name="connsiteY86" fmla="*/ 52165 h 1071496"/>
                  <a:gd name="connsiteX87" fmla="*/ 618930 w 1250549"/>
                  <a:gd name="connsiteY87" fmla="*/ 70493 h 1071496"/>
                  <a:gd name="connsiteX88" fmla="*/ 633029 w 1250549"/>
                  <a:gd name="connsiteY88" fmla="*/ 77543 h 1071496"/>
                  <a:gd name="connsiteX89" fmla="*/ 644308 w 1250549"/>
                  <a:gd name="connsiteY89" fmla="*/ 67673 h 1071496"/>
                  <a:gd name="connsiteX90" fmla="*/ 709162 w 1250549"/>
                  <a:gd name="connsiteY90" fmla="*/ 43706 h 1071496"/>
                  <a:gd name="connsiteX91" fmla="*/ 764146 w 1250549"/>
                  <a:gd name="connsiteY91" fmla="*/ 60624 h 1071496"/>
                  <a:gd name="connsiteX92" fmla="*/ 707752 w 1250549"/>
                  <a:gd name="connsiteY92" fmla="*/ 174823 h 1071496"/>
                  <a:gd name="connsiteX93" fmla="*/ 730310 w 1250549"/>
                  <a:gd name="connsiteY93" fmla="*/ 197381 h 1071496"/>
                  <a:gd name="connsiteX94" fmla="*/ 752867 w 1250549"/>
                  <a:gd name="connsiteY94" fmla="*/ 174823 h 1071496"/>
                  <a:gd name="connsiteX95" fmla="*/ 803622 w 1250549"/>
                  <a:gd name="connsiteY95" fmla="*/ 87412 h 1071496"/>
                  <a:gd name="connsiteX96" fmla="*/ 810672 w 1250549"/>
                  <a:gd name="connsiteY96" fmla="*/ 84592 h 1071496"/>
                  <a:gd name="connsiteX97" fmla="*/ 852968 w 1250549"/>
                  <a:gd name="connsiteY97" fmla="*/ 74723 h 1071496"/>
                  <a:gd name="connsiteX98" fmla="*/ 947429 w 1250549"/>
                  <a:gd name="connsiteY98" fmla="*/ 140986 h 1071496"/>
                  <a:gd name="connsiteX99" fmla="*/ 953068 w 1250549"/>
                  <a:gd name="connsiteY99" fmla="*/ 156495 h 1071496"/>
                  <a:gd name="connsiteX100" fmla="*/ 968577 w 1250549"/>
                  <a:gd name="connsiteY100" fmla="*/ 156495 h 1071496"/>
                  <a:gd name="connsiteX101" fmla="*/ 1113792 w 1250549"/>
                  <a:gd name="connsiteY101" fmla="*/ 291842 h 1071496"/>
                  <a:gd name="connsiteX102" fmla="*/ 1115202 w 1250549"/>
                  <a:gd name="connsiteY102" fmla="*/ 307350 h 1071496"/>
                  <a:gd name="connsiteX103" fmla="*/ 1129301 w 1250549"/>
                  <a:gd name="connsiteY103" fmla="*/ 311580 h 1071496"/>
                  <a:gd name="connsiteX104" fmla="*/ 1205434 w 1250549"/>
                  <a:gd name="connsiteY104" fmla="*/ 417320 h 1071496"/>
                  <a:gd name="connsiteX105" fmla="*/ 1191335 w 1250549"/>
                  <a:gd name="connsiteY105" fmla="*/ 470895 h 1071496"/>
                  <a:gd name="connsiteX106" fmla="*/ 1185696 w 1250549"/>
                  <a:gd name="connsiteY106" fmla="*/ 482173 h 1071496"/>
                  <a:gd name="connsiteX107" fmla="*/ 1189925 w 1250549"/>
                  <a:gd name="connsiteY107" fmla="*/ 493452 h 1071496"/>
                  <a:gd name="connsiteX108" fmla="*/ 704932 w 1250549"/>
                  <a:gd name="connsiteY108" fmla="*/ 610471 h 1071496"/>
                  <a:gd name="connsiteX109" fmla="*/ 648537 w 1250549"/>
                  <a:gd name="connsiteY109" fmla="*/ 504731 h 1071496"/>
                  <a:gd name="connsiteX110" fmla="*/ 648537 w 1250549"/>
                  <a:gd name="connsiteY110" fmla="*/ 504731 h 1071496"/>
                  <a:gd name="connsiteX111" fmla="*/ 537158 w 1250549"/>
                  <a:gd name="connsiteY111" fmla="*/ 352466 h 1071496"/>
                  <a:gd name="connsiteX112" fmla="*/ 552667 w 1250549"/>
                  <a:gd name="connsiteY112" fmla="*/ 331318 h 1071496"/>
                  <a:gd name="connsiteX113" fmla="*/ 573815 w 1250549"/>
                  <a:gd name="connsiteY113" fmla="*/ 346827 h 1071496"/>
                  <a:gd name="connsiteX114" fmla="*/ 680964 w 1250549"/>
                  <a:gd name="connsiteY114" fmla="*/ 477944 h 1071496"/>
                  <a:gd name="connsiteX115" fmla="*/ 805032 w 1250549"/>
                  <a:gd name="connsiteY115" fmla="*/ 470895 h 1071496"/>
                  <a:gd name="connsiteX116" fmla="*/ 886804 w 1250549"/>
                  <a:gd name="connsiteY116" fmla="*/ 377844 h 1071496"/>
                  <a:gd name="connsiteX117" fmla="*/ 910772 w 1250549"/>
                  <a:gd name="connsiteY117" fmla="*/ 366565 h 1071496"/>
                  <a:gd name="connsiteX118" fmla="*/ 922051 w 1250549"/>
                  <a:gd name="connsiteY118" fmla="*/ 390532 h 1071496"/>
                  <a:gd name="connsiteX119" fmla="*/ 820541 w 1250549"/>
                  <a:gd name="connsiteY119" fmla="*/ 503321 h 1071496"/>
                  <a:gd name="connsiteX120" fmla="*/ 734539 w 1250549"/>
                  <a:gd name="connsiteY120" fmla="*/ 523059 h 1071496"/>
                  <a:gd name="connsiteX121" fmla="*/ 716211 w 1250549"/>
                  <a:gd name="connsiteY121" fmla="*/ 521650 h 1071496"/>
                  <a:gd name="connsiteX122" fmla="*/ 741588 w 1250549"/>
                  <a:gd name="connsiteY122" fmla="*/ 609061 h 1071496"/>
                  <a:gd name="connsiteX123" fmla="*/ 723260 w 1250549"/>
                  <a:gd name="connsiteY123" fmla="*/ 627389 h 1071496"/>
                  <a:gd name="connsiteX124" fmla="*/ 704932 w 1250549"/>
                  <a:gd name="connsiteY124" fmla="*/ 610471 h 1071496"/>
                  <a:gd name="connsiteX125" fmla="*/ 1053168 w 1250549"/>
                  <a:gd name="connsiteY125" fmla="*/ 398991 h 1071496"/>
                  <a:gd name="connsiteX126" fmla="*/ 1034840 w 1250549"/>
                  <a:gd name="connsiteY126" fmla="*/ 417320 h 1071496"/>
                  <a:gd name="connsiteX127" fmla="*/ 1016512 w 1250549"/>
                  <a:gd name="connsiteY127" fmla="*/ 398991 h 1071496"/>
                  <a:gd name="connsiteX128" fmla="*/ 865656 w 1250549"/>
                  <a:gd name="connsiteY128" fmla="*/ 248136 h 1071496"/>
                  <a:gd name="connsiteX129" fmla="*/ 847328 w 1250549"/>
                  <a:gd name="connsiteY129" fmla="*/ 229808 h 1071496"/>
                  <a:gd name="connsiteX130" fmla="*/ 865656 w 1250549"/>
                  <a:gd name="connsiteY130" fmla="*/ 211480 h 1071496"/>
                  <a:gd name="connsiteX131" fmla="*/ 1053168 w 1250549"/>
                  <a:gd name="connsiteY131" fmla="*/ 398991 h 1071496"/>
                  <a:gd name="connsiteX132" fmla="*/ 568175 w 1250549"/>
                  <a:gd name="connsiteY132" fmla="*/ 210070 h 1071496"/>
                  <a:gd name="connsiteX133" fmla="*/ 586503 w 1250549"/>
                  <a:gd name="connsiteY133" fmla="*/ 191742 h 1071496"/>
                  <a:gd name="connsiteX134" fmla="*/ 733129 w 1250549"/>
                  <a:gd name="connsiteY134" fmla="*/ 338367 h 1071496"/>
                  <a:gd name="connsiteX135" fmla="*/ 714801 w 1250549"/>
                  <a:gd name="connsiteY135" fmla="*/ 356696 h 1071496"/>
                  <a:gd name="connsiteX136" fmla="*/ 696473 w 1250549"/>
                  <a:gd name="connsiteY136" fmla="*/ 338367 h 1071496"/>
                  <a:gd name="connsiteX137" fmla="*/ 586503 w 1250549"/>
                  <a:gd name="connsiteY137" fmla="*/ 228398 h 1071496"/>
                  <a:gd name="connsiteX138" fmla="*/ 568175 w 1250549"/>
                  <a:gd name="connsiteY138" fmla="*/ 210070 h 1071496"/>
                  <a:gd name="connsiteX139" fmla="*/ 524469 w 1250549"/>
                  <a:gd name="connsiteY139" fmla="*/ 628799 h 1071496"/>
                  <a:gd name="connsiteX140" fmla="*/ 508961 w 1250549"/>
                  <a:gd name="connsiteY140" fmla="*/ 637259 h 1071496"/>
                  <a:gd name="connsiteX141" fmla="*/ 499092 w 1250549"/>
                  <a:gd name="connsiteY141" fmla="*/ 634439 h 1071496"/>
                  <a:gd name="connsiteX142" fmla="*/ 493452 w 1250549"/>
                  <a:gd name="connsiteY142" fmla="*/ 609061 h 1071496"/>
                  <a:gd name="connsiteX143" fmla="*/ 459616 w 1250549"/>
                  <a:gd name="connsiteY143" fmla="*/ 463845 h 1071496"/>
                  <a:gd name="connsiteX144" fmla="*/ 453976 w 1250549"/>
                  <a:gd name="connsiteY144" fmla="*/ 438468 h 1071496"/>
                  <a:gd name="connsiteX145" fmla="*/ 479354 w 1250549"/>
                  <a:gd name="connsiteY145" fmla="*/ 432828 h 1071496"/>
                  <a:gd name="connsiteX146" fmla="*/ 524469 w 1250549"/>
                  <a:gd name="connsiteY146" fmla="*/ 628799 h 1071496"/>
                  <a:gd name="connsiteX147" fmla="*/ 507551 w 1250549"/>
                  <a:gd name="connsiteY147" fmla="*/ 304531 h 1071496"/>
                  <a:gd name="connsiteX148" fmla="*/ 434238 w 1250549"/>
                  <a:gd name="connsiteY148" fmla="*/ 273514 h 1071496"/>
                  <a:gd name="connsiteX149" fmla="*/ 294662 w 1250549"/>
                  <a:gd name="connsiteY149" fmla="*/ 345417 h 1071496"/>
                  <a:gd name="connsiteX150" fmla="*/ 210070 w 1250549"/>
                  <a:gd name="connsiteY150" fmla="*/ 322859 h 1071496"/>
                  <a:gd name="connsiteX151" fmla="*/ 203020 w 1250549"/>
                  <a:gd name="connsiteY151" fmla="*/ 297481 h 1071496"/>
                  <a:gd name="connsiteX152" fmla="*/ 228398 w 1250549"/>
                  <a:gd name="connsiteY152" fmla="*/ 290432 h 1071496"/>
                  <a:gd name="connsiteX153" fmla="*/ 411680 w 1250549"/>
                  <a:gd name="connsiteY153" fmla="*/ 241087 h 1071496"/>
                  <a:gd name="connsiteX154" fmla="*/ 400401 w 1250549"/>
                  <a:gd name="connsiteY154" fmla="*/ 191742 h 1071496"/>
                  <a:gd name="connsiteX155" fmla="*/ 418730 w 1250549"/>
                  <a:gd name="connsiteY155" fmla="*/ 173413 h 1071496"/>
                  <a:gd name="connsiteX156" fmla="*/ 437058 w 1250549"/>
                  <a:gd name="connsiteY156" fmla="*/ 191742 h 1071496"/>
                  <a:gd name="connsiteX157" fmla="*/ 507551 w 1250549"/>
                  <a:gd name="connsiteY157" fmla="*/ 266464 h 1071496"/>
                  <a:gd name="connsiteX158" fmla="*/ 525879 w 1250549"/>
                  <a:gd name="connsiteY158" fmla="*/ 284793 h 1071496"/>
                  <a:gd name="connsiteX159" fmla="*/ 507551 w 1250549"/>
                  <a:gd name="connsiteY159" fmla="*/ 304531 h 1071496"/>
                  <a:gd name="connsiteX160" fmla="*/ 507551 w 1250549"/>
                  <a:gd name="connsiteY160" fmla="*/ 304531 h 1071496"/>
                  <a:gd name="connsiteX161" fmla="*/ 937559 w 1250549"/>
                  <a:gd name="connsiteY161" fmla="*/ 662636 h 1071496"/>
                  <a:gd name="connsiteX162" fmla="*/ 941789 w 1250549"/>
                  <a:gd name="connsiteY162" fmla="*/ 688014 h 1071496"/>
                  <a:gd name="connsiteX163" fmla="*/ 792344 w 1250549"/>
                  <a:gd name="connsiteY163" fmla="*/ 766966 h 1071496"/>
                  <a:gd name="connsiteX164" fmla="*/ 690833 w 1250549"/>
                  <a:gd name="connsiteY164" fmla="*/ 735949 h 1071496"/>
                  <a:gd name="connsiteX165" fmla="*/ 686604 w 1250549"/>
                  <a:gd name="connsiteY165" fmla="*/ 710571 h 1071496"/>
                  <a:gd name="connsiteX166" fmla="*/ 711981 w 1250549"/>
                  <a:gd name="connsiteY166" fmla="*/ 706342 h 1071496"/>
                  <a:gd name="connsiteX167" fmla="*/ 820541 w 1250549"/>
                  <a:gd name="connsiteY167" fmla="*/ 728900 h 1071496"/>
                  <a:gd name="connsiteX168" fmla="*/ 913592 w 1250549"/>
                  <a:gd name="connsiteY168" fmla="*/ 668276 h 1071496"/>
                  <a:gd name="connsiteX169" fmla="*/ 937559 w 1250549"/>
                  <a:gd name="connsiteY169" fmla="*/ 662636 h 107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250549" h="1071496">
                    <a:moveTo>
                      <a:pt x="1250549" y="417320"/>
                    </a:moveTo>
                    <a:cubicBezTo>
                      <a:pt x="1250549" y="355286"/>
                      <a:pt x="1213893" y="298891"/>
                      <a:pt x="1157498" y="273514"/>
                    </a:cubicBezTo>
                    <a:cubicBezTo>
                      <a:pt x="1143400" y="186102"/>
                      <a:pt x="1071497" y="118429"/>
                      <a:pt x="984085" y="111379"/>
                    </a:cubicBezTo>
                    <a:cubicBezTo>
                      <a:pt x="960117" y="62034"/>
                      <a:pt x="909362" y="29607"/>
                      <a:pt x="852968" y="29607"/>
                    </a:cubicBezTo>
                    <a:cubicBezTo>
                      <a:pt x="852968" y="29607"/>
                      <a:pt x="852968" y="29607"/>
                      <a:pt x="852968" y="29607"/>
                    </a:cubicBezTo>
                    <a:cubicBezTo>
                      <a:pt x="852968" y="29607"/>
                      <a:pt x="852968" y="29607"/>
                      <a:pt x="852968" y="29607"/>
                    </a:cubicBezTo>
                    <a:cubicBezTo>
                      <a:pt x="845918" y="29607"/>
                      <a:pt x="838869" y="31017"/>
                      <a:pt x="831820" y="31017"/>
                    </a:cubicBezTo>
                    <a:cubicBezTo>
                      <a:pt x="831820" y="31017"/>
                      <a:pt x="830410" y="31017"/>
                      <a:pt x="830410" y="31017"/>
                    </a:cubicBezTo>
                    <a:cubicBezTo>
                      <a:pt x="823361" y="32427"/>
                      <a:pt x="814901" y="33837"/>
                      <a:pt x="807852" y="36656"/>
                    </a:cubicBezTo>
                    <a:cubicBezTo>
                      <a:pt x="779655" y="14099"/>
                      <a:pt x="744408" y="0"/>
                      <a:pt x="707752" y="0"/>
                    </a:cubicBezTo>
                    <a:cubicBezTo>
                      <a:pt x="678145" y="0"/>
                      <a:pt x="648537" y="8459"/>
                      <a:pt x="624570" y="25378"/>
                    </a:cubicBezTo>
                    <a:cubicBezTo>
                      <a:pt x="599192" y="14099"/>
                      <a:pt x="570995" y="8459"/>
                      <a:pt x="541388" y="8459"/>
                    </a:cubicBezTo>
                    <a:cubicBezTo>
                      <a:pt x="483583" y="8459"/>
                      <a:pt x="428599" y="32427"/>
                      <a:pt x="390532" y="76133"/>
                    </a:cubicBezTo>
                    <a:cubicBezTo>
                      <a:pt x="377844" y="73313"/>
                      <a:pt x="366565" y="71903"/>
                      <a:pt x="353876" y="71903"/>
                    </a:cubicBezTo>
                    <a:cubicBezTo>
                      <a:pt x="303121" y="71903"/>
                      <a:pt x="256595" y="97281"/>
                      <a:pt x="229808" y="140986"/>
                    </a:cubicBezTo>
                    <a:cubicBezTo>
                      <a:pt x="228398" y="140986"/>
                      <a:pt x="225578" y="140986"/>
                      <a:pt x="224168" y="140986"/>
                    </a:cubicBezTo>
                    <a:cubicBezTo>
                      <a:pt x="221349" y="140986"/>
                      <a:pt x="218529" y="140986"/>
                      <a:pt x="217119" y="140986"/>
                    </a:cubicBezTo>
                    <a:cubicBezTo>
                      <a:pt x="214299" y="140986"/>
                      <a:pt x="211480" y="142396"/>
                      <a:pt x="208660" y="142396"/>
                    </a:cubicBezTo>
                    <a:cubicBezTo>
                      <a:pt x="205840" y="142396"/>
                      <a:pt x="204430" y="143806"/>
                      <a:pt x="201611" y="143806"/>
                    </a:cubicBezTo>
                    <a:cubicBezTo>
                      <a:pt x="198791" y="143806"/>
                      <a:pt x="195971" y="145216"/>
                      <a:pt x="193151" y="146626"/>
                    </a:cubicBezTo>
                    <a:cubicBezTo>
                      <a:pt x="190332" y="146626"/>
                      <a:pt x="188922" y="148036"/>
                      <a:pt x="186102" y="148036"/>
                    </a:cubicBezTo>
                    <a:cubicBezTo>
                      <a:pt x="183282" y="149446"/>
                      <a:pt x="180463" y="149446"/>
                      <a:pt x="179053" y="150855"/>
                    </a:cubicBezTo>
                    <a:cubicBezTo>
                      <a:pt x="176233" y="152265"/>
                      <a:pt x="173413" y="152265"/>
                      <a:pt x="172003" y="153675"/>
                    </a:cubicBezTo>
                    <a:cubicBezTo>
                      <a:pt x="170594" y="155085"/>
                      <a:pt x="167774" y="155085"/>
                      <a:pt x="166364" y="156495"/>
                    </a:cubicBezTo>
                    <a:cubicBezTo>
                      <a:pt x="163544" y="157905"/>
                      <a:pt x="160724" y="159315"/>
                      <a:pt x="157905" y="160724"/>
                    </a:cubicBezTo>
                    <a:cubicBezTo>
                      <a:pt x="157905" y="160724"/>
                      <a:pt x="157905" y="160724"/>
                      <a:pt x="157905" y="160724"/>
                    </a:cubicBezTo>
                    <a:cubicBezTo>
                      <a:pt x="108560" y="187512"/>
                      <a:pt x="74723" y="239677"/>
                      <a:pt x="70493" y="298891"/>
                    </a:cubicBezTo>
                    <a:cubicBezTo>
                      <a:pt x="70493" y="298891"/>
                      <a:pt x="70493" y="300301"/>
                      <a:pt x="70493" y="300301"/>
                    </a:cubicBezTo>
                    <a:cubicBezTo>
                      <a:pt x="25378" y="342597"/>
                      <a:pt x="0" y="403221"/>
                      <a:pt x="0" y="465255"/>
                    </a:cubicBezTo>
                    <a:cubicBezTo>
                      <a:pt x="0" y="590733"/>
                      <a:pt x="102920" y="693653"/>
                      <a:pt x="228398" y="693653"/>
                    </a:cubicBezTo>
                    <a:cubicBezTo>
                      <a:pt x="241087" y="693653"/>
                      <a:pt x="255185" y="692243"/>
                      <a:pt x="267874" y="690833"/>
                    </a:cubicBezTo>
                    <a:cubicBezTo>
                      <a:pt x="284793" y="696473"/>
                      <a:pt x="303121" y="699292"/>
                      <a:pt x="321449" y="700702"/>
                    </a:cubicBezTo>
                    <a:cubicBezTo>
                      <a:pt x="358105" y="790934"/>
                      <a:pt x="431418" y="838869"/>
                      <a:pt x="531519" y="838869"/>
                    </a:cubicBezTo>
                    <a:cubicBezTo>
                      <a:pt x="627389" y="838869"/>
                      <a:pt x="742998" y="936150"/>
                      <a:pt x="742998" y="1050349"/>
                    </a:cubicBezTo>
                    <a:lnTo>
                      <a:pt x="742998" y="1071497"/>
                    </a:lnTo>
                    <a:lnTo>
                      <a:pt x="903723" y="1071497"/>
                    </a:lnTo>
                    <a:lnTo>
                      <a:pt x="885395" y="940379"/>
                    </a:lnTo>
                    <a:cubicBezTo>
                      <a:pt x="996774" y="951658"/>
                      <a:pt x="1102514" y="879755"/>
                      <a:pt x="1130711" y="768376"/>
                    </a:cubicBezTo>
                    <a:cubicBezTo>
                      <a:pt x="1134940" y="748638"/>
                      <a:pt x="1137760" y="728900"/>
                      <a:pt x="1137760" y="710571"/>
                    </a:cubicBezTo>
                    <a:cubicBezTo>
                      <a:pt x="1204024" y="686604"/>
                      <a:pt x="1250549" y="623160"/>
                      <a:pt x="1250549" y="551257"/>
                    </a:cubicBezTo>
                    <a:cubicBezTo>
                      <a:pt x="1250549" y="527289"/>
                      <a:pt x="1246320" y="504731"/>
                      <a:pt x="1236451" y="483583"/>
                    </a:cubicBezTo>
                    <a:cubicBezTo>
                      <a:pt x="1244910" y="462435"/>
                      <a:pt x="1250549" y="439878"/>
                      <a:pt x="1250549" y="417320"/>
                    </a:cubicBezTo>
                    <a:close/>
                    <a:moveTo>
                      <a:pt x="1189925" y="493452"/>
                    </a:moveTo>
                    <a:cubicBezTo>
                      <a:pt x="1199794" y="511781"/>
                      <a:pt x="1204024" y="530109"/>
                      <a:pt x="1204024" y="551257"/>
                    </a:cubicBezTo>
                    <a:cubicBezTo>
                      <a:pt x="1204024" y="599192"/>
                      <a:pt x="1175827" y="642898"/>
                      <a:pt x="1132121" y="662636"/>
                    </a:cubicBezTo>
                    <a:cubicBezTo>
                      <a:pt x="1113792" y="579454"/>
                      <a:pt x="1048939" y="511781"/>
                      <a:pt x="965757" y="490633"/>
                    </a:cubicBezTo>
                    <a:cubicBezTo>
                      <a:pt x="953068" y="487813"/>
                      <a:pt x="940379" y="494862"/>
                      <a:pt x="937559" y="507551"/>
                    </a:cubicBezTo>
                    <a:cubicBezTo>
                      <a:pt x="934740" y="520240"/>
                      <a:pt x="941789" y="532929"/>
                      <a:pt x="954478" y="535748"/>
                    </a:cubicBezTo>
                    <a:cubicBezTo>
                      <a:pt x="1029201" y="554077"/>
                      <a:pt x="1084185" y="617520"/>
                      <a:pt x="1091235" y="693653"/>
                    </a:cubicBezTo>
                    <a:cubicBezTo>
                      <a:pt x="1094054" y="714801"/>
                      <a:pt x="1091235" y="735949"/>
                      <a:pt x="1087005" y="757097"/>
                    </a:cubicBezTo>
                    <a:cubicBezTo>
                      <a:pt x="1061628" y="855787"/>
                      <a:pt x="962937" y="915002"/>
                      <a:pt x="864247" y="889624"/>
                    </a:cubicBezTo>
                    <a:lnTo>
                      <a:pt x="831820" y="881165"/>
                    </a:lnTo>
                    <a:lnTo>
                      <a:pt x="851558" y="1024971"/>
                    </a:lnTo>
                    <a:lnTo>
                      <a:pt x="786704" y="1024971"/>
                    </a:lnTo>
                    <a:cubicBezTo>
                      <a:pt x="772605" y="892444"/>
                      <a:pt x="640078" y="789524"/>
                      <a:pt x="530109" y="789524"/>
                    </a:cubicBezTo>
                    <a:cubicBezTo>
                      <a:pt x="453976" y="789524"/>
                      <a:pt x="400401" y="758507"/>
                      <a:pt x="369384" y="696473"/>
                    </a:cubicBezTo>
                    <a:cubicBezTo>
                      <a:pt x="369384" y="695063"/>
                      <a:pt x="369384" y="693653"/>
                      <a:pt x="367974" y="692243"/>
                    </a:cubicBezTo>
                    <a:cubicBezTo>
                      <a:pt x="344007" y="642898"/>
                      <a:pt x="365155" y="582274"/>
                      <a:pt x="415910" y="558306"/>
                    </a:cubicBezTo>
                    <a:cubicBezTo>
                      <a:pt x="427189" y="552667"/>
                      <a:pt x="432828" y="538568"/>
                      <a:pt x="427189" y="527289"/>
                    </a:cubicBezTo>
                    <a:cubicBezTo>
                      <a:pt x="421549" y="516010"/>
                      <a:pt x="407451" y="510371"/>
                      <a:pt x="396172" y="516010"/>
                    </a:cubicBezTo>
                    <a:cubicBezTo>
                      <a:pt x="342597" y="541388"/>
                      <a:pt x="312990" y="594963"/>
                      <a:pt x="312990" y="649947"/>
                    </a:cubicBezTo>
                    <a:cubicBezTo>
                      <a:pt x="300301" y="648537"/>
                      <a:pt x="287612" y="645718"/>
                      <a:pt x="276333" y="641488"/>
                    </a:cubicBezTo>
                    <a:lnTo>
                      <a:pt x="270694" y="638668"/>
                    </a:lnTo>
                    <a:lnTo>
                      <a:pt x="265054" y="640078"/>
                    </a:lnTo>
                    <a:cubicBezTo>
                      <a:pt x="253776" y="642898"/>
                      <a:pt x="241087" y="644308"/>
                      <a:pt x="228398" y="644308"/>
                    </a:cubicBezTo>
                    <a:cubicBezTo>
                      <a:pt x="128298" y="644308"/>
                      <a:pt x="45116" y="562536"/>
                      <a:pt x="45116" y="461026"/>
                    </a:cubicBezTo>
                    <a:cubicBezTo>
                      <a:pt x="45116" y="424369"/>
                      <a:pt x="56395" y="387713"/>
                      <a:pt x="77543" y="358105"/>
                    </a:cubicBezTo>
                    <a:cubicBezTo>
                      <a:pt x="94461" y="411680"/>
                      <a:pt x="139577" y="453976"/>
                      <a:pt x="194561" y="468075"/>
                    </a:cubicBezTo>
                    <a:cubicBezTo>
                      <a:pt x="190332" y="475124"/>
                      <a:pt x="187512" y="482173"/>
                      <a:pt x="186102" y="489223"/>
                    </a:cubicBezTo>
                    <a:cubicBezTo>
                      <a:pt x="180463" y="514600"/>
                      <a:pt x="183282" y="539978"/>
                      <a:pt x="197381" y="562536"/>
                    </a:cubicBezTo>
                    <a:cubicBezTo>
                      <a:pt x="201611" y="569585"/>
                      <a:pt x="208660" y="573815"/>
                      <a:pt x="217119" y="573815"/>
                    </a:cubicBezTo>
                    <a:cubicBezTo>
                      <a:pt x="221349" y="573815"/>
                      <a:pt x="225578" y="572405"/>
                      <a:pt x="228398" y="570995"/>
                    </a:cubicBezTo>
                    <a:cubicBezTo>
                      <a:pt x="239677" y="563946"/>
                      <a:pt x="242497" y="549847"/>
                      <a:pt x="236857" y="539978"/>
                    </a:cubicBezTo>
                    <a:cubicBezTo>
                      <a:pt x="229808" y="528699"/>
                      <a:pt x="228398" y="514600"/>
                      <a:pt x="231218" y="501912"/>
                    </a:cubicBezTo>
                    <a:cubicBezTo>
                      <a:pt x="234037" y="489223"/>
                      <a:pt x="242497" y="477944"/>
                      <a:pt x="253776" y="470895"/>
                    </a:cubicBezTo>
                    <a:cubicBezTo>
                      <a:pt x="265054" y="463845"/>
                      <a:pt x="267874" y="449747"/>
                      <a:pt x="262235" y="439878"/>
                    </a:cubicBezTo>
                    <a:cubicBezTo>
                      <a:pt x="256595" y="431418"/>
                      <a:pt x="246726" y="427189"/>
                      <a:pt x="236857" y="430009"/>
                    </a:cubicBezTo>
                    <a:cubicBezTo>
                      <a:pt x="170594" y="428599"/>
                      <a:pt x="115609" y="373614"/>
                      <a:pt x="115609" y="307350"/>
                    </a:cubicBezTo>
                    <a:cubicBezTo>
                      <a:pt x="115609" y="239677"/>
                      <a:pt x="170594" y="184692"/>
                      <a:pt x="238267" y="184692"/>
                    </a:cubicBezTo>
                    <a:cubicBezTo>
                      <a:pt x="239677" y="184692"/>
                      <a:pt x="239677" y="184692"/>
                      <a:pt x="241087" y="184692"/>
                    </a:cubicBezTo>
                    <a:lnTo>
                      <a:pt x="259415" y="186102"/>
                    </a:lnTo>
                    <a:lnTo>
                      <a:pt x="266464" y="172003"/>
                    </a:lnTo>
                    <a:cubicBezTo>
                      <a:pt x="283383" y="136757"/>
                      <a:pt x="318629" y="115609"/>
                      <a:pt x="356696" y="115609"/>
                    </a:cubicBezTo>
                    <a:cubicBezTo>
                      <a:pt x="369384" y="115609"/>
                      <a:pt x="380663" y="118429"/>
                      <a:pt x="393352" y="122658"/>
                    </a:cubicBezTo>
                    <a:lnTo>
                      <a:pt x="408861" y="128298"/>
                    </a:lnTo>
                    <a:lnTo>
                      <a:pt x="418730" y="114199"/>
                    </a:lnTo>
                    <a:cubicBezTo>
                      <a:pt x="448337" y="74723"/>
                      <a:pt x="494862" y="52165"/>
                      <a:pt x="544207" y="52165"/>
                    </a:cubicBezTo>
                    <a:cubicBezTo>
                      <a:pt x="569585" y="52165"/>
                      <a:pt x="596372" y="59214"/>
                      <a:pt x="618930" y="70493"/>
                    </a:cubicBezTo>
                    <a:lnTo>
                      <a:pt x="633029" y="77543"/>
                    </a:lnTo>
                    <a:lnTo>
                      <a:pt x="644308" y="67673"/>
                    </a:lnTo>
                    <a:cubicBezTo>
                      <a:pt x="662636" y="52165"/>
                      <a:pt x="685194" y="43706"/>
                      <a:pt x="709162" y="43706"/>
                    </a:cubicBezTo>
                    <a:cubicBezTo>
                      <a:pt x="728900" y="43706"/>
                      <a:pt x="748638" y="49345"/>
                      <a:pt x="764146" y="60624"/>
                    </a:cubicBezTo>
                    <a:cubicBezTo>
                      <a:pt x="730310" y="87412"/>
                      <a:pt x="707752" y="128298"/>
                      <a:pt x="707752" y="174823"/>
                    </a:cubicBezTo>
                    <a:cubicBezTo>
                      <a:pt x="707752" y="187512"/>
                      <a:pt x="717621" y="197381"/>
                      <a:pt x="730310" y="197381"/>
                    </a:cubicBezTo>
                    <a:cubicBezTo>
                      <a:pt x="742998" y="197381"/>
                      <a:pt x="752867" y="187512"/>
                      <a:pt x="752867" y="174823"/>
                    </a:cubicBezTo>
                    <a:cubicBezTo>
                      <a:pt x="752867" y="136757"/>
                      <a:pt x="774015" y="104330"/>
                      <a:pt x="803622" y="87412"/>
                    </a:cubicBezTo>
                    <a:lnTo>
                      <a:pt x="810672" y="84592"/>
                    </a:lnTo>
                    <a:cubicBezTo>
                      <a:pt x="824770" y="78952"/>
                      <a:pt x="838869" y="74723"/>
                      <a:pt x="852968" y="74723"/>
                    </a:cubicBezTo>
                    <a:cubicBezTo>
                      <a:pt x="895264" y="74723"/>
                      <a:pt x="931920" y="101510"/>
                      <a:pt x="947429" y="140986"/>
                    </a:cubicBezTo>
                    <a:lnTo>
                      <a:pt x="953068" y="156495"/>
                    </a:lnTo>
                    <a:lnTo>
                      <a:pt x="968577" y="156495"/>
                    </a:lnTo>
                    <a:cubicBezTo>
                      <a:pt x="1044709" y="156495"/>
                      <a:pt x="1108153" y="217119"/>
                      <a:pt x="1113792" y="291842"/>
                    </a:cubicBezTo>
                    <a:lnTo>
                      <a:pt x="1115202" y="307350"/>
                    </a:lnTo>
                    <a:lnTo>
                      <a:pt x="1129301" y="311580"/>
                    </a:lnTo>
                    <a:cubicBezTo>
                      <a:pt x="1174417" y="327088"/>
                      <a:pt x="1205434" y="369384"/>
                      <a:pt x="1205434" y="417320"/>
                    </a:cubicBezTo>
                    <a:cubicBezTo>
                      <a:pt x="1205434" y="435648"/>
                      <a:pt x="1201204" y="455386"/>
                      <a:pt x="1191335" y="470895"/>
                    </a:cubicBezTo>
                    <a:lnTo>
                      <a:pt x="1185696" y="482173"/>
                    </a:lnTo>
                    <a:lnTo>
                      <a:pt x="1189925" y="493452"/>
                    </a:lnTo>
                    <a:close/>
                    <a:moveTo>
                      <a:pt x="704932" y="610471"/>
                    </a:moveTo>
                    <a:cubicBezTo>
                      <a:pt x="704932" y="568175"/>
                      <a:pt x="683784" y="528699"/>
                      <a:pt x="648537" y="504731"/>
                    </a:cubicBezTo>
                    <a:cubicBezTo>
                      <a:pt x="648537" y="504731"/>
                      <a:pt x="648537" y="504731"/>
                      <a:pt x="648537" y="504731"/>
                    </a:cubicBezTo>
                    <a:cubicBezTo>
                      <a:pt x="587913" y="476534"/>
                      <a:pt x="545617" y="418730"/>
                      <a:pt x="537158" y="352466"/>
                    </a:cubicBezTo>
                    <a:cubicBezTo>
                      <a:pt x="535748" y="342597"/>
                      <a:pt x="542798" y="332728"/>
                      <a:pt x="552667" y="331318"/>
                    </a:cubicBezTo>
                    <a:cubicBezTo>
                      <a:pt x="562536" y="329908"/>
                      <a:pt x="572405" y="336958"/>
                      <a:pt x="573815" y="346827"/>
                    </a:cubicBezTo>
                    <a:cubicBezTo>
                      <a:pt x="582274" y="407451"/>
                      <a:pt x="623160" y="458206"/>
                      <a:pt x="680964" y="477944"/>
                    </a:cubicBezTo>
                    <a:cubicBezTo>
                      <a:pt x="721850" y="492043"/>
                      <a:pt x="765556" y="489223"/>
                      <a:pt x="805032" y="470895"/>
                    </a:cubicBezTo>
                    <a:cubicBezTo>
                      <a:pt x="844508" y="452566"/>
                      <a:pt x="872706" y="418730"/>
                      <a:pt x="886804" y="377844"/>
                    </a:cubicBezTo>
                    <a:cubicBezTo>
                      <a:pt x="889624" y="367974"/>
                      <a:pt x="900903" y="363745"/>
                      <a:pt x="910772" y="366565"/>
                    </a:cubicBezTo>
                    <a:cubicBezTo>
                      <a:pt x="920641" y="369384"/>
                      <a:pt x="924871" y="380663"/>
                      <a:pt x="922051" y="390532"/>
                    </a:cubicBezTo>
                    <a:cubicBezTo>
                      <a:pt x="905133" y="441287"/>
                      <a:pt x="868476" y="480764"/>
                      <a:pt x="820541" y="503321"/>
                    </a:cubicBezTo>
                    <a:cubicBezTo>
                      <a:pt x="793753" y="516010"/>
                      <a:pt x="764146" y="523059"/>
                      <a:pt x="734539" y="523059"/>
                    </a:cubicBezTo>
                    <a:cubicBezTo>
                      <a:pt x="728900" y="523059"/>
                      <a:pt x="723260" y="523059"/>
                      <a:pt x="716211" y="521650"/>
                    </a:cubicBezTo>
                    <a:cubicBezTo>
                      <a:pt x="731719" y="547027"/>
                      <a:pt x="741588" y="576634"/>
                      <a:pt x="741588" y="609061"/>
                    </a:cubicBezTo>
                    <a:cubicBezTo>
                      <a:pt x="741588" y="618930"/>
                      <a:pt x="733129" y="627389"/>
                      <a:pt x="723260" y="627389"/>
                    </a:cubicBezTo>
                    <a:cubicBezTo>
                      <a:pt x="713391" y="627389"/>
                      <a:pt x="704932" y="620340"/>
                      <a:pt x="704932" y="610471"/>
                    </a:cubicBezTo>
                    <a:close/>
                    <a:moveTo>
                      <a:pt x="1053168" y="398991"/>
                    </a:moveTo>
                    <a:cubicBezTo>
                      <a:pt x="1053168" y="408861"/>
                      <a:pt x="1044709" y="417320"/>
                      <a:pt x="1034840" y="417320"/>
                    </a:cubicBezTo>
                    <a:cubicBezTo>
                      <a:pt x="1024971" y="417320"/>
                      <a:pt x="1016512" y="408861"/>
                      <a:pt x="1016512" y="398991"/>
                    </a:cubicBezTo>
                    <a:cubicBezTo>
                      <a:pt x="1016512" y="315810"/>
                      <a:pt x="948838" y="248136"/>
                      <a:pt x="865656" y="248136"/>
                    </a:cubicBezTo>
                    <a:cubicBezTo>
                      <a:pt x="855787" y="248136"/>
                      <a:pt x="847328" y="239677"/>
                      <a:pt x="847328" y="229808"/>
                    </a:cubicBezTo>
                    <a:cubicBezTo>
                      <a:pt x="847328" y="219939"/>
                      <a:pt x="855787" y="211480"/>
                      <a:pt x="865656" y="211480"/>
                    </a:cubicBezTo>
                    <a:cubicBezTo>
                      <a:pt x="968577" y="211480"/>
                      <a:pt x="1053168" y="296071"/>
                      <a:pt x="1053168" y="398991"/>
                    </a:cubicBezTo>
                    <a:close/>
                    <a:moveTo>
                      <a:pt x="568175" y="210070"/>
                    </a:moveTo>
                    <a:cubicBezTo>
                      <a:pt x="568175" y="200201"/>
                      <a:pt x="576634" y="191742"/>
                      <a:pt x="586503" y="191742"/>
                    </a:cubicBezTo>
                    <a:cubicBezTo>
                      <a:pt x="666866" y="191742"/>
                      <a:pt x="733129" y="256595"/>
                      <a:pt x="733129" y="338367"/>
                    </a:cubicBezTo>
                    <a:cubicBezTo>
                      <a:pt x="733129" y="348236"/>
                      <a:pt x="724670" y="356696"/>
                      <a:pt x="714801" y="356696"/>
                    </a:cubicBezTo>
                    <a:cubicBezTo>
                      <a:pt x="704932" y="356696"/>
                      <a:pt x="696473" y="348236"/>
                      <a:pt x="696473" y="338367"/>
                    </a:cubicBezTo>
                    <a:cubicBezTo>
                      <a:pt x="696473" y="277743"/>
                      <a:pt x="647128" y="228398"/>
                      <a:pt x="586503" y="228398"/>
                    </a:cubicBezTo>
                    <a:cubicBezTo>
                      <a:pt x="576634" y="228398"/>
                      <a:pt x="568175" y="219939"/>
                      <a:pt x="568175" y="210070"/>
                    </a:cubicBezTo>
                    <a:close/>
                    <a:moveTo>
                      <a:pt x="524469" y="628799"/>
                    </a:moveTo>
                    <a:cubicBezTo>
                      <a:pt x="521650" y="634439"/>
                      <a:pt x="514600" y="637259"/>
                      <a:pt x="508961" y="637259"/>
                    </a:cubicBezTo>
                    <a:cubicBezTo>
                      <a:pt x="506141" y="637259"/>
                      <a:pt x="501912" y="635849"/>
                      <a:pt x="499092" y="634439"/>
                    </a:cubicBezTo>
                    <a:cubicBezTo>
                      <a:pt x="490633" y="628799"/>
                      <a:pt x="487813" y="617520"/>
                      <a:pt x="493452" y="609061"/>
                    </a:cubicBezTo>
                    <a:cubicBezTo>
                      <a:pt x="524469" y="559716"/>
                      <a:pt x="508961" y="494862"/>
                      <a:pt x="459616" y="463845"/>
                    </a:cubicBezTo>
                    <a:cubicBezTo>
                      <a:pt x="451156" y="458206"/>
                      <a:pt x="448337" y="446927"/>
                      <a:pt x="453976" y="438468"/>
                    </a:cubicBezTo>
                    <a:cubicBezTo>
                      <a:pt x="459616" y="430009"/>
                      <a:pt x="470895" y="427189"/>
                      <a:pt x="479354" y="432828"/>
                    </a:cubicBezTo>
                    <a:cubicBezTo>
                      <a:pt x="545617" y="475124"/>
                      <a:pt x="565355" y="562536"/>
                      <a:pt x="524469" y="628799"/>
                    </a:cubicBezTo>
                    <a:close/>
                    <a:moveTo>
                      <a:pt x="507551" y="304531"/>
                    </a:moveTo>
                    <a:cubicBezTo>
                      <a:pt x="479354" y="304531"/>
                      <a:pt x="453976" y="291842"/>
                      <a:pt x="434238" y="273514"/>
                    </a:cubicBezTo>
                    <a:cubicBezTo>
                      <a:pt x="401811" y="320039"/>
                      <a:pt x="348236" y="345417"/>
                      <a:pt x="294662" y="345417"/>
                    </a:cubicBezTo>
                    <a:cubicBezTo>
                      <a:pt x="266464" y="345417"/>
                      <a:pt x="236857" y="338367"/>
                      <a:pt x="210070" y="322859"/>
                    </a:cubicBezTo>
                    <a:cubicBezTo>
                      <a:pt x="201611" y="317219"/>
                      <a:pt x="198791" y="305940"/>
                      <a:pt x="203020" y="297481"/>
                    </a:cubicBezTo>
                    <a:cubicBezTo>
                      <a:pt x="208660" y="289022"/>
                      <a:pt x="219939" y="286202"/>
                      <a:pt x="228398" y="290432"/>
                    </a:cubicBezTo>
                    <a:cubicBezTo>
                      <a:pt x="291842" y="327088"/>
                      <a:pt x="373614" y="305940"/>
                      <a:pt x="411680" y="241087"/>
                    </a:cubicBezTo>
                    <a:cubicBezTo>
                      <a:pt x="404631" y="225578"/>
                      <a:pt x="400401" y="208660"/>
                      <a:pt x="400401" y="191742"/>
                    </a:cubicBezTo>
                    <a:cubicBezTo>
                      <a:pt x="400401" y="181872"/>
                      <a:pt x="408861" y="173413"/>
                      <a:pt x="418730" y="173413"/>
                    </a:cubicBezTo>
                    <a:cubicBezTo>
                      <a:pt x="428599" y="173413"/>
                      <a:pt x="437058" y="181872"/>
                      <a:pt x="437058" y="191742"/>
                    </a:cubicBezTo>
                    <a:cubicBezTo>
                      <a:pt x="435648" y="231218"/>
                      <a:pt x="468075" y="265054"/>
                      <a:pt x="507551" y="266464"/>
                    </a:cubicBezTo>
                    <a:cubicBezTo>
                      <a:pt x="517420" y="266464"/>
                      <a:pt x="525879" y="274923"/>
                      <a:pt x="525879" y="284793"/>
                    </a:cubicBezTo>
                    <a:cubicBezTo>
                      <a:pt x="525879" y="297481"/>
                      <a:pt x="517420" y="304531"/>
                      <a:pt x="507551" y="304531"/>
                    </a:cubicBezTo>
                    <a:cubicBezTo>
                      <a:pt x="507551" y="304531"/>
                      <a:pt x="507551" y="304531"/>
                      <a:pt x="507551" y="304531"/>
                    </a:cubicBezTo>
                    <a:close/>
                    <a:moveTo>
                      <a:pt x="937559" y="662636"/>
                    </a:moveTo>
                    <a:cubicBezTo>
                      <a:pt x="946019" y="668276"/>
                      <a:pt x="947429" y="679554"/>
                      <a:pt x="941789" y="688014"/>
                    </a:cubicBezTo>
                    <a:cubicBezTo>
                      <a:pt x="906543" y="738769"/>
                      <a:pt x="850148" y="766966"/>
                      <a:pt x="792344" y="766966"/>
                    </a:cubicBezTo>
                    <a:cubicBezTo>
                      <a:pt x="757097" y="766966"/>
                      <a:pt x="721850" y="757097"/>
                      <a:pt x="690833" y="735949"/>
                    </a:cubicBezTo>
                    <a:cubicBezTo>
                      <a:pt x="682374" y="730310"/>
                      <a:pt x="680964" y="719031"/>
                      <a:pt x="686604" y="710571"/>
                    </a:cubicBezTo>
                    <a:cubicBezTo>
                      <a:pt x="692243" y="702112"/>
                      <a:pt x="703522" y="700702"/>
                      <a:pt x="711981" y="706342"/>
                    </a:cubicBezTo>
                    <a:cubicBezTo>
                      <a:pt x="744408" y="727490"/>
                      <a:pt x="782475" y="735949"/>
                      <a:pt x="820541" y="728900"/>
                    </a:cubicBezTo>
                    <a:cubicBezTo>
                      <a:pt x="858607" y="721850"/>
                      <a:pt x="891034" y="700702"/>
                      <a:pt x="913592" y="668276"/>
                    </a:cubicBezTo>
                    <a:cubicBezTo>
                      <a:pt x="917821" y="659816"/>
                      <a:pt x="929100" y="656997"/>
                      <a:pt x="937559" y="662636"/>
                    </a:cubicBezTo>
                    <a:close/>
                  </a:path>
                </a:pathLst>
              </a:custGeom>
              <a:solidFill>
                <a:schemeClr val="bg1"/>
              </a:solidFill>
              <a:ln w="14065" cap="flat">
                <a:noFill/>
                <a:prstDash val="solid"/>
                <a:miter/>
              </a:ln>
            </p:spPr>
            <p:txBody>
              <a:bodyPr rtlCol="0" anchor="ctr"/>
              <a:lstStyle/>
              <a:p>
                <a:endParaRPr lang="en-GB"/>
              </a:p>
            </p:txBody>
          </p:sp>
          <p:sp>
            <p:nvSpPr>
              <p:cNvPr id="231" name="Oval 230">
                <a:extLst>
                  <a:ext uri="{FF2B5EF4-FFF2-40B4-BE49-F238E27FC236}">
                    <a16:creationId xmlns:a16="http://schemas.microsoft.com/office/drawing/2014/main" id="{B2E8B5CC-45B2-42B8-A286-3253C84E3970}"/>
                  </a:ext>
                </a:extLst>
              </p:cNvPr>
              <p:cNvSpPr/>
              <p:nvPr/>
            </p:nvSpPr>
            <p:spPr>
              <a:xfrm>
                <a:off x="5588868" y="2224921"/>
                <a:ext cx="617401" cy="617401"/>
              </a:xfrm>
              <a:prstGeom prst="ellipse">
                <a:avLst/>
              </a:prstGeom>
              <a:solidFill>
                <a:schemeClr val="accent1"/>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32" name="Oval 231">
                <a:extLst>
                  <a:ext uri="{FF2B5EF4-FFF2-40B4-BE49-F238E27FC236}">
                    <a16:creationId xmlns:a16="http://schemas.microsoft.com/office/drawing/2014/main" id="{5C6AD02A-927C-4707-95E0-3C8243EC1D18}"/>
                  </a:ext>
                </a:extLst>
              </p:cNvPr>
              <p:cNvSpPr/>
              <p:nvPr/>
            </p:nvSpPr>
            <p:spPr>
              <a:xfrm>
                <a:off x="5837784" y="2321505"/>
                <a:ext cx="93054" cy="93054"/>
              </a:xfrm>
              <a:prstGeom prst="ellipse">
                <a:avLst/>
              </a:prstGeom>
              <a:solidFill>
                <a:schemeClr val="bg1"/>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33" name="Oval 232">
                <a:extLst>
                  <a:ext uri="{FF2B5EF4-FFF2-40B4-BE49-F238E27FC236}">
                    <a16:creationId xmlns:a16="http://schemas.microsoft.com/office/drawing/2014/main" id="{C0D0E516-C3F1-4BC5-854E-75E55A8F9A1B}"/>
                  </a:ext>
                </a:extLst>
              </p:cNvPr>
              <p:cNvSpPr/>
              <p:nvPr/>
            </p:nvSpPr>
            <p:spPr>
              <a:xfrm>
                <a:off x="5994946" y="2404849"/>
                <a:ext cx="93054" cy="93054"/>
              </a:xfrm>
              <a:prstGeom prst="ellipse">
                <a:avLst/>
              </a:prstGeom>
              <a:solidFill>
                <a:schemeClr val="bg1"/>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34" name="Oval 233">
                <a:extLst>
                  <a:ext uri="{FF2B5EF4-FFF2-40B4-BE49-F238E27FC236}">
                    <a16:creationId xmlns:a16="http://schemas.microsoft.com/office/drawing/2014/main" id="{F1207290-02E1-4C91-A38E-E6E21C0E3EEB}"/>
                  </a:ext>
                </a:extLst>
              </p:cNvPr>
              <p:cNvSpPr/>
              <p:nvPr/>
            </p:nvSpPr>
            <p:spPr>
              <a:xfrm>
                <a:off x="5683002" y="2440568"/>
                <a:ext cx="93054" cy="93054"/>
              </a:xfrm>
              <a:prstGeom prst="ellipse">
                <a:avLst/>
              </a:prstGeom>
              <a:solidFill>
                <a:schemeClr val="bg1"/>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35" name="Freeform: Shape 234">
                <a:extLst>
                  <a:ext uri="{FF2B5EF4-FFF2-40B4-BE49-F238E27FC236}">
                    <a16:creationId xmlns:a16="http://schemas.microsoft.com/office/drawing/2014/main" id="{F75E3187-24E4-4AEF-9850-F05E290B2023}"/>
                  </a:ext>
                </a:extLst>
              </p:cNvPr>
              <p:cNvSpPr/>
              <p:nvPr/>
            </p:nvSpPr>
            <p:spPr>
              <a:xfrm>
                <a:off x="5760244" y="2519137"/>
                <a:ext cx="71437" cy="173460"/>
              </a:xfrm>
              <a:custGeom>
                <a:avLst/>
                <a:gdLst>
                  <a:gd name="connsiteX0" fmla="*/ 0 w 71437"/>
                  <a:gd name="connsiteY0" fmla="*/ 0 h 188119"/>
                  <a:gd name="connsiteX1" fmla="*/ 71437 w 71437"/>
                  <a:gd name="connsiteY1" fmla="*/ 71437 h 188119"/>
                  <a:gd name="connsiteX2" fmla="*/ 71437 w 71437"/>
                  <a:gd name="connsiteY2" fmla="*/ 188119 h 188119"/>
                </a:gdLst>
                <a:ahLst/>
                <a:cxnLst>
                  <a:cxn ang="0">
                    <a:pos x="connsiteX0" y="connsiteY0"/>
                  </a:cxn>
                  <a:cxn ang="0">
                    <a:pos x="connsiteX1" y="connsiteY1"/>
                  </a:cxn>
                  <a:cxn ang="0">
                    <a:pos x="connsiteX2" y="connsiteY2"/>
                  </a:cxn>
                </a:cxnLst>
                <a:rect l="l" t="t" r="r" b="b"/>
                <a:pathLst>
                  <a:path w="71437" h="188119">
                    <a:moveTo>
                      <a:pt x="0" y="0"/>
                    </a:moveTo>
                    <a:lnTo>
                      <a:pt x="71437" y="71437"/>
                    </a:lnTo>
                    <a:lnTo>
                      <a:pt x="71437" y="188119"/>
                    </a:lnTo>
                  </a:path>
                </a:pathLst>
              </a:custGeom>
              <a:solidFill>
                <a:schemeClr val="bg1"/>
              </a:solidFill>
              <a:ln w="3175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36" name="Straight Connector 235">
                <a:extLst>
                  <a:ext uri="{FF2B5EF4-FFF2-40B4-BE49-F238E27FC236}">
                    <a16:creationId xmlns:a16="http://schemas.microsoft.com/office/drawing/2014/main" id="{7F7C6DB3-EC80-460C-A0A8-88158AAD3668}"/>
                  </a:ext>
                </a:extLst>
              </p:cNvPr>
              <p:cNvCxnSpPr/>
              <p:nvPr/>
            </p:nvCxnSpPr>
            <p:spPr>
              <a:xfrm>
                <a:off x="5831681" y="2749269"/>
                <a:ext cx="0" cy="21046"/>
              </a:xfrm>
              <a:prstGeom prst="line">
                <a:avLst/>
              </a:prstGeom>
              <a:ln w="317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47DC4C84-769F-45AA-89D9-3B2C48AB0845}"/>
                  </a:ext>
                </a:extLst>
              </p:cNvPr>
              <p:cNvCxnSpPr>
                <a:cxnSpLocks/>
              </p:cNvCxnSpPr>
              <p:nvPr/>
            </p:nvCxnSpPr>
            <p:spPr>
              <a:xfrm>
                <a:off x="5885409" y="2564380"/>
                <a:ext cx="0" cy="205935"/>
              </a:xfrm>
              <a:prstGeom prst="line">
                <a:avLst/>
              </a:prstGeom>
              <a:ln w="317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238" name="Freeform: Shape 237">
                <a:extLst>
                  <a:ext uri="{FF2B5EF4-FFF2-40B4-BE49-F238E27FC236}">
                    <a16:creationId xmlns:a16="http://schemas.microsoft.com/office/drawing/2014/main" id="{B1431BAD-D4F1-47CC-AEE9-B90DEB95D8F1}"/>
                  </a:ext>
                </a:extLst>
              </p:cNvPr>
              <p:cNvSpPr/>
              <p:nvPr/>
            </p:nvSpPr>
            <p:spPr>
              <a:xfrm flipH="1">
                <a:off x="5951983" y="2481993"/>
                <a:ext cx="46627" cy="122785"/>
              </a:xfrm>
              <a:custGeom>
                <a:avLst/>
                <a:gdLst>
                  <a:gd name="connsiteX0" fmla="*/ 0 w 71437"/>
                  <a:gd name="connsiteY0" fmla="*/ 0 h 188119"/>
                  <a:gd name="connsiteX1" fmla="*/ 71437 w 71437"/>
                  <a:gd name="connsiteY1" fmla="*/ 71437 h 188119"/>
                  <a:gd name="connsiteX2" fmla="*/ 71437 w 71437"/>
                  <a:gd name="connsiteY2" fmla="*/ 188119 h 188119"/>
                </a:gdLst>
                <a:ahLst/>
                <a:cxnLst>
                  <a:cxn ang="0">
                    <a:pos x="connsiteX0" y="connsiteY0"/>
                  </a:cxn>
                  <a:cxn ang="0">
                    <a:pos x="connsiteX1" y="connsiteY1"/>
                  </a:cxn>
                  <a:cxn ang="0">
                    <a:pos x="connsiteX2" y="connsiteY2"/>
                  </a:cxn>
                </a:cxnLst>
                <a:rect l="l" t="t" r="r" b="b"/>
                <a:pathLst>
                  <a:path w="71437" h="188119">
                    <a:moveTo>
                      <a:pt x="0" y="0"/>
                    </a:moveTo>
                    <a:lnTo>
                      <a:pt x="71437" y="71437"/>
                    </a:lnTo>
                    <a:lnTo>
                      <a:pt x="71437" y="188119"/>
                    </a:lnTo>
                  </a:path>
                </a:pathLst>
              </a:custGeom>
              <a:solidFill>
                <a:schemeClr val="bg1"/>
              </a:solidFill>
              <a:ln w="3175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39" name="Straight Connector 238">
                <a:extLst>
                  <a:ext uri="{FF2B5EF4-FFF2-40B4-BE49-F238E27FC236}">
                    <a16:creationId xmlns:a16="http://schemas.microsoft.com/office/drawing/2014/main" id="{9DB17326-8FD1-4590-B9DF-D9AD6EF22716}"/>
                  </a:ext>
                </a:extLst>
              </p:cNvPr>
              <p:cNvCxnSpPr>
                <a:cxnSpLocks/>
              </p:cNvCxnSpPr>
              <p:nvPr/>
            </p:nvCxnSpPr>
            <p:spPr>
              <a:xfrm>
                <a:off x="5951983" y="2666774"/>
                <a:ext cx="0" cy="103541"/>
              </a:xfrm>
              <a:prstGeom prst="line">
                <a:avLst/>
              </a:prstGeom>
              <a:ln w="317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31471B6A-09AD-4C16-91B2-C696EB89AB37}"/>
                  </a:ext>
                </a:extLst>
              </p:cNvPr>
              <p:cNvCxnSpPr>
                <a:cxnSpLocks/>
              </p:cNvCxnSpPr>
              <p:nvPr/>
            </p:nvCxnSpPr>
            <p:spPr>
              <a:xfrm>
                <a:off x="5885409" y="2414559"/>
                <a:ext cx="0" cy="83344"/>
              </a:xfrm>
              <a:prstGeom prst="line">
                <a:avLst/>
              </a:prstGeom>
              <a:ln w="31750" cap="rnd">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167" name="Rectangle 166" descr=" 219">
            <a:extLst>
              <a:ext uri="{FF2B5EF4-FFF2-40B4-BE49-F238E27FC236}">
                <a16:creationId xmlns:a16="http://schemas.microsoft.com/office/drawing/2014/main" id="{62EE9297-1EC8-4596-90BF-6FD968454129}"/>
              </a:ext>
            </a:extLst>
          </p:cNvPr>
          <p:cNvSpPr/>
          <p:nvPr/>
        </p:nvSpPr>
        <p:spPr>
          <a:xfrm>
            <a:off x="294640" y="5876836"/>
            <a:ext cx="9954260" cy="276999"/>
          </a:xfrm>
          <a:prstGeom prst="rect">
            <a:avLst/>
          </a:prstGeom>
        </p:spPr>
        <p:txBody>
          <a:bodyPr wrap="square" anchor="b" anchorCtr="0">
            <a:spAutoFit/>
          </a:bodyPr>
          <a:lstStyle/>
          <a:p>
            <a:pPr lvl="0">
              <a:defRPr/>
            </a:pPr>
            <a:r>
              <a:rPr lang="en-GB" sz="1200" baseline="30000" dirty="0" err="1">
                <a:solidFill>
                  <a:schemeClr val="bg1"/>
                </a:solidFill>
              </a:rPr>
              <a:t>a</a:t>
            </a:r>
            <a:r>
              <a:rPr lang="en-GB" sz="1200" dirty="0" err="1">
                <a:solidFill>
                  <a:schemeClr val="bg1"/>
                </a:solidFill>
              </a:rPr>
              <a:t>Across</a:t>
            </a:r>
            <a:r>
              <a:rPr lang="en-GB" sz="1200" dirty="0">
                <a:solidFill>
                  <a:schemeClr val="bg1"/>
                </a:solidFill>
              </a:rPr>
              <a:t> diseases</a:t>
            </a:r>
            <a:r>
              <a:rPr lang="en-GB" sz="1200" baseline="30000" dirty="0">
                <a:solidFill>
                  <a:schemeClr val="bg1"/>
                </a:solidFill>
              </a:rPr>
              <a:t>2 </a:t>
            </a:r>
            <a:endParaRPr lang="en-GB" sz="1200" dirty="0">
              <a:solidFill>
                <a:schemeClr val="bg1"/>
              </a:solidFill>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5202654"/>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solidFill>
                <a:schemeClr val="accent6"/>
              </a:solidFill>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2133"/>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endParaRPr lang="en-GB" sz="3200"/>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endParaRPr lang="en-GB" sz="3200"/>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endParaRPr lang="en-GB" sz="32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endParaRPr lang="en-GB" sz="32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endParaRPr lang="en-GB" sz="32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endParaRPr lang="en-GB" sz="32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endParaRPr lang="en-GB" sz="3200"/>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32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32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32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32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32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3200"/>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3200"/>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32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32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3200"/>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30638B"/>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grpFill/>
            <a:ln w="1429" cap="flat">
              <a:noFill/>
              <a:prstDash val="solid"/>
              <a:miter/>
            </a:ln>
          </p:spPr>
          <p:txBody>
            <a:bodyPr rtlCol="0" anchor="ctr"/>
            <a:lstStyle/>
            <a:p>
              <a:endParaRPr lang="en-GB" sz="32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grpFill/>
            <a:ln w="1429" cap="flat">
              <a:noFill/>
              <a:prstDash val="solid"/>
              <a:miter/>
            </a:ln>
          </p:spPr>
          <p:txBody>
            <a:bodyPr rtlCol="0" anchor="ctr"/>
            <a:lstStyle/>
            <a:p>
              <a:endParaRPr lang="en-GB" sz="32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grpFill/>
            <a:ln w="1429" cap="flat">
              <a:noFill/>
              <a:prstDash val="solid"/>
              <a:miter/>
            </a:ln>
          </p:spPr>
          <p:txBody>
            <a:bodyPr rtlCol="0" anchor="ctr"/>
            <a:lstStyle/>
            <a:p>
              <a:endParaRPr lang="en-GB" sz="32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grpFill/>
            <a:ln w="1429" cap="flat">
              <a:noFill/>
              <a:prstDash val="solid"/>
              <a:miter/>
            </a:ln>
          </p:spPr>
          <p:txBody>
            <a:bodyPr rtlCol="0" anchor="ctr"/>
            <a:lstStyle/>
            <a:p>
              <a:endParaRPr lang="en-GB" sz="32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grpFill/>
            <a:ln w="1429" cap="flat">
              <a:noFill/>
              <a:prstDash val="solid"/>
              <a:miter/>
            </a:ln>
          </p:spPr>
          <p:txBody>
            <a:bodyPr rtlCol="0" anchor="ctr"/>
            <a:lstStyle/>
            <a:p>
              <a:endParaRPr lang="en-GB" sz="32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grpFill/>
            <a:ln w="1429" cap="flat">
              <a:noFill/>
              <a:prstDash val="solid"/>
              <a:miter/>
            </a:ln>
          </p:spPr>
          <p:txBody>
            <a:bodyPr rtlCol="0" anchor="ctr"/>
            <a:lstStyle/>
            <a:p>
              <a:endParaRPr lang="en-GB" sz="32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grpFill/>
            <a:ln w="1429" cap="flat">
              <a:noFill/>
              <a:prstDash val="solid"/>
              <a:miter/>
            </a:ln>
          </p:spPr>
          <p:txBody>
            <a:bodyPr rtlCol="0" anchor="ctr"/>
            <a:lstStyle/>
            <a:p>
              <a:endParaRPr lang="en-GB" sz="32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grpFill/>
            <a:ln w="1429" cap="flat">
              <a:noFill/>
              <a:prstDash val="solid"/>
              <a:miter/>
            </a:ln>
          </p:spPr>
          <p:txBody>
            <a:bodyPr rtlCol="0" anchor="ctr"/>
            <a:lstStyle/>
            <a:p>
              <a:endParaRPr lang="en-GB" sz="32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grpFill/>
            <a:ln w="1429" cap="flat">
              <a:noFill/>
              <a:prstDash val="solid"/>
              <a:miter/>
            </a:ln>
          </p:spPr>
          <p:txBody>
            <a:bodyPr rtlCol="0" anchor="ctr"/>
            <a:lstStyle/>
            <a:p>
              <a:endParaRPr lang="en-GB" sz="32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grpFill/>
            <a:ln w="1429" cap="flat">
              <a:noFill/>
              <a:prstDash val="solid"/>
              <a:miter/>
            </a:ln>
          </p:spPr>
          <p:txBody>
            <a:bodyPr rtlCol="0" anchor="ctr"/>
            <a:lstStyle/>
            <a:p>
              <a:endParaRPr lang="en-GB" sz="32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grpFill/>
            <a:ln w="1429" cap="flat">
              <a:noFill/>
              <a:prstDash val="solid"/>
              <a:miter/>
            </a:ln>
          </p:spPr>
          <p:txBody>
            <a:bodyPr rtlCol="0" anchor="ctr"/>
            <a:lstStyle/>
            <a:p>
              <a:endParaRPr lang="en-GB" sz="32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grpFill/>
            <a:ln w="1429" cap="flat">
              <a:noFill/>
              <a:prstDash val="solid"/>
              <a:miter/>
            </a:ln>
          </p:spPr>
          <p:txBody>
            <a:bodyPr rtlCol="0" anchor="ctr"/>
            <a:lstStyle/>
            <a:p>
              <a:endParaRPr lang="en-GB" sz="32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grpFill/>
            <a:ln w="1429" cap="flat">
              <a:noFill/>
              <a:prstDash val="solid"/>
              <a:miter/>
            </a:ln>
          </p:spPr>
          <p:txBody>
            <a:bodyPr rtlCol="0" anchor="ctr"/>
            <a:lstStyle/>
            <a:p>
              <a:endParaRPr lang="en-GB" sz="32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grpFill/>
            <a:ln w="1429" cap="flat">
              <a:noFill/>
              <a:prstDash val="solid"/>
              <a:miter/>
            </a:ln>
          </p:spPr>
          <p:txBody>
            <a:bodyPr rtlCol="0" anchor="ctr"/>
            <a:lstStyle/>
            <a:p>
              <a:endParaRPr lang="en-GB" sz="32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grpFill/>
            <a:ln w="1429" cap="flat">
              <a:noFill/>
              <a:prstDash val="solid"/>
              <a:miter/>
            </a:ln>
          </p:spPr>
          <p:txBody>
            <a:bodyPr rtlCol="0" anchor="ctr"/>
            <a:lstStyle/>
            <a:p>
              <a:endParaRPr lang="en-GB" sz="32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grpFill/>
            <a:ln w="1429" cap="flat">
              <a:noFill/>
              <a:prstDash val="solid"/>
              <a:miter/>
            </a:ln>
          </p:spPr>
          <p:txBody>
            <a:bodyPr rtlCol="0" anchor="ctr"/>
            <a:lstStyle/>
            <a:p>
              <a:endParaRPr lang="en-GB" sz="32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grpFill/>
            <a:ln w="1429" cap="flat">
              <a:noFill/>
              <a:prstDash val="solid"/>
              <a:miter/>
            </a:ln>
          </p:spPr>
          <p:txBody>
            <a:bodyPr rtlCol="0" anchor="ctr"/>
            <a:lstStyle/>
            <a:p>
              <a:endParaRPr lang="en-GB" sz="32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grpFill/>
            <a:ln w="1429" cap="flat">
              <a:noFill/>
              <a:prstDash val="solid"/>
              <a:miter/>
            </a:ln>
          </p:spPr>
          <p:txBody>
            <a:bodyPr rtlCol="0" anchor="ctr"/>
            <a:lstStyle/>
            <a:p>
              <a:endParaRPr lang="en-GB" sz="32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grpFill/>
            <a:ln w="1429" cap="flat">
              <a:noFill/>
              <a:prstDash val="solid"/>
              <a:miter/>
            </a:ln>
          </p:spPr>
          <p:txBody>
            <a:bodyPr rtlCol="0" anchor="ctr"/>
            <a:lstStyle/>
            <a:p>
              <a:endParaRPr lang="en-GB" sz="32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grpFill/>
            <a:ln w="1429" cap="flat">
              <a:noFill/>
              <a:prstDash val="solid"/>
              <a:miter/>
            </a:ln>
          </p:spPr>
          <p:txBody>
            <a:bodyPr rtlCol="0" anchor="ctr"/>
            <a:lstStyle/>
            <a:p>
              <a:endParaRPr lang="en-GB" sz="32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grpFill/>
            <a:ln w="1429" cap="flat">
              <a:noFill/>
              <a:prstDash val="solid"/>
              <a:miter/>
            </a:ln>
          </p:spPr>
          <p:txBody>
            <a:bodyPr rtlCol="0" anchor="ctr"/>
            <a:lstStyle/>
            <a:p>
              <a:endParaRPr lang="en-GB" sz="32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grpFill/>
            <a:ln w="1429" cap="flat">
              <a:noFill/>
              <a:prstDash val="solid"/>
              <a:miter/>
            </a:ln>
          </p:spPr>
          <p:txBody>
            <a:bodyPr rtlCol="0" anchor="ctr"/>
            <a:lstStyle/>
            <a:p>
              <a:endParaRPr lang="en-GB" sz="32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grpFill/>
            <a:ln w="1429" cap="flat">
              <a:noFill/>
              <a:prstDash val="solid"/>
              <a:miter/>
            </a:ln>
          </p:spPr>
          <p:txBody>
            <a:bodyPr rtlCol="0" anchor="ctr"/>
            <a:lstStyle/>
            <a:p>
              <a:endParaRPr lang="en-GB" sz="32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grpFill/>
            <a:ln w="1429" cap="flat">
              <a:noFill/>
              <a:prstDash val="solid"/>
              <a:miter/>
            </a:ln>
          </p:spPr>
          <p:txBody>
            <a:bodyPr rtlCol="0" anchor="ctr"/>
            <a:lstStyle/>
            <a:p>
              <a:endParaRPr lang="en-GB" sz="32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grpFill/>
            <a:ln w="1429" cap="flat">
              <a:noFill/>
              <a:prstDash val="solid"/>
              <a:miter/>
            </a:ln>
          </p:spPr>
          <p:txBody>
            <a:bodyPr rtlCol="0" anchor="ctr"/>
            <a:lstStyle/>
            <a:p>
              <a:endParaRPr lang="en-GB" sz="32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grpFill/>
            <a:ln w="1429" cap="flat">
              <a:noFill/>
              <a:prstDash val="solid"/>
              <a:miter/>
            </a:ln>
          </p:spPr>
          <p:txBody>
            <a:bodyPr rtlCol="0" anchor="ctr"/>
            <a:lstStyle/>
            <a:p>
              <a:endParaRPr lang="en-GB" sz="32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grpFill/>
            <a:ln w="1429" cap="flat">
              <a:noFill/>
              <a:prstDash val="solid"/>
              <a:miter/>
            </a:ln>
          </p:spPr>
          <p:txBody>
            <a:bodyPr rtlCol="0" anchor="ctr"/>
            <a:lstStyle/>
            <a:p>
              <a:endParaRPr lang="en-GB" sz="32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grpFill/>
            <a:ln w="1429" cap="flat">
              <a:noFill/>
              <a:prstDash val="solid"/>
              <a:miter/>
            </a:ln>
          </p:spPr>
          <p:txBody>
            <a:bodyPr rtlCol="0" anchor="ctr"/>
            <a:lstStyle/>
            <a:p>
              <a:endParaRPr lang="en-GB" sz="32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grpFill/>
            <a:ln w="1429" cap="flat">
              <a:noFill/>
              <a:prstDash val="solid"/>
              <a:miter/>
            </a:ln>
          </p:spPr>
          <p:txBody>
            <a:bodyPr rtlCol="0" anchor="ctr"/>
            <a:lstStyle/>
            <a:p>
              <a:endParaRPr lang="en-GB" sz="32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grpFill/>
            <a:ln w="1429" cap="flat">
              <a:noFill/>
              <a:prstDash val="solid"/>
              <a:miter/>
            </a:ln>
          </p:spPr>
          <p:txBody>
            <a:bodyPr rtlCol="0" anchor="ctr"/>
            <a:lstStyle/>
            <a:p>
              <a:endParaRPr lang="en-GB" sz="32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grpFill/>
            <a:ln w="1429" cap="flat">
              <a:noFill/>
              <a:prstDash val="solid"/>
              <a:miter/>
            </a:ln>
          </p:spPr>
          <p:txBody>
            <a:bodyPr rtlCol="0" anchor="ctr"/>
            <a:lstStyle/>
            <a:p>
              <a:endParaRPr lang="en-GB" sz="32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grpFill/>
            <a:ln w="1429" cap="flat">
              <a:noFill/>
              <a:prstDash val="solid"/>
              <a:miter/>
            </a:ln>
          </p:spPr>
          <p:txBody>
            <a:bodyPr rtlCol="0" anchor="ctr"/>
            <a:lstStyle/>
            <a:p>
              <a:endParaRPr lang="en-GB" sz="32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grpFill/>
            <a:ln w="1429" cap="flat">
              <a:noFill/>
              <a:prstDash val="solid"/>
              <a:miter/>
            </a:ln>
          </p:spPr>
          <p:txBody>
            <a:bodyPr rtlCol="0" anchor="ctr"/>
            <a:lstStyle/>
            <a:p>
              <a:endParaRPr lang="en-GB" sz="32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grpFill/>
            <a:ln w="1429" cap="flat">
              <a:noFill/>
              <a:prstDash val="solid"/>
              <a:miter/>
            </a:ln>
          </p:spPr>
          <p:txBody>
            <a:bodyPr rtlCol="0" anchor="ctr"/>
            <a:lstStyle/>
            <a:p>
              <a:endParaRPr lang="en-GB" sz="32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grpFill/>
            <a:ln w="1429" cap="flat">
              <a:noFill/>
              <a:prstDash val="solid"/>
              <a:miter/>
            </a:ln>
          </p:spPr>
          <p:txBody>
            <a:bodyPr rtlCol="0" anchor="ctr"/>
            <a:lstStyle/>
            <a:p>
              <a:endParaRPr lang="en-GB" sz="3200"/>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5357584"/>
            <a:ext cx="1212860" cy="420756"/>
          </a:xfrm>
          <a:prstGeom prst="rect">
            <a:avLst/>
          </a:prstGeom>
        </p:spPr>
        <p:txBody>
          <a:bodyPr wrap="square">
            <a:spAutoFit/>
          </a:bodyPr>
          <a:lstStyle/>
          <a:p>
            <a:pPr algn="r"/>
            <a:r>
              <a:rPr lang="en-GB" sz="1067" dirty="0">
                <a:solidFill>
                  <a:srgbClr val="30638B"/>
                </a:solidFill>
              </a:rPr>
              <a:t>Big data revolution</a:t>
            </a:r>
          </a:p>
        </p:txBody>
      </p:sp>
      <p:sp>
        <p:nvSpPr>
          <p:cNvPr id="89" name="Freeform: Shape 88" descr=" 89">
            <a:extLst>
              <a:ext uri="{FF2B5EF4-FFF2-40B4-BE49-F238E27FC236}">
                <a16:creationId xmlns:a16="http://schemas.microsoft.com/office/drawing/2014/main" id="{47EBB224-31E2-427C-86BE-27FD7CC695FF}"/>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endParaRPr lang="en-GB" sz="3200"/>
          </a:p>
        </p:txBody>
      </p:sp>
      <p:sp>
        <p:nvSpPr>
          <p:cNvPr id="150" name="Freeform: Shape 149" descr=" 150">
            <a:extLst>
              <a:ext uri="{FF2B5EF4-FFF2-40B4-BE49-F238E27FC236}">
                <a16:creationId xmlns:a16="http://schemas.microsoft.com/office/drawing/2014/main" id="{6DFCE0FF-EEE5-4D48-8978-1C8618D8ED27}"/>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1" name="Freeform: Shape 150" descr=" 151">
            <a:extLst>
              <a:ext uri="{FF2B5EF4-FFF2-40B4-BE49-F238E27FC236}">
                <a16:creationId xmlns:a16="http://schemas.microsoft.com/office/drawing/2014/main" id="{515F341D-F441-4932-8FF2-14420CC74EC9}"/>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52" name="Freeform: Shape 151" descr=" 152">
            <a:extLst>
              <a:ext uri="{FF2B5EF4-FFF2-40B4-BE49-F238E27FC236}">
                <a16:creationId xmlns:a16="http://schemas.microsoft.com/office/drawing/2014/main" id="{DA398472-6905-401A-B534-9C1A87600E4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endParaRPr lang="en-GB" sz="3200"/>
          </a:p>
        </p:txBody>
      </p:sp>
      <p:sp>
        <p:nvSpPr>
          <p:cNvPr id="153" name="Freeform: Shape 152" descr=" 153">
            <a:extLst>
              <a:ext uri="{FF2B5EF4-FFF2-40B4-BE49-F238E27FC236}">
                <a16:creationId xmlns:a16="http://schemas.microsoft.com/office/drawing/2014/main" id="{02B6F5E0-A038-48BC-BC1B-9339361E4E91}"/>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4" name="Freeform: Shape 153" descr=" 154">
            <a:extLst>
              <a:ext uri="{FF2B5EF4-FFF2-40B4-BE49-F238E27FC236}">
                <a16:creationId xmlns:a16="http://schemas.microsoft.com/office/drawing/2014/main" id="{611A15E5-A56B-4625-8457-839A49017F2D}"/>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55" name="Freeform: Shape 154" descr=" 155">
            <a:hlinkClick r:id="rId4" action="ppaction://hlinksldjump" highlightClick="1"/>
            <a:extLst>
              <a:ext uri="{FF2B5EF4-FFF2-40B4-BE49-F238E27FC236}">
                <a16:creationId xmlns:a16="http://schemas.microsoft.com/office/drawing/2014/main" id="{E0DCB22E-730F-486D-9E4D-633BC7785694}"/>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6" name="Freeform: Shape 155" descr=" 156">
            <a:hlinkClick r:id="rId5" action="ppaction://hlinksldjump" highlightClick="1"/>
            <a:extLst>
              <a:ext uri="{FF2B5EF4-FFF2-40B4-BE49-F238E27FC236}">
                <a16:creationId xmlns:a16="http://schemas.microsoft.com/office/drawing/2014/main" id="{C008550F-F8E5-4AA8-B1C1-4311F76A4632}"/>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7" name="Freeform: Shape 156" descr=" 157">
            <a:hlinkClick r:id="rId6" action="ppaction://hlinksldjump" highlightClick="1"/>
            <a:extLst>
              <a:ext uri="{FF2B5EF4-FFF2-40B4-BE49-F238E27FC236}">
                <a16:creationId xmlns:a16="http://schemas.microsoft.com/office/drawing/2014/main" id="{FEC17039-BC98-4CEE-80C1-9C4EB3BCDD6E}"/>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8" name="Freeform: Shape 157" descr=" 158">
            <a:hlinkClick r:id="rId7" action="ppaction://hlinksldjump" highlightClick="1"/>
            <a:extLst>
              <a:ext uri="{FF2B5EF4-FFF2-40B4-BE49-F238E27FC236}">
                <a16:creationId xmlns:a16="http://schemas.microsoft.com/office/drawing/2014/main" id="{86F396FC-B4A0-4B79-A36F-63F30BEA1CAB}"/>
              </a:ext>
            </a:extLst>
          </p:cNvPr>
          <p:cNvSpPr/>
          <p:nvPr/>
        </p:nvSpPr>
        <p:spPr>
          <a:xfrm>
            <a:off x="11277600" y="2723094"/>
            <a:ext cx="9144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9" name="Freeform: Shape 158" descr=" 159">
            <a:hlinkClick r:id="rId8" action="ppaction://hlinksldjump" highlightClick="1"/>
            <a:extLst>
              <a:ext uri="{FF2B5EF4-FFF2-40B4-BE49-F238E27FC236}">
                <a16:creationId xmlns:a16="http://schemas.microsoft.com/office/drawing/2014/main" id="{9D2F5F53-3F60-426D-8ED9-B6E386C8641D}"/>
              </a:ext>
            </a:extLst>
          </p:cNvPr>
          <p:cNvSpPr/>
          <p:nvPr/>
        </p:nvSpPr>
        <p:spPr>
          <a:xfrm>
            <a:off x="10350500" y="3551918"/>
            <a:ext cx="18415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1" name="Freeform: Shape 160" descr=" 161">
            <a:hlinkClick r:id="rId9" action="ppaction://hlinksldjump" highlightClick="1"/>
            <a:extLst>
              <a:ext uri="{FF2B5EF4-FFF2-40B4-BE49-F238E27FC236}">
                <a16:creationId xmlns:a16="http://schemas.microsoft.com/office/drawing/2014/main" id="{FAD7A251-FFF7-4066-AD86-818F1B2C2E1D}"/>
              </a:ext>
            </a:extLst>
          </p:cNvPr>
          <p:cNvSpPr/>
          <p:nvPr/>
        </p:nvSpPr>
        <p:spPr>
          <a:xfrm>
            <a:off x="11290300" y="4376132"/>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2" name="Freeform: Shape 161" descr=" 162">
            <a:hlinkClick r:id="rId10" action="ppaction://hlinksldjump" highlightClick="1"/>
            <a:extLst>
              <a:ext uri="{FF2B5EF4-FFF2-40B4-BE49-F238E27FC236}">
                <a16:creationId xmlns:a16="http://schemas.microsoft.com/office/drawing/2014/main" id="{61ED8A07-BFEB-4548-AB52-B53BFEFFCE1F}"/>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4" name="Freeform: Shape 163" descr=" 164">
            <a:extLst>
              <a:ext uri="{FF2B5EF4-FFF2-40B4-BE49-F238E27FC236}">
                <a16:creationId xmlns:a16="http://schemas.microsoft.com/office/drawing/2014/main" id="{7AC40416-0D89-4D53-A89A-A38D2FF2B66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endParaRPr lang="en-GB" sz="3200"/>
          </a:p>
        </p:txBody>
      </p:sp>
      <p:sp>
        <p:nvSpPr>
          <p:cNvPr id="165" name="Freeform: Shape 164" descr=" 165">
            <a:extLst>
              <a:ext uri="{FF2B5EF4-FFF2-40B4-BE49-F238E27FC236}">
                <a16:creationId xmlns:a16="http://schemas.microsoft.com/office/drawing/2014/main" id="{97A65372-54D7-407F-8585-A5671D764360}"/>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66" name="Freeform: Shape 165" descr=" 166">
            <a:extLst>
              <a:ext uri="{FF2B5EF4-FFF2-40B4-BE49-F238E27FC236}">
                <a16:creationId xmlns:a16="http://schemas.microsoft.com/office/drawing/2014/main" id="{D4C610EB-624F-4835-8EA4-D5DFBD9371AC}"/>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68" name="Oval 167" descr=" 168">
            <a:hlinkClick r:id="rId11" action="ppaction://hlinksldjump" highlightClick="1"/>
            <a:extLst>
              <a:ext uri="{FF2B5EF4-FFF2-40B4-BE49-F238E27FC236}">
                <a16:creationId xmlns:a16="http://schemas.microsoft.com/office/drawing/2014/main" id="{D1C1009A-0599-4556-8C0B-B6AE19C09A7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69" name="Oval 168" descr=" 169">
            <a:hlinkClick r:id="" action="ppaction://hlinkshowjump?jump=lastslideviewed" highlightClick="1"/>
            <a:extLst>
              <a:ext uri="{FF2B5EF4-FFF2-40B4-BE49-F238E27FC236}">
                <a16:creationId xmlns:a16="http://schemas.microsoft.com/office/drawing/2014/main" id="{9092A0F2-38E9-421C-851B-27177C40753D}"/>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dirty="0"/>
          </a:p>
        </p:txBody>
      </p:sp>
      <p:sp>
        <p:nvSpPr>
          <p:cNvPr id="170" name="Oval 169" descr=" 170">
            <a:hlinkClick r:id="rId12" action="ppaction://hlinksldjump" highlightClick="1"/>
            <a:extLst>
              <a:ext uri="{FF2B5EF4-FFF2-40B4-BE49-F238E27FC236}">
                <a16:creationId xmlns:a16="http://schemas.microsoft.com/office/drawing/2014/main" id="{DEADFB5D-143A-4A2D-804B-75E79863A34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endParaRPr lang="en-GB" sz="3200"/>
          </a:p>
        </p:txBody>
      </p:sp>
      <p:sp>
        <p:nvSpPr>
          <p:cNvPr id="171" name="REFERENCES" descr=" 171">
            <a:hlinkClick r:id="" action="ppaction://noaction" highlightClick="1"/>
            <a:extLst>
              <a:ext uri="{FF2B5EF4-FFF2-40B4-BE49-F238E27FC236}">
                <a16:creationId xmlns:a16="http://schemas.microsoft.com/office/drawing/2014/main" id="{963FF888-E5E8-4492-BD17-785F2A941D04}"/>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76" name="ABBREVIATIONS" descr=" 176">
            <a:hlinkClick r:id="" action="ppaction://noaction" highlightClick="1"/>
            <a:extLst>
              <a:ext uri="{FF2B5EF4-FFF2-40B4-BE49-F238E27FC236}">
                <a16:creationId xmlns:a16="http://schemas.microsoft.com/office/drawing/2014/main" id="{89C1EF79-8E94-4950-93DF-A4A4EABA9803}"/>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grpSp>
        <p:nvGrpSpPr>
          <p:cNvPr id="7" name="Group 6" descr=" 7">
            <a:extLst>
              <a:ext uri="{FF2B5EF4-FFF2-40B4-BE49-F238E27FC236}">
                <a16:creationId xmlns:a16="http://schemas.microsoft.com/office/drawing/2014/main" id="{F2BC5FF9-592B-4CF8-82E6-70B708C3F55E}"/>
              </a:ext>
            </a:extLst>
          </p:cNvPr>
          <p:cNvGrpSpPr/>
          <p:nvPr/>
        </p:nvGrpSpPr>
        <p:grpSpPr>
          <a:xfrm>
            <a:off x="676656" y="4886569"/>
            <a:ext cx="2151125" cy="331200"/>
            <a:chOff x="-4365226" y="1693426"/>
            <a:chExt cx="2151125" cy="331200"/>
          </a:xfrm>
        </p:grpSpPr>
        <p:sp>
          <p:nvSpPr>
            <p:cNvPr id="216" name="Rectangle: Rounded Corners 215">
              <a:hlinkClick r:id="rId13" action="ppaction://hlinksldjump"/>
              <a:extLst>
                <a:ext uri="{FF2B5EF4-FFF2-40B4-BE49-F238E27FC236}">
                  <a16:creationId xmlns:a16="http://schemas.microsoft.com/office/drawing/2014/main" id="{2529F8D7-7328-4B75-8565-6E79CD370093}"/>
                </a:ext>
              </a:extLst>
            </p:cNvPr>
            <p:cNvSpPr/>
            <p:nvPr/>
          </p:nvSpPr>
          <p:spPr>
            <a:xfrm>
              <a:off x="-4365226" y="1693926"/>
              <a:ext cx="2151125" cy="3302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361950"/>
              <a:r>
                <a:rPr lang="en-GB" sz="1100" b="1" dirty="0">
                  <a:solidFill>
                    <a:srgbClr val="023761"/>
                  </a:solidFill>
                </a:rPr>
                <a:t>MORE INFORMATION</a:t>
              </a:r>
            </a:p>
          </p:txBody>
        </p:sp>
        <p:sp>
          <p:nvSpPr>
            <p:cNvPr id="217" name="Freeform: Shape 216">
              <a:hlinkClick r:id="rId13" action="ppaction://hlinksldjump"/>
              <a:extLst>
                <a:ext uri="{FF2B5EF4-FFF2-40B4-BE49-F238E27FC236}">
                  <a16:creationId xmlns:a16="http://schemas.microsoft.com/office/drawing/2014/main" id="{B76E0928-0F5D-4D07-823D-69D79969F35A}"/>
                </a:ext>
              </a:extLst>
            </p:cNvPr>
            <p:cNvSpPr/>
            <p:nvPr/>
          </p:nvSpPr>
          <p:spPr>
            <a:xfrm>
              <a:off x="-2403296" y="1769261"/>
              <a:ext cx="133716"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sp>
          <p:nvSpPr>
            <p:cNvPr id="218" name="Graphic 2">
              <a:hlinkClick r:id="rId13" action="ppaction://hlinksldjump"/>
              <a:extLst>
                <a:ext uri="{FF2B5EF4-FFF2-40B4-BE49-F238E27FC236}">
                  <a16:creationId xmlns:a16="http://schemas.microsoft.com/office/drawing/2014/main" id="{B53A4F9A-2807-479A-9D0D-91CEFFB96025}"/>
                </a:ext>
              </a:extLst>
            </p:cNvPr>
            <p:cNvSpPr/>
            <p:nvPr/>
          </p:nvSpPr>
          <p:spPr>
            <a:xfrm>
              <a:off x="-4365226" y="1693426"/>
              <a:ext cx="331200" cy="331200"/>
            </a:xfrm>
            <a:custGeom>
              <a:avLst/>
              <a:gdLst>
                <a:gd name="connsiteX0" fmla="*/ 1425321 w 2847975"/>
                <a:gd name="connsiteY0" fmla="*/ 0 h 2847975"/>
                <a:gd name="connsiteX1" fmla="*/ 0 w 2847975"/>
                <a:gd name="connsiteY1" fmla="*/ 1425321 h 2847975"/>
                <a:gd name="connsiteX2" fmla="*/ 1425321 w 2847975"/>
                <a:gd name="connsiteY2" fmla="*/ 2850642 h 2847975"/>
                <a:gd name="connsiteX3" fmla="*/ 2850642 w 2847975"/>
                <a:gd name="connsiteY3" fmla="*/ 1425321 h 2847975"/>
                <a:gd name="connsiteX4" fmla="*/ 1425321 w 2847975"/>
                <a:gd name="connsiteY4" fmla="*/ 0 h 2847975"/>
                <a:gd name="connsiteX5" fmla="*/ 1241203 w 2847975"/>
                <a:gd name="connsiteY5" fmla="*/ 1123093 h 2847975"/>
                <a:gd name="connsiteX6" fmla="*/ 1607534 w 2847975"/>
                <a:gd name="connsiteY6" fmla="*/ 1123093 h 2847975"/>
                <a:gd name="connsiteX7" fmla="*/ 1607534 w 2847975"/>
                <a:gd name="connsiteY7" fmla="*/ 2099786 h 2847975"/>
                <a:gd name="connsiteX8" fmla="*/ 1241203 w 2847975"/>
                <a:gd name="connsiteY8" fmla="*/ 2099786 h 2847975"/>
                <a:gd name="connsiteX9" fmla="*/ 1241203 w 2847975"/>
                <a:gd name="connsiteY9" fmla="*/ 1123093 h 2847975"/>
                <a:gd name="connsiteX10" fmla="*/ 1557052 w 2847975"/>
                <a:gd name="connsiteY10" fmla="*/ 988886 h 2847975"/>
                <a:gd name="connsiteX11" fmla="*/ 1425321 w 2847975"/>
                <a:gd name="connsiteY11" fmla="*/ 1037844 h 2847975"/>
                <a:gd name="connsiteX12" fmla="*/ 1293590 w 2847975"/>
                <a:gd name="connsiteY12" fmla="*/ 988886 h 2847975"/>
                <a:gd name="connsiteX13" fmla="*/ 1242155 w 2847975"/>
                <a:gd name="connsiteY13" fmla="*/ 863537 h 2847975"/>
                <a:gd name="connsiteX14" fmla="*/ 1296543 w 2847975"/>
                <a:gd name="connsiteY14" fmla="*/ 739616 h 2847975"/>
                <a:gd name="connsiteX15" fmla="*/ 1425321 w 2847975"/>
                <a:gd name="connsiteY15" fmla="*/ 687229 h 2847975"/>
                <a:gd name="connsiteX16" fmla="*/ 1554099 w 2847975"/>
                <a:gd name="connsiteY16" fmla="*/ 739616 h 2847975"/>
                <a:gd name="connsiteX17" fmla="*/ 1608487 w 2847975"/>
                <a:gd name="connsiteY17" fmla="*/ 863537 h 2847975"/>
                <a:gd name="connsiteX18" fmla="*/ 1557052 w 2847975"/>
                <a:gd name="connsiteY18" fmla="*/ 988886 h 284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47975" h="2847975">
                  <a:moveTo>
                    <a:pt x="1425321" y="0"/>
                  </a:moveTo>
                  <a:cubicBezTo>
                    <a:pt x="639413" y="0"/>
                    <a:pt x="0" y="639413"/>
                    <a:pt x="0" y="1425321"/>
                  </a:cubicBezTo>
                  <a:cubicBezTo>
                    <a:pt x="0" y="2211229"/>
                    <a:pt x="639413" y="2850642"/>
                    <a:pt x="1425321" y="2850642"/>
                  </a:cubicBezTo>
                  <a:cubicBezTo>
                    <a:pt x="2211229" y="2850642"/>
                    <a:pt x="2850642" y="2211229"/>
                    <a:pt x="2850642" y="1425321"/>
                  </a:cubicBezTo>
                  <a:cubicBezTo>
                    <a:pt x="2850737" y="639413"/>
                    <a:pt x="2211324" y="0"/>
                    <a:pt x="1425321" y="0"/>
                  </a:cubicBezTo>
                  <a:close/>
                  <a:moveTo>
                    <a:pt x="1241203" y="1123093"/>
                  </a:moveTo>
                  <a:lnTo>
                    <a:pt x="1607534" y="1123093"/>
                  </a:lnTo>
                  <a:lnTo>
                    <a:pt x="1607534" y="2099786"/>
                  </a:lnTo>
                  <a:lnTo>
                    <a:pt x="1241203" y="2099786"/>
                  </a:lnTo>
                  <a:lnTo>
                    <a:pt x="1241203" y="1123093"/>
                  </a:lnTo>
                  <a:close/>
                  <a:moveTo>
                    <a:pt x="1557052" y="988886"/>
                  </a:moveTo>
                  <a:cubicBezTo>
                    <a:pt x="1522762" y="1021556"/>
                    <a:pt x="1478852" y="1037844"/>
                    <a:pt x="1425321" y="1037844"/>
                  </a:cubicBezTo>
                  <a:cubicBezTo>
                    <a:pt x="1371791" y="1037844"/>
                    <a:pt x="1327880" y="1021556"/>
                    <a:pt x="1293590" y="988886"/>
                  </a:cubicBezTo>
                  <a:cubicBezTo>
                    <a:pt x="1259300" y="956215"/>
                    <a:pt x="1242155" y="914400"/>
                    <a:pt x="1242155" y="863537"/>
                  </a:cubicBezTo>
                  <a:cubicBezTo>
                    <a:pt x="1242155" y="815912"/>
                    <a:pt x="1260253" y="774573"/>
                    <a:pt x="1296543" y="739616"/>
                  </a:cubicBezTo>
                  <a:cubicBezTo>
                    <a:pt x="1332833" y="704660"/>
                    <a:pt x="1375696" y="687229"/>
                    <a:pt x="1425321" y="687229"/>
                  </a:cubicBezTo>
                  <a:cubicBezTo>
                    <a:pt x="1474946" y="687229"/>
                    <a:pt x="1517904" y="704755"/>
                    <a:pt x="1554099" y="739616"/>
                  </a:cubicBezTo>
                  <a:cubicBezTo>
                    <a:pt x="1590389" y="774573"/>
                    <a:pt x="1608487" y="815912"/>
                    <a:pt x="1608487" y="863537"/>
                  </a:cubicBezTo>
                  <a:cubicBezTo>
                    <a:pt x="1608582" y="914400"/>
                    <a:pt x="1591437" y="956215"/>
                    <a:pt x="1557052" y="988886"/>
                  </a:cubicBezTo>
                  <a:close/>
                </a:path>
              </a:pathLst>
            </a:custGeom>
            <a:solidFill>
              <a:schemeClr val="bg1"/>
            </a:solidFill>
            <a:ln w="9525" cap="flat">
              <a:noFill/>
              <a:prstDash val="solid"/>
              <a:miter/>
            </a:ln>
          </p:spPr>
          <p:txBody>
            <a:bodyPr rtlCol="0" anchor="ctr"/>
            <a:lstStyle/>
            <a:p>
              <a:endParaRPr lang="en-GB"/>
            </a:p>
          </p:txBody>
        </p:sp>
      </p:grpSp>
      <p:grpSp>
        <p:nvGrpSpPr>
          <p:cNvPr id="172" name="Group 171" descr=" 172">
            <a:extLst>
              <a:ext uri="{FF2B5EF4-FFF2-40B4-BE49-F238E27FC236}">
                <a16:creationId xmlns:a16="http://schemas.microsoft.com/office/drawing/2014/main" id="{FD8709F2-CBF2-4F39-A9EC-A02C6407BA5B}"/>
              </a:ext>
            </a:extLst>
          </p:cNvPr>
          <p:cNvGrpSpPr/>
          <p:nvPr/>
        </p:nvGrpSpPr>
        <p:grpSpPr>
          <a:xfrm>
            <a:off x="195253" y="3546448"/>
            <a:ext cx="5770784" cy="3143241"/>
            <a:chOff x="146440" y="2659836"/>
            <a:chExt cx="4328088" cy="2357431"/>
          </a:xfrm>
        </p:grpSpPr>
        <p:sp>
          <p:nvSpPr>
            <p:cNvPr id="173" name="Rectangle: Rounded Corners 172">
              <a:extLst>
                <a:ext uri="{FF2B5EF4-FFF2-40B4-BE49-F238E27FC236}">
                  <a16:creationId xmlns:a16="http://schemas.microsoft.com/office/drawing/2014/main" id="{46969D19-1C54-4C7B-AEE9-0361BA6B22C3}"/>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en-GB" sz="14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p>
            <a:p>
              <a:pPr marL="304792" lvl="0" indent="-304792">
                <a:spcBef>
                  <a:spcPts val="200"/>
                </a:spcBef>
                <a:spcAft>
                  <a:spcPts val="200"/>
                </a:spcAft>
                <a:buFontTx/>
                <a:buAutoNum type="arabicPeriod"/>
              </a:pPr>
              <a:r>
                <a:rPr lang="en-GB" sz="1300" dirty="0">
                  <a:solidFill>
                    <a:srgbClr val="023761"/>
                  </a:solidFill>
                </a:rPr>
                <a:t>Novartis, On being and becoming a data science company. 2018. Available at </a:t>
              </a:r>
              <a:r>
                <a:rPr lang="en-GB" sz="1300" dirty="0">
                  <a:solidFill>
                    <a:srgbClr val="023761"/>
                  </a:solidFill>
                  <a:hlinkClick r:id="rId14"/>
                </a:rPr>
                <a:t>https://www.novartis.com/stories/discovery/being-and-becoming-data-science-company</a:t>
              </a:r>
              <a:r>
                <a:rPr lang="en-GB" sz="1300" dirty="0">
                  <a:solidFill>
                    <a:srgbClr val="023761"/>
                  </a:solidFill>
                </a:rPr>
                <a:t>. Accessed August 2020. </a:t>
              </a:r>
            </a:p>
            <a:p>
              <a:pPr marL="304792" lvl="0" indent="-304792">
                <a:spcBef>
                  <a:spcPts val="200"/>
                </a:spcBef>
                <a:spcAft>
                  <a:spcPts val="200"/>
                </a:spcAft>
                <a:buFontTx/>
                <a:buAutoNum type="arabicPeriod"/>
              </a:pPr>
              <a:r>
                <a:rPr lang="en-GB" sz="1300" dirty="0">
                  <a:solidFill>
                    <a:srgbClr val="023761"/>
                  </a:solidFill>
                </a:rPr>
                <a:t>BDI, BDI-Novartis partnership is announced. 2019. Available at </a:t>
              </a:r>
              <a:r>
                <a:rPr lang="en-GB" sz="1300" dirty="0">
                  <a:solidFill>
                    <a:srgbClr val="023761"/>
                  </a:solidFill>
                  <a:hlinkClick r:id="rId15"/>
                </a:rPr>
                <a:t>https://www.bdi.ox.ac.uk/news/bdi-novartis-partnership-is-announced</a:t>
              </a:r>
              <a:r>
                <a:rPr lang="en-GB" sz="1300" dirty="0">
                  <a:solidFill>
                    <a:srgbClr val="023761"/>
                  </a:solidFill>
                </a:rPr>
                <a:t>. Accessed August 2020. </a:t>
              </a:r>
            </a:p>
            <a:p>
              <a:pPr marL="304792" lvl="0" indent="-304792">
                <a:spcBef>
                  <a:spcPts val="200"/>
                </a:spcBef>
                <a:spcAft>
                  <a:spcPts val="200"/>
                </a:spcAft>
                <a:buFontTx/>
                <a:buAutoNum type="arabicPeriod"/>
              </a:pPr>
              <a:r>
                <a:rPr lang="en-GB" sz="1300" dirty="0">
                  <a:solidFill>
                    <a:srgbClr val="023761"/>
                  </a:solidFill>
                </a:rPr>
                <a:t>Novartis, Novartis and Microsoft announce collaboration. 2019. Available at </a:t>
              </a:r>
              <a:r>
                <a:rPr lang="en-GB" sz="1300" dirty="0">
                  <a:solidFill>
                    <a:srgbClr val="023761"/>
                  </a:solidFill>
                  <a:hlinkClick r:id="rId16"/>
                </a:rPr>
                <a:t>https://www.novartis.com/news/novartis-and-microsoft-announce-collaboration-transform-medicine-artificial-intelligence</a:t>
              </a:r>
              <a:r>
                <a:rPr lang="en-GB" sz="1300" dirty="0">
                  <a:solidFill>
                    <a:srgbClr val="023761"/>
                  </a:solidFill>
                </a:rPr>
                <a:t>. Accessed August 2020.</a:t>
              </a:r>
            </a:p>
          </p:txBody>
        </p:sp>
        <p:sp>
          <p:nvSpPr>
            <p:cNvPr id="174" name="Rectangle: Rounded Corners 173">
              <a:extLst>
                <a:ext uri="{FF2B5EF4-FFF2-40B4-BE49-F238E27FC236}">
                  <a16:creationId xmlns:a16="http://schemas.microsoft.com/office/drawing/2014/main" id="{7EF16C13-E78F-42DF-A60A-AFF3A7EBAD27}"/>
                </a:ext>
              </a:extLst>
            </p:cNvPr>
            <p:cNvSpPr/>
            <p:nvPr/>
          </p:nvSpPr>
          <p:spPr>
            <a:xfrm>
              <a:off x="1357693" y="4729267"/>
              <a:ext cx="982800" cy="288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75" name="Rectangle: Rounded Corners 174">
              <a:extLst>
                <a:ext uri="{FF2B5EF4-FFF2-40B4-BE49-F238E27FC236}">
                  <a16:creationId xmlns:a16="http://schemas.microsoft.com/office/drawing/2014/main" id="{3A7FCB02-0579-4692-9279-33464E9186D7}"/>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400"/>
                </a:spcBef>
                <a:spcAft>
                  <a:spcPts val="400"/>
                </a:spcAft>
                <a:buClrTx/>
                <a:buSzTx/>
                <a:buFontTx/>
                <a:buNone/>
                <a:tabLst/>
                <a:defRPr/>
              </a:pPr>
              <a:r>
                <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sym typeface="Wingdings" panose="05000000000000000000" pitchFamily="2" charset="2"/>
                </a:rPr>
                <a:t></a:t>
              </a:r>
              <a:endPar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sp>
        <p:nvSpPr>
          <p:cNvPr id="177" name="Rectangle 176" descr=" 163">
            <a:extLst>
              <a:ext uri="{FF2B5EF4-FFF2-40B4-BE49-F238E27FC236}">
                <a16:creationId xmlns:a16="http://schemas.microsoft.com/office/drawing/2014/main" id="{B8D1CBB4-CC92-4902-9BAE-FE5AA6BC60DE}"/>
              </a:ext>
            </a:extLst>
          </p:cNvPr>
          <p:cNvSpPr/>
          <p:nvPr/>
        </p:nvSpPr>
        <p:spPr>
          <a:xfrm>
            <a:off x="294640" y="243536"/>
            <a:ext cx="10623296" cy="892552"/>
          </a:xfrm>
          <a:prstGeom prst="rect">
            <a:avLst/>
          </a:prstGeom>
        </p:spPr>
        <p:txBody>
          <a:bodyPr wrap="square">
            <a:spAutoFit/>
          </a:bodyPr>
          <a:lstStyle/>
          <a:p>
            <a:pPr lvl="0"/>
            <a:r>
              <a:rPr lang="en-GB" sz="2600" b="1" dirty="0">
                <a:solidFill>
                  <a:schemeClr val="bg1"/>
                </a:solidFill>
              </a:rPr>
              <a:t>Pushing at the forefront of the big data revolution for the benefit of patients </a:t>
            </a:r>
            <a:endParaRPr kumimoji="0" lang="en-GB" sz="2600" b="1" i="0" u="none" strike="noStrike" kern="1200" cap="none" spc="0" normalizeH="0" baseline="0" noProof="0" dirty="0">
              <a:ln>
                <a:noFill/>
              </a:ln>
              <a:solidFill>
                <a:schemeClr val="bg1"/>
              </a:solidFill>
              <a:effectLst/>
              <a:uLnTx/>
              <a:uFillTx/>
              <a:latin typeface="Arial" panose="020B0604020202020204"/>
            </a:endParaRPr>
          </a:p>
        </p:txBody>
      </p:sp>
      <p:pic>
        <p:nvPicPr>
          <p:cNvPr id="163" name="Picture 162" descr=" 13">
            <a:extLst>
              <a:ext uri="{FF2B5EF4-FFF2-40B4-BE49-F238E27FC236}">
                <a16:creationId xmlns:a16="http://schemas.microsoft.com/office/drawing/2014/main" id="{36D37054-6915-40C3-BD45-E28906DA0920}"/>
              </a:ext>
            </a:extLst>
          </p:cNvPr>
          <p:cNvPicPr>
            <a:picLocks noChangeAspect="1"/>
          </p:cNvPicPr>
          <p:nvPr/>
        </p:nvPicPr>
        <p:blipFill>
          <a:blip r:embed="rId17"/>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1713259707"/>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showMasterSp="0">
  <p:cSld>
    <p:bg>
      <p:bgPr>
        <a:solidFill>
          <a:srgbClr val="30638B"/>
        </a:solidFill>
        <a:effectLst/>
      </p:bgPr>
    </p:bg>
    <p:spTree>
      <p:nvGrpSpPr>
        <p:cNvPr id="1" name=""/>
        <p:cNvGrpSpPr/>
        <p:nvPr/>
      </p:nvGrpSpPr>
      <p:grpSpPr>
        <a:xfrm>
          <a:off x="0" y="0"/>
          <a:ext cx="0" cy="0"/>
          <a:chOff x="0" y="0"/>
          <a:chExt cx="0" cy="0"/>
        </a:xfrm>
      </p:grpSpPr>
      <p:grpSp>
        <p:nvGrpSpPr>
          <p:cNvPr id="172" name="Group 171" descr=" 10">
            <a:extLst>
              <a:ext uri="{FF2B5EF4-FFF2-40B4-BE49-F238E27FC236}">
                <a16:creationId xmlns:a16="http://schemas.microsoft.com/office/drawing/2014/main" id="{54A36FCA-C486-4F47-AECD-31E7BFD0EF2D}"/>
              </a:ext>
            </a:extLst>
          </p:cNvPr>
          <p:cNvGrpSpPr/>
          <p:nvPr/>
        </p:nvGrpSpPr>
        <p:grpSpPr>
          <a:xfrm>
            <a:off x="7465209" y="1921555"/>
            <a:ext cx="3033624" cy="3170095"/>
            <a:chOff x="7465209" y="1921555"/>
            <a:chExt cx="3033624" cy="3170095"/>
          </a:xfrm>
        </p:grpSpPr>
        <p:sp>
          <p:nvSpPr>
            <p:cNvPr id="173" name="TextBox 172">
              <a:extLst>
                <a:ext uri="{FF2B5EF4-FFF2-40B4-BE49-F238E27FC236}">
                  <a16:creationId xmlns:a16="http://schemas.microsoft.com/office/drawing/2014/main" id="{46C992FA-1766-4D87-BD90-FB67F8C7D7A6}"/>
                </a:ext>
              </a:extLst>
            </p:cNvPr>
            <p:cNvSpPr txBox="1"/>
            <p:nvPr/>
          </p:nvSpPr>
          <p:spPr>
            <a:xfrm>
              <a:off x="7465209" y="3829766"/>
              <a:ext cx="3033624" cy="1261884"/>
            </a:xfrm>
            <a:prstGeom prst="rect">
              <a:avLst/>
            </a:prstGeom>
            <a:noFill/>
          </p:spPr>
          <p:txBody>
            <a:bodyPr wrap="square" rtlCol="0">
              <a:spAutoFit/>
            </a:bodyPr>
            <a:lstStyle/>
            <a:p>
              <a:pPr algn="ctr">
                <a:lnSpc>
                  <a:spcPct val="95000"/>
                </a:lnSpc>
                <a:spcAft>
                  <a:spcPts val="500"/>
                </a:spcAft>
              </a:pPr>
              <a:r>
                <a:rPr lang="en-GB" sz="2000" b="1" dirty="0">
                  <a:solidFill>
                    <a:schemeClr val="accent1">
                      <a:lumMod val="25000"/>
                      <a:lumOff val="75000"/>
                    </a:schemeClr>
                  </a:solidFill>
                </a:rPr>
                <a:t>Using data science to</a:t>
              </a:r>
              <a:br>
                <a:rPr lang="en-GB" sz="2000" b="1" dirty="0">
                  <a:solidFill>
                    <a:schemeClr val="accent1">
                      <a:lumMod val="25000"/>
                      <a:lumOff val="75000"/>
                    </a:schemeClr>
                  </a:solidFill>
                </a:rPr>
              </a:br>
              <a:r>
                <a:rPr lang="en-GB" sz="2000" b="1" dirty="0">
                  <a:solidFill>
                    <a:schemeClr val="accent1">
                      <a:lumMod val="25000"/>
                      <a:lumOff val="75000"/>
                    </a:schemeClr>
                  </a:solidFill>
                </a:rPr>
                <a:t>speed up </a:t>
              </a:r>
              <a:r>
                <a:rPr lang="en-GB" sz="2000" dirty="0">
                  <a:solidFill>
                    <a:schemeClr val="bg1"/>
                  </a:solidFill>
                </a:rPr>
                <a:t>drug design, with Microsoft AI Innovation Lab</a:t>
              </a:r>
              <a:r>
                <a:rPr lang="en-GB" sz="2000" baseline="30000" dirty="0">
                  <a:solidFill>
                    <a:schemeClr val="bg1"/>
                  </a:solidFill>
                </a:rPr>
                <a:t>3</a:t>
              </a:r>
            </a:p>
          </p:txBody>
        </p:sp>
        <p:grpSp>
          <p:nvGrpSpPr>
            <p:cNvPr id="174" name="Group 173">
              <a:extLst>
                <a:ext uri="{FF2B5EF4-FFF2-40B4-BE49-F238E27FC236}">
                  <a16:creationId xmlns:a16="http://schemas.microsoft.com/office/drawing/2014/main" id="{1ECA0DB7-095F-4242-9FDA-04A940BBE584}"/>
                </a:ext>
              </a:extLst>
            </p:cNvPr>
            <p:cNvGrpSpPr/>
            <p:nvPr/>
          </p:nvGrpSpPr>
          <p:grpSpPr>
            <a:xfrm>
              <a:off x="8098330" y="1921555"/>
              <a:ext cx="1767382" cy="1767382"/>
              <a:chOff x="8606332" y="1921555"/>
              <a:chExt cx="1767382" cy="1767382"/>
            </a:xfrm>
          </p:grpSpPr>
          <p:pic>
            <p:nvPicPr>
              <p:cNvPr id="175" name="Picture 174" descr="A close up of a necklace&#10;&#10;Description automatically generated">
                <a:extLst>
                  <a:ext uri="{FF2B5EF4-FFF2-40B4-BE49-F238E27FC236}">
                    <a16:creationId xmlns:a16="http://schemas.microsoft.com/office/drawing/2014/main" id="{3FA98D5F-EBE1-4704-90F3-E973F7D21BB8}"/>
                  </a:ext>
                </a:extLst>
              </p:cNvPr>
              <p:cNvPicPr>
                <a:picLocks noChangeAspect="1"/>
              </p:cNvPicPr>
              <p:nvPr/>
            </p:nvPicPr>
            <p:blipFill>
              <a:blip r:embed="rId3"/>
              <a:srcRect/>
              <a:stretch>
                <a:fillRect/>
              </a:stretch>
            </p:blipFill>
            <p:spPr>
              <a:xfrm>
                <a:off x="8666182" y="1981405"/>
                <a:ext cx="1647678" cy="1647678"/>
              </a:xfrm>
              <a:custGeom>
                <a:avLst/>
                <a:gdLst>
                  <a:gd name="connsiteX0" fmla="*/ 506080 w 1647678"/>
                  <a:gd name="connsiteY0" fmla="*/ 0 h 1647678"/>
                  <a:gd name="connsiteX1" fmla="*/ 1141600 w 1647678"/>
                  <a:gd name="connsiteY1" fmla="*/ 0 h 1647678"/>
                  <a:gd name="connsiteX2" fmla="*/ 1167812 w 1647678"/>
                  <a:gd name="connsiteY2" fmla="*/ 9594 h 1647678"/>
                  <a:gd name="connsiteX3" fmla="*/ 1638086 w 1647678"/>
                  <a:gd name="connsiteY3" fmla="*/ 479868 h 1647678"/>
                  <a:gd name="connsiteX4" fmla="*/ 1647678 w 1647678"/>
                  <a:gd name="connsiteY4" fmla="*/ 506075 h 1647678"/>
                  <a:gd name="connsiteX5" fmla="*/ 1647678 w 1647678"/>
                  <a:gd name="connsiteY5" fmla="*/ 1141605 h 1647678"/>
                  <a:gd name="connsiteX6" fmla="*/ 1638086 w 1647678"/>
                  <a:gd name="connsiteY6" fmla="*/ 1167812 h 1647678"/>
                  <a:gd name="connsiteX7" fmla="*/ 1167812 w 1647678"/>
                  <a:gd name="connsiteY7" fmla="*/ 1638086 h 1647678"/>
                  <a:gd name="connsiteX8" fmla="*/ 1141605 w 1647678"/>
                  <a:gd name="connsiteY8" fmla="*/ 1647678 h 1647678"/>
                  <a:gd name="connsiteX9" fmla="*/ 506075 w 1647678"/>
                  <a:gd name="connsiteY9" fmla="*/ 1647678 h 1647678"/>
                  <a:gd name="connsiteX10" fmla="*/ 479868 w 1647678"/>
                  <a:gd name="connsiteY10" fmla="*/ 1638086 h 1647678"/>
                  <a:gd name="connsiteX11" fmla="*/ 9594 w 1647678"/>
                  <a:gd name="connsiteY11" fmla="*/ 1167812 h 1647678"/>
                  <a:gd name="connsiteX12" fmla="*/ 0 w 1647678"/>
                  <a:gd name="connsiteY12" fmla="*/ 1141600 h 1647678"/>
                  <a:gd name="connsiteX13" fmla="*/ 0 w 1647678"/>
                  <a:gd name="connsiteY13" fmla="*/ 506081 h 1647678"/>
                  <a:gd name="connsiteX14" fmla="*/ 9594 w 1647678"/>
                  <a:gd name="connsiteY14" fmla="*/ 479868 h 1647678"/>
                  <a:gd name="connsiteX15" fmla="*/ 479868 w 1647678"/>
                  <a:gd name="connsiteY15" fmla="*/ 9594 h 1647678"/>
                  <a:gd name="connsiteX16" fmla="*/ 506080 w 1647678"/>
                  <a:gd name="connsiteY16" fmla="*/ 0 h 1647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47678" h="1647678">
                    <a:moveTo>
                      <a:pt x="506080" y="0"/>
                    </a:moveTo>
                    <a:lnTo>
                      <a:pt x="1141600" y="0"/>
                    </a:lnTo>
                    <a:lnTo>
                      <a:pt x="1167812" y="9594"/>
                    </a:lnTo>
                    <a:cubicBezTo>
                      <a:pt x="1379259" y="99028"/>
                      <a:pt x="1548652" y="268421"/>
                      <a:pt x="1638086" y="479868"/>
                    </a:cubicBezTo>
                    <a:lnTo>
                      <a:pt x="1647678" y="506075"/>
                    </a:lnTo>
                    <a:lnTo>
                      <a:pt x="1647678" y="1141605"/>
                    </a:lnTo>
                    <a:lnTo>
                      <a:pt x="1638086" y="1167812"/>
                    </a:lnTo>
                    <a:cubicBezTo>
                      <a:pt x="1548652" y="1379259"/>
                      <a:pt x="1379259" y="1548652"/>
                      <a:pt x="1167812" y="1638086"/>
                    </a:cubicBezTo>
                    <a:lnTo>
                      <a:pt x="1141605" y="1647678"/>
                    </a:lnTo>
                    <a:lnTo>
                      <a:pt x="506075" y="1647678"/>
                    </a:lnTo>
                    <a:lnTo>
                      <a:pt x="479868" y="1638086"/>
                    </a:lnTo>
                    <a:cubicBezTo>
                      <a:pt x="268421" y="1548652"/>
                      <a:pt x="99028" y="1379259"/>
                      <a:pt x="9594" y="1167812"/>
                    </a:cubicBezTo>
                    <a:lnTo>
                      <a:pt x="0" y="1141600"/>
                    </a:lnTo>
                    <a:lnTo>
                      <a:pt x="0" y="506081"/>
                    </a:lnTo>
                    <a:lnTo>
                      <a:pt x="9594" y="479868"/>
                    </a:lnTo>
                    <a:cubicBezTo>
                      <a:pt x="99028" y="268421"/>
                      <a:pt x="268421" y="99028"/>
                      <a:pt x="479868" y="9594"/>
                    </a:cubicBezTo>
                    <a:lnTo>
                      <a:pt x="506080" y="0"/>
                    </a:lnTo>
                    <a:close/>
                  </a:path>
                </a:pathLst>
              </a:custGeom>
              <a:solidFill>
                <a:schemeClr val="accent1"/>
              </a:solidFill>
            </p:spPr>
          </p:pic>
          <p:pic>
            <p:nvPicPr>
              <p:cNvPr id="182" name="Picture 181" descr="A close up of a necklace&#10;&#10;Description automatically generated">
                <a:extLst>
                  <a:ext uri="{FF2B5EF4-FFF2-40B4-BE49-F238E27FC236}">
                    <a16:creationId xmlns:a16="http://schemas.microsoft.com/office/drawing/2014/main" id="{A33F395F-D217-4011-A6DD-D136A62C1FEF}"/>
                  </a:ext>
                </a:extLst>
              </p:cNvPr>
              <p:cNvPicPr>
                <a:picLocks noChangeAspect="1"/>
              </p:cNvPicPr>
              <p:nvPr/>
            </p:nvPicPr>
            <p:blipFill>
              <a:blip r:embed="rId3"/>
              <a:srcRect l="30715" t="-3632" r="30715" b="100000"/>
              <a:stretch>
                <a:fillRect/>
              </a:stretch>
            </p:blipFill>
            <p:spPr>
              <a:xfrm>
                <a:off x="9172262" y="1921555"/>
                <a:ext cx="635520" cy="59851"/>
              </a:xfrm>
              <a:custGeom>
                <a:avLst/>
                <a:gdLst>
                  <a:gd name="connsiteX0" fmla="*/ 317760 w 635520"/>
                  <a:gd name="connsiteY0" fmla="*/ 0 h 59851"/>
                  <a:gd name="connsiteX1" fmla="*/ 580543 w 635520"/>
                  <a:gd name="connsiteY1" fmla="*/ 39729 h 59851"/>
                  <a:gd name="connsiteX2" fmla="*/ 635520 w 635520"/>
                  <a:gd name="connsiteY2" fmla="*/ 59851 h 59851"/>
                  <a:gd name="connsiteX3" fmla="*/ 0 w 635520"/>
                  <a:gd name="connsiteY3" fmla="*/ 59851 h 59851"/>
                  <a:gd name="connsiteX4" fmla="*/ 54977 w 635520"/>
                  <a:gd name="connsiteY4" fmla="*/ 39729 h 59851"/>
                  <a:gd name="connsiteX5" fmla="*/ 317760 w 635520"/>
                  <a:gd name="connsiteY5" fmla="*/ 0 h 5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5520" h="59851">
                    <a:moveTo>
                      <a:pt x="317760" y="0"/>
                    </a:moveTo>
                    <a:cubicBezTo>
                      <a:pt x="409269" y="0"/>
                      <a:pt x="497530" y="13909"/>
                      <a:pt x="580543" y="39729"/>
                    </a:cubicBezTo>
                    <a:lnTo>
                      <a:pt x="635520" y="59851"/>
                    </a:lnTo>
                    <a:lnTo>
                      <a:pt x="0" y="59851"/>
                    </a:lnTo>
                    <a:lnTo>
                      <a:pt x="54977" y="39729"/>
                    </a:lnTo>
                    <a:cubicBezTo>
                      <a:pt x="137990" y="13909"/>
                      <a:pt x="226251" y="0"/>
                      <a:pt x="317760" y="0"/>
                    </a:cubicBezTo>
                    <a:close/>
                  </a:path>
                </a:pathLst>
              </a:custGeom>
              <a:solidFill>
                <a:schemeClr val="accent1"/>
              </a:solidFill>
            </p:spPr>
          </p:pic>
          <p:pic>
            <p:nvPicPr>
              <p:cNvPr id="188" name="Picture 187" descr="A close up of a necklace&#10;&#10;Description automatically generated">
                <a:extLst>
                  <a:ext uri="{FF2B5EF4-FFF2-40B4-BE49-F238E27FC236}">
                    <a16:creationId xmlns:a16="http://schemas.microsoft.com/office/drawing/2014/main" id="{515987B6-D95A-4B49-8A45-391E0DB771C3}"/>
                  </a:ext>
                </a:extLst>
              </p:cNvPr>
              <p:cNvPicPr>
                <a:picLocks noChangeAspect="1"/>
              </p:cNvPicPr>
              <p:nvPr/>
            </p:nvPicPr>
            <p:blipFill>
              <a:blip r:embed="rId3"/>
              <a:srcRect l="100000" t="30714" r="-3633" b="30714"/>
              <a:stretch>
                <a:fillRect/>
              </a:stretch>
            </p:blipFill>
            <p:spPr>
              <a:xfrm>
                <a:off x="10313861" y="2487480"/>
                <a:ext cx="59853" cy="635530"/>
              </a:xfrm>
              <a:custGeom>
                <a:avLst/>
                <a:gdLst>
                  <a:gd name="connsiteX0" fmla="*/ 0 w 59853"/>
                  <a:gd name="connsiteY0" fmla="*/ 0 h 635530"/>
                  <a:gd name="connsiteX1" fmla="*/ 20124 w 59853"/>
                  <a:gd name="connsiteY1" fmla="*/ 54982 h 635530"/>
                  <a:gd name="connsiteX2" fmla="*/ 59853 w 59853"/>
                  <a:gd name="connsiteY2" fmla="*/ 317765 h 635530"/>
                  <a:gd name="connsiteX3" fmla="*/ 20124 w 59853"/>
                  <a:gd name="connsiteY3" fmla="*/ 580548 h 635530"/>
                  <a:gd name="connsiteX4" fmla="*/ 0 w 59853"/>
                  <a:gd name="connsiteY4" fmla="*/ 635530 h 635530"/>
                  <a:gd name="connsiteX5" fmla="*/ 0 w 59853"/>
                  <a:gd name="connsiteY5" fmla="*/ 0 h 63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53" h="635530">
                    <a:moveTo>
                      <a:pt x="0" y="0"/>
                    </a:moveTo>
                    <a:lnTo>
                      <a:pt x="20124" y="54982"/>
                    </a:lnTo>
                    <a:cubicBezTo>
                      <a:pt x="45944" y="137995"/>
                      <a:pt x="59853" y="226256"/>
                      <a:pt x="59853" y="317765"/>
                    </a:cubicBezTo>
                    <a:cubicBezTo>
                      <a:pt x="59853" y="409274"/>
                      <a:pt x="45944" y="497535"/>
                      <a:pt x="20124" y="580548"/>
                    </a:cubicBezTo>
                    <a:lnTo>
                      <a:pt x="0" y="635530"/>
                    </a:lnTo>
                    <a:lnTo>
                      <a:pt x="0" y="0"/>
                    </a:lnTo>
                    <a:close/>
                  </a:path>
                </a:pathLst>
              </a:custGeom>
              <a:solidFill>
                <a:schemeClr val="accent1"/>
              </a:solidFill>
            </p:spPr>
          </p:pic>
          <p:pic>
            <p:nvPicPr>
              <p:cNvPr id="189" name="Picture 188" descr="A close up of a necklace&#10;&#10;Description automatically generated">
                <a:extLst>
                  <a:ext uri="{FF2B5EF4-FFF2-40B4-BE49-F238E27FC236}">
                    <a16:creationId xmlns:a16="http://schemas.microsoft.com/office/drawing/2014/main" id="{E53D1FCE-271D-4A87-B66B-D581AAE848BA}"/>
                  </a:ext>
                </a:extLst>
              </p:cNvPr>
              <p:cNvPicPr>
                <a:picLocks noChangeAspect="1"/>
              </p:cNvPicPr>
              <p:nvPr/>
            </p:nvPicPr>
            <p:blipFill>
              <a:blip r:embed="rId3"/>
              <a:srcRect l="-3632" t="30715" r="100000" b="30715"/>
              <a:stretch>
                <a:fillRect/>
              </a:stretch>
            </p:blipFill>
            <p:spPr>
              <a:xfrm>
                <a:off x="8606332" y="2487487"/>
                <a:ext cx="59851" cy="635519"/>
              </a:xfrm>
              <a:custGeom>
                <a:avLst/>
                <a:gdLst>
                  <a:gd name="connsiteX0" fmla="*/ 59851 w 59851"/>
                  <a:gd name="connsiteY0" fmla="*/ 0 h 635519"/>
                  <a:gd name="connsiteX1" fmla="*/ 59851 w 59851"/>
                  <a:gd name="connsiteY1" fmla="*/ 635519 h 635519"/>
                  <a:gd name="connsiteX2" fmla="*/ 39729 w 59851"/>
                  <a:gd name="connsiteY2" fmla="*/ 580542 h 635519"/>
                  <a:gd name="connsiteX3" fmla="*/ 0 w 59851"/>
                  <a:gd name="connsiteY3" fmla="*/ 317759 h 635519"/>
                  <a:gd name="connsiteX4" fmla="*/ 39729 w 59851"/>
                  <a:gd name="connsiteY4" fmla="*/ 54976 h 635519"/>
                  <a:gd name="connsiteX5" fmla="*/ 59851 w 59851"/>
                  <a:gd name="connsiteY5" fmla="*/ 0 h 63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51" h="635519">
                    <a:moveTo>
                      <a:pt x="59851" y="0"/>
                    </a:moveTo>
                    <a:lnTo>
                      <a:pt x="59851" y="635519"/>
                    </a:lnTo>
                    <a:lnTo>
                      <a:pt x="39729" y="580542"/>
                    </a:lnTo>
                    <a:cubicBezTo>
                      <a:pt x="13909" y="497529"/>
                      <a:pt x="0" y="409268"/>
                      <a:pt x="0" y="317759"/>
                    </a:cubicBezTo>
                    <a:cubicBezTo>
                      <a:pt x="0" y="226250"/>
                      <a:pt x="13909" y="137989"/>
                      <a:pt x="39729" y="54976"/>
                    </a:cubicBezTo>
                    <a:lnTo>
                      <a:pt x="59851" y="0"/>
                    </a:lnTo>
                    <a:close/>
                  </a:path>
                </a:pathLst>
              </a:custGeom>
              <a:solidFill>
                <a:schemeClr val="accent1"/>
              </a:solidFill>
            </p:spPr>
          </p:pic>
          <p:pic>
            <p:nvPicPr>
              <p:cNvPr id="208" name="Picture 207" descr="A close up of a necklace&#10;&#10;Description automatically generated">
                <a:extLst>
                  <a:ext uri="{FF2B5EF4-FFF2-40B4-BE49-F238E27FC236}">
                    <a16:creationId xmlns:a16="http://schemas.microsoft.com/office/drawing/2014/main" id="{DDA18E4D-E085-4937-8BFD-5987C3F1667C}"/>
                  </a:ext>
                </a:extLst>
              </p:cNvPr>
              <p:cNvPicPr>
                <a:picLocks noChangeAspect="1"/>
              </p:cNvPicPr>
              <p:nvPr/>
            </p:nvPicPr>
            <p:blipFill>
              <a:blip r:embed="rId3"/>
              <a:srcRect l="30714" t="100000" r="30714" b="-3633"/>
              <a:stretch>
                <a:fillRect/>
              </a:stretch>
            </p:blipFill>
            <p:spPr>
              <a:xfrm>
                <a:off x="9172257" y="3629084"/>
                <a:ext cx="635530" cy="59853"/>
              </a:xfrm>
              <a:custGeom>
                <a:avLst/>
                <a:gdLst>
                  <a:gd name="connsiteX0" fmla="*/ 0 w 635530"/>
                  <a:gd name="connsiteY0" fmla="*/ 0 h 59853"/>
                  <a:gd name="connsiteX1" fmla="*/ 635530 w 635530"/>
                  <a:gd name="connsiteY1" fmla="*/ 0 h 59853"/>
                  <a:gd name="connsiteX2" fmla="*/ 580548 w 635530"/>
                  <a:gd name="connsiteY2" fmla="*/ 20124 h 59853"/>
                  <a:gd name="connsiteX3" fmla="*/ 317765 w 635530"/>
                  <a:gd name="connsiteY3" fmla="*/ 59853 h 59853"/>
                  <a:gd name="connsiteX4" fmla="*/ 54982 w 635530"/>
                  <a:gd name="connsiteY4" fmla="*/ 20124 h 59853"/>
                  <a:gd name="connsiteX5" fmla="*/ 0 w 635530"/>
                  <a:gd name="connsiteY5" fmla="*/ 0 h 59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5530" h="59853">
                    <a:moveTo>
                      <a:pt x="0" y="0"/>
                    </a:moveTo>
                    <a:lnTo>
                      <a:pt x="635530" y="0"/>
                    </a:lnTo>
                    <a:lnTo>
                      <a:pt x="580548" y="20124"/>
                    </a:lnTo>
                    <a:cubicBezTo>
                      <a:pt x="497535" y="45944"/>
                      <a:pt x="409274" y="59853"/>
                      <a:pt x="317765" y="59853"/>
                    </a:cubicBezTo>
                    <a:cubicBezTo>
                      <a:pt x="226256" y="59853"/>
                      <a:pt x="137995" y="45944"/>
                      <a:pt x="54982" y="20124"/>
                    </a:cubicBezTo>
                    <a:lnTo>
                      <a:pt x="0" y="0"/>
                    </a:lnTo>
                    <a:close/>
                  </a:path>
                </a:pathLst>
              </a:custGeom>
              <a:solidFill>
                <a:schemeClr val="accent1"/>
              </a:solidFill>
            </p:spPr>
          </p:pic>
        </p:grpSp>
      </p:grpSp>
      <p:grpSp>
        <p:nvGrpSpPr>
          <p:cNvPr id="209" name="Group 208" descr=" 8">
            <a:extLst>
              <a:ext uri="{FF2B5EF4-FFF2-40B4-BE49-F238E27FC236}">
                <a16:creationId xmlns:a16="http://schemas.microsoft.com/office/drawing/2014/main" id="{373CD71F-6C0D-49F2-A5D4-009477257F75}"/>
              </a:ext>
            </a:extLst>
          </p:cNvPr>
          <p:cNvGrpSpPr/>
          <p:nvPr/>
        </p:nvGrpSpPr>
        <p:grpSpPr>
          <a:xfrm>
            <a:off x="529546" y="1875856"/>
            <a:ext cx="2445344" cy="2923406"/>
            <a:chOff x="529546" y="1875856"/>
            <a:chExt cx="2445344" cy="2923406"/>
          </a:xfrm>
        </p:grpSpPr>
        <p:sp>
          <p:nvSpPr>
            <p:cNvPr id="212" name="TextBox 211">
              <a:extLst>
                <a:ext uri="{FF2B5EF4-FFF2-40B4-BE49-F238E27FC236}">
                  <a16:creationId xmlns:a16="http://schemas.microsoft.com/office/drawing/2014/main" id="{32D77B68-E514-4894-A9D4-E7C56E627932}"/>
                </a:ext>
              </a:extLst>
            </p:cNvPr>
            <p:cNvSpPr txBox="1"/>
            <p:nvPr/>
          </p:nvSpPr>
          <p:spPr>
            <a:xfrm>
              <a:off x="529546" y="3829766"/>
              <a:ext cx="2445344" cy="969496"/>
            </a:xfrm>
            <a:prstGeom prst="rect">
              <a:avLst/>
            </a:prstGeom>
            <a:noFill/>
          </p:spPr>
          <p:txBody>
            <a:bodyPr wrap="square" rtlCol="0">
              <a:spAutoFit/>
            </a:bodyPr>
            <a:lstStyle/>
            <a:p>
              <a:pPr algn="ctr">
                <a:lnSpc>
                  <a:spcPct val="95000"/>
                </a:lnSpc>
                <a:spcAft>
                  <a:spcPts val="500"/>
                </a:spcAft>
              </a:pPr>
              <a:r>
                <a:rPr lang="en-GB" sz="2000" b="1" dirty="0">
                  <a:solidFill>
                    <a:schemeClr val="accent1">
                      <a:lumMod val="25000"/>
                      <a:lumOff val="75000"/>
                    </a:schemeClr>
                  </a:solidFill>
                </a:rPr>
                <a:t>Big data: </a:t>
              </a:r>
              <a:r>
                <a:rPr lang="en-GB" sz="2000" dirty="0">
                  <a:solidFill>
                    <a:schemeClr val="bg1"/>
                  </a:solidFill>
                </a:rPr>
                <a:t>2 million</a:t>
              </a:r>
              <a:br>
                <a:rPr lang="en-GB" sz="2000" dirty="0">
                  <a:solidFill>
                    <a:schemeClr val="bg1"/>
                  </a:solidFill>
                </a:rPr>
              </a:br>
              <a:r>
                <a:rPr lang="en-GB" sz="2000" dirty="0">
                  <a:solidFill>
                    <a:schemeClr val="bg1"/>
                  </a:solidFill>
                </a:rPr>
                <a:t>patient-years of </a:t>
              </a:r>
              <a:br>
                <a:rPr lang="en-GB" sz="2000" dirty="0">
                  <a:solidFill>
                    <a:schemeClr val="bg1"/>
                  </a:solidFill>
                </a:rPr>
              </a:br>
              <a:r>
                <a:rPr lang="en-GB" sz="2000" dirty="0">
                  <a:solidFill>
                    <a:schemeClr val="bg1"/>
                  </a:solidFill>
                </a:rPr>
                <a:t>data collected</a:t>
              </a:r>
              <a:r>
                <a:rPr lang="en-GB" sz="2000" baseline="30000" dirty="0">
                  <a:solidFill>
                    <a:schemeClr val="bg1"/>
                  </a:solidFill>
                </a:rPr>
                <a:t>1,a</a:t>
              </a:r>
            </a:p>
          </p:txBody>
        </p:sp>
        <p:grpSp>
          <p:nvGrpSpPr>
            <p:cNvPr id="213" name="Group 212">
              <a:extLst>
                <a:ext uri="{FF2B5EF4-FFF2-40B4-BE49-F238E27FC236}">
                  <a16:creationId xmlns:a16="http://schemas.microsoft.com/office/drawing/2014/main" id="{2EEA0E90-315C-406C-B875-9AFD8385DCFB}"/>
                </a:ext>
              </a:extLst>
            </p:cNvPr>
            <p:cNvGrpSpPr/>
            <p:nvPr/>
          </p:nvGrpSpPr>
          <p:grpSpPr>
            <a:xfrm>
              <a:off x="868528" y="1875856"/>
              <a:ext cx="1767381" cy="1767381"/>
              <a:chOff x="1434585" y="1875856"/>
              <a:chExt cx="1767381" cy="1767381"/>
            </a:xfrm>
          </p:grpSpPr>
          <p:sp>
            <p:nvSpPr>
              <p:cNvPr id="220" name="Oval 219">
                <a:extLst>
                  <a:ext uri="{FF2B5EF4-FFF2-40B4-BE49-F238E27FC236}">
                    <a16:creationId xmlns:a16="http://schemas.microsoft.com/office/drawing/2014/main" id="{E55F5367-D03C-4C67-BC44-585BF4990D00}"/>
                  </a:ext>
                </a:extLst>
              </p:cNvPr>
              <p:cNvSpPr/>
              <p:nvPr/>
            </p:nvSpPr>
            <p:spPr>
              <a:xfrm>
                <a:off x="1434585" y="1875856"/>
                <a:ext cx="1767381" cy="176738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21" name="Rectangle 220">
                <a:extLst>
                  <a:ext uri="{FF2B5EF4-FFF2-40B4-BE49-F238E27FC236}">
                    <a16:creationId xmlns:a16="http://schemas.microsoft.com/office/drawing/2014/main" id="{88C03607-2A0F-4B6F-93F9-BBFD7027AEE9}"/>
                  </a:ext>
                </a:extLst>
              </p:cNvPr>
              <p:cNvSpPr/>
              <p:nvPr/>
            </p:nvSpPr>
            <p:spPr>
              <a:xfrm>
                <a:off x="2261574" y="2718975"/>
                <a:ext cx="162018" cy="504056"/>
              </a:xfrm>
              <a:prstGeom prst="rect">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a:p>
            </p:txBody>
          </p:sp>
          <p:sp>
            <p:nvSpPr>
              <p:cNvPr id="222" name="Rectangle 221">
                <a:extLst>
                  <a:ext uri="{FF2B5EF4-FFF2-40B4-BE49-F238E27FC236}">
                    <a16:creationId xmlns:a16="http://schemas.microsoft.com/office/drawing/2014/main" id="{CF2410F4-B4BD-435A-8E09-E23320577742}"/>
                  </a:ext>
                </a:extLst>
              </p:cNvPr>
              <p:cNvSpPr/>
              <p:nvPr/>
            </p:nvSpPr>
            <p:spPr>
              <a:xfrm>
                <a:off x="2494937" y="2538955"/>
                <a:ext cx="162018" cy="684076"/>
              </a:xfrm>
              <a:prstGeom prst="rect">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a:p>
            </p:txBody>
          </p:sp>
          <p:sp>
            <p:nvSpPr>
              <p:cNvPr id="223" name="Rectangle 222">
                <a:extLst>
                  <a:ext uri="{FF2B5EF4-FFF2-40B4-BE49-F238E27FC236}">
                    <a16:creationId xmlns:a16="http://schemas.microsoft.com/office/drawing/2014/main" id="{0D090EED-6A16-47B9-9668-0D5863BC296A}"/>
                  </a:ext>
                </a:extLst>
              </p:cNvPr>
              <p:cNvSpPr/>
              <p:nvPr/>
            </p:nvSpPr>
            <p:spPr>
              <a:xfrm>
                <a:off x="2714012" y="2322931"/>
                <a:ext cx="162018" cy="900100"/>
              </a:xfrm>
              <a:prstGeom prst="rect">
                <a:avLst/>
              </a:prstGeom>
              <a:solidFill>
                <a:schemeClr val="bg1"/>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a:p>
            </p:txBody>
          </p:sp>
          <p:grpSp>
            <p:nvGrpSpPr>
              <p:cNvPr id="224" name="Group 223">
                <a:extLst>
                  <a:ext uri="{FF2B5EF4-FFF2-40B4-BE49-F238E27FC236}">
                    <a16:creationId xmlns:a16="http://schemas.microsoft.com/office/drawing/2014/main" id="{31A5DAAE-B362-435E-912F-C138BAAB0DF8}"/>
                  </a:ext>
                </a:extLst>
              </p:cNvPr>
              <p:cNvGrpSpPr/>
              <p:nvPr/>
            </p:nvGrpSpPr>
            <p:grpSpPr>
              <a:xfrm>
                <a:off x="1764306" y="2448945"/>
                <a:ext cx="540060" cy="774086"/>
                <a:chOff x="1764306" y="2768259"/>
                <a:chExt cx="540060" cy="774086"/>
              </a:xfrm>
              <a:solidFill>
                <a:schemeClr val="bg1"/>
              </a:solidFill>
            </p:grpSpPr>
            <p:sp>
              <p:nvSpPr>
                <p:cNvPr id="225" name="Oval 224">
                  <a:extLst>
                    <a:ext uri="{FF2B5EF4-FFF2-40B4-BE49-F238E27FC236}">
                      <a16:creationId xmlns:a16="http://schemas.microsoft.com/office/drawing/2014/main" id="{A6C89A02-4BAC-4814-9387-16D9180DA4AB}"/>
                    </a:ext>
                  </a:extLst>
                </p:cNvPr>
                <p:cNvSpPr/>
                <p:nvPr/>
              </p:nvSpPr>
              <p:spPr>
                <a:xfrm>
                  <a:off x="1890320" y="2768259"/>
                  <a:ext cx="288032" cy="321370"/>
                </a:xfrm>
                <a:prstGeom prst="ellipse">
                  <a:avLst/>
                </a:prstGeom>
                <a:gr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26" name="Rectangle: Top Corners Rounded 225">
                  <a:extLst>
                    <a:ext uri="{FF2B5EF4-FFF2-40B4-BE49-F238E27FC236}">
                      <a16:creationId xmlns:a16="http://schemas.microsoft.com/office/drawing/2014/main" id="{76EAE5BD-8FDE-4BC3-BD2A-353A1F8CF51B}"/>
                    </a:ext>
                  </a:extLst>
                </p:cNvPr>
                <p:cNvSpPr/>
                <p:nvPr/>
              </p:nvSpPr>
              <p:spPr>
                <a:xfrm>
                  <a:off x="1764306" y="3146301"/>
                  <a:ext cx="540060" cy="396044"/>
                </a:xfrm>
                <a:prstGeom prst="round2SameRect">
                  <a:avLst>
                    <a:gd name="adj1" fmla="val 50000"/>
                    <a:gd name="adj2" fmla="val 0"/>
                  </a:avLst>
                </a:prstGeom>
                <a:gr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grpSp>
        </p:grpSp>
      </p:grpSp>
      <p:grpSp>
        <p:nvGrpSpPr>
          <p:cNvPr id="227" name="Group 226" descr=" 9">
            <a:extLst>
              <a:ext uri="{FF2B5EF4-FFF2-40B4-BE49-F238E27FC236}">
                <a16:creationId xmlns:a16="http://schemas.microsoft.com/office/drawing/2014/main" id="{79201D9E-F1AF-439E-ACD4-5D94BB1D79F4}"/>
              </a:ext>
            </a:extLst>
          </p:cNvPr>
          <p:cNvGrpSpPr/>
          <p:nvPr/>
        </p:nvGrpSpPr>
        <p:grpSpPr>
          <a:xfrm>
            <a:off x="3618405" y="1921554"/>
            <a:ext cx="3441662" cy="3170096"/>
            <a:chOff x="3618405" y="1921554"/>
            <a:chExt cx="3441662" cy="3170096"/>
          </a:xfrm>
        </p:grpSpPr>
        <p:sp>
          <p:nvSpPr>
            <p:cNvPr id="228" name="TextBox 227">
              <a:extLst>
                <a:ext uri="{FF2B5EF4-FFF2-40B4-BE49-F238E27FC236}">
                  <a16:creationId xmlns:a16="http://schemas.microsoft.com/office/drawing/2014/main" id="{7F53D559-5922-4939-A5D9-3C3D75802E14}"/>
                </a:ext>
              </a:extLst>
            </p:cNvPr>
            <p:cNvSpPr txBox="1"/>
            <p:nvPr/>
          </p:nvSpPr>
          <p:spPr>
            <a:xfrm>
              <a:off x="3618405" y="3829766"/>
              <a:ext cx="3441662" cy="1261884"/>
            </a:xfrm>
            <a:prstGeom prst="rect">
              <a:avLst/>
            </a:prstGeom>
            <a:noFill/>
          </p:spPr>
          <p:txBody>
            <a:bodyPr wrap="square" rtlCol="0">
              <a:spAutoFit/>
            </a:bodyPr>
            <a:lstStyle/>
            <a:p>
              <a:pPr algn="ctr">
                <a:lnSpc>
                  <a:spcPct val="95000"/>
                </a:lnSpc>
                <a:spcAft>
                  <a:spcPts val="500"/>
                </a:spcAft>
              </a:pPr>
              <a:r>
                <a:rPr lang="en-GB" sz="2000" dirty="0">
                  <a:solidFill>
                    <a:schemeClr val="bg1"/>
                  </a:solidFill>
                </a:rPr>
                <a:t>Data collaboration e.g. using</a:t>
              </a:r>
              <a:r>
                <a:rPr lang="en-GB" sz="2000" b="1" dirty="0">
                  <a:solidFill>
                    <a:schemeClr val="bg1"/>
                  </a:solidFill>
                </a:rPr>
                <a:t/>
              </a:r>
              <a:br>
                <a:rPr lang="en-GB" sz="2000" b="1" dirty="0">
                  <a:solidFill>
                    <a:schemeClr val="bg1"/>
                  </a:solidFill>
                </a:rPr>
              </a:br>
              <a:r>
                <a:rPr lang="en-GB" sz="2000" b="1" dirty="0">
                  <a:solidFill>
                    <a:schemeClr val="accent1">
                      <a:lumMod val="25000"/>
                      <a:lumOff val="75000"/>
                    </a:schemeClr>
                  </a:solidFill>
                </a:rPr>
                <a:t>AI</a:t>
              </a:r>
              <a:r>
                <a:rPr lang="en-GB" sz="2000" dirty="0">
                  <a:solidFill>
                    <a:schemeClr val="bg1"/>
                  </a:solidFill>
                </a:rPr>
                <a:t> to transform MS</a:t>
              </a:r>
              <a:br>
                <a:rPr lang="en-GB" sz="2000" dirty="0">
                  <a:solidFill>
                    <a:schemeClr val="bg1"/>
                  </a:solidFill>
                </a:rPr>
              </a:br>
              <a:r>
                <a:rPr lang="en-GB" sz="2000" dirty="0">
                  <a:solidFill>
                    <a:schemeClr val="bg1"/>
                  </a:solidFill>
                </a:rPr>
                <a:t>management, with the Oxford Big Data Institute</a:t>
              </a:r>
              <a:r>
                <a:rPr lang="en-GB" sz="2000" baseline="30000" dirty="0">
                  <a:solidFill>
                    <a:schemeClr val="bg1"/>
                  </a:solidFill>
                </a:rPr>
                <a:t>2</a:t>
              </a:r>
            </a:p>
          </p:txBody>
        </p:sp>
        <p:grpSp>
          <p:nvGrpSpPr>
            <p:cNvPr id="229" name="Group 228">
              <a:extLst>
                <a:ext uri="{FF2B5EF4-FFF2-40B4-BE49-F238E27FC236}">
                  <a16:creationId xmlns:a16="http://schemas.microsoft.com/office/drawing/2014/main" id="{4BC5B97D-7C69-4B5A-BAD0-85DD9F561139}"/>
                </a:ext>
              </a:extLst>
            </p:cNvPr>
            <p:cNvGrpSpPr/>
            <p:nvPr/>
          </p:nvGrpSpPr>
          <p:grpSpPr>
            <a:xfrm>
              <a:off x="4483429" y="1921554"/>
              <a:ext cx="1767381" cy="1767381"/>
              <a:chOff x="4818403" y="1921554"/>
              <a:chExt cx="1767381" cy="1767381"/>
            </a:xfrm>
          </p:grpSpPr>
          <p:sp>
            <p:nvSpPr>
              <p:cNvPr id="230" name="Oval 229">
                <a:extLst>
                  <a:ext uri="{FF2B5EF4-FFF2-40B4-BE49-F238E27FC236}">
                    <a16:creationId xmlns:a16="http://schemas.microsoft.com/office/drawing/2014/main" id="{73DD1C6A-3482-4889-B534-BCB54A7F2CB4}"/>
                  </a:ext>
                </a:extLst>
              </p:cNvPr>
              <p:cNvSpPr/>
              <p:nvPr/>
            </p:nvSpPr>
            <p:spPr>
              <a:xfrm>
                <a:off x="4818403" y="1921554"/>
                <a:ext cx="1767381" cy="176738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31" name="Freeform: Shape 230">
                <a:extLst>
                  <a:ext uri="{FF2B5EF4-FFF2-40B4-BE49-F238E27FC236}">
                    <a16:creationId xmlns:a16="http://schemas.microsoft.com/office/drawing/2014/main" id="{905F0A14-2595-4358-823C-26CB78AAA655}"/>
                  </a:ext>
                </a:extLst>
              </p:cNvPr>
              <p:cNvSpPr/>
              <p:nvPr/>
            </p:nvSpPr>
            <p:spPr>
              <a:xfrm>
                <a:off x="5051455" y="2480786"/>
                <a:ext cx="1081277" cy="926460"/>
              </a:xfrm>
              <a:custGeom>
                <a:avLst/>
                <a:gdLst>
                  <a:gd name="connsiteX0" fmla="*/ 1250549 w 1250549"/>
                  <a:gd name="connsiteY0" fmla="*/ 417320 h 1071496"/>
                  <a:gd name="connsiteX1" fmla="*/ 1157498 w 1250549"/>
                  <a:gd name="connsiteY1" fmla="*/ 273514 h 1071496"/>
                  <a:gd name="connsiteX2" fmla="*/ 984085 w 1250549"/>
                  <a:gd name="connsiteY2" fmla="*/ 111379 h 1071496"/>
                  <a:gd name="connsiteX3" fmla="*/ 852968 w 1250549"/>
                  <a:gd name="connsiteY3" fmla="*/ 29607 h 1071496"/>
                  <a:gd name="connsiteX4" fmla="*/ 852968 w 1250549"/>
                  <a:gd name="connsiteY4" fmla="*/ 29607 h 1071496"/>
                  <a:gd name="connsiteX5" fmla="*/ 852968 w 1250549"/>
                  <a:gd name="connsiteY5" fmla="*/ 29607 h 1071496"/>
                  <a:gd name="connsiteX6" fmla="*/ 831820 w 1250549"/>
                  <a:gd name="connsiteY6" fmla="*/ 31017 h 1071496"/>
                  <a:gd name="connsiteX7" fmla="*/ 830410 w 1250549"/>
                  <a:gd name="connsiteY7" fmla="*/ 31017 h 1071496"/>
                  <a:gd name="connsiteX8" fmla="*/ 807852 w 1250549"/>
                  <a:gd name="connsiteY8" fmla="*/ 36656 h 1071496"/>
                  <a:gd name="connsiteX9" fmla="*/ 707752 w 1250549"/>
                  <a:gd name="connsiteY9" fmla="*/ 0 h 1071496"/>
                  <a:gd name="connsiteX10" fmla="*/ 624570 w 1250549"/>
                  <a:gd name="connsiteY10" fmla="*/ 25378 h 1071496"/>
                  <a:gd name="connsiteX11" fmla="*/ 541388 w 1250549"/>
                  <a:gd name="connsiteY11" fmla="*/ 8459 h 1071496"/>
                  <a:gd name="connsiteX12" fmla="*/ 390532 w 1250549"/>
                  <a:gd name="connsiteY12" fmla="*/ 76133 h 1071496"/>
                  <a:gd name="connsiteX13" fmla="*/ 353876 w 1250549"/>
                  <a:gd name="connsiteY13" fmla="*/ 71903 h 1071496"/>
                  <a:gd name="connsiteX14" fmla="*/ 229808 w 1250549"/>
                  <a:gd name="connsiteY14" fmla="*/ 140986 h 1071496"/>
                  <a:gd name="connsiteX15" fmla="*/ 224168 w 1250549"/>
                  <a:gd name="connsiteY15" fmla="*/ 140986 h 1071496"/>
                  <a:gd name="connsiteX16" fmla="*/ 217119 w 1250549"/>
                  <a:gd name="connsiteY16" fmla="*/ 140986 h 1071496"/>
                  <a:gd name="connsiteX17" fmla="*/ 208660 w 1250549"/>
                  <a:gd name="connsiteY17" fmla="*/ 142396 h 1071496"/>
                  <a:gd name="connsiteX18" fmla="*/ 201611 w 1250549"/>
                  <a:gd name="connsiteY18" fmla="*/ 143806 h 1071496"/>
                  <a:gd name="connsiteX19" fmla="*/ 193151 w 1250549"/>
                  <a:gd name="connsiteY19" fmla="*/ 146626 h 1071496"/>
                  <a:gd name="connsiteX20" fmla="*/ 186102 w 1250549"/>
                  <a:gd name="connsiteY20" fmla="*/ 148036 h 1071496"/>
                  <a:gd name="connsiteX21" fmla="*/ 179053 w 1250549"/>
                  <a:gd name="connsiteY21" fmla="*/ 150855 h 1071496"/>
                  <a:gd name="connsiteX22" fmla="*/ 172003 w 1250549"/>
                  <a:gd name="connsiteY22" fmla="*/ 153675 h 1071496"/>
                  <a:gd name="connsiteX23" fmla="*/ 166364 w 1250549"/>
                  <a:gd name="connsiteY23" fmla="*/ 156495 h 1071496"/>
                  <a:gd name="connsiteX24" fmla="*/ 157905 w 1250549"/>
                  <a:gd name="connsiteY24" fmla="*/ 160724 h 1071496"/>
                  <a:gd name="connsiteX25" fmla="*/ 157905 w 1250549"/>
                  <a:gd name="connsiteY25" fmla="*/ 160724 h 1071496"/>
                  <a:gd name="connsiteX26" fmla="*/ 70493 w 1250549"/>
                  <a:gd name="connsiteY26" fmla="*/ 298891 h 1071496"/>
                  <a:gd name="connsiteX27" fmla="*/ 70493 w 1250549"/>
                  <a:gd name="connsiteY27" fmla="*/ 300301 h 1071496"/>
                  <a:gd name="connsiteX28" fmla="*/ 0 w 1250549"/>
                  <a:gd name="connsiteY28" fmla="*/ 465255 h 1071496"/>
                  <a:gd name="connsiteX29" fmla="*/ 228398 w 1250549"/>
                  <a:gd name="connsiteY29" fmla="*/ 693653 h 1071496"/>
                  <a:gd name="connsiteX30" fmla="*/ 267874 w 1250549"/>
                  <a:gd name="connsiteY30" fmla="*/ 690833 h 1071496"/>
                  <a:gd name="connsiteX31" fmla="*/ 321449 w 1250549"/>
                  <a:gd name="connsiteY31" fmla="*/ 700702 h 1071496"/>
                  <a:gd name="connsiteX32" fmla="*/ 531519 w 1250549"/>
                  <a:gd name="connsiteY32" fmla="*/ 838869 h 1071496"/>
                  <a:gd name="connsiteX33" fmla="*/ 742998 w 1250549"/>
                  <a:gd name="connsiteY33" fmla="*/ 1050349 h 1071496"/>
                  <a:gd name="connsiteX34" fmla="*/ 742998 w 1250549"/>
                  <a:gd name="connsiteY34" fmla="*/ 1071497 h 1071496"/>
                  <a:gd name="connsiteX35" fmla="*/ 903723 w 1250549"/>
                  <a:gd name="connsiteY35" fmla="*/ 1071497 h 1071496"/>
                  <a:gd name="connsiteX36" fmla="*/ 885395 w 1250549"/>
                  <a:gd name="connsiteY36" fmla="*/ 940379 h 1071496"/>
                  <a:gd name="connsiteX37" fmla="*/ 1130711 w 1250549"/>
                  <a:gd name="connsiteY37" fmla="*/ 768376 h 1071496"/>
                  <a:gd name="connsiteX38" fmla="*/ 1137760 w 1250549"/>
                  <a:gd name="connsiteY38" fmla="*/ 710571 h 1071496"/>
                  <a:gd name="connsiteX39" fmla="*/ 1250549 w 1250549"/>
                  <a:gd name="connsiteY39" fmla="*/ 551257 h 1071496"/>
                  <a:gd name="connsiteX40" fmla="*/ 1236451 w 1250549"/>
                  <a:gd name="connsiteY40" fmla="*/ 483583 h 1071496"/>
                  <a:gd name="connsiteX41" fmla="*/ 1250549 w 1250549"/>
                  <a:gd name="connsiteY41" fmla="*/ 417320 h 1071496"/>
                  <a:gd name="connsiteX42" fmla="*/ 1189925 w 1250549"/>
                  <a:gd name="connsiteY42" fmla="*/ 493452 h 1071496"/>
                  <a:gd name="connsiteX43" fmla="*/ 1204024 w 1250549"/>
                  <a:gd name="connsiteY43" fmla="*/ 551257 h 1071496"/>
                  <a:gd name="connsiteX44" fmla="*/ 1132121 w 1250549"/>
                  <a:gd name="connsiteY44" fmla="*/ 662636 h 1071496"/>
                  <a:gd name="connsiteX45" fmla="*/ 965757 w 1250549"/>
                  <a:gd name="connsiteY45" fmla="*/ 490633 h 1071496"/>
                  <a:gd name="connsiteX46" fmla="*/ 937559 w 1250549"/>
                  <a:gd name="connsiteY46" fmla="*/ 507551 h 1071496"/>
                  <a:gd name="connsiteX47" fmla="*/ 954478 w 1250549"/>
                  <a:gd name="connsiteY47" fmla="*/ 535748 h 1071496"/>
                  <a:gd name="connsiteX48" fmla="*/ 1091235 w 1250549"/>
                  <a:gd name="connsiteY48" fmla="*/ 693653 h 1071496"/>
                  <a:gd name="connsiteX49" fmla="*/ 1087005 w 1250549"/>
                  <a:gd name="connsiteY49" fmla="*/ 757097 h 1071496"/>
                  <a:gd name="connsiteX50" fmla="*/ 864247 w 1250549"/>
                  <a:gd name="connsiteY50" fmla="*/ 889624 h 1071496"/>
                  <a:gd name="connsiteX51" fmla="*/ 831820 w 1250549"/>
                  <a:gd name="connsiteY51" fmla="*/ 881165 h 1071496"/>
                  <a:gd name="connsiteX52" fmla="*/ 851558 w 1250549"/>
                  <a:gd name="connsiteY52" fmla="*/ 1024971 h 1071496"/>
                  <a:gd name="connsiteX53" fmla="*/ 786704 w 1250549"/>
                  <a:gd name="connsiteY53" fmla="*/ 1024971 h 1071496"/>
                  <a:gd name="connsiteX54" fmla="*/ 530109 w 1250549"/>
                  <a:gd name="connsiteY54" fmla="*/ 789524 h 1071496"/>
                  <a:gd name="connsiteX55" fmla="*/ 369384 w 1250549"/>
                  <a:gd name="connsiteY55" fmla="*/ 696473 h 1071496"/>
                  <a:gd name="connsiteX56" fmla="*/ 367974 w 1250549"/>
                  <a:gd name="connsiteY56" fmla="*/ 692243 h 1071496"/>
                  <a:gd name="connsiteX57" fmla="*/ 415910 w 1250549"/>
                  <a:gd name="connsiteY57" fmla="*/ 558306 h 1071496"/>
                  <a:gd name="connsiteX58" fmla="*/ 427189 w 1250549"/>
                  <a:gd name="connsiteY58" fmla="*/ 527289 h 1071496"/>
                  <a:gd name="connsiteX59" fmla="*/ 396172 w 1250549"/>
                  <a:gd name="connsiteY59" fmla="*/ 516010 h 1071496"/>
                  <a:gd name="connsiteX60" fmla="*/ 312990 w 1250549"/>
                  <a:gd name="connsiteY60" fmla="*/ 649947 h 1071496"/>
                  <a:gd name="connsiteX61" fmla="*/ 276333 w 1250549"/>
                  <a:gd name="connsiteY61" fmla="*/ 641488 h 1071496"/>
                  <a:gd name="connsiteX62" fmla="*/ 270694 w 1250549"/>
                  <a:gd name="connsiteY62" fmla="*/ 638668 h 1071496"/>
                  <a:gd name="connsiteX63" fmla="*/ 265054 w 1250549"/>
                  <a:gd name="connsiteY63" fmla="*/ 640078 h 1071496"/>
                  <a:gd name="connsiteX64" fmla="*/ 228398 w 1250549"/>
                  <a:gd name="connsiteY64" fmla="*/ 644308 h 1071496"/>
                  <a:gd name="connsiteX65" fmla="*/ 45116 w 1250549"/>
                  <a:gd name="connsiteY65" fmla="*/ 461026 h 1071496"/>
                  <a:gd name="connsiteX66" fmla="*/ 77543 w 1250549"/>
                  <a:gd name="connsiteY66" fmla="*/ 358105 h 1071496"/>
                  <a:gd name="connsiteX67" fmla="*/ 194561 w 1250549"/>
                  <a:gd name="connsiteY67" fmla="*/ 468075 h 1071496"/>
                  <a:gd name="connsiteX68" fmla="*/ 186102 w 1250549"/>
                  <a:gd name="connsiteY68" fmla="*/ 489223 h 1071496"/>
                  <a:gd name="connsiteX69" fmla="*/ 197381 w 1250549"/>
                  <a:gd name="connsiteY69" fmla="*/ 562536 h 1071496"/>
                  <a:gd name="connsiteX70" fmla="*/ 217119 w 1250549"/>
                  <a:gd name="connsiteY70" fmla="*/ 573815 h 1071496"/>
                  <a:gd name="connsiteX71" fmla="*/ 228398 w 1250549"/>
                  <a:gd name="connsiteY71" fmla="*/ 570995 h 1071496"/>
                  <a:gd name="connsiteX72" fmla="*/ 236857 w 1250549"/>
                  <a:gd name="connsiteY72" fmla="*/ 539978 h 1071496"/>
                  <a:gd name="connsiteX73" fmla="*/ 231218 w 1250549"/>
                  <a:gd name="connsiteY73" fmla="*/ 501912 h 1071496"/>
                  <a:gd name="connsiteX74" fmla="*/ 253776 w 1250549"/>
                  <a:gd name="connsiteY74" fmla="*/ 470895 h 1071496"/>
                  <a:gd name="connsiteX75" fmla="*/ 262235 w 1250549"/>
                  <a:gd name="connsiteY75" fmla="*/ 439878 h 1071496"/>
                  <a:gd name="connsiteX76" fmla="*/ 236857 w 1250549"/>
                  <a:gd name="connsiteY76" fmla="*/ 430009 h 1071496"/>
                  <a:gd name="connsiteX77" fmla="*/ 115609 w 1250549"/>
                  <a:gd name="connsiteY77" fmla="*/ 307350 h 1071496"/>
                  <a:gd name="connsiteX78" fmla="*/ 238267 w 1250549"/>
                  <a:gd name="connsiteY78" fmla="*/ 184692 h 1071496"/>
                  <a:gd name="connsiteX79" fmla="*/ 241087 w 1250549"/>
                  <a:gd name="connsiteY79" fmla="*/ 184692 h 1071496"/>
                  <a:gd name="connsiteX80" fmla="*/ 259415 w 1250549"/>
                  <a:gd name="connsiteY80" fmla="*/ 186102 h 1071496"/>
                  <a:gd name="connsiteX81" fmla="*/ 266464 w 1250549"/>
                  <a:gd name="connsiteY81" fmla="*/ 172003 h 1071496"/>
                  <a:gd name="connsiteX82" fmla="*/ 356696 w 1250549"/>
                  <a:gd name="connsiteY82" fmla="*/ 115609 h 1071496"/>
                  <a:gd name="connsiteX83" fmla="*/ 393352 w 1250549"/>
                  <a:gd name="connsiteY83" fmla="*/ 122658 h 1071496"/>
                  <a:gd name="connsiteX84" fmla="*/ 408861 w 1250549"/>
                  <a:gd name="connsiteY84" fmla="*/ 128298 h 1071496"/>
                  <a:gd name="connsiteX85" fmla="*/ 418730 w 1250549"/>
                  <a:gd name="connsiteY85" fmla="*/ 114199 h 1071496"/>
                  <a:gd name="connsiteX86" fmla="*/ 544207 w 1250549"/>
                  <a:gd name="connsiteY86" fmla="*/ 52165 h 1071496"/>
                  <a:gd name="connsiteX87" fmla="*/ 618930 w 1250549"/>
                  <a:gd name="connsiteY87" fmla="*/ 70493 h 1071496"/>
                  <a:gd name="connsiteX88" fmla="*/ 633029 w 1250549"/>
                  <a:gd name="connsiteY88" fmla="*/ 77543 h 1071496"/>
                  <a:gd name="connsiteX89" fmla="*/ 644308 w 1250549"/>
                  <a:gd name="connsiteY89" fmla="*/ 67673 h 1071496"/>
                  <a:gd name="connsiteX90" fmla="*/ 709162 w 1250549"/>
                  <a:gd name="connsiteY90" fmla="*/ 43706 h 1071496"/>
                  <a:gd name="connsiteX91" fmla="*/ 764146 w 1250549"/>
                  <a:gd name="connsiteY91" fmla="*/ 60624 h 1071496"/>
                  <a:gd name="connsiteX92" fmla="*/ 707752 w 1250549"/>
                  <a:gd name="connsiteY92" fmla="*/ 174823 h 1071496"/>
                  <a:gd name="connsiteX93" fmla="*/ 730310 w 1250549"/>
                  <a:gd name="connsiteY93" fmla="*/ 197381 h 1071496"/>
                  <a:gd name="connsiteX94" fmla="*/ 752867 w 1250549"/>
                  <a:gd name="connsiteY94" fmla="*/ 174823 h 1071496"/>
                  <a:gd name="connsiteX95" fmla="*/ 803622 w 1250549"/>
                  <a:gd name="connsiteY95" fmla="*/ 87412 h 1071496"/>
                  <a:gd name="connsiteX96" fmla="*/ 810672 w 1250549"/>
                  <a:gd name="connsiteY96" fmla="*/ 84592 h 1071496"/>
                  <a:gd name="connsiteX97" fmla="*/ 852968 w 1250549"/>
                  <a:gd name="connsiteY97" fmla="*/ 74723 h 1071496"/>
                  <a:gd name="connsiteX98" fmla="*/ 947429 w 1250549"/>
                  <a:gd name="connsiteY98" fmla="*/ 140986 h 1071496"/>
                  <a:gd name="connsiteX99" fmla="*/ 953068 w 1250549"/>
                  <a:gd name="connsiteY99" fmla="*/ 156495 h 1071496"/>
                  <a:gd name="connsiteX100" fmla="*/ 968577 w 1250549"/>
                  <a:gd name="connsiteY100" fmla="*/ 156495 h 1071496"/>
                  <a:gd name="connsiteX101" fmla="*/ 1113792 w 1250549"/>
                  <a:gd name="connsiteY101" fmla="*/ 291842 h 1071496"/>
                  <a:gd name="connsiteX102" fmla="*/ 1115202 w 1250549"/>
                  <a:gd name="connsiteY102" fmla="*/ 307350 h 1071496"/>
                  <a:gd name="connsiteX103" fmla="*/ 1129301 w 1250549"/>
                  <a:gd name="connsiteY103" fmla="*/ 311580 h 1071496"/>
                  <a:gd name="connsiteX104" fmla="*/ 1205434 w 1250549"/>
                  <a:gd name="connsiteY104" fmla="*/ 417320 h 1071496"/>
                  <a:gd name="connsiteX105" fmla="*/ 1191335 w 1250549"/>
                  <a:gd name="connsiteY105" fmla="*/ 470895 h 1071496"/>
                  <a:gd name="connsiteX106" fmla="*/ 1185696 w 1250549"/>
                  <a:gd name="connsiteY106" fmla="*/ 482173 h 1071496"/>
                  <a:gd name="connsiteX107" fmla="*/ 1189925 w 1250549"/>
                  <a:gd name="connsiteY107" fmla="*/ 493452 h 1071496"/>
                  <a:gd name="connsiteX108" fmla="*/ 704932 w 1250549"/>
                  <a:gd name="connsiteY108" fmla="*/ 610471 h 1071496"/>
                  <a:gd name="connsiteX109" fmla="*/ 648537 w 1250549"/>
                  <a:gd name="connsiteY109" fmla="*/ 504731 h 1071496"/>
                  <a:gd name="connsiteX110" fmla="*/ 648537 w 1250549"/>
                  <a:gd name="connsiteY110" fmla="*/ 504731 h 1071496"/>
                  <a:gd name="connsiteX111" fmla="*/ 537158 w 1250549"/>
                  <a:gd name="connsiteY111" fmla="*/ 352466 h 1071496"/>
                  <a:gd name="connsiteX112" fmla="*/ 552667 w 1250549"/>
                  <a:gd name="connsiteY112" fmla="*/ 331318 h 1071496"/>
                  <a:gd name="connsiteX113" fmla="*/ 573815 w 1250549"/>
                  <a:gd name="connsiteY113" fmla="*/ 346827 h 1071496"/>
                  <a:gd name="connsiteX114" fmla="*/ 680964 w 1250549"/>
                  <a:gd name="connsiteY114" fmla="*/ 477944 h 1071496"/>
                  <a:gd name="connsiteX115" fmla="*/ 805032 w 1250549"/>
                  <a:gd name="connsiteY115" fmla="*/ 470895 h 1071496"/>
                  <a:gd name="connsiteX116" fmla="*/ 886804 w 1250549"/>
                  <a:gd name="connsiteY116" fmla="*/ 377844 h 1071496"/>
                  <a:gd name="connsiteX117" fmla="*/ 910772 w 1250549"/>
                  <a:gd name="connsiteY117" fmla="*/ 366565 h 1071496"/>
                  <a:gd name="connsiteX118" fmla="*/ 922051 w 1250549"/>
                  <a:gd name="connsiteY118" fmla="*/ 390532 h 1071496"/>
                  <a:gd name="connsiteX119" fmla="*/ 820541 w 1250549"/>
                  <a:gd name="connsiteY119" fmla="*/ 503321 h 1071496"/>
                  <a:gd name="connsiteX120" fmla="*/ 734539 w 1250549"/>
                  <a:gd name="connsiteY120" fmla="*/ 523059 h 1071496"/>
                  <a:gd name="connsiteX121" fmla="*/ 716211 w 1250549"/>
                  <a:gd name="connsiteY121" fmla="*/ 521650 h 1071496"/>
                  <a:gd name="connsiteX122" fmla="*/ 741588 w 1250549"/>
                  <a:gd name="connsiteY122" fmla="*/ 609061 h 1071496"/>
                  <a:gd name="connsiteX123" fmla="*/ 723260 w 1250549"/>
                  <a:gd name="connsiteY123" fmla="*/ 627389 h 1071496"/>
                  <a:gd name="connsiteX124" fmla="*/ 704932 w 1250549"/>
                  <a:gd name="connsiteY124" fmla="*/ 610471 h 1071496"/>
                  <a:gd name="connsiteX125" fmla="*/ 1053168 w 1250549"/>
                  <a:gd name="connsiteY125" fmla="*/ 398991 h 1071496"/>
                  <a:gd name="connsiteX126" fmla="*/ 1034840 w 1250549"/>
                  <a:gd name="connsiteY126" fmla="*/ 417320 h 1071496"/>
                  <a:gd name="connsiteX127" fmla="*/ 1016512 w 1250549"/>
                  <a:gd name="connsiteY127" fmla="*/ 398991 h 1071496"/>
                  <a:gd name="connsiteX128" fmla="*/ 865656 w 1250549"/>
                  <a:gd name="connsiteY128" fmla="*/ 248136 h 1071496"/>
                  <a:gd name="connsiteX129" fmla="*/ 847328 w 1250549"/>
                  <a:gd name="connsiteY129" fmla="*/ 229808 h 1071496"/>
                  <a:gd name="connsiteX130" fmla="*/ 865656 w 1250549"/>
                  <a:gd name="connsiteY130" fmla="*/ 211480 h 1071496"/>
                  <a:gd name="connsiteX131" fmla="*/ 1053168 w 1250549"/>
                  <a:gd name="connsiteY131" fmla="*/ 398991 h 1071496"/>
                  <a:gd name="connsiteX132" fmla="*/ 568175 w 1250549"/>
                  <a:gd name="connsiteY132" fmla="*/ 210070 h 1071496"/>
                  <a:gd name="connsiteX133" fmla="*/ 586503 w 1250549"/>
                  <a:gd name="connsiteY133" fmla="*/ 191742 h 1071496"/>
                  <a:gd name="connsiteX134" fmla="*/ 733129 w 1250549"/>
                  <a:gd name="connsiteY134" fmla="*/ 338367 h 1071496"/>
                  <a:gd name="connsiteX135" fmla="*/ 714801 w 1250549"/>
                  <a:gd name="connsiteY135" fmla="*/ 356696 h 1071496"/>
                  <a:gd name="connsiteX136" fmla="*/ 696473 w 1250549"/>
                  <a:gd name="connsiteY136" fmla="*/ 338367 h 1071496"/>
                  <a:gd name="connsiteX137" fmla="*/ 586503 w 1250549"/>
                  <a:gd name="connsiteY137" fmla="*/ 228398 h 1071496"/>
                  <a:gd name="connsiteX138" fmla="*/ 568175 w 1250549"/>
                  <a:gd name="connsiteY138" fmla="*/ 210070 h 1071496"/>
                  <a:gd name="connsiteX139" fmla="*/ 524469 w 1250549"/>
                  <a:gd name="connsiteY139" fmla="*/ 628799 h 1071496"/>
                  <a:gd name="connsiteX140" fmla="*/ 508961 w 1250549"/>
                  <a:gd name="connsiteY140" fmla="*/ 637259 h 1071496"/>
                  <a:gd name="connsiteX141" fmla="*/ 499092 w 1250549"/>
                  <a:gd name="connsiteY141" fmla="*/ 634439 h 1071496"/>
                  <a:gd name="connsiteX142" fmla="*/ 493452 w 1250549"/>
                  <a:gd name="connsiteY142" fmla="*/ 609061 h 1071496"/>
                  <a:gd name="connsiteX143" fmla="*/ 459616 w 1250549"/>
                  <a:gd name="connsiteY143" fmla="*/ 463845 h 1071496"/>
                  <a:gd name="connsiteX144" fmla="*/ 453976 w 1250549"/>
                  <a:gd name="connsiteY144" fmla="*/ 438468 h 1071496"/>
                  <a:gd name="connsiteX145" fmla="*/ 479354 w 1250549"/>
                  <a:gd name="connsiteY145" fmla="*/ 432828 h 1071496"/>
                  <a:gd name="connsiteX146" fmla="*/ 524469 w 1250549"/>
                  <a:gd name="connsiteY146" fmla="*/ 628799 h 1071496"/>
                  <a:gd name="connsiteX147" fmla="*/ 507551 w 1250549"/>
                  <a:gd name="connsiteY147" fmla="*/ 304531 h 1071496"/>
                  <a:gd name="connsiteX148" fmla="*/ 434238 w 1250549"/>
                  <a:gd name="connsiteY148" fmla="*/ 273514 h 1071496"/>
                  <a:gd name="connsiteX149" fmla="*/ 294662 w 1250549"/>
                  <a:gd name="connsiteY149" fmla="*/ 345417 h 1071496"/>
                  <a:gd name="connsiteX150" fmla="*/ 210070 w 1250549"/>
                  <a:gd name="connsiteY150" fmla="*/ 322859 h 1071496"/>
                  <a:gd name="connsiteX151" fmla="*/ 203020 w 1250549"/>
                  <a:gd name="connsiteY151" fmla="*/ 297481 h 1071496"/>
                  <a:gd name="connsiteX152" fmla="*/ 228398 w 1250549"/>
                  <a:gd name="connsiteY152" fmla="*/ 290432 h 1071496"/>
                  <a:gd name="connsiteX153" fmla="*/ 411680 w 1250549"/>
                  <a:gd name="connsiteY153" fmla="*/ 241087 h 1071496"/>
                  <a:gd name="connsiteX154" fmla="*/ 400401 w 1250549"/>
                  <a:gd name="connsiteY154" fmla="*/ 191742 h 1071496"/>
                  <a:gd name="connsiteX155" fmla="*/ 418730 w 1250549"/>
                  <a:gd name="connsiteY155" fmla="*/ 173413 h 1071496"/>
                  <a:gd name="connsiteX156" fmla="*/ 437058 w 1250549"/>
                  <a:gd name="connsiteY156" fmla="*/ 191742 h 1071496"/>
                  <a:gd name="connsiteX157" fmla="*/ 507551 w 1250549"/>
                  <a:gd name="connsiteY157" fmla="*/ 266464 h 1071496"/>
                  <a:gd name="connsiteX158" fmla="*/ 525879 w 1250549"/>
                  <a:gd name="connsiteY158" fmla="*/ 284793 h 1071496"/>
                  <a:gd name="connsiteX159" fmla="*/ 507551 w 1250549"/>
                  <a:gd name="connsiteY159" fmla="*/ 304531 h 1071496"/>
                  <a:gd name="connsiteX160" fmla="*/ 507551 w 1250549"/>
                  <a:gd name="connsiteY160" fmla="*/ 304531 h 1071496"/>
                  <a:gd name="connsiteX161" fmla="*/ 937559 w 1250549"/>
                  <a:gd name="connsiteY161" fmla="*/ 662636 h 1071496"/>
                  <a:gd name="connsiteX162" fmla="*/ 941789 w 1250549"/>
                  <a:gd name="connsiteY162" fmla="*/ 688014 h 1071496"/>
                  <a:gd name="connsiteX163" fmla="*/ 792344 w 1250549"/>
                  <a:gd name="connsiteY163" fmla="*/ 766966 h 1071496"/>
                  <a:gd name="connsiteX164" fmla="*/ 690833 w 1250549"/>
                  <a:gd name="connsiteY164" fmla="*/ 735949 h 1071496"/>
                  <a:gd name="connsiteX165" fmla="*/ 686604 w 1250549"/>
                  <a:gd name="connsiteY165" fmla="*/ 710571 h 1071496"/>
                  <a:gd name="connsiteX166" fmla="*/ 711981 w 1250549"/>
                  <a:gd name="connsiteY166" fmla="*/ 706342 h 1071496"/>
                  <a:gd name="connsiteX167" fmla="*/ 820541 w 1250549"/>
                  <a:gd name="connsiteY167" fmla="*/ 728900 h 1071496"/>
                  <a:gd name="connsiteX168" fmla="*/ 913592 w 1250549"/>
                  <a:gd name="connsiteY168" fmla="*/ 668276 h 1071496"/>
                  <a:gd name="connsiteX169" fmla="*/ 937559 w 1250549"/>
                  <a:gd name="connsiteY169" fmla="*/ 662636 h 107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250549" h="1071496">
                    <a:moveTo>
                      <a:pt x="1250549" y="417320"/>
                    </a:moveTo>
                    <a:cubicBezTo>
                      <a:pt x="1250549" y="355286"/>
                      <a:pt x="1213893" y="298891"/>
                      <a:pt x="1157498" y="273514"/>
                    </a:cubicBezTo>
                    <a:cubicBezTo>
                      <a:pt x="1143400" y="186102"/>
                      <a:pt x="1071497" y="118429"/>
                      <a:pt x="984085" y="111379"/>
                    </a:cubicBezTo>
                    <a:cubicBezTo>
                      <a:pt x="960117" y="62034"/>
                      <a:pt x="909362" y="29607"/>
                      <a:pt x="852968" y="29607"/>
                    </a:cubicBezTo>
                    <a:cubicBezTo>
                      <a:pt x="852968" y="29607"/>
                      <a:pt x="852968" y="29607"/>
                      <a:pt x="852968" y="29607"/>
                    </a:cubicBezTo>
                    <a:cubicBezTo>
                      <a:pt x="852968" y="29607"/>
                      <a:pt x="852968" y="29607"/>
                      <a:pt x="852968" y="29607"/>
                    </a:cubicBezTo>
                    <a:cubicBezTo>
                      <a:pt x="845918" y="29607"/>
                      <a:pt x="838869" y="31017"/>
                      <a:pt x="831820" y="31017"/>
                    </a:cubicBezTo>
                    <a:cubicBezTo>
                      <a:pt x="831820" y="31017"/>
                      <a:pt x="830410" y="31017"/>
                      <a:pt x="830410" y="31017"/>
                    </a:cubicBezTo>
                    <a:cubicBezTo>
                      <a:pt x="823361" y="32427"/>
                      <a:pt x="814901" y="33837"/>
                      <a:pt x="807852" y="36656"/>
                    </a:cubicBezTo>
                    <a:cubicBezTo>
                      <a:pt x="779655" y="14099"/>
                      <a:pt x="744408" y="0"/>
                      <a:pt x="707752" y="0"/>
                    </a:cubicBezTo>
                    <a:cubicBezTo>
                      <a:pt x="678145" y="0"/>
                      <a:pt x="648537" y="8459"/>
                      <a:pt x="624570" y="25378"/>
                    </a:cubicBezTo>
                    <a:cubicBezTo>
                      <a:pt x="599192" y="14099"/>
                      <a:pt x="570995" y="8459"/>
                      <a:pt x="541388" y="8459"/>
                    </a:cubicBezTo>
                    <a:cubicBezTo>
                      <a:pt x="483583" y="8459"/>
                      <a:pt x="428599" y="32427"/>
                      <a:pt x="390532" y="76133"/>
                    </a:cubicBezTo>
                    <a:cubicBezTo>
                      <a:pt x="377844" y="73313"/>
                      <a:pt x="366565" y="71903"/>
                      <a:pt x="353876" y="71903"/>
                    </a:cubicBezTo>
                    <a:cubicBezTo>
                      <a:pt x="303121" y="71903"/>
                      <a:pt x="256595" y="97281"/>
                      <a:pt x="229808" y="140986"/>
                    </a:cubicBezTo>
                    <a:cubicBezTo>
                      <a:pt x="228398" y="140986"/>
                      <a:pt x="225578" y="140986"/>
                      <a:pt x="224168" y="140986"/>
                    </a:cubicBezTo>
                    <a:cubicBezTo>
                      <a:pt x="221349" y="140986"/>
                      <a:pt x="218529" y="140986"/>
                      <a:pt x="217119" y="140986"/>
                    </a:cubicBezTo>
                    <a:cubicBezTo>
                      <a:pt x="214299" y="140986"/>
                      <a:pt x="211480" y="142396"/>
                      <a:pt x="208660" y="142396"/>
                    </a:cubicBezTo>
                    <a:cubicBezTo>
                      <a:pt x="205840" y="142396"/>
                      <a:pt x="204430" y="143806"/>
                      <a:pt x="201611" y="143806"/>
                    </a:cubicBezTo>
                    <a:cubicBezTo>
                      <a:pt x="198791" y="143806"/>
                      <a:pt x="195971" y="145216"/>
                      <a:pt x="193151" y="146626"/>
                    </a:cubicBezTo>
                    <a:cubicBezTo>
                      <a:pt x="190332" y="146626"/>
                      <a:pt x="188922" y="148036"/>
                      <a:pt x="186102" y="148036"/>
                    </a:cubicBezTo>
                    <a:cubicBezTo>
                      <a:pt x="183282" y="149446"/>
                      <a:pt x="180463" y="149446"/>
                      <a:pt x="179053" y="150855"/>
                    </a:cubicBezTo>
                    <a:cubicBezTo>
                      <a:pt x="176233" y="152265"/>
                      <a:pt x="173413" y="152265"/>
                      <a:pt x="172003" y="153675"/>
                    </a:cubicBezTo>
                    <a:cubicBezTo>
                      <a:pt x="170594" y="155085"/>
                      <a:pt x="167774" y="155085"/>
                      <a:pt x="166364" y="156495"/>
                    </a:cubicBezTo>
                    <a:cubicBezTo>
                      <a:pt x="163544" y="157905"/>
                      <a:pt x="160724" y="159315"/>
                      <a:pt x="157905" y="160724"/>
                    </a:cubicBezTo>
                    <a:cubicBezTo>
                      <a:pt x="157905" y="160724"/>
                      <a:pt x="157905" y="160724"/>
                      <a:pt x="157905" y="160724"/>
                    </a:cubicBezTo>
                    <a:cubicBezTo>
                      <a:pt x="108560" y="187512"/>
                      <a:pt x="74723" y="239677"/>
                      <a:pt x="70493" y="298891"/>
                    </a:cubicBezTo>
                    <a:cubicBezTo>
                      <a:pt x="70493" y="298891"/>
                      <a:pt x="70493" y="300301"/>
                      <a:pt x="70493" y="300301"/>
                    </a:cubicBezTo>
                    <a:cubicBezTo>
                      <a:pt x="25378" y="342597"/>
                      <a:pt x="0" y="403221"/>
                      <a:pt x="0" y="465255"/>
                    </a:cubicBezTo>
                    <a:cubicBezTo>
                      <a:pt x="0" y="590733"/>
                      <a:pt x="102920" y="693653"/>
                      <a:pt x="228398" y="693653"/>
                    </a:cubicBezTo>
                    <a:cubicBezTo>
                      <a:pt x="241087" y="693653"/>
                      <a:pt x="255185" y="692243"/>
                      <a:pt x="267874" y="690833"/>
                    </a:cubicBezTo>
                    <a:cubicBezTo>
                      <a:pt x="284793" y="696473"/>
                      <a:pt x="303121" y="699292"/>
                      <a:pt x="321449" y="700702"/>
                    </a:cubicBezTo>
                    <a:cubicBezTo>
                      <a:pt x="358105" y="790934"/>
                      <a:pt x="431418" y="838869"/>
                      <a:pt x="531519" y="838869"/>
                    </a:cubicBezTo>
                    <a:cubicBezTo>
                      <a:pt x="627389" y="838869"/>
                      <a:pt x="742998" y="936150"/>
                      <a:pt x="742998" y="1050349"/>
                    </a:cubicBezTo>
                    <a:lnTo>
                      <a:pt x="742998" y="1071497"/>
                    </a:lnTo>
                    <a:lnTo>
                      <a:pt x="903723" y="1071497"/>
                    </a:lnTo>
                    <a:lnTo>
                      <a:pt x="885395" y="940379"/>
                    </a:lnTo>
                    <a:cubicBezTo>
                      <a:pt x="996774" y="951658"/>
                      <a:pt x="1102514" y="879755"/>
                      <a:pt x="1130711" y="768376"/>
                    </a:cubicBezTo>
                    <a:cubicBezTo>
                      <a:pt x="1134940" y="748638"/>
                      <a:pt x="1137760" y="728900"/>
                      <a:pt x="1137760" y="710571"/>
                    </a:cubicBezTo>
                    <a:cubicBezTo>
                      <a:pt x="1204024" y="686604"/>
                      <a:pt x="1250549" y="623160"/>
                      <a:pt x="1250549" y="551257"/>
                    </a:cubicBezTo>
                    <a:cubicBezTo>
                      <a:pt x="1250549" y="527289"/>
                      <a:pt x="1246320" y="504731"/>
                      <a:pt x="1236451" y="483583"/>
                    </a:cubicBezTo>
                    <a:cubicBezTo>
                      <a:pt x="1244910" y="462435"/>
                      <a:pt x="1250549" y="439878"/>
                      <a:pt x="1250549" y="417320"/>
                    </a:cubicBezTo>
                    <a:close/>
                    <a:moveTo>
                      <a:pt x="1189925" y="493452"/>
                    </a:moveTo>
                    <a:cubicBezTo>
                      <a:pt x="1199794" y="511781"/>
                      <a:pt x="1204024" y="530109"/>
                      <a:pt x="1204024" y="551257"/>
                    </a:cubicBezTo>
                    <a:cubicBezTo>
                      <a:pt x="1204024" y="599192"/>
                      <a:pt x="1175827" y="642898"/>
                      <a:pt x="1132121" y="662636"/>
                    </a:cubicBezTo>
                    <a:cubicBezTo>
                      <a:pt x="1113792" y="579454"/>
                      <a:pt x="1048939" y="511781"/>
                      <a:pt x="965757" y="490633"/>
                    </a:cubicBezTo>
                    <a:cubicBezTo>
                      <a:pt x="953068" y="487813"/>
                      <a:pt x="940379" y="494862"/>
                      <a:pt x="937559" y="507551"/>
                    </a:cubicBezTo>
                    <a:cubicBezTo>
                      <a:pt x="934740" y="520240"/>
                      <a:pt x="941789" y="532929"/>
                      <a:pt x="954478" y="535748"/>
                    </a:cubicBezTo>
                    <a:cubicBezTo>
                      <a:pt x="1029201" y="554077"/>
                      <a:pt x="1084185" y="617520"/>
                      <a:pt x="1091235" y="693653"/>
                    </a:cubicBezTo>
                    <a:cubicBezTo>
                      <a:pt x="1094054" y="714801"/>
                      <a:pt x="1091235" y="735949"/>
                      <a:pt x="1087005" y="757097"/>
                    </a:cubicBezTo>
                    <a:cubicBezTo>
                      <a:pt x="1061628" y="855787"/>
                      <a:pt x="962937" y="915002"/>
                      <a:pt x="864247" y="889624"/>
                    </a:cubicBezTo>
                    <a:lnTo>
                      <a:pt x="831820" y="881165"/>
                    </a:lnTo>
                    <a:lnTo>
                      <a:pt x="851558" y="1024971"/>
                    </a:lnTo>
                    <a:lnTo>
                      <a:pt x="786704" y="1024971"/>
                    </a:lnTo>
                    <a:cubicBezTo>
                      <a:pt x="772605" y="892444"/>
                      <a:pt x="640078" y="789524"/>
                      <a:pt x="530109" y="789524"/>
                    </a:cubicBezTo>
                    <a:cubicBezTo>
                      <a:pt x="453976" y="789524"/>
                      <a:pt x="400401" y="758507"/>
                      <a:pt x="369384" y="696473"/>
                    </a:cubicBezTo>
                    <a:cubicBezTo>
                      <a:pt x="369384" y="695063"/>
                      <a:pt x="369384" y="693653"/>
                      <a:pt x="367974" y="692243"/>
                    </a:cubicBezTo>
                    <a:cubicBezTo>
                      <a:pt x="344007" y="642898"/>
                      <a:pt x="365155" y="582274"/>
                      <a:pt x="415910" y="558306"/>
                    </a:cubicBezTo>
                    <a:cubicBezTo>
                      <a:pt x="427189" y="552667"/>
                      <a:pt x="432828" y="538568"/>
                      <a:pt x="427189" y="527289"/>
                    </a:cubicBezTo>
                    <a:cubicBezTo>
                      <a:pt x="421549" y="516010"/>
                      <a:pt x="407451" y="510371"/>
                      <a:pt x="396172" y="516010"/>
                    </a:cubicBezTo>
                    <a:cubicBezTo>
                      <a:pt x="342597" y="541388"/>
                      <a:pt x="312990" y="594963"/>
                      <a:pt x="312990" y="649947"/>
                    </a:cubicBezTo>
                    <a:cubicBezTo>
                      <a:pt x="300301" y="648537"/>
                      <a:pt x="287612" y="645718"/>
                      <a:pt x="276333" y="641488"/>
                    </a:cubicBezTo>
                    <a:lnTo>
                      <a:pt x="270694" y="638668"/>
                    </a:lnTo>
                    <a:lnTo>
                      <a:pt x="265054" y="640078"/>
                    </a:lnTo>
                    <a:cubicBezTo>
                      <a:pt x="253776" y="642898"/>
                      <a:pt x="241087" y="644308"/>
                      <a:pt x="228398" y="644308"/>
                    </a:cubicBezTo>
                    <a:cubicBezTo>
                      <a:pt x="128298" y="644308"/>
                      <a:pt x="45116" y="562536"/>
                      <a:pt x="45116" y="461026"/>
                    </a:cubicBezTo>
                    <a:cubicBezTo>
                      <a:pt x="45116" y="424369"/>
                      <a:pt x="56395" y="387713"/>
                      <a:pt x="77543" y="358105"/>
                    </a:cubicBezTo>
                    <a:cubicBezTo>
                      <a:pt x="94461" y="411680"/>
                      <a:pt x="139577" y="453976"/>
                      <a:pt x="194561" y="468075"/>
                    </a:cubicBezTo>
                    <a:cubicBezTo>
                      <a:pt x="190332" y="475124"/>
                      <a:pt x="187512" y="482173"/>
                      <a:pt x="186102" y="489223"/>
                    </a:cubicBezTo>
                    <a:cubicBezTo>
                      <a:pt x="180463" y="514600"/>
                      <a:pt x="183282" y="539978"/>
                      <a:pt x="197381" y="562536"/>
                    </a:cubicBezTo>
                    <a:cubicBezTo>
                      <a:pt x="201611" y="569585"/>
                      <a:pt x="208660" y="573815"/>
                      <a:pt x="217119" y="573815"/>
                    </a:cubicBezTo>
                    <a:cubicBezTo>
                      <a:pt x="221349" y="573815"/>
                      <a:pt x="225578" y="572405"/>
                      <a:pt x="228398" y="570995"/>
                    </a:cubicBezTo>
                    <a:cubicBezTo>
                      <a:pt x="239677" y="563946"/>
                      <a:pt x="242497" y="549847"/>
                      <a:pt x="236857" y="539978"/>
                    </a:cubicBezTo>
                    <a:cubicBezTo>
                      <a:pt x="229808" y="528699"/>
                      <a:pt x="228398" y="514600"/>
                      <a:pt x="231218" y="501912"/>
                    </a:cubicBezTo>
                    <a:cubicBezTo>
                      <a:pt x="234037" y="489223"/>
                      <a:pt x="242497" y="477944"/>
                      <a:pt x="253776" y="470895"/>
                    </a:cubicBezTo>
                    <a:cubicBezTo>
                      <a:pt x="265054" y="463845"/>
                      <a:pt x="267874" y="449747"/>
                      <a:pt x="262235" y="439878"/>
                    </a:cubicBezTo>
                    <a:cubicBezTo>
                      <a:pt x="256595" y="431418"/>
                      <a:pt x="246726" y="427189"/>
                      <a:pt x="236857" y="430009"/>
                    </a:cubicBezTo>
                    <a:cubicBezTo>
                      <a:pt x="170594" y="428599"/>
                      <a:pt x="115609" y="373614"/>
                      <a:pt x="115609" y="307350"/>
                    </a:cubicBezTo>
                    <a:cubicBezTo>
                      <a:pt x="115609" y="239677"/>
                      <a:pt x="170594" y="184692"/>
                      <a:pt x="238267" y="184692"/>
                    </a:cubicBezTo>
                    <a:cubicBezTo>
                      <a:pt x="239677" y="184692"/>
                      <a:pt x="239677" y="184692"/>
                      <a:pt x="241087" y="184692"/>
                    </a:cubicBezTo>
                    <a:lnTo>
                      <a:pt x="259415" y="186102"/>
                    </a:lnTo>
                    <a:lnTo>
                      <a:pt x="266464" y="172003"/>
                    </a:lnTo>
                    <a:cubicBezTo>
                      <a:pt x="283383" y="136757"/>
                      <a:pt x="318629" y="115609"/>
                      <a:pt x="356696" y="115609"/>
                    </a:cubicBezTo>
                    <a:cubicBezTo>
                      <a:pt x="369384" y="115609"/>
                      <a:pt x="380663" y="118429"/>
                      <a:pt x="393352" y="122658"/>
                    </a:cubicBezTo>
                    <a:lnTo>
                      <a:pt x="408861" y="128298"/>
                    </a:lnTo>
                    <a:lnTo>
                      <a:pt x="418730" y="114199"/>
                    </a:lnTo>
                    <a:cubicBezTo>
                      <a:pt x="448337" y="74723"/>
                      <a:pt x="494862" y="52165"/>
                      <a:pt x="544207" y="52165"/>
                    </a:cubicBezTo>
                    <a:cubicBezTo>
                      <a:pt x="569585" y="52165"/>
                      <a:pt x="596372" y="59214"/>
                      <a:pt x="618930" y="70493"/>
                    </a:cubicBezTo>
                    <a:lnTo>
                      <a:pt x="633029" y="77543"/>
                    </a:lnTo>
                    <a:lnTo>
                      <a:pt x="644308" y="67673"/>
                    </a:lnTo>
                    <a:cubicBezTo>
                      <a:pt x="662636" y="52165"/>
                      <a:pt x="685194" y="43706"/>
                      <a:pt x="709162" y="43706"/>
                    </a:cubicBezTo>
                    <a:cubicBezTo>
                      <a:pt x="728900" y="43706"/>
                      <a:pt x="748638" y="49345"/>
                      <a:pt x="764146" y="60624"/>
                    </a:cubicBezTo>
                    <a:cubicBezTo>
                      <a:pt x="730310" y="87412"/>
                      <a:pt x="707752" y="128298"/>
                      <a:pt x="707752" y="174823"/>
                    </a:cubicBezTo>
                    <a:cubicBezTo>
                      <a:pt x="707752" y="187512"/>
                      <a:pt x="717621" y="197381"/>
                      <a:pt x="730310" y="197381"/>
                    </a:cubicBezTo>
                    <a:cubicBezTo>
                      <a:pt x="742998" y="197381"/>
                      <a:pt x="752867" y="187512"/>
                      <a:pt x="752867" y="174823"/>
                    </a:cubicBezTo>
                    <a:cubicBezTo>
                      <a:pt x="752867" y="136757"/>
                      <a:pt x="774015" y="104330"/>
                      <a:pt x="803622" y="87412"/>
                    </a:cubicBezTo>
                    <a:lnTo>
                      <a:pt x="810672" y="84592"/>
                    </a:lnTo>
                    <a:cubicBezTo>
                      <a:pt x="824770" y="78952"/>
                      <a:pt x="838869" y="74723"/>
                      <a:pt x="852968" y="74723"/>
                    </a:cubicBezTo>
                    <a:cubicBezTo>
                      <a:pt x="895264" y="74723"/>
                      <a:pt x="931920" y="101510"/>
                      <a:pt x="947429" y="140986"/>
                    </a:cubicBezTo>
                    <a:lnTo>
                      <a:pt x="953068" y="156495"/>
                    </a:lnTo>
                    <a:lnTo>
                      <a:pt x="968577" y="156495"/>
                    </a:lnTo>
                    <a:cubicBezTo>
                      <a:pt x="1044709" y="156495"/>
                      <a:pt x="1108153" y="217119"/>
                      <a:pt x="1113792" y="291842"/>
                    </a:cubicBezTo>
                    <a:lnTo>
                      <a:pt x="1115202" y="307350"/>
                    </a:lnTo>
                    <a:lnTo>
                      <a:pt x="1129301" y="311580"/>
                    </a:lnTo>
                    <a:cubicBezTo>
                      <a:pt x="1174417" y="327088"/>
                      <a:pt x="1205434" y="369384"/>
                      <a:pt x="1205434" y="417320"/>
                    </a:cubicBezTo>
                    <a:cubicBezTo>
                      <a:pt x="1205434" y="435648"/>
                      <a:pt x="1201204" y="455386"/>
                      <a:pt x="1191335" y="470895"/>
                    </a:cubicBezTo>
                    <a:lnTo>
                      <a:pt x="1185696" y="482173"/>
                    </a:lnTo>
                    <a:lnTo>
                      <a:pt x="1189925" y="493452"/>
                    </a:lnTo>
                    <a:close/>
                    <a:moveTo>
                      <a:pt x="704932" y="610471"/>
                    </a:moveTo>
                    <a:cubicBezTo>
                      <a:pt x="704932" y="568175"/>
                      <a:pt x="683784" y="528699"/>
                      <a:pt x="648537" y="504731"/>
                    </a:cubicBezTo>
                    <a:cubicBezTo>
                      <a:pt x="648537" y="504731"/>
                      <a:pt x="648537" y="504731"/>
                      <a:pt x="648537" y="504731"/>
                    </a:cubicBezTo>
                    <a:cubicBezTo>
                      <a:pt x="587913" y="476534"/>
                      <a:pt x="545617" y="418730"/>
                      <a:pt x="537158" y="352466"/>
                    </a:cubicBezTo>
                    <a:cubicBezTo>
                      <a:pt x="535748" y="342597"/>
                      <a:pt x="542798" y="332728"/>
                      <a:pt x="552667" y="331318"/>
                    </a:cubicBezTo>
                    <a:cubicBezTo>
                      <a:pt x="562536" y="329908"/>
                      <a:pt x="572405" y="336958"/>
                      <a:pt x="573815" y="346827"/>
                    </a:cubicBezTo>
                    <a:cubicBezTo>
                      <a:pt x="582274" y="407451"/>
                      <a:pt x="623160" y="458206"/>
                      <a:pt x="680964" y="477944"/>
                    </a:cubicBezTo>
                    <a:cubicBezTo>
                      <a:pt x="721850" y="492043"/>
                      <a:pt x="765556" y="489223"/>
                      <a:pt x="805032" y="470895"/>
                    </a:cubicBezTo>
                    <a:cubicBezTo>
                      <a:pt x="844508" y="452566"/>
                      <a:pt x="872706" y="418730"/>
                      <a:pt x="886804" y="377844"/>
                    </a:cubicBezTo>
                    <a:cubicBezTo>
                      <a:pt x="889624" y="367974"/>
                      <a:pt x="900903" y="363745"/>
                      <a:pt x="910772" y="366565"/>
                    </a:cubicBezTo>
                    <a:cubicBezTo>
                      <a:pt x="920641" y="369384"/>
                      <a:pt x="924871" y="380663"/>
                      <a:pt x="922051" y="390532"/>
                    </a:cubicBezTo>
                    <a:cubicBezTo>
                      <a:pt x="905133" y="441287"/>
                      <a:pt x="868476" y="480764"/>
                      <a:pt x="820541" y="503321"/>
                    </a:cubicBezTo>
                    <a:cubicBezTo>
                      <a:pt x="793753" y="516010"/>
                      <a:pt x="764146" y="523059"/>
                      <a:pt x="734539" y="523059"/>
                    </a:cubicBezTo>
                    <a:cubicBezTo>
                      <a:pt x="728900" y="523059"/>
                      <a:pt x="723260" y="523059"/>
                      <a:pt x="716211" y="521650"/>
                    </a:cubicBezTo>
                    <a:cubicBezTo>
                      <a:pt x="731719" y="547027"/>
                      <a:pt x="741588" y="576634"/>
                      <a:pt x="741588" y="609061"/>
                    </a:cubicBezTo>
                    <a:cubicBezTo>
                      <a:pt x="741588" y="618930"/>
                      <a:pt x="733129" y="627389"/>
                      <a:pt x="723260" y="627389"/>
                    </a:cubicBezTo>
                    <a:cubicBezTo>
                      <a:pt x="713391" y="627389"/>
                      <a:pt x="704932" y="620340"/>
                      <a:pt x="704932" y="610471"/>
                    </a:cubicBezTo>
                    <a:close/>
                    <a:moveTo>
                      <a:pt x="1053168" y="398991"/>
                    </a:moveTo>
                    <a:cubicBezTo>
                      <a:pt x="1053168" y="408861"/>
                      <a:pt x="1044709" y="417320"/>
                      <a:pt x="1034840" y="417320"/>
                    </a:cubicBezTo>
                    <a:cubicBezTo>
                      <a:pt x="1024971" y="417320"/>
                      <a:pt x="1016512" y="408861"/>
                      <a:pt x="1016512" y="398991"/>
                    </a:cubicBezTo>
                    <a:cubicBezTo>
                      <a:pt x="1016512" y="315810"/>
                      <a:pt x="948838" y="248136"/>
                      <a:pt x="865656" y="248136"/>
                    </a:cubicBezTo>
                    <a:cubicBezTo>
                      <a:pt x="855787" y="248136"/>
                      <a:pt x="847328" y="239677"/>
                      <a:pt x="847328" y="229808"/>
                    </a:cubicBezTo>
                    <a:cubicBezTo>
                      <a:pt x="847328" y="219939"/>
                      <a:pt x="855787" y="211480"/>
                      <a:pt x="865656" y="211480"/>
                    </a:cubicBezTo>
                    <a:cubicBezTo>
                      <a:pt x="968577" y="211480"/>
                      <a:pt x="1053168" y="296071"/>
                      <a:pt x="1053168" y="398991"/>
                    </a:cubicBezTo>
                    <a:close/>
                    <a:moveTo>
                      <a:pt x="568175" y="210070"/>
                    </a:moveTo>
                    <a:cubicBezTo>
                      <a:pt x="568175" y="200201"/>
                      <a:pt x="576634" y="191742"/>
                      <a:pt x="586503" y="191742"/>
                    </a:cubicBezTo>
                    <a:cubicBezTo>
                      <a:pt x="666866" y="191742"/>
                      <a:pt x="733129" y="256595"/>
                      <a:pt x="733129" y="338367"/>
                    </a:cubicBezTo>
                    <a:cubicBezTo>
                      <a:pt x="733129" y="348236"/>
                      <a:pt x="724670" y="356696"/>
                      <a:pt x="714801" y="356696"/>
                    </a:cubicBezTo>
                    <a:cubicBezTo>
                      <a:pt x="704932" y="356696"/>
                      <a:pt x="696473" y="348236"/>
                      <a:pt x="696473" y="338367"/>
                    </a:cubicBezTo>
                    <a:cubicBezTo>
                      <a:pt x="696473" y="277743"/>
                      <a:pt x="647128" y="228398"/>
                      <a:pt x="586503" y="228398"/>
                    </a:cubicBezTo>
                    <a:cubicBezTo>
                      <a:pt x="576634" y="228398"/>
                      <a:pt x="568175" y="219939"/>
                      <a:pt x="568175" y="210070"/>
                    </a:cubicBezTo>
                    <a:close/>
                    <a:moveTo>
                      <a:pt x="524469" y="628799"/>
                    </a:moveTo>
                    <a:cubicBezTo>
                      <a:pt x="521650" y="634439"/>
                      <a:pt x="514600" y="637259"/>
                      <a:pt x="508961" y="637259"/>
                    </a:cubicBezTo>
                    <a:cubicBezTo>
                      <a:pt x="506141" y="637259"/>
                      <a:pt x="501912" y="635849"/>
                      <a:pt x="499092" y="634439"/>
                    </a:cubicBezTo>
                    <a:cubicBezTo>
                      <a:pt x="490633" y="628799"/>
                      <a:pt x="487813" y="617520"/>
                      <a:pt x="493452" y="609061"/>
                    </a:cubicBezTo>
                    <a:cubicBezTo>
                      <a:pt x="524469" y="559716"/>
                      <a:pt x="508961" y="494862"/>
                      <a:pt x="459616" y="463845"/>
                    </a:cubicBezTo>
                    <a:cubicBezTo>
                      <a:pt x="451156" y="458206"/>
                      <a:pt x="448337" y="446927"/>
                      <a:pt x="453976" y="438468"/>
                    </a:cubicBezTo>
                    <a:cubicBezTo>
                      <a:pt x="459616" y="430009"/>
                      <a:pt x="470895" y="427189"/>
                      <a:pt x="479354" y="432828"/>
                    </a:cubicBezTo>
                    <a:cubicBezTo>
                      <a:pt x="545617" y="475124"/>
                      <a:pt x="565355" y="562536"/>
                      <a:pt x="524469" y="628799"/>
                    </a:cubicBezTo>
                    <a:close/>
                    <a:moveTo>
                      <a:pt x="507551" y="304531"/>
                    </a:moveTo>
                    <a:cubicBezTo>
                      <a:pt x="479354" y="304531"/>
                      <a:pt x="453976" y="291842"/>
                      <a:pt x="434238" y="273514"/>
                    </a:cubicBezTo>
                    <a:cubicBezTo>
                      <a:pt x="401811" y="320039"/>
                      <a:pt x="348236" y="345417"/>
                      <a:pt x="294662" y="345417"/>
                    </a:cubicBezTo>
                    <a:cubicBezTo>
                      <a:pt x="266464" y="345417"/>
                      <a:pt x="236857" y="338367"/>
                      <a:pt x="210070" y="322859"/>
                    </a:cubicBezTo>
                    <a:cubicBezTo>
                      <a:pt x="201611" y="317219"/>
                      <a:pt x="198791" y="305940"/>
                      <a:pt x="203020" y="297481"/>
                    </a:cubicBezTo>
                    <a:cubicBezTo>
                      <a:pt x="208660" y="289022"/>
                      <a:pt x="219939" y="286202"/>
                      <a:pt x="228398" y="290432"/>
                    </a:cubicBezTo>
                    <a:cubicBezTo>
                      <a:pt x="291842" y="327088"/>
                      <a:pt x="373614" y="305940"/>
                      <a:pt x="411680" y="241087"/>
                    </a:cubicBezTo>
                    <a:cubicBezTo>
                      <a:pt x="404631" y="225578"/>
                      <a:pt x="400401" y="208660"/>
                      <a:pt x="400401" y="191742"/>
                    </a:cubicBezTo>
                    <a:cubicBezTo>
                      <a:pt x="400401" y="181872"/>
                      <a:pt x="408861" y="173413"/>
                      <a:pt x="418730" y="173413"/>
                    </a:cubicBezTo>
                    <a:cubicBezTo>
                      <a:pt x="428599" y="173413"/>
                      <a:pt x="437058" y="181872"/>
                      <a:pt x="437058" y="191742"/>
                    </a:cubicBezTo>
                    <a:cubicBezTo>
                      <a:pt x="435648" y="231218"/>
                      <a:pt x="468075" y="265054"/>
                      <a:pt x="507551" y="266464"/>
                    </a:cubicBezTo>
                    <a:cubicBezTo>
                      <a:pt x="517420" y="266464"/>
                      <a:pt x="525879" y="274923"/>
                      <a:pt x="525879" y="284793"/>
                    </a:cubicBezTo>
                    <a:cubicBezTo>
                      <a:pt x="525879" y="297481"/>
                      <a:pt x="517420" y="304531"/>
                      <a:pt x="507551" y="304531"/>
                    </a:cubicBezTo>
                    <a:cubicBezTo>
                      <a:pt x="507551" y="304531"/>
                      <a:pt x="507551" y="304531"/>
                      <a:pt x="507551" y="304531"/>
                    </a:cubicBezTo>
                    <a:close/>
                    <a:moveTo>
                      <a:pt x="937559" y="662636"/>
                    </a:moveTo>
                    <a:cubicBezTo>
                      <a:pt x="946019" y="668276"/>
                      <a:pt x="947429" y="679554"/>
                      <a:pt x="941789" y="688014"/>
                    </a:cubicBezTo>
                    <a:cubicBezTo>
                      <a:pt x="906543" y="738769"/>
                      <a:pt x="850148" y="766966"/>
                      <a:pt x="792344" y="766966"/>
                    </a:cubicBezTo>
                    <a:cubicBezTo>
                      <a:pt x="757097" y="766966"/>
                      <a:pt x="721850" y="757097"/>
                      <a:pt x="690833" y="735949"/>
                    </a:cubicBezTo>
                    <a:cubicBezTo>
                      <a:pt x="682374" y="730310"/>
                      <a:pt x="680964" y="719031"/>
                      <a:pt x="686604" y="710571"/>
                    </a:cubicBezTo>
                    <a:cubicBezTo>
                      <a:pt x="692243" y="702112"/>
                      <a:pt x="703522" y="700702"/>
                      <a:pt x="711981" y="706342"/>
                    </a:cubicBezTo>
                    <a:cubicBezTo>
                      <a:pt x="744408" y="727490"/>
                      <a:pt x="782475" y="735949"/>
                      <a:pt x="820541" y="728900"/>
                    </a:cubicBezTo>
                    <a:cubicBezTo>
                      <a:pt x="858607" y="721850"/>
                      <a:pt x="891034" y="700702"/>
                      <a:pt x="913592" y="668276"/>
                    </a:cubicBezTo>
                    <a:cubicBezTo>
                      <a:pt x="917821" y="659816"/>
                      <a:pt x="929100" y="656997"/>
                      <a:pt x="937559" y="662636"/>
                    </a:cubicBezTo>
                    <a:close/>
                  </a:path>
                </a:pathLst>
              </a:custGeom>
              <a:solidFill>
                <a:schemeClr val="bg1"/>
              </a:solidFill>
              <a:ln w="14065" cap="flat">
                <a:noFill/>
                <a:prstDash val="solid"/>
                <a:miter/>
              </a:ln>
            </p:spPr>
            <p:txBody>
              <a:bodyPr rtlCol="0" anchor="ctr"/>
              <a:lstStyle/>
              <a:p>
                <a:endParaRPr lang="en-GB"/>
              </a:p>
            </p:txBody>
          </p:sp>
          <p:sp>
            <p:nvSpPr>
              <p:cNvPr id="232" name="Oval 231">
                <a:extLst>
                  <a:ext uri="{FF2B5EF4-FFF2-40B4-BE49-F238E27FC236}">
                    <a16:creationId xmlns:a16="http://schemas.microsoft.com/office/drawing/2014/main" id="{31F4E900-0B98-4B05-B871-45950E9047A0}"/>
                  </a:ext>
                </a:extLst>
              </p:cNvPr>
              <p:cNvSpPr/>
              <p:nvPr/>
            </p:nvSpPr>
            <p:spPr>
              <a:xfrm>
                <a:off x="5588868" y="2224921"/>
                <a:ext cx="617401" cy="617401"/>
              </a:xfrm>
              <a:prstGeom prst="ellipse">
                <a:avLst/>
              </a:prstGeom>
              <a:solidFill>
                <a:schemeClr val="accent1"/>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33" name="Oval 232">
                <a:extLst>
                  <a:ext uri="{FF2B5EF4-FFF2-40B4-BE49-F238E27FC236}">
                    <a16:creationId xmlns:a16="http://schemas.microsoft.com/office/drawing/2014/main" id="{4AC69C36-018F-4EA0-8B11-ED3F25CA37A2}"/>
                  </a:ext>
                </a:extLst>
              </p:cNvPr>
              <p:cNvSpPr/>
              <p:nvPr/>
            </p:nvSpPr>
            <p:spPr>
              <a:xfrm>
                <a:off x="5837784" y="2321505"/>
                <a:ext cx="93054" cy="93054"/>
              </a:xfrm>
              <a:prstGeom prst="ellipse">
                <a:avLst/>
              </a:prstGeom>
              <a:solidFill>
                <a:schemeClr val="bg1"/>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34" name="Oval 233">
                <a:extLst>
                  <a:ext uri="{FF2B5EF4-FFF2-40B4-BE49-F238E27FC236}">
                    <a16:creationId xmlns:a16="http://schemas.microsoft.com/office/drawing/2014/main" id="{79AFBEB1-E644-43BD-A7F8-F0B0CDD6949E}"/>
                  </a:ext>
                </a:extLst>
              </p:cNvPr>
              <p:cNvSpPr/>
              <p:nvPr/>
            </p:nvSpPr>
            <p:spPr>
              <a:xfrm>
                <a:off x="5994946" y="2404849"/>
                <a:ext cx="93054" cy="93054"/>
              </a:xfrm>
              <a:prstGeom prst="ellipse">
                <a:avLst/>
              </a:prstGeom>
              <a:solidFill>
                <a:schemeClr val="bg1"/>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35" name="Oval 234">
                <a:extLst>
                  <a:ext uri="{FF2B5EF4-FFF2-40B4-BE49-F238E27FC236}">
                    <a16:creationId xmlns:a16="http://schemas.microsoft.com/office/drawing/2014/main" id="{6532BA16-967F-47BA-92A6-4864257FBB82}"/>
                  </a:ext>
                </a:extLst>
              </p:cNvPr>
              <p:cNvSpPr/>
              <p:nvPr/>
            </p:nvSpPr>
            <p:spPr>
              <a:xfrm>
                <a:off x="5683002" y="2440568"/>
                <a:ext cx="93054" cy="93054"/>
              </a:xfrm>
              <a:prstGeom prst="ellipse">
                <a:avLst/>
              </a:prstGeom>
              <a:solidFill>
                <a:schemeClr val="bg1"/>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36" name="Freeform: Shape 235">
                <a:extLst>
                  <a:ext uri="{FF2B5EF4-FFF2-40B4-BE49-F238E27FC236}">
                    <a16:creationId xmlns:a16="http://schemas.microsoft.com/office/drawing/2014/main" id="{F8B85848-043E-48FA-A37D-DCA1C28D8D80}"/>
                  </a:ext>
                </a:extLst>
              </p:cNvPr>
              <p:cNvSpPr/>
              <p:nvPr/>
            </p:nvSpPr>
            <p:spPr>
              <a:xfrm>
                <a:off x="5760244" y="2519137"/>
                <a:ext cx="71437" cy="173460"/>
              </a:xfrm>
              <a:custGeom>
                <a:avLst/>
                <a:gdLst>
                  <a:gd name="connsiteX0" fmla="*/ 0 w 71437"/>
                  <a:gd name="connsiteY0" fmla="*/ 0 h 188119"/>
                  <a:gd name="connsiteX1" fmla="*/ 71437 w 71437"/>
                  <a:gd name="connsiteY1" fmla="*/ 71437 h 188119"/>
                  <a:gd name="connsiteX2" fmla="*/ 71437 w 71437"/>
                  <a:gd name="connsiteY2" fmla="*/ 188119 h 188119"/>
                </a:gdLst>
                <a:ahLst/>
                <a:cxnLst>
                  <a:cxn ang="0">
                    <a:pos x="connsiteX0" y="connsiteY0"/>
                  </a:cxn>
                  <a:cxn ang="0">
                    <a:pos x="connsiteX1" y="connsiteY1"/>
                  </a:cxn>
                  <a:cxn ang="0">
                    <a:pos x="connsiteX2" y="connsiteY2"/>
                  </a:cxn>
                </a:cxnLst>
                <a:rect l="l" t="t" r="r" b="b"/>
                <a:pathLst>
                  <a:path w="71437" h="188119">
                    <a:moveTo>
                      <a:pt x="0" y="0"/>
                    </a:moveTo>
                    <a:lnTo>
                      <a:pt x="71437" y="71437"/>
                    </a:lnTo>
                    <a:lnTo>
                      <a:pt x="71437" y="188119"/>
                    </a:lnTo>
                  </a:path>
                </a:pathLst>
              </a:custGeom>
              <a:solidFill>
                <a:schemeClr val="bg1"/>
              </a:solidFill>
              <a:ln w="3175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37" name="Straight Connector 236">
                <a:extLst>
                  <a:ext uri="{FF2B5EF4-FFF2-40B4-BE49-F238E27FC236}">
                    <a16:creationId xmlns:a16="http://schemas.microsoft.com/office/drawing/2014/main" id="{F1D0ED98-67F7-4952-9D48-7346146CE52F}"/>
                  </a:ext>
                </a:extLst>
              </p:cNvPr>
              <p:cNvCxnSpPr/>
              <p:nvPr/>
            </p:nvCxnSpPr>
            <p:spPr>
              <a:xfrm>
                <a:off x="5831681" y="2749269"/>
                <a:ext cx="0" cy="21046"/>
              </a:xfrm>
              <a:prstGeom prst="line">
                <a:avLst/>
              </a:prstGeom>
              <a:ln w="317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7EF4E0F1-52D0-4A45-8B52-BCCF4F784B50}"/>
                  </a:ext>
                </a:extLst>
              </p:cNvPr>
              <p:cNvCxnSpPr>
                <a:cxnSpLocks/>
              </p:cNvCxnSpPr>
              <p:nvPr/>
            </p:nvCxnSpPr>
            <p:spPr>
              <a:xfrm>
                <a:off x="5885409" y="2564380"/>
                <a:ext cx="0" cy="205935"/>
              </a:xfrm>
              <a:prstGeom prst="line">
                <a:avLst/>
              </a:prstGeom>
              <a:ln w="317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239" name="Freeform: Shape 238">
                <a:extLst>
                  <a:ext uri="{FF2B5EF4-FFF2-40B4-BE49-F238E27FC236}">
                    <a16:creationId xmlns:a16="http://schemas.microsoft.com/office/drawing/2014/main" id="{5319E7C7-FEFC-42C1-A462-EC625C6B2CA5}"/>
                  </a:ext>
                </a:extLst>
              </p:cNvPr>
              <p:cNvSpPr/>
              <p:nvPr/>
            </p:nvSpPr>
            <p:spPr>
              <a:xfrm flipH="1">
                <a:off x="5951983" y="2481993"/>
                <a:ext cx="46627" cy="122785"/>
              </a:xfrm>
              <a:custGeom>
                <a:avLst/>
                <a:gdLst>
                  <a:gd name="connsiteX0" fmla="*/ 0 w 71437"/>
                  <a:gd name="connsiteY0" fmla="*/ 0 h 188119"/>
                  <a:gd name="connsiteX1" fmla="*/ 71437 w 71437"/>
                  <a:gd name="connsiteY1" fmla="*/ 71437 h 188119"/>
                  <a:gd name="connsiteX2" fmla="*/ 71437 w 71437"/>
                  <a:gd name="connsiteY2" fmla="*/ 188119 h 188119"/>
                </a:gdLst>
                <a:ahLst/>
                <a:cxnLst>
                  <a:cxn ang="0">
                    <a:pos x="connsiteX0" y="connsiteY0"/>
                  </a:cxn>
                  <a:cxn ang="0">
                    <a:pos x="connsiteX1" y="connsiteY1"/>
                  </a:cxn>
                  <a:cxn ang="0">
                    <a:pos x="connsiteX2" y="connsiteY2"/>
                  </a:cxn>
                </a:cxnLst>
                <a:rect l="l" t="t" r="r" b="b"/>
                <a:pathLst>
                  <a:path w="71437" h="188119">
                    <a:moveTo>
                      <a:pt x="0" y="0"/>
                    </a:moveTo>
                    <a:lnTo>
                      <a:pt x="71437" y="71437"/>
                    </a:lnTo>
                    <a:lnTo>
                      <a:pt x="71437" y="188119"/>
                    </a:lnTo>
                  </a:path>
                </a:pathLst>
              </a:custGeom>
              <a:solidFill>
                <a:schemeClr val="bg1"/>
              </a:solidFill>
              <a:ln w="3175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40" name="Straight Connector 239">
                <a:extLst>
                  <a:ext uri="{FF2B5EF4-FFF2-40B4-BE49-F238E27FC236}">
                    <a16:creationId xmlns:a16="http://schemas.microsoft.com/office/drawing/2014/main" id="{A9109D6B-0017-424F-AD15-50EB88F63E98}"/>
                  </a:ext>
                </a:extLst>
              </p:cNvPr>
              <p:cNvCxnSpPr>
                <a:cxnSpLocks/>
              </p:cNvCxnSpPr>
              <p:nvPr/>
            </p:nvCxnSpPr>
            <p:spPr>
              <a:xfrm>
                <a:off x="5951983" y="2666774"/>
                <a:ext cx="0" cy="103541"/>
              </a:xfrm>
              <a:prstGeom prst="line">
                <a:avLst/>
              </a:prstGeom>
              <a:ln w="317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A6EC3EDC-6E24-49D8-9371-65C63AC9AC66}"/>
                  </a:ext>
                </a:extLst>
              </p:cNvPr>
              <p:cNvCxnSpPr>
                <a:cxnSpLocks/>
              </p:cNvCxnSpPr>
              <p:nvPr/>
            </p:nvCxnSpPr>
            <p:spPr>
              <a:xfrm>
                <a:off x="5885409" y="2414559"/>
                <a:ext cx="0" cy="83344"/>
              </a:xfrm>
              <a:prstGeom prst="line">
                <a:avLst/>
              </a:prstGeom>
              <a:ln w="31750" cap="rnd">
                <a:solidFill>
                  <a:schemeClr val="bg1"/>
                </a:solidFill>
              </a:ln>
            </p:spPr>
            <p:style>
              <a:lnRef idx="1">
                <a:schemeClr val="accent1"/>
              </a:lnRef>
              <a:fillRef idx="0">
                <a:schemeClr val="accent1"/>
              </a:fillRef>
              <a:effectRef idx="0">
                <a:schemeClr val="accent1"/>
              </a:effectRef>
              <a:fontRef idx="minor">
                <a:schemeClr val="tx1"/>
              </a:fontRef>
            </p:style>
          </p:cxnSp>
        </p:grpSp>
      </p:gr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5202654"/>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solidFill>
                <a:schemeClr val="accent6"/>
              </a:solidFill>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2133"/>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endParaRPr lang="en-GB" sz="3200"/>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endParaRPr lang="en-GB" sz="3200"/>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endParaRPr lang="en-GB" sz="32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endParaRPr lang="en-GB" sz="32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endParaRPr lang="en-GB" sz="32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endParaRPr lang="en-GB" sz="32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endParaRPr lang="en-GB" sz="3200"/>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32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32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32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32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32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3200"/>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3200"/>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32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32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3200"/>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30638B"/>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grpFill/>
            <a:ln w="1429" cap="flat">
              <a:noFill/>
              <a:prstDash val="solid"/>
              <a:miter/>
            </a:ln>
          </p:spPr>
          <p:txBody>
            <a:bodyPr rtlCol="0" anchor="ctr"/>
            <a:lstStyle/>
            <a:p>
              <a:endParaRPr lang="en-GB" sz="32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grpFill/>
            <a:ln w="1429" cap="flat">
              <a:noFill/>
              <a:prstDash val="solid"/>
              <a:miter/>
            </a:ln>
          </p:spPr>
          <p:txBody>
            <a:bodyPr rtlCol="0" anchor="ctr"/>
            <a:lstStyle/>
            <a:p>
              <a:endParaRPr lang="en-GB" sz="32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grpFill/>
            <a:ln w="1429" cap="flat">
              <a:noFill/>
              <a:prstDash val="solid"/>
              <a:miter/>
            </a:ln>
          </p:spPr>
          <p:txBody>
            <a:bodyPr rtlCol="0" anchor="ctr"/>
            <a:lstStyle/>
            <a:p>
              <a:endParaRPr lang="en-GB" sz="32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grpFill/>
            <a:ln w="1429" cap="flat">
              <a:noFill/>
              <a:prstDash val="solid"/>
              <a:miter/>
            </a:ln>
          </p:spPr>
          <p:txBody>
            <a:bodyPr rtlCol="0" anchor="ctr"/>
            <a:lstStyle/>
            <a:p>
              <a:endParaRPr lang="en-GB" sz="32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grpFill/>
            <a:ln w="1429" cap="flat">
              <a:noFill/>
              <a:prstDash val="solid"/>
              <a:miter/>
            </a:ln>
          </p:spPr>
          <p:txBody>
            <a:bodyPr rtlCol="0" anchor="ctr"/>
            <a:lstStyle/>
            <a:p>
              <a:endParaRPr lang="en-GB" sz="32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grpFill/>
            <a:ln w="1429" cap="flat">
              <a:noFill/>
              <a:prstDash val="solid"/>
              <a:miter/>
            </a:ln>
          </p:spPr>
          <p:txBody>
            <a:bodyPr rtlCol="0" anchor="ctr"/>
            <a:lstStyle/>
            <a:p>
              <a:endParaRPr lang="en-GB" sz="32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grpFill/>
            <a:ln w="1429" cap="flat">
              <a:noFill/>
              <a:prstDash val="solid"/>
              <a:miter/>
            </a:ln>
          </p:spPr>
          <p:txBody>
            <a:bodyPr rtlCol="0" anchor="ctr"/>
            <a:lstStyle/>
            <a:p>
              <a:endParaRPr lang="en-GB" sz="32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grpFill/>
            <a:ln w="1429" cap="flat">
              <a:noFill/>
              <a:prstDash val="solid"/>
              <a:miter/>
            </a:ln>
          </p:spPr>
          <p:txBody>
            <a:bodyPr rtlCol="0" anchor="ctr"/>
            <a:lstStyle/>
            <a:p>
              <a:endParaRPr lang="en-GB" sz="32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grpFill/>
            <a:ln w="1429" cap="flat">
              <a:noFill/>
              <a:prstDash val="solid"/>
              <a:miter/>
            </a:ln>
          </p:spPr>
          <p:txBody>
            <a:bodyPr rtlCol="0" anchor="ctr"/>
            <a:lstStyle/>
            <a:p>
              <a:endParaRPr lang="en-GB" sz="32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grpFill/>
            <a:ln w="1429" cap="flat">
              <a:noFill/>
              <a:prstDash val="solid"/>
              <a:miter/>
            </a:ln>
          </p:spPr>
          <p:txBody>
            <a:bodyPr rtlCol="0" anchor="ctr"/>
            <a:lstStyle/>
            <a:p>
              <a:endParaRPr lang="en-GB" sz="32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grpFill/>
            <a:ln w="1429" cap="flat">
              <a:noFill/>
              <a:prstDash val="solid"/>
              <a:miter/>
            </a:ln>
          </p:spPr>
          <p:txBody>
            <a:bodyPr rtlCol="0" anchor="ctr"/>
            <a:lstStyle/>
            <a:p>
              <a:endParaRPr lang="en-GB" sz="32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grpFill/>
            <a:ln w="1429" cap="flat">
              <a:noFill/>
              <a:prstDash val="solid"/>
              <a:miter/>
            </a:ln>
          </p:spPr>
          <p:txBody>
            <a:bodyPr rtlCol="0" anchor="ctr"/>
            <a:lstStyle/>
            <a:p>
              <a:endParaRPr lang="en-GB" sz="32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grpFill/>
            <a:ln w="1429" cap="flat">
              <a:noFill/>
              <a:prstDash val="solid"/>
              <a:miter/>
            </a:ln>
          </p:spPr>
          <p:txBody>
            <a:bodyPr rtlCol="0" anchor="ctr"/>
            <a:lstStyle/>
            <a:p>
              <a:endParaRPr lang="en-GB" sz="32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grpFill/>
            <a:ln w="1429" cap="flat">
              <a:noFill/>
              <a:prstDash val="solid"/>
              <a:miter/>
            </a:ln>
          </p:spPr>
          <p:txBody>
            <a:bodyPr rtlCol="0" anchor="ctr"/>
            <a:lstStyle/>
            <a:p>
              <a:endParaRPr lang="en-GB" sz="32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grpFill/>
            <a:ln w="1429" cap="flat">
              <a:noFill/>
              <a:prstDash val="solid"/>
              <a:miter/>
            </a:ln>
          </p:spPr>
          <p:txBody>
            <a:bodyPr rtlCol="0" anchor="ctr"/>
            <a:lstStyle/>
            <a:p>
              <a:endParaRPr lang="en-GB" sz="32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grpFill/>
            <a:ln w="1429" cap="flat">
              <a:noFill/>
              <a:prstDash val="solid"/>
              <a:miter/>
            </a:ln>
          </p:spPr>
          <p:txBody>
            <a:bodyPr rtlCol="0" anchor="ctr"/>
            <a:lstStyle/>
            <a:p>
              <a:endParaRPr lang="en-GB" sz="32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grpFill/>
            <a:ln w="1429" cap="flat">
              <a:noFill/>
              <a:prstDash val="solid"/>
              <a:miter/>
            </a:ln>
          </p:spPr>
          <p:txBody>
            <a:bodyPr rtlCol="0" anchor="ctr"/>
            <a:lstStyle/>
            <a:p>
              <a:endParaRPr lang="en-GB" sz="32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grpFill/>
            <a:ln w="1429" cap="flat">
              <a:noFill/>
              <a:prstDash val="solid"/>
              <a:miter/>
            </a:ln>
          </p:spPr>
          <p:txBody>
            <a:bodyPr rtlCol="0" anchor="ctr"/>
            <a:lstStyle/>
            <a:p>
              <a:endParaRPr lang="en-GB" sz="32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grpFill/>
            <a:ln w="1429" cap="flat">
              <a:noFill/>
              <a:prstDash val="solid"/>
              <a:miter/>
            </a:ln>
          </p:spPr>
          <p:txBody>
            <a:bodyPr rtlCol="0" anchor="ctr"/>
            <a:lstStyle/>
            <a:p>
              <a:endParaRPr lang="en-GB" sz="32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grpFill/>
            <a:ln w="1429" cap="flat">
              <a:noFill/>
              <a:prstDash val="solid"/>
              <a:miter/>
            </a:ln>
          </p:spPr>
          <p:txBody>
            <a:bodyPr rtlCol="0" anchor="ctr"/>
            <a:lstStyle/>
            <a:p>
              <a:endParaRPr lang="en-GB" sz="32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grpFill/>
            <a:ln w="1429" cap="flat">
              <a:noFill/>
              <a:prstDash val="solid"/>
              <a:miter/>
            </a:ln>
          </p:spPr>
          <p:txBody>
            <a:bodyPr rtlCol="0" anchor="ctr"/>
            <a:lstStyle/>
            <a:p>
              <a:endParaRPr lang="en-GB" sz="32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grpFill/>
            <a:ln w="1429" cap="flat">
              <a:noFill/>
              <a:prstDash val="solid"/>
              <a:miter/>
            </a:ln>
          </p:spPr>
          <p:txBody>
            <a:bodyPr rtlCol="0" anchor="ctr"/>
            <a:lstStyle/>
            <a:p>
              <a:endParaRPr lang="en-GB" sz="32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grpFill/>
            <a:ln w="1429" cap="flat">
              <a:noFill/>
              <a:prstDash val="solid"/>
              <a:miter/>
            </a:ln>
          </p:spPr>
          <p:txBody>
            <a:bodyPr rtlCol="0" anchor="ctr"/>
            <a:lstStyle/>
            <a:p>
              <a:endParaRPr lang="en-GB" sz="32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grpFill/>
            <a:ln w="1429" cap="flat">
              <a:noFill/>
              <a:prstDash val="solid"/>
              <a:miter/>
            </a:ln>
          </p:spPr>
          <p:txBody>
            <a:bodyPr rtlCol="0" anchor="ctr"/>
            <a:lstStyle/>
            <a:p>
              <a:endParaRPr lang="en-GB" sz="32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grpFill/>
            <a:ln w="1429" cap="flat">
              <a:noFill/>
              <a:prstDash val="solid"/>
              <a:miter/>
            </a:ln>
          </p:spPr>
          <p:txBody>
            <a:bodyPr rtlCol="0" anchor="ctr"/>
            <a:lstStyle/>
            <a:p>
              <a:endParaRPr lang="en-GB" sz="32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grpFill/>
            <a:ln w="1429" cap="flat">
              <a:noFill/>
              <a:prstDash val="solid"/>
              <a:miter/>
            </a:ln>
          </p:spPr>
          <p:txBody>
            <a:bodyPr rtlCol="0" anchor="ctr"/>
            <a:lstStyle/>
            <a:p>
              <a:endParaRPr lang="en-GB" sz="32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grpFill/>
            <a:ln w="1429" cap="flat">
              <a:noFill/>
              <a:prstDash val="solid"/>
              <a:miter/>
            </a:ln>
          </p:spPr>
          <p:txBody>
            <a:bodyPr rtlCol="0" anchor="ctr"/>
            <a:lstStyle/>
            <a:p>
              <a:endParaRPr lang="en-GB" sz="32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grpFill/>
            <a:ln w="1429" cap="flat">
              <a:noFill/>
              <a:prstDash val="solid"/>
              <a:miter/>
            </a:ln>
          </p:spPr>
          <p:txBody>
            <a:bodyPr rtlCol="0" anchor="ctr"/>
            <a:lstStyle/>
            <a:p>
              <a:endParaRPr lang="en-GB" sz="32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grpFill/>
            <a:ln w="1429" cap="flat">
              <a:noFill/>
              <a:prstDash val="solid"/>
              <a:miter/>
            </a:ln>
          </p:spPr>
          <p:txBody>
            <a:bodyPr rtlCol="0" anchor="ctr"/>
            <a:lstStyle/>
            <a:p>
              <a:endParaRPr lang="en-GB" sz="32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grpFill/>
            <a:ln w="1429" cap="flat">
              <a:noFill/>
              <a:prstDash val="solid"/>
              <a:miter/>
            </a:ln>
          </p:spPr>
          <p:txBody>
            <a:bodyPr rtlCol="0" anchor="ctr"/>
            <a:lstStyle/>
            <a:p>
              <a:endParaRPr lang="en-GB" sz="32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grpFill/>
            <a:ln w="1429" cap="flat">
              <a:noFill/>
              <a:prstDash val="solid"/>
              <a:miter/>
            </a:ln>
          </p:spPr>
          <p:txBody>
            <a:bodyPr rtlCol="0" anchor="ctr"/>
            <a:lstStyle/>
            <a:p>
              <a:endParaRPr lang="en-GB" sz="32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grpFill/>
            <a:ln w="1429" cap="flat">
              <a:noFill/>
              <a:prstDash val="solid"/>
              <a:miter/>
            </a:ln>
          </p:spPr>
          <p:txBody>
            <a:bodyPr rtlCol="0" anchor="ctr"/>
            <a:lstStyle/>
            <a:p>
              <a:endParaRPr lang="en-GB" sz="32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grpFill/>
            <a:ln w="1429" cap="flat">
              <a:noFill/>
              <a:prstDash val="solid"/>
              <a:miter/>
            </a:ln>
          </p:spPr>
          <p:txBody>
            <a:bodyPr rtlCol="0" anchor="ctr"/>
            <a:lstStyle/>
            <a:p>
              <a:endParaRPr lang="en-GB" sz="32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grpFill/>
            <a:ln w="1429" cap="flat">
              <a:noFill/>
              <a:prstDash val="solid"/>
              <a:miter/>
            </a:ln>
          </p:spPr>
          <p:txBody>
            <a:bodyPr rtlCol="0" anchor="ctr"/>
            <a:lstStyle/>
            <a:p>
              <a:endParaRPr lang="en-GB" sz="32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grpFill/>
            <a:ln w="1429" cap="flat">
              <a:noFill/>
              <a:prstDash val="solid"/>
              <a:miter/>
            </a:ln>
          </p:spPr>
          <p:txBody>
            <a:bodyPr rtlCol="0" anchor="ctr"/>
            <a:lstStyle/>
            <a:p>
              <a:endParaRPr lang="en-GB" sz="3200"/>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5357584"/>
            <a:ext cx="1212860" cy="420756"/>
          </a:xfrm>
          <a:prstGeom prst="rect">
            <a:avLst/>
          </a:prstGeom>
        </p:spPr>
        <p:txBody>
          <a:bodyPr wrap="square">
            <a:spAutoFit/>
          </a:bodyPr>
          <a:lstStyle/>
          <a:p>
            <a:pPr algn="r"/>
            <a:r>
              <a:rPr lang="en-GB" sz="1067" dirty="0">
                <a:solidFill>
                  <a:srgbClr val="30638B"/>
                </a:solidFill>
              </a:rPr>
              <a:t>Big data revolution</a:t>
            </a:r>
          </a:p>
        </p:txBody>
      </p:sp>
      <p:sp>
        <p:nvSpPr>
          <p:cNvPr id="89" name="Freeform: Shape 88" descr=" 89">
            <a:extLst>
              <a:ext uri="{FF2B5EF4-FFF2-40B4-BE49-F238E27FC236}">
                <a16:creationId xmlns:a16="http://schemas.microsoft.com/office/drawing/2014/main" id="{47EBB224-31E2-427C-86BE-27FD7CC695FF}"/>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endParaRPr lang="en-GB" sz="3200"/>
          </a:p>
        </p:txBody>
      </p:sp>
      <p:sp>
        <p:nvSpPr>
          <p:cNvPr id="150" name="Freeform: Shape 149" descr=" 150">
            <a:extLst>
              <a:ext uri="{FF2B5EF4-FFF2-40B4-BE49-F238E27FC236}">
                <a16:creationId xmlns:a16="http://schemas.microsoft.com/office/drawing/2014/main" id="{6DFCE0FF-EEE5-4D48-8978-1C8618D8ED27}"/>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1" name="Freeform: Shape 150" descr=" 151">
            <a:extLst>
              <a:ext uri="{FF2B5EF4-FFF2-40B4-BE49-F238E27FC236}">
                <a16:creationId xmlns:a16="http://schemas.microsoft.com/office/drawing/2014/main" id="{515F341D-F441-4932-8FF2-14420CC74EC9}"/>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52" name="Freeform: Shape 151" descr=" 152">
            <a:extLst>
              <a:ext uri="{FF2B5EF4-FFF2-40B4-BE49-F238E27FC236}">
                <a16:creationId xmlns:a16="http://schemas.microsoft.com/office/drawing/2014/main" id="{DA398472-6905-401A-B534-9C1A87600E4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endParaRPr lang="en-GB" sz="3200"/>
          </a:p>
        </p:txBody>
      </p:sp>
      <p:sp>
        <p:nvSpPr>
          <p:cNvPr id="153" name="Freeform: Shape 152" descr=" 153">
            <a:extLst>
              <a:ext uri="{FF2B5EF4-FFF2-40B4-BE49-F238E27FC236}">
                <a16:creationId xmlns:a16="http://schemas.microsoft.com/office/drawing/2014/main" id="{02B6F5E0-A038-48BC-BC1B-9339361E4E91}"/>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4" name="Freeform: Shape 153" descr=" 154">
            <a:extLst>
              <a:ext uri="{FF2B5EF4-FFF2-40B4-BE49-F238E27FC236}">
                <a16:creationId xmlns:a16="http://schemas.microsoft.com/office/drawing/2014/main" id="{611A15E5-A56B-4625-8457-839A49017F2D}"/>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55" name="Freeform: Shape 154" descr=" 155">
            <a:hlinkClick r:id="rId4" action="ppaction://hlinksldjump" highlightClick="1"/>
            <a:extLst>
              <a:ext uri="{FF2B5EF4-FFF2-40B4-BE49-F238E27FC236}">
                <a16:creationId xmlns:a16="http://schemas.microsoft.com/office/drawing/2014/main" id="{E0DCB22E-730F-486D-9E4D-633BC7785694}"/>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6" name="Freeform: Shape 155" descr=" 156">
            <a:hlinkClick r:id="rId5" action="ppaction://hlinksldjump" highlightClick="1"/>
            <a:extLst>
              <a:ext uri="{FF2B5EF4-FFF2-40B4-BE49-F238E27FC236}">
                <a16:creationId xmlns:a16="http://schemas.microsoft.com/office/drawing/2014/main" id="{C008550F-F8E5-4AA8-B1C1-4311F76A4632}"/>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7" name="Freeform: Shape 156" descr=" 157">
            <a:hlinkClick r:id="rId6" action="ppaction://hlinksldjump" highlightClick="1"/>
            <a:extLst>
              <a:ext uri="{FF2B5EF4-FFF2-40B4-BE49-F238E27FC236}">
                <a16:creationId xmlns:a16="http://schemas.microsoft.com/office/drawing/2014/main" id="{FEC17039-BC98-4CEE-80C1-9C4EB3BCDD6E}"/>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8" name="Freeform: Shape 157" descr=" 158">
            <a:hlinkClick r:id="rId7" action="ppaction://hlinksldjump" highlightClick="1"/>
            <a:extLst>
              <a:ext uri="{FF2B5EF4-FFF2-40B4-BE49-F238E27FC236}">
                <a16:creationId xmlns:a16="http://schemas.microsoft.com/office/drawing/2014/main" id="{86F396FC-B4A0-4B79-A36F-63F30BEA1CAB}"/>
              </a:ext>
            </a:extLst>
          </p:cNvPr>
          <p:cNvSpPr/>
          <p:nvPr/>
        </p:nvSpPr>
        <p:spPr>
          <a:xfrm>
            <a:off x="11277600" y="2723094"/>
            <a:ext cx="9144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9" name="Freeform: Shape 158" descr=" 159">
            <a:hlinkClick r:id="rId8" action="ppaction://hlinksldjump" highlightClick="1"/>
            <a:extLst>
              <a:ext uri="{FF2B5EF4-FFF2-40B4-BE49-F238E27FC236}">
                <a16:creationId xmlns:a16="http://schemas.microsoft.com/office/drawing/2014/main" id="{9D2F5F53-3F60-426D-8ED9-B6E386C8641D}"/>
              </a:ext>
            </a:extLst>
          </p:cNvPr>
          <p:cNvSpPr/>
          <p:nvPr/>
        </p:nvSpPr>
        <p:spPr>
          <a:xfrm>
            <a:off x="10350500" y="3551918"/>
            <a:ext cx="18415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1" name="Freeform: Shape 160" descr=" 161">
            <a:hlinkClick r:id="rId9" action="ppaction://hlinksldjump" highlightClick="1"/>
            <a:extLst>
              <a:ext uri="{FF2B5EF4-FFF2-40B4-BE49-F238E27FC236}">
                <a16:creationId xmlns:a16="http://schemas.microsoft.com/office/drawing/2014/main" id="{FAD7A251-FFF7-4066-AD86-818F1B2C2E1D}"/>
              </a:ext>
            </a:extLst>
          </p:cNvPr>
          <p:cNvSpPr/>
          <p:nvPr/>
        </p:nvSpPr>
        <p:spPr>
          <a:xfrm>
            <a:off x="11290300" y="4376132"/>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2" name="Freeform: Shape 161" descr=" 162">
            <a:hlinkClick r:id="rId10" action="ppaction://hlinksldjump" highlightClick="1"/>
            <a:extLst>
              <a:ext uri="{FF2B5EF4-FFF2-40B4-BE49-F238E27FC236}">
                <a16:creationId xmlns:a16="http://schemas.microsoft.com/office/drawing/2014/main" id="{61ED8A07-BFEB-4548-AB52-B53BFEFFCE1F}"/>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4" name="Freeform: Shape 163" descr=" 164">
            <a:extLst>
              <a:ext uri="{FF2B5EF4-FFF2-40B4-BE49-F238E27FC236}">
                <a16:creationId xmlns:a16="http://schemas.microsoft.com/office/drawing/2014/main" id="{7AC40416-0D89-4D53-A89A-A38D2FF2B66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endParaRPr lang="en-GB" sz="3200"/>
          </a:p>
        </p:txBody>
      </p:sp>
      <p:sp>
        <p:nvSpPr>
          <p:cNvPr id="165" name="Freeform: Shape 164" descr=" 165">
            <a:extLst>
              <a:ext uri="{FF2B5EF4-FFF2-40B4-BE49-F238E27FC236}">
                <a16:creationId xmlns:a16="http://schemas.microsoft.com/office/drawing/2014/main" id="{97A65372-54D7-407F-8585-A5671D764360}"/>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66" name="Freeform: Shape 165" descr=" 166">
            <a:extLst>
              <a:ext uri="{FF2B5EF4-FFF2-40B4-BE49-F238E27FC236}">
                <a16:creationId xmlns:a16="http://schemas.microsoft.com/office/drawing/2014/main" id="{D4C610EB-624F-4835-8EA4-D5DFBD9371AC}"/>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68" name="Oval 167" descr=" 168">
            <a:hlinkClick r:id="rId11" action="ppaction://hlinksldjump" highlightClick="1"/>
            <a:extLst>
              <a:ext uri="{FF2B5EF4-FFF2-40B4-BE49-F238E27FC236}">
                <a16:creationId xmlns:a16="http://schemas.microsoft.com/office/drawing/2014/main" id="{D1C1009A-0599-4556-8C0B-B6AE19C09A7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69" name="Oval 168" descr=" 169">
            <a:hlinkClick r:id="" action="ppaction://hlinkshowjump?jump=lastslideviewed" highlightClick="1"/>
            <a:extLst>
              <a:ext uri="{FF2B5EF4-FFF2-40B4-BE49-F238E27FC236}">
                <a16:creationId xmlns:a16="http://schemas.microsoft.com/office/drawing/2014/main" id="{9092A0F2-38E9-421C-851B-27177C40753D}"/>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dirty="0"/>
          </a:p>
        </p:txBody>
      </p:sp>
      <p:sp>
        <p:nvSpPr>
          <p:cNvPr id="170" name="Oval 169" descr=" 170">
            <a:hlinkClick r:id="rId12" action="ppaction://hlinksldjump" highlightClick="1"/>
            <a:extLst>
              <a:ext uri="{FF2B5EF4-FFF2-40B4-BE49-F238E27FC236}">
                <a16:creationId xmlns:a16="http://schemas.microsoft.com/office/drawing/2014/main" id="{DEADFB5D-143A-4A2D-804B-75E79863A34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endParaRPr lang="en-GB" sz="3200"/>
          </a:p>
        </p:txBody>
      </p:sp>
      <p:sp>
        <p:nvSpPr>
          <p:cNvPr id="171" name="REFERENCES" descr=" 171">
            <a:hlinkClick r:id="" action="ppaction://noaction" highlightClick="1"/>
            <a:extLst>
              <a:ext uri="{FF2B5EF4-FFF2-40B4-BE49-F238E27FC236}">
                <a16:creationId xmlns:a16="http://schemas.microsoft.com/office/drawing/2014/main" id="{963FF888-E5E8-4492-BD17-785F2A941D04}"/>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76" name="ABBREVIATIONS" descr=" 176">
            <a:hlinkClick r:id="" action="ppaction://noaction" highlightClick="1"/>
            <a:extLst>
              <a:ext uri="{FF2B5EF4-FFF2-40B4-BE49-F238E27FC236}">
                <a16:creationId xmlns:a16="http://schemas.microsoft.com/office/drawing/2014/main" id="{89C1EF79-8E94-4950-93DF-A4A4EABA9803}"/>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grpSp>
        <p:nvGrpSpPr>
          <p:cNvPr id="7" name="Group 6" descr=" 7">
            <a:extLst>
              <a:ext uri="{FF2B5EF4-FFF2-40B4-BE49-F238E27FC236}">
                <a16:creationId xmlns:a16="http://schemas.microsoft.com/office/drawing/2014/main" id="{F2BC5FF9-592B-4CF8-82E6-70B708C3F55E}"/>
              </a:ext>
            </a:extLst>
          </p:cNvPr>
          <p:cNvGrpSpPr/>
          <p:nvPr/>
        </p:nvGrpSpPr>
        <p:grpSpPr>
          <a:xfrm>
            <a:off x="676656" y="4886569"/>
            <a:ext cx="2151125" cy="331200"/>
            <a:chOff x="-4365226" y="1693426"/>
            <a:chExt cx="2151125" cy="331200"/>
          </a:xfrm>
        </p:grpSpPr>
        <p:sp>
          <p:nvSpPr>
            <p:cNvPr id="216" name="Rectangle: Rounded Corners 215">
              <a:hlinkClick r:id="rId13" action="ppaction://hlinksldjump"/>
              <a:extLst>
                <a:ext uri="{FF2B5EF4-FFF2-40B4-BE49-F238E27FC236}">
                  <a16:creationId xmlns:a16="http://schemas.microsoft.com/office/drawing/2014/main" id="{2529F8D7-7328-4B75-8565-6E79CD370093}"/>
                </a:ext>
              </a:extLst>
            </p:cNvPr>
            <p:cNvSpPr/>
            <p:nvPr/>
          </p:nvSpPr>
          <p:spPr>
            <a:xfrm>
              <a:off x="-4365226" y="1693926"/>
              <a:ext cx="2151125" cy="3302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361950"/>
              <a:r>
                <a:rPr lang="en-GB" sz="1100" b="1" dirty="0">
                  <a:solidFill>
                    <a:srgbClr val="023761"/>
                  </a:solidFill>
                </a:rPr>
                <a:t>MORE INFORMATION</a:t>
              </a:r>
            </a:p>
          </p:txBody>
        </p:sp>
        <p:sp>
          <p:nvSpPr>
            <p:cNvPr id="217" name="Freeform: Shape 216">
              <a:hlinkClick r:id="rId13" action="ppaction://hlinksldjump"/>
              <a:extLst>
                <a:ext uri="{FF2B5EF4-FFF2-40B4-BE49-F238E27FC236}">
                  <a16:creationId xmlns:a16="http://schemas.microsoft.com/office/drawing/2014/main" id="{B76E0928-0F5D-4D07-823D-69D79969F35A}"/>
                </a:ext>
              </a:extLst>
            </p:cNvPr>
            <p:cNvSpPr/>
            <p:nvPr/>
          </p:nvSpPr>
          <p:spPr>
            <a:xfrm>
              <a:off x="-2403296" y="1769261"/>
              <a:ext cx="133716"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endParaRPr lang="en-GB"/>
            </a:p>
          </p:txBody>
        </p:sp>
        <p:sp>
          <p:nvSpPr>
            <p:cNvPr id="218" name="Graphic 2">
              <a:hlinkClick r:id="rId13" action="ppaction://hlinksldjump"/>
              <a:extLst>
                <a:ext uri="{FF2B5EF4-FFF2-40B4-BE49-F238E27FC236}">
                  <a16:creationId xmlns:a16="http://schemas.microsoft.com/office/drawing/2014/main" id="{B53A4F9A-2807-479A-9D0D-91CEFFB96025}"/>
                </a:ext>
              </a:extLst>
            </p:cNvPr>
            <p:cNvSpPr/>
            <p:nvPr/>
          </p:nvSpPr>
          <p:spPr>
            <a:xfrm>
              <a:off x="-4365226" y="1693426"/>
              <a:ext cx="331200" cy="331200"/>
            </a:xfrm>
            <a:custGeom>
              <a:avLst/>
              <a:gdLst>
                <a:gd name="connsiteX0" fmla="*/ 1425321 w 2847975"/>
                <a:gd name="connsiteY0" fmla="*/ 0 h 2847975"/>
                <a:gd name="connsiteX1" fmla="*/ 0 w 2847975"/>
                <a:gd name="connsiteY1" fmla="*/ 1425321 h 2847975"/>
                <a:gd name="connsiteX2" fmla="*/ 1425321 w 2847975"/>
                <a:gd name="connsiteY2" fmla="*/ 2850642 h 2847975"/>
                <a:gd name="connsiteX3" fmla="*/ 2850642 w 2847975"/>
                <a:gd name="connsiteY3" fmla="*/ 1425321 h 2847975"/>
                <a:gd name="connsiteX4" fmla="*/ 1425321 w 2847975"/>
                <a:gd name="connsiteY4" fmla="*/ 0 h 2847975"/>
                <a:gd name="connsiteX5" fmla="*/ 1241203 w 2847975"/>
                <a:gd name="connsiteY5" fmla="*/ 1123093 h 2847975"/>
                <a:gd name="connsiteX6" fmla="*/ 1607534 w 2847975"/>
                <a:gd name="connsiteY6" fmla="*/ 1123093 h 2847975"/>
                <a:gd name="connsiteX7" fmla="*/ 1607534 w 2847975"/>
                <a:gd name="connsiteY7" fmla="*/ 2099786 h 2847975"/>
                <a:gd name="connsiteX8" fmla="*/ 1241203 w 2847975"/>
                <a:gd name="connsiteY8" fmla="*/ 2099786 h 2847975"/>
                <a:gd name="connsiteX9" fmla="*/ 1241203 w 2847975"/>
                <a:gd name="connsiteY9" fmla="*/ 1123093 h 2847975"/>
                <a:gd name="connsiteX10" fmla="*/ 1557052 w 2847975"/>
                <a:gd name="connsiteY10" fmla="*/ 988886 h 2847975"/>
                <a:gd name="connsiteX11" fmla="*/ 1425321 w 2847975"/>
                <a:gd name="connsiteY11" fmla="*/ 1037844 h 2847975"/>
                <a:gd name="connsiteX12" fmla="*/ 1293590 w 2847975"/>
                <a:gd name="connsiteY12" fmla="*/ 988886 h 2847975"/>
                <a:gd name="connsiteX13" fmla="*/ 1242155 w 2847975"/>
                <a:gd name="connsiteY13" fmla="*/ 863537 h 2847975"/>
                <a:gd name="connsiteX14" fmla="*/ 1296543 w 2847975"/>
                <a:gd name="connsiteY14" fmla="*/ 739616 h 2847975"/>
                <a:gd name="connsiteX15" fmla="*/ 1425321 w 2847975"/>
                <a:gd name="connsiteY15" fmla="*/ 687229 h 2847975"/>
                <a:gd name="connsiteX16" fmla="*/ 1554099 w 2847975"/>
                <a:gd name="connsiteY16" fmla="*/ 739616 h 2847975"/>
                <a:gd name="connsiteX17" fmla="*/ 1608487 w 2847975"/>
                <a:gd name="connsiteY17" fmla="*/ 863537 h 2847975"/>
                <a:gd name="connsiteX18" fmla="*/ 1557052 w 2847975"/>
                <a:gd name="connsiteY18" fmla="*/ 988886 h 284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47975" h="2847975">
                  <a:moveTo>
                    <a:pt x="1425321" y="0"/>
                  </a:moveTo>
                  <a:cubicBezTo>
                    <a:pt x="639413" y="0"/>
                    <a:pt x="0" y="639413"/>
                    <a:pt x="0" y="1425321"/>
                  </a:cubicBezTo>
                  <a:cubicBezTo>
                    <a:pt x="0" y="2211229"/>
                    <a:pt x="639413" y="2850642"/>
                    <a:pt x="1425321" y="2850642"/>
                  </a:cubicBezTo>
                  <a:cubicBezTo>
                    <a:pt x="2211229" y="2850642"/>
                    <a:pt x="2850642" y="2211229"/>
                    <a:pt x="2850642" y="1425321"/>
                  </a:cubicBezTo>
                  <a:cubicBezTo>
                    <a:pt x="2850737" y="639413"/>
                    <a:pt x="2211324" y="0"/>
                    <a:pt x="1425321" y="0"/>
                  </a:cubicBezTo>
                  <a:close/>
                  <a:moveTo>
                    <a:pt x="1241203" y="1123093"/>
                  </a:moveTo>
                  <a:lnTo>
                    <a:pt x="1607534" y="1123093"/>
                  </a:lnTo>
                  <a:lnTo>
                    <a:pt x="1607534" y="2099786"/>
                  </a:lnTo>
                  <a:lnTo>
                    <a:pt x="1241203" y="2099786"/>
                  </a:lnTo>
                  <a:lnTo>
                    <a:pt x="1241203" y="1123093"/>
                  </a:lnTo>
                  <a:close/>
                  <a:moveTo>
                    <a:pt x="1557052" y="988886"/>
                  </a:moveTo>
                  <a:cubicBezTo>
                    <a:pt x="1522762" y="1021556"/>
                    <a:pt x="1478852" y="1037844"/>
                    <a:pt x="1425321" y="1037844"/>
                  </a:cubicBezTo>
                  <a:cubicBezTo>
                    <a:pt x="1371791" y="1037844"/>
                    <a:pt x="1327880" y="1021556"/>
                    <a:pt x="1293590" y="988886"/>
                  </a:cubicBezTo>
                  <a:cubicBezTo>
                    <a:pt x="1259300" y="956215"/>
                    <a:pt x="1242155" y="914400"/>
                    <a:pt x="1242155" y="863537"/>
                  </a:cubicBezTo>
                  <a:cubicBezTo>
                    <a:pt x="1242155" y="815912"/>
                    <a:pt x="1260253" y="774573"/>
                    <a:pt x="1296543" y="739616"/>
                  </a:cubicBezTo>
                  <a:cubicBezTo>
                    <a:pt x="1332833" y="704660"/>
                    <a:pt x="1375696" y="687229"/>
                    <a:pt x="1425321" y="687229"/>
                  </a:cubicBezTo>
                  <a:cubicBezTo>
                    <a:pt x="1474946" y="687229"/>
                    <a:pt x="1517904" y="704755"/>
                    <a:pt x="1554099" y="739616"/>
                  </a:cubicBezTo>
                  <a:cubicBezTo>
                    <a:pt x="1590389" y="774573"/>
                    <a:pt x="1608487" y="815912"/>
                    <a:pt x="1608487" y="863537"/>
                  </a:cubicBezTo>
                  <a:cubicBezTo>
                    <a:pt x="1608582" y="914400"/>
                    <a:pt x="1591437" y="956215"/>
                    <a:pt x="1557052" y="988886"/>
                  </a:cubicBezTo>
                  <a:close/>
                </a:path>
              </a:pathLst>
            </a:custGeom>
            <a:solidFill>
              <a:schemeClr val="bg1"/>
            </a:solidFill>
            <a:ln w="9525" cap="flat">
              <a:noFill/>
              <a:prstDash val="solid"/>
              <a:miter/>
            </a:ln>
          </p:spPr>
          <p:txBody>
            <a:bodyPr rtlCol="0" anchor="ctr"/>
            <a:lstStyle/>
            <a:p>
              <a:endParaRPr lang="en-GB"/>
            </a:p>
          </p:txBody>
        </p:sp>
      </p:grpSp>
      <p:sp>
        <p:nvSpPr>
          <p:cNvPr id="219" name="Rectangle 218" descr=" 219">
            <a:extLst>
              <a:ext uri="{FF2B5EF4-FFF2-40B4-BE49-F238E27FC236}">
                <a16:creationId xmlns:a16="http://schemas.microsoft.com/office/drawing/2014/main" id="{DF92410F-C175-4D2A-B3A4-3E077E54E8BC}"/>
              </a:ext>
            </a:extLst>
          </p:cNvPr>
          <p:cNvSpPr/>
          <p:nvPr/>
        </p:nvSpPr>
        <p:spPr>
          <a:xfrm>
            <a:off x="294640" y="5876836"/>
            <a:ext cx="9954260" cy="276999"/>
          </a:xfrm>
          <a:prstGeom prst="rect">
            <a:avLst/>
          </a:prstGeom>
        </p:spPr>
        <p:txBody>
          <a:bodyPr wrap="square" anchor="b" anchorCtr="0">
            <a:spAutoFit/>
          </a:bodyPr>
          <a:lstStyle/>
          <a:p>
            <a:pPr lvl="0">
              <a:defRPr/>
            </a:pPr>
            <a:r>
              <a:rPr lang="en-GB" sz="1200" baseline="30000" dirty="0" err="1">
                <a:solidFill>
                  <a:schemeClr val="bg1"/>
                </a:solidFill>
              </a:rPr>
              <a:t>a</a:t>
            </a:r>
            <a:r>
              <a:rPr lang="en-GB" sz="1200" dirty="0" err="1">
                <a:solidFill>
                  <a:schemeClr val="bg1"/>
                </a:solidFill>
              </a:rPr>
              <a:t>Across</a:t>
            </a:r>
            <a:r>
              <a:rPr lang="en-GB" sz="1200" dirty="0">
                <a:solidFill>
                  <a:schemeClr val="bg1"/>
                </a:solidFill>
              </a:rPr>
              <a:t> diseases</a:t>
            </a:r>
            <a:r>
              <a:rPr lang="en-GB" sz="1200" baseline="30000" dirty="0">
                <a:solidFill>
                  <a:schemeClr val="bg1"/>
                </a:solidFill>
              </a:rPr>
              <a:t>2 </a:t>
            </a:r>
            <a:endParaRPr lang="en-GB" sz="1200" dirty="0">
              <a:solidFill>
                <a:schemeClr val="bg1"/>
              </a:solidFill>
            </a:endParaRPr>
          </a:p>
        </p:txBody>
      </p:sp>
      <p:grpSp>
        <p:nvGrpSpPr>
          <p:cNvPr id="177" name="Group 176" descr=" 177">
            <a:extLst>
              <a:ext uri="{FF2B5EF4-FFF2-40B4-BE49-F238E27FC236}">
                <a16:creationId xmlns:a16="http://schemas.microsoft.com/office/drawing/2014/main" id="{70177FAD-53BF-4FDD-B8D5-770B8426FE76}"/>
              </a:ext>
            </a:extLst>
          </p:cNvPr>
          <p:cNvGrpSpPr/>
          <p:nvPr/>
        </p:nvGrpSpPr>
        <p:grpSpPr>
          <a:xfrm>
            <a:off x="3180920" y="3546448"/>
            <a:ext cx="5770784" cy="3143241"/>
            <a:chOff x="3180920" y="3546448"/>
            <a:chExt cx="5770784" cy="3143241"/>
          </a:xfrm>
        </p:grpSpPr>
        <p:sp>
          <p:nvSpPr>
            <p:cNvPr id="178" name="ABBREVIATIONS">
              <a:extLst>
                <a:ext uri="{FF2B5EF4-FFF2-40B4-BE49-F238E27FC236}">
                  <a16:creationId xmlns:a16="http://schemas.microsoft.com/office/drawing/2014/main" id="{14540AF3-AE25-4920-B253-B9BAB522F392}"/>
                </a:ext>
              </a:extLst>
            </p:cNvPr>
            <p:cNvSpPr/>
            <p:nvPr/>
          </p:nvSpPr>
          <p:spPr>
            <a:xfrm>
              <a:off x="3180920" y="6305689"/>
              <a:ext cx="1310869" cy="384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grpSp>
          <p:nvGrpSpPr>
            <p:cNvPr id="179" name="Group 178">
              <a:extLst>
                <a:ext uri="{FF2B5EF4-FFF2-40B4-BE49-F238E27FC236}">
                  <a16:creationId xmlns:a16="http://schemas.microsoft.com/office/drawing/2014/main" id="{0D8A72D1-15C9-436A-A0B3-25265C2B8975}"/>
                </a:ext>
              </a:extLst>
            </p:cNvPr>
            <p:cNvGrpSpPr/>
            <p:nvPr/>
          </p:nvGrpSpPr>
          <p:grpSpPr>
            <a:xfrm>
              <a:off x="3180920" y="3546448"/>
              <a:ext cx="5770784" cy="2687056"/>
              <a:chOff x="146440" y="2659836"/>
              <a:chExt cx="4328088" cy="2015292"/>
            </a:xfrm>
          </p:grpSpPr>
          <p:sp>
            <p:nvSpPr>
              <p:cNvPr id="180" name="Rectangle: Rounded Corners 179">
                <a:extLst>
                  <a:ext uri="{FF2B5EF4-FFF2-40B4-BE49-F238E27FC236}">
                    <a16:creationId xmlns:a16="http://schemas.microsoft.com/office/drawing/2014/main" id="{2F208FED-E06A-4BA9-96CC-7A446D2397DC}"/>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spcBef>
                    <a:spcPts val="400"/>
                  </a:spcBef>
                  <a:spcAft>
                    <a:spcPts val="400"/>
                  </a:spcAft>
                </a:pPr>
                <a:r>
                  <a:rPr lang="en-GB" sz="1400" b="1" dirty="0">
                    <a:solidFill>
                      <a:srgbClr val="023761"/>
                    </a:solidFill>
                  </a:rPr>
                  <a:t>ABBREVIATIONS</a:t>
                </a:r>
              </a:p>
              <a:p>
                <a:pPr>
                  <a:spcBef>
                    <a:spcPts val="400"/>
                  </a:spcBef>
                  <a:spcAft>
                    <a:spcPts val="400"/>
                  </a:spcAft>
                </a:pPr>
                <a:r>
                  <a:rPr lang="en-GB" sz="1400" dirty="0">
                    <a:solidFill>
                      <a:srgbClr val="023761"/>
                    </a:solidFill>
                  </a:rPr>
                  <a:t>AI, artificial intelligence. </a:t>
                </a:r>
              </a:p>
            </p:txBody>
          </p:sp>
          <p:sp>
            <p:nvSpPr>
              <p:cNvPr id="181" name="Rectangle: Rounded Corners 180">
                <a:extLst>
                  <a:ext uri="{FF2B5EF4-FFF2-40B4-BE49-F238E27FC236}">
                    <a16:creationId xmlns:a16="http://schemas.microsoft.com/office/drawing/2014/main" id="{70E75546-C10E-465E-B152-6C54417C362B}"/>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lgn="ctr">
                  <a:spcBef>
                    <a:spcPts val="400"/>
                  </a:spcBef>
                  <a:spcAft>
                    <a:spcPts val="400"/>
                  </a:spcAft>
                </a:pPr>
                <a:r>
                  <a:rPr lang="en-GB" sz="2667" dirty="0">
                    <a:solidFill>
                      <a:schemeClr val="bg1"/>
                    </a:solidFill>
                    <a:sym typeface="Wingdings" panose="05000000000000000000" pitchFamily="2" charset="2"/>
                  </a:rPr>
                  <a:t></a:t>
                </a:r>
                <a:endParaRPr lang="en-GB" sz="2667" dirty="0">
                  <a:solidFill>
                    <a:schemeClr val="bg1"/>
                  </a:solidFill>
                </a:endParaRPr>
              </a:p>
            </p:txBody>
          </p:sp>
        </p:grpSp>
      </p:grpSp>
      <p:sp>
        <p:nvSpPr>
          <p:cNvPr id="167" name="Rectangle 166" descr=" 163">
            <a:extLst>
              <a:ext uri="{FF2B5EF4-FFF2-40B4-BE49-F238E27FC236}">
                <a16:creationId xmlns:a16="http://schemas.microsoft.com/office/drawing/2014/main" id="{3740804E-F972-4BB8-96C2-898EEFFE8282}"/>
              </a:ext>
            </a:extLst>
          </p:cNvPr>
          <p:cNvSpPr/>
          <p:nvPr/>
        </p:nvSpPr>
        <p:spPr>
          <a:xfrm>
            <a:off x="294640" y="243536"/>
            <a:ext cx="10623296" cy="892552"/>
          </a:xfrm>
          <a:prstGeom prst="rect">
            <a:avLst/>
          </a:prstGeom>
        </p:spPr>
        <p:txBody>
          <a:bodyPr wrap="square">
            <a:spAutoFit/>
          </a:bodyPr>
          <a:lstStyle/>
          <a:p>
            <a:pPr lvl="0"/>
            <a:r>
              <a:rPr lang="en-GB" sz="2600" b="1" dirty="0">
                <a:solidFill>
                  <a:schemeClr val="bg1"/>
                </a:solidFill>
              </a:rPr>
              <a:t>Pushing at the forefront of the big data revolution for the benefit of patients </a:t>
            </a:r>
            <a:endParaRPr kumimoji="0" lang="en-GB" sz="2600" b="1" i="0" u="none" strike="noStrike" kern="1200" cap="none" spc="0" normalizeH="0" baseline="0" noProof="0" dirty="0">
              <a:ln>
                <a:noFill/>
              </a:ln>
              <a:solidFill>
                <a:schemeClr val="bg1"/>
              </a:solidFill>
              <a:effectLst/>
              <a:uLnTx/>
              <a:uFillTx/>
              <a:latin typeface="Arial" panose="020B0604020202020204"/>
            </a:endParaRPr>
          </a:p>
        </p:txBody>
      </p:sp>
      <p:pic>
        <p:nvPicPr>
          <p:cNvPr id="163" name="Picture 162" descr=" 13">
            <a:extLst>
              <a:ext uri="{FF2B5EF4-FFF2-40B4-BE49-F238E27FC236}">
                <a16:creationId xmlns:a16="http://schemas.microsoft.com/office/drawing/2014/main" id="{36D37054-6915-40C3-BD45-E28906DA0920}"/>
              </a:ext>
            </a:extLst>
          </p:cNvPr>
          <p:cNvPicPr>
            <a:picLocks noChangeAspect="1"/>
          </p:cNvPicPr>
          <p:nvPr/>
        </p:nvPicPr>
        <p:blipFill>
          <a:blip r:embed="rId14"/>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3155983848"/>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showMasterSp="0">
  <p:cSld>
    <p:bg>
      <p:bgPr>
        <a:solidFill>
          <a:srgbClr val="30638B"/>
        </a:solidFill>
        <a:effectLst/>
      </p:bgPr>
    </p:bg>
    <p:spTree>
      <p:nvGrpSpPr>
        <p:cNvPr id="1" name=""/>
        <p:cNvGrpSpPr/>
        <p:nvPr/>
      </p:nvGrpSpPr>
      <p:grpSpPr>
        <a:xfrm>
          <a:off x="0" y="0"/>
          <a:ext cx="0" cy="0"/>
          <a:chOff x="0" y="0"/>
          <a:chExt cx="0" cy="0"/>
        </a:xfrm>
      </p:grpSpPr>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5202654"/>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solidFill>
                <a:schemeClr val="accent6"/>
              </a:solidFill>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2133"/>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endParaRPr lang="en-GB" sz="3200"/>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endParaRPr lang="en-GB" sz="3200"/>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endParaRPr lang="en-GB" sz="32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endParaRPr lang="en-GB" sz="32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endParaRPr lang="en-GB" sz="32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endParaRPr lang="en-GB" sz="32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endParaRPr lang="en-GB" sz="3200"/>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32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32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32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32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32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3200"/>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3200"/>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32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32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3200"/>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30638B"/>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grpFill/>
            <a:ln w="1429" cap="flat">
              <a:noFill/>
              <a:prstDash val="solid"/>
              <a:miter/>
            </a:ln>
          </p:spPr>
          <p:txBody>
            <a:bodyPr rtlCol="0" anchor="ctr"/>
            <a:lstStyle/>
            <a:p>
              <a:endParaRPr lang="en-GB" sz="32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grpFill/>
            <a:ln w="1429" cap="flat">
              <a:noFill/>
              <a:prstDash val="solid"/>
              <a:miter/>
            </a:ln>
          </p:spPr>
          <p:txBody>
            <a:bodyPr rtlCol="0" anchor="ctr"/>
            <a:lstStyle/>
            <a:p>
              <a:endParaRPr lang="en-GB" sz="32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grpFill/>
            <a:ln w="1429" cap="flat">
              <a:noFill/>
              <a:prstDash val="solid"/>
              <a:miter/>
            </a:ln>
          </p:spPr>
          <p:txBody>
            <a:bodyPr rtlCol="0" anchor="ctr"/>
            <a:lstStyle/>
            <a:p>
              <a:endParaRPr lang="en-GB" sz="32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grpFill/>
            <a:ln w="1429" cap="flat">
              <a:noFill/>
              <a:prstDash val="solid"/>
              <a:miter/>
            </a:ln>
          </p:spPr>
          <p:txBody>
            <a:bodyPr rtlCol="0" anchor="ctr"/>
            <a:lstStyle/>
            <a:p>
              <a:endParaRPr lang="en-GB" sz="32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grpFill/>
            <a:ln w="1429" cap="flat">
              <a:noFill/>
              <a:prstDash val="solid"/>
              <a:miter/>
            </a:ln>
          </p:spPr>
          <p:txBody>
            <a:bodyPr rtlCol="0" anchor="ctr"/>
            <a:lstStyle/>
            <a:p>
              <a:endParaRPr lang="en-GB" sz="32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grpFill/>
            <a:ln w="1429" cap="flat">
              <a:noFill/>
              <a:prstDash val="solid"/>
              <a:miter/>
            </a:ln>
          </p:spPr>
          <p:txBody>
            <a:bodyPr rtlCol="0" anchor="ctr"/>
            <a:lstStyle/>
            <a:p>
              <a:endParaRPr lang="en-GB" sz="32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grpFill/>
            <a:ln w="1429" cap="flat">
              <a:noFill/>
              <a:prstDash val="solid"/>
              <a:miter/>
            </a:ln>
          </p:spPr>
          <p:txBody>
            <a:bodyPr rtlCol="0" anchor="ctr"/>
            <a:lstStyle/>
            <a:p>
              <a:endParaRPr lang="en-GB" sz="32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grpFill/>
            <a:ln w="1429" cap="flat">
              <a:noFill/>
              <a:prstDash val="solid"/>
              <a:miter/>
            </a:ln>
          </p:spPr>
          <p:txBody>
            <a:bodyPr rtlCol="0" anchor="ctr"/>
            <a:lstStyle/>
            <a:p>
              <a:endParaRPr lang="en-GB" sz="32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grpFill/>
            <a:ln w="1429" cap="flat">
              <a:noFill/>
              <a:prstDash val="solid"/>
              <a:miter/>
            </a:ln>
          </p:spPr>
          <p:txBody>
            <a:bodyPr rtlCol="0" anchor="ctr"/>
            <a:lstStyle/>
            <a:p>
              <a:endParaRPr lang="en-GB" sz="32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grpFill/>
            <a:ln w="1429" cap="flat">
              <a:noFill/>
              <a:prstDash val="solid"/>
              <a:miter/>
            </a:ln>
          </p:spPr>
          <p:txBody>
            <a:bodyPr rtlCol="0" anchor="ctr"/>
            <a:lstStyle/>
            <a:p>
              <a:endParaRPr lang="en-GB" sz="32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grpFill/>
            <a:ln w="1429" cap="flat">
              <a:noFill/>
              <a:prstDash val="solid"/>
              <a:miter/>
            </a:ln>
          </p:spPr>
          <p:txBody>
            <a:bodyPr rtlCol="0" anchor="ctr"/>
            <a:lstStyle/>
            <a:p>
              <a:endParaRPr lang="en-GB" sz="32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grpFill/>
            <a:ln w="1429" cap="flat">
              <a:noFill/>
              <a:prstDash val="solid"/>
              <a:miter/>
            </a:ln>
          </p:spPr>
          <p:txBody>
            <a:bodyPr rtlCol="0" anchor="ctr"/>
            <a:lstStyle/>
            <a:p>
              <a:endParaRPr lang="en-GB" sz="32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grpFill/>
            <a:ln w="1429" cap="flat">
              <a:noFill/>
              <a:prstDash val="solid"/>
              <a:miter/>
            </a:ln>
          </p:spPr>
          <p:txBody>
            <a:bodyPr rtlCol="0" anchor="ctr"/>
            <a:lstStyle/>
            <a:p>
              <a:endParaRPr lang="en-GB" sz="32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grpFill/>
            <a:ln w="1429" cap="flat">
              <a:noFill/>
              <a:prstDash val="solid"/>
              <a:miter/>
            </a:ln>
          </p:spPr>
          <p:txBody>
            <a:bodyPr rtlCol="0" anchor="ctr"/>
            <a:lstStyle/>
            <a:p>
              <a:endParaRPr lang="en-GB" sz="32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grpFill/>
            <a:ln w="1429" cap="flat">
              <a:noFill/>
              <a:prstDash val="solid"/>
              <a:miter/>
            </a:ln>
          </p:spPr>
          <p:txBody>
            <a:bodyPr rtlCol="0" anchor="ctr"/>
            <a:lstStyle/>
            <a:p>
              <a:endParaRPr lang="en-GB" sz="32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grpFill/>
            <a:ln w="1429" cap="flat">
              <a:noFill/>
              <a:prstDash val="solid"/>
              <a:miter/>
            </a:ln>
          </p:spPr>
          <p:txBody>
            <a:bodyPr rtlCol="0" anchor="ctr"/>
            <a:lstStyle/>
            <a:p>
              <a:endParaRPr lang="en-GB" sz="32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grpFill/>
            <a:ln w="1429" cap="flat">
              <a:noFill/>
              <a:prstDash val="solid"/>
              <a:miter/>
            </a:ln>
          </p:spPr>
          <p:txBody>
            <a:bodyPr rtlCol="0" anchor="ctr"/>
            <a:lstStyle/>
            <a:p>
              <a:endParaRPr lang="en-GB" sz="32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grpFill/>
            <a:ln w="1429" cap="flat">
              <a:noFill/>
              <a:prstDash val="solid"/>
              <a:miter/>
            </a:ln>
          </p:spPr>
          <p:txBody>
            <a:bodyPr rtlCol="0" anchor="ctr"/>
            <a:lstStyle/>
            <a:p>
              <a:endParaRPr lang="en-GB" sz="32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grpFill/>
            <a:ln w="1429" cap="flat">
              <a:noFill/>
              <a:prstDash val="solid"/>
              <a:miter/>
            </a:ln>
          </p:spPr>
          <p:txBody>
            <a:bodyPr rtlCol="0" anchor="ctr"/>
            <a:lstStyle/>
            <a:p>
              <a:endParaRPr lang="en-GB" sz="32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grpFill/>
            <a:ln w="1429" cap="flat">
              <a:noFill/>
              <a:prstDash val="solid"/>
              <a:miter/>
            </a:ln>
          </p:spPr>
          <p:txBody>
            <a:bodyPr rtlCol="0" anchor="ctr"/>
            <a:lstStyle/>
            <a:p>
              <a:endParaRPr lang="en-GB" sz="32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grpFill/>
            <a:ln w="1429" cap="flat">
              <a:noFill/>
              <a:prstDash val="solid"/>
              <a:miter/>
            </a:ln>
          </p:spPr>
          <p:txBody>
            <a:bodyPr rtlCol="0" anchor="ctr"/>
            <a:lstStyle/>
            <a:p>
              <a:endParaRPr lang="en-GB" sz="32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grpFill/>
            <a:ln w="1429" cap="flat">
              <a:noFill/>
              <a:prstDash val="solid"/>
              <a:miter/>
            </a:ln>
          </p:spPr>
          <p:txBody>
            <a:bodyPr rtlCol="0" anchor="ctr"/>
            <a:lstStyle/>
            <a:p>
              <a:endParaRPr lang="en-GB" sz="32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grpFill/>
            <a:ln w="1429" cap="flat">
              <a:noFill/>
              <a:prstDash val="solid"/>
              <a:miter/>
            </a:ln>
          </p:spPr>
          <p:txBody>
            <a:bodyPr rtlCol="0" anchor="ctr"/>
            <a:lstStyle/>
            <a:p>
              <a:endParaRPr lang="en-GB" sz="32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grpFill/>
            <a:ln w="1429" cap="flat">
              <a:noFill/>
              <a:prstDash val="solid"/>
              <a:miter/>
            </a:ln>
          </p:spPr>
          <p:txBody>
            <a:bodyPr rtlCol="0" anchor="ctr"/>
            <a:lstStyle/>
            <a:p>
              <a:endParaRPr lang="en-GB" sz="32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grpFill/>
            <a:ln w="1429" cap="flat">
              <a:noFill/>
              <a:prstDash val="solid"/>
              <a:miter/>
            </a:ln>
          </p:spPr>
          <p:txBody>
            <a:bodyPr rtlCol="0" anchor="ctr"/>
            <a:lstStyle/>
            <a:p>
              <a:endParaRPr lang="en-GB" sz="32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grpFill/>
            <a:ln w="1429" cap="flat">
              <a:noFill/>
              <a:prstDash val="solid"/>
              <a:miter/>
            </a:ln>
          </p:spPr>
          <p:txBody>
            <a:bodyPr rtlCol="0" anchor="ctr"/>
            <a:lstStyle/>
            <a:p>
              <a:endParaRPr lang="en-GB" sz="32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grpFill/>
            <a:ln w="1429" cap="flat">
              <a:noFill/>
              <a:prstDash val="solid"/>
              <a:miter/>
            </a:ln>
          </p:spPr>
          <p:txBody>
            <a:bodyPr rtlCol="0" anchor="ctr"/>
            <a:lstStyle/>
            <a:p>
              <a:endParaRPr lang="en-GB" sz="32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grpFill/>
            <a:ln w="1429" cap="flat">
              <a:noFill/>
              <a:prstDash val="solid"/>
              <a:miter/>
            </a:ln>
          </p:spPr>
          <p:txBody>
            <a:bodyPr rtlCol="0" anchor="ctr"/>
            <a:lstStyle/>
            <a:p>
              <a:endParaRPr lang="en-GB" sz="32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grpFill/>
            <a:ln w="1429" cap="flat">
              <a:noFill/>
              <a:prstDash val="solid"/>
              <a:miter/>
            </a:ln>
          </p:spPr>
          <p:txBody>
            <a:bodyPr rtlCol="0" anchor="ctr"/>
            <a:lstStyle/>
            <a:p>
              <a:endParaRPr lang="en-GB" sz="32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grpFill/>
            <a:ln w="1429" cap="flat">
              <a:noFill/>
              <a:prstDash val="solid"/>
              <a:miter/>
            </a:ln>
          </p:spPr>
          <p:txBody>
            <a:bodyPr rtlCol="0" anchor="ctr"/>
            <a:lstStyle/>
            <a:p>
              <a:endParaRPr lang="en-GB" sz="32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grpFill/>
            <a:ln w="1429" cap="flat">
              <a:noFill/>
              <a:prstDash val="solid"/>
              <a:miter/>
            </a:ln>
          </p:spPr>
          <p:txBody>
            <a:bodyPr rtlCol="0" anchor="ctr"/>
            <a:lstStyle/>
            <a:p>
              <a:endParaRPr lang="en-GB" sz="32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grpFill/>
            <a:ln w="1429" cap="flat">
              <a:noFill/>
              <a:prstDash val="solid"/>
              <a:miter/>
            </a:ln>
          </p:spPr>
          <p:txBody>
            <a:bodyPr rtlCol="0" anchor="ctr"/>
            <a:lstStyle/>
            <a:p>
              <a:endParaRPr lang="en-GB" sz="32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grpFill/>
            <a:ln w="1429" cap="flat">
              <a:noFill/>
              <a:prstDash val="solid"/>
              <a:miter/>
            </a:ln>
          </p:spPr>
          <p:txBody>
            <a:bodyPr rtlCol="0" anchor="ctr"/>
            <a:lstStyle/>
            <a:p>
              <a:endParaRPr lang="en-GB" sz="32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grpFill/>
            <a:ln w="1429" cap="flat">
              <a:noFill/>
              <a:prstDash val="solid"/>
              <a:miter/>
            </a:ln>
          </p:spPr>
          <p:txBody>
            <a:bodyPr rtlCol="0" anchor="ctr"/>
            <a:lstStyle/>
            <a:p>
              <a:endParaRPr lang="en-GB" sz="32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grpFill/>
            <a:ln w="1429" cap="flat">
              <a:noFill/>
              <a:prstDash val="solid"/>
              <a:miter/>
            </a:ln>
          </p:spPr>
          <p:txBody>
            <a:bodyPr rtlCol="0" anchor="ctr"/>
            <a:lstStyle/>
            <a:p>
              <a:endParaRPr lang="en-GB" sz="3200"/>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5357584"/>
            <a:ext cx="1212860" cy="420756"/>
          </a:xfrm>
          <a:prstGeom prst="rect">
            <a:avLst/>
          </a:prstGeom>
        </p:spPr>
        <p:txBody>
          <a:bodyPr wrap="square">
            <a:spAutoFit/>
          </a:bodyPr>
          <a:lstStyle/>
          <a:p>
            <a:pPr algn="r"/>
            <a:r>
              <a:rPr lang="en-GB" sz="1067" dirty="0">
                <a:solidFill>
                  <a:srgbClr val="30638B"/>
                </a:solidFill>
              </a:rPr>
              <a:t>Big data revolution</a:t>
            </a:r>
          </a:p>
        </p:txBody>
      </p:sp>
      <p:sp>
        <p:nvSpPr>
          <p:cNvPr id="89" name="Freeform: Shape 88" descr=" 89">
            <a:extLst>
              <a:ext uri="{FF2B5EF4-FFF2-40B4-BE49-F238E27FC236}">
                <a16:creationId xmlns:a16="http://schemas.microsoft.com/office/drawing/2014/main" id="{47EBB224-31E2-427C-86BE-27FD7CC695FF}"/>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0" name="Freeform: Shape 149" descr=" 150">
            <a:extLst>
              <a:ext uri="{FF2B5EF4-FFF2-40B4-BE49-F238E27FC236}">
                <a16:creationId xmlns:a16="http://schemas.microsoft.com/office/drawing/2014/main" id="{6DFCE0FF-EEE5-4D48-8978-1C8618D8ED27}"/>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endParaRPr lang="en-GB" sz="3200"/>
          </a:p>
        </p:txBody>
      </p:sp>
      <p:sp>
        <p:nvSpPr>
          <p:cNvPr id="151" name="Freeform: Shape 150" descr=" 151">
            <a:extLst>
              <a:ext uri="{FF2B5EF4-FFF2-40B4-BE49-F238E27FC236}">
                <a16:creationId xmlns:a16="http://schemas.microsoft.com/office/drawing/2014/main" id="{515F341D-F441-4932-8FF2-14420CC74EC9}"/>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52" name="Freeform: Shape 151" descr=" 152">
            <a:extLst>
              <a:ext uri="{FF2B5EF4-FFF2-40B4-BE49-F238E27FC236}">
                <a16:creationId xmlns:a16="http://schemas.microsoft.com/office/drawing/2014/main" id="{DA398472-6905-401A-B534-9C1A87600E4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3" name="Freeform: Shape 152" descr=" 153">
            <a:extLst>
              <a:ext uri="{FF2B5EF4-FFF2-40B4-BE49-F238E27FC236}">
                <a16:creationId xmlns:a16="http://schemas.microsoft.com/office/drawing/2014/main" id="{02B6F5E0-A038-48BC-BC1B-9339361E4E91}"/>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endParaRPr lang="en-GB" sz="3200"/>
          </a:p>
        </p:txBody>
      </p:sp>
      <p:sp>
        <p:nvSpPr>
          <p:cNvPr id="154" name="Freeform: Shape 153" descr=" 154">
            <a:extLst>
              <a:ext uri="{FF2B5EF4-FFF2-40B4-BE49-F238E27FC236}">
                <a16:creationId xmlns:a16="http://schemas.microsoft.com/office/drawing/2014/main" id="{611A15E5-A56B-4625-8457-839A49017F2D}"/>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55" name="Freeform: Shape 154" descr=" 155">
            <a:hlinkClick r:id="rId3" action="ppaction://hlinksldjump" highlightClick="1"/>
            <a:extLst>
              <a:ext uri="{FF2B5EF4-FFF2-40B4-BE49-F238E27FC236}">
                <a16:creationId xmlns:a16="http://schemas.microsoft.com/office/drawing/2014/main" id="{E0DCB22E-730F-486D-9E4D-633BC7785694}"/>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6" name="Freeform: Shape 155" descr=" 156">
            <a:hlinkClick r:id="rId4" action="ppaction://hlinksldjump" highlightClick="1"/>
            <a:extLst>
              <a:ext uri="{FF2B5EF4-FFF2-40B4-BE49-F238E27FC236}">
                <a16:creationId xmlns:a16="http://schemas.microsoft.com/office/drawing/2014/main" id="{C008550F-F8E5-4AA8-B1C1-4311F76A4632}"/>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7" name="Freeform: Shape 156" descr=" 157">
            <a:hlinkClick r:id="rId5" action="ppaction://hlinksldjump" highlightClick="1"/>
            <a:extLst>
              <a:ext uri="{FF2B5EF4-FFF2-40B4-BE49-F238E27FC236}">
                <a16:creationId xmlns:a16="http://schemas.microsoft.com/office/drawing/2014/main" id="{FEC17039-BC98-4CEE-80C1-9C4EB3BCDD6E}"/>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8" name="Freeform: Shape 157" descr=" 158">
            <a:hlinkClick r:id="rId6" action="ppaction://hlinksldjump" highlightClick="1"/>
            <a:extLst>
              <a:ext uri="{FF2B5EF4-FFF2-40B4-BE49-F238E27FC236}">
                <a16:creationId xmlns:a16="http://schemas.microsoft.com/office/drawing/2014/main" id="{86F396FC-B4A0-4B79-A36F-63F30BEA1CAB}"/>
              </a:ext>
            </a:extLst>
          </p:cNvPr>
          <p:cNvSpPr/>
          <p:nvPr/>
        </p:nvSpPr>
        <p:spPr>
          <a:xfrm>
            <a:off x="11277600" y="2723094"/>
            <a:ext cx="9144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9" name="Freeform: Shape 158" descr=" 159">
            <a:hlinkClick r:id="rId7" action="ppaction://hlinksldjump" highlightClick="1"/>
            <a:extLst>
              <a:ext uri="{FF2B5EF4-FFF2-40B4-BE49-F238E27FC236}">
                <a16:creationId xmlns:a16="http://schemas.microsoft.com/office/drawing/2014/main" id="{9D2F5F53-3F60-426D-8ED9-B6E386C8641D}"/>
              </a:ext>
            </a:extLst>
          </p:cNvPr>
          <p:cNvSpPr/>
          <p:nvPr/>
        </p:nvSpPr>
        <p:spPr>
          <a:xfrm>
            <a:off x="10350500" y="3551918"/>
            <a:ext cx="18415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1" name="Freeform: Shape 160" descr=" 161">
            <a:hlinkClick r:id="rId8" action="ppaction://hlinksldjump" highlightClick="1"/>
            <a:extLst>
              <a:ext uri="{FF2B5EF4-FFF2-40B4-BE49-F238E27FC236}">
                <a16:creationId xmlns:a16="http://schemas.microsoft.com/office/drawing/2014/main" id="{FAD7A251-FFF7-4066-AD86-818F1B2C2E1D}"/>
              </a:ext>
            </a:extLst>
          </p:cNvPr>
          <p:cNvSpPr/>
          <p:nvPr/>
        </p:nvSpPr>
        <p:spPr>
          <a:xfrm>
            <a:off x="11290300" y="4376132"/>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2" name="Freeform: Shape 161" descr=" 162">
            <a:hlinkClick r:id="rId9" action="ppaction://hlinksldjump" highlightClick="1"/>
            <a:extLst>
              <a:ext uri="{FF2B5EF4-FFF2-40B4-BE49-F238E27FC236}">
                <a16:creationId xmlns:a16="http://schemas.microsoft.com/office/drawing/2014/main" id="{61ED8A07-BFEB-4548-AB52-B53BFEFFCE1F}"/>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3" name="Rectangle 162" descr=" 163">
            <a:extLst>
              <a:ext uri="{FF2B5EF4-FFF2-40B4-BE49-F238E27FC236}">
                <a16:creationId xmlns:a16="http://schemas.microsoft.com/office/drawing/2014/main" id="{FDC543AC-1573-478C-908A-17A6129DB174}"/>
              </a:ext>
            </a:extLst>
          </p:cNvPr>
          <p:cNvSpPr/>
          <p:nvPr/>
        </p:nvSpPr>
        <p:spPr>
          <a:xfrm>
            <a:off x="294640" y="243536"/>
            <a:ext cx="10531856" cy="892552"/>
          </a:xfrm>
          <a:prstGeom prst="rect">
            <a:avLst/>
          </a:prstGeom>
        </p:spPr>
        <p:txBody>
          <a:bodyPr wrap="square">
            <a:spAutoFit/>
          </a:bodyPr>
          <a:lstStyle/>
          <a:p>
            <a:pPr lvl="0"/>
            <a:r>
              <a:rPr lang="en-GB" sz="2600" b="1" dirty="0">
                <a:solidFill>
                  <a:schemeClr val="bg1"/>
                </a:solidFill>
              </a:rPr>
              <a:t>Making drug development more efficient and targeted with Oxford BDI</a:t>
            </a:r>
            <a:endParaRPr kumimoji="0" lang="en-GB" sz="2600" b="1" i="0" u="none" strike="noStrike" kern="1200" cap="none" spc="0" normalizeH="0" baseline="0" noProof="0" dirty="0">
              <a:ln>
                <a:noFill/>
              </a:ln>
              <a:solidFill>
                <a:schemeClr val="bg1"/>
              </a:solidFill>
              <a:effectLst/>
              <a:uLnTx/>
              <a:uFillTx/>
              <a:latin typeface="Arial" panose="020B0604020202020204"/>
            </a:endParaRPr>
          </a:p>
        </p:txBody>
      </p:sp>
      <p:sp>
        <p:nvSpPr>
          <p:cNvPr id="164" name="Freeform: Shape 163" descr=" 164">
            <a:extLst>
              <a:ext uri="{FF2B5EF4-FFF2-40B4-BE49-F238E27FC236}">
                <a16:creationId xmlns:a16="http://schemas.microsoft.com/office/drawing/2014/main" id="{7AC40416-0D89-4D53-A89A-A38D2FF2B66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65" name="Freeform: Shape 164" descr=" 165">
            <a:extLst>
              <a:ext uri="{FF2B5EF4-FFF2-40B4-BE49-F238E27FC236}">
                <a16:creationId xmlns:a16="http://schemas.microsoft.com/office/drawing/2014/main" id="{97A65372-54D7-407F-8585-A5671D764360}"/>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endParaRPr lang="en-GB" sz="3200"/>
          </a:p>
        </p:txBody>
      </p:sp>
      <p:sp>
        <p:nvSpPr>
          <p:cNvPr id="166" name="Freeform: Shape 165" descr=" 166">
            <a:extLst>
              <a:ext uri="{FF2B5EF4-FFF2-40B4-BE49-F238E27FC236}">
                <a16:creationId xmlns:a16="http://schemas.microsoft.com/office/drawing/2014/main" id="{D4C610EB-624F-4835-8EA4-D5DFBD9371AC}"/>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68" name="Oval 167" descr=" 168">
            <a:hlinkClick r:id="" action="ppaction://hlinkshowjump?jump=nextslide" highlightClick="1"/>
            <a:extLst>
              <a:ext uri="{FF2B5EF4-FFF2-40B4-BE49-F238E27FC236}">
                <a16:creationId xmlns:a16="http://schemas.microsoft.com/office/drawing/2014/main" id="{D1C1009A-0599-4556-8C0B-B6AE19C09A7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69" name="Oval 168" descr=" 169">
            <a:hlinkClick r:id="rId9" action="ppaction://hlinksldjump" highlightClick="1"/>
            <a:extLst>
              <a:ext uri="{FF2B5EF4-FFF2-40B4-BE49-F238E27FC236}">
                <a16:creationId xmlns:a16="http://schemas.microsoft.com/office/drawing/2014/main" id="{9092A0F2-38E9-421C-851B-27177C40753D}"/>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dirty="0"/>
          </a:p>
        </p:txBody>
      </p:sp>
      <p:sp>
        <p:nvSpPr>
          <p:cNvPr id="170" name="Oval 169" descr=" 170">
            <a:hlinkClick r:id="rId10" action="ppaction://hlinksldjump" highlightClick="1"/>
            <a:extLst>
              <a:ext uri="{FF2B5EF4-FFF2-40B4-BE49-F238E27FC236}">
                <a16:creationId xmlns:a16="http://schemas.microsoft.com/office/drawing/2014/main" id="{DEADFB5D-143A-4A2D-804B-75E79863A34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endParaRPr lang="en-GB" sz="3200"/>
          </a:p>
        </p:txBody>
      </p:sp>
      <p:sp>
        <p:nvSpPr>
          <p:cNvPr id="171" name="REFERENCES" descr=" 171">
            <a:hlinkClick r:id="" action="ppaction://noaction" highlightClick="1"/>
            <a:extLst>
              <a:ext uri="{FF2B5EF4-FFF2-40B4-BE49-F238E27FC236}">
                <a16:creationId xmlns:a16="http://schemas.microsoft.com/office/drawing/2014/main" id="{963FF888-E5E8-4492-BD17-785F2A941D04}"/>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76" name="ABBREVIATIONS" descr=" 176">
            <a:hlinkClick r:id="" action="ppaction://noaction" highlightClick="1"/>
            <a:extLst>
              <a:ext uri="{FF2B5EF4-FFF2-40B4-BE49-F238E27FC236}">
                <a16:creationId xmlns:a16="http://schemas.microsoft.com/office/drawing/2014/main" id="{89C1EF79-8E94-4950-93DF-A4A4EABA9803}"/>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sp>
        <p:nvSpPr>
          <p:cNvPr id="208" name="Oval 207" descr=" 208">
            <a:extLst>
              <a:ext uri="{FF2B5EF4-FFF2-40B4-BE49-F238E27FC236}">
                <a16:creationId xmlns:a16="http://schemas.microsoft.com/office/drawing/2014/main" id="{D6F2A1F0-380D-4BE0-A89B-89D08F53D952}"/>
              </a:ext>
            </a:extLst>
          </p:cNvPr>
          <p:cNvSpPr/>
          <p:nvPr/>
        </p:nvSpPr>
        <p:spPr>
          <a:xfrm>
            <a:off x="548698" y="2020600"/>
            <a:ext cx="2766001" cy="27660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13" name="Group 212" descr=" 213">
            <a:extLst>
              <a:ext uri="{FF2B5EF4-FFF2-40B4-BE49-F238E27FC236}">
                <a16:creationId xmlns:a16="http://schemas.microsoft.com/office/drawing/2014/main" id="{80DD412E-9166-44EF-85D7-4F9C0D5E5A92}"/>
              </a:ext>
            </a:extLst>
          </p:cNvPr>
          <p:cNvGrpSpPr/>
          <p:nvPr/>
        </p:nvGrpSpPr>
        <p:grpSpPr>
          <a:xfrm>
            <a:off x="892965" y="2410105"/>
            <a:ext cx="1879263" cy="1924033"/>
            <a:chOff x="1230046" y="3252924"/>
            <a:chExt cx="1154814" cy="1182325"/>
          </a:xfrm>
        </p:grpSpPr>
        <p:sp>
          <p:nvSpPr>
            <p:cNvPr id="220" name="Freeform: Shape 219">
              <a:extLst>
                <a:ext uri="{FF2B5EF4-FFF2-40B4-BE49-F238E27FC236}">
                  <a16:creationId xmlns:a16="http://schemas.microsoft.com/office/drawing/2014/main" id="{8B2E9A46-9696-4C00-B89B-796A675B7B67}"/>
                </a:ext>
              </a:extLst>
            </p:cNvPr>
            <p:cNvSpPr/>
            <p:nvPr/>
          </p:nvSpPr>
          <p:spPr>
            <a:xfrm>
              <a:off x="1230046" y="3508789"/>
              <a:ext cx="1081277" cy="926460"/>
            </a:xfrm>
            <a:custGeom>
              <a:avLst/>
              <a:gdLst>
                <a:gd name="connsiteX0" fmla="*/ 1250549 w 1250549"/>
                <a:gd name="connsiteY0" fmla="*/ 417320 h 1071496"/>
                <a:gd name="connsiteX1" fmla="*/ 1157498 w 1250549"/>
                <a:gd name="connsiteY1" fmla="*/ 273514 h 1071496"/>
                <a:gd name="connsiteX2" fmla="*/ 984085 w 1250549"/>
                <a:gd name="connsiteY2" fmla="*/ 111379 h 1071496"/>
                <a:gd name="connsiteX3" fmla="*/ 852968 w 1250549"/>
                <a:gd name="connsiteY3" fmla="*/ 29607 h 1071496"/>
                <a:gd name="connsiteX4" fmla="*/ 852968 w 1250549"/>
                <a:gd name="connsiteY4" fmla="*/ 29607 h 1071496"/>
                <a:gd name="connsiteX5" fmla="*/ 852968 w 1250549"/>
                <a:gd name="connsiteY5" fmla="*/ 29607 h 1071496"/>
                <a:gd name="connsiteX6" fmla="*/ 831820 w 1250549"/>
                <a:gd name="connsiteY6" fmla="*/ 31017 h 1071496"/>
                <a:gd name="connsiteX7" fmla="*/ 830410 w 1250549"/>
                <a:gd name="connsiteY7" fmla="*/ 31017 h 1071496"/>
                <a:gd name="connsiteX8" fmla="*/ 807852 w 1250549"/>
                <a:gd name="connsiteY8" fmla="*/ 36656 h 1071496"/>
                <a:gd name="connsiteX9" fmla="*/ 707752 w 1250549"/>
                <a:gd name="connsiteY9" fmla="*/ 0 h 1071496"/>
                <a:gd name="connsiteX10" fmla="*/ 624570 w 1250549"/>
                <a:gd name="connsiteY10" fmla="*/ 25378 h 1071496"/>
                <a:gd name="connsiteX11" fmla="*/ 541388 w 1250549"/>
                <a:gd name="connsiteY11" fmla="*/ 8459 h 1071496"/>
                <a:gd name="connsiteX12" fmla="*/ 390532 w 1250549"/>
                <a:gd name="connsiteY12" fmla="*/ 76133 h 1071496"/>
                <a:gd name="connsiteX13" fmla="*/ 353876 w 1250549"/>
                <a:gd name="connsiteY13" fmla="*/ 71903 h 1071496"/>
                <a:gd name="connsiteX14" fmla="*/ 229808 w 1250549"/>
                <a:gd name="connsiteY14" fmla="*/ 140986 h 1071496"/>
                <a:gd name="connsiteX15" fmla="*/ 224168 w 1250549"/>
                <a:gd name="connsiteY15" fmla="*/ 140986 h 1071496"/>
                <a:gd name="connsiteX16" fmla="*/ 217119 w 1250549"/>
                <a:gd name="connsiteY16" fmla="*/ 140986 h 1071496"/>
                <a:gd name="connsiteX17" fmla="*/ 208660 w 1250549"/>
                <a:gd name="connsiteY17" fmla="*/ 142396 h 1071496"/>
                <a:gd name="connsiteX18" fmla="*/ 201611 w 1250549"/>
                <a:gd name="connsiteY18" fmla="*/ 143806 h 1071496"/>
                <a:gd name="connsiteX19" fmla="*/ 193151 w 1250549"/>
                <a:gd name="connsiteY19" fmla="*/ 146626 h 1071496"/>
                <a:gd name="connsiteX20" fmla="*/ 186102 w 1250549"/>
                <a:gd name="connsiteY20" fmla="*/ 148036 h 1071496"/>
                <a:gd name="connsiteX21" fmla="*/ 179053 w 1250549"/>
                <a:gd name="connsiteY21" fmla="*/ 150855 h 1071496"/>
                <a:gd name="connsiteX22" fmla="*/ 172003 w 1250549"/>
                <a:gd name="connsiteY22" fmla="*/ 153675 h 1071496"/>
                <a:gd name="connsiteX23" fmla="*/ 166364 w 1250549"/>
                <a:gd name="connsiteY23" fmla="*/ 156495 h 1071496"/>
                <a:gd name="connsiteX24" fmla="*/ 157905 w 1250549"/>
                <a:gd name="connsiteY24" fmla="*/ 160724 h 1071496"/>
                <a:gd name="connsiteX25" fmla="*/ 157905 w 1250549"/>
                <a:gd name="connsiteY25" fmla="*/ 160724 h 1071496"/>
                <a:gd name="connsiteX26" fmla="*/ 70493 w 1250549"/>
                <a:gd name="connsiteY26" fmla="*/ 298891 h 1071496"/>
                <a:gd name="connsiteX27" fmla="*/ 70493 w 1250549"/>
                <a:gd name="connsiteY27" fmla="*/ 300301 h 1071496"/>
                <a:gd name="connsiteX28" fmla="*/ 0 w 1250549"/>
                <a:gd name="connsiteY28" fmla="*/ 465255 h 1071496"/>
                <a:gd name="connsiteX29" fmla="*/ 228398 w 1250549"/>
                <a:gd name="connsiteY29" fmla="*/ 693653 h 1071496"/>
                <a:gd name="connsiteX30" fmla="*/ 267874 w 1250549"/>
                <a:gd name="connsiteY30" fmla="*/ 690833 h 1071496"/>
                <a:gd name="connsiteX31" fmla="*/ 321449 w 1250549"/>
                <a:gd name="connsiteY31" fmla="*/ 700702 h 1071496"/>
                <a:gd name="connsiteX32" fmla="*/ 531519 w 1250549"/>
                <a:gd name="connsiteY32" fmla="*/ 838869 h 1071496"/>
                <a:gd name="connsiteX33" fmla="*/ 742998 w 1250549"/>
                <a:gd name="connsiteY33" fmla="*/ 1050349 h 1071496"/>
                <a:gd name="connsiteX34" fmla="*/ 742998 w 1250549"/>
                <a:gd name="connsiteY34" fmla="*/ 1071497 h 1071496"/>
                <a:gd name="connsiteX35" fmla="*/ 903723 w 1250549"/>
                <a:gd name="connsiteY35" fmla="*/ 1071497 h 1071496"/>
                <a:gd name="connsiteX36" fmla="*/ 885395 w 1250549"/>
                <a:gd name="connsiteY36" fmla="*/ 940379 h 1071496"/>
                <a:gd name="connsiteX37" fmla="*/ 1130711 w 1250549"/>
                <a:gd name="connsiteY37" fmla="*/ 768376 h 1071496"/>
                <a:gd name="connsiteX38" fmla="*/ 1137760 w 1250549"/>
                <a:gd name="connsiteY38" fmla="*/ 710571 h 1071496"/>
                <a:gd name="connsiteX39" fmla="*/ 1250549 w 1250549"/>
                <a:gd name="connsiteY39" fmla="*/ 551257 h 1071496"/>
                <a:gd name="connsiteX40" fmla="*/ 1236451 w 1250549"/>
                <a:gd name="connsiteY40" fmla="*/ 483583 h 1071496"/>
                <a:gd name="connsiteX41" fmla="*/ 1250549 w 1250549"/>
                <a:gd name="connsiteY41" fmla="*/ 417320 h 1071496"/>
                <a:gd name="connsiteX42" fmla="*/ 1189925 w 1250549"/>
                <a:gd name="connsiteY42" fmla="*/ 493452 h 1071496"/>
                <a:gd name="connsiteX43" fmla="*/ 1204024 w 1250549"/>
                <a:gd name="connsiteY43" fmla="*/ 551257 h 1071496"/>
                <a:gd name="connsiteX44" fmla="*/ 1132121 w 1250549"/>
                <a:gd name="connsiteY44" fmla="*/ 662636 h 1071496"/>
                <a:gd name="connsiteX45" fmla="*/ 965757 w 1250549"/>
                <a:gd name="connsiteY45" fmla="*/ 490633 h 1071496"/>
                <a:gd name="connsiteX46" fmla="*/ 937559 w 1250549"/>
                <a:gd name="connsiteY46" fmla="*/ 507551 h 1071496"/>
                <a:gd name="connsiteX47" fmla="*/ 954478 w 1250549"/>
                <a:gd name="connsiteY47" fmla="*/ 535748 h 1071496"/>
                <a:gd name="connsiteX48" fmla="*/ 1091235 w 1250549"/>
                <a:gd name="connsiteY48" fmla="*/ 693653 h 1071496"/>
                <a:gd name="connsiteX49" fmla="*/ 1087005 w 1250549"/>
                <a:gd name="connsiteY49" fmla="*/ 757097 h 1071496"/>
                <a:gd name="connsiteX50" fmla="*/ 864247 w 1250549"/>
                <a:gd name="connsiteY50" fmla="*/ 889624 h 1071496"/>
                <a:gd name="connsiteX51" fmla="*/ 831820 w 1250549"/>
                <a:gd name="connsiteY51" fmla="*/ 881165 h 1071496"/>
                <a:gd name="connsiteX52" fmla="*/ 851558 w 1250549"/>
                <a:gd name="connsiteY52" fmla="*/ 1024971 h 1071496"/>
                <a:gd name="connsiteX53" fmla="*/ 786704 w 1250549"/>
                <a:gd name="connsiteY53" fmla="*/ 1024971 h 1071496"/>
                <a:gd name="connsiteX54" fmla="*/ 530109 w 1250549"/>
                <a:gd name="connsiteY54" fmla="*/ 789524 h 1071496"/>
                <a:gd name="connsiteX55" fmla="*/ 369384 w 1250549"/>
                <a:gd name="connsiteY55" fmla="*/ 696473 h 1071496"/>
                <a:gd name="connsiteX56" fmla="*/ 367974 w 1250549"/>
                <a:gd name="connsiteY56" fmla="*/ 692243 h 1071496"/>
                <a:gd name="connsiteX57" fmla="*/ 415910 w 1250549"/>
                <a:gd name="connsiteY57" fmla="*/ 558306 h 1071496"/>
                <a:gd name="connsiteX58" fmla="*/ 427189 w 1250549"/>
                <a:gd name="connsiteY58" fmla="*/ 527289 h 1071496"/>
                <a:gd name="connsiteX59" fmla="*/ 396172 w 1250549"/>
                <a:gd name="connsiteY59" fmla="*/ 516010 h 1071496"/>
                <a:gd name="connsiteX60" fmla="*/ 312990 w 1250549"/>
                <a:gd name="connsiteY60" fmla="*/ 649947 h 1071496"/>
                <a:gd name="connsiteX61" fmla="*/ 276333 w 1250549"/>
                <a:gd name="connsiteY61" fmla="*/ 641488 h 1071496"/>
                <a:gd name="connsiteX62" fmla="*/ 270694 w 1250549"/>
                <a:gd name="connsiteY62" fmla="*/ 638668 h 1071496"/>
                <a:gd name="connsiteX63" fmla="*/ 265054 w 1250549"/>
                <a:gd name="connsiteY63" fmla="*/ 640078 h 1071496"/>
                <a:gd name="connsiteX64" fmla="*/ 228398 w 1250549"/>
                <a:gd name="connsiteY64" fmla="*/ 644308 h 1071496"/>
                <a:gd name="connsiteX65" fmla="*/ 45116 w 1250549"/>
                <a:gd name="connsiteY65" fmla="*/ 461026 h 1071496"/>
                <a:gd name="connsiteX66" fmla="*/ 77543 w 1250549"/>
                <a:gd name="connsiteY66" fmla="*/ 358105 h 1071496"/>
                <a:gd name="connsiteX67" fmla="*/ 194561 w 1250549"/>
                <a:gd name="connsiteY67" fmla="*/ 468075 h 1071496"/>
                <a:gd name="connsiteX68" fmla="*/ 186102 w 1250549"/>
                <a:gd name="connsiteY68" fmla="*/ 489223 h 1071496"/>
                <a:gd name="connsiteX69" fmla="*/ 197381 w 1250549"/>
                <a:gd name="connsiteY69" fmla="*/ 562536 h 1071496"/>
                <a:gd name="connsiteX70" fmla="*/ 217119 w 1250549"/>
                <a:gd name="connsiteY70" fmla="*/ 573815 h 1071496"/>
                <a:gd name="connsiteX71" fmla="*/ 228398 w 1250549"/>
                <a:gd name="connsiteY71" fmla="*/ 570995 h 1071496"/>
                <a:gd name="connsiteX72" fmla="*/ 236857 w 1250549"/>
                <a:gd name="connsiteY72" fmla="*/ 539978 h 1071496"/>
                <a:gd name="connsiteX73" fmla="*/ 231218 w 1250549"/>
                <a:gd name="connsiteY73" fmla="*/ 501912 h 1071496"/>
                <a:gd name="connsiteX74" fmla="*/ 253776 w 1250549"/>
                <a:gd name="connsiteY74" fmla="*/ 470895 h 1071496"/>
                <a:gd name="connsiteX75" fmla="*/ 262235 w 1250549"/>
                <a:gd name="connsiteY75" fmla="*/ 439878 h 1071496"/>
                <a:gd name="connsiteX76" fmla="*/ 236857 w 1250549"/>
                <a:gd name="connsiteY76" fmla="*/ 430009 h 1071496"/>
                <a:gd name="connsiteX77" fmla="*/ 115609 w 1250549"/>
                <a:gd name="connsiteY77" fmla="*/ 307350 h 1071496"/>
                <a:gd name="connsiteX78" fmla="*/ 238267 w 1250549"/>
                <a:gd name="connsiteY78" fmla="*/ 184692 h 1071496"/>
                <a:gd name="connsiteX79" fmla="*/ 241087 w 1250549"/>
                <a:gd name="connsiteY79" fmla="*/ 184692 h 1071496"/>
                <a:gd name="connsiteX80" fmla="*/ 259415 w 1250549"/>
                <a:gd name="connsiteY80" fmla="*/ 186102 h 1071496"/>
                <a:gd name="connsiteX81" fmla="*/ 266464 w 1250549"/>
                <a:gd name="connsiteY81" fmla="*/ 172003 h 1071496"/>
                <a:gd name="connsiteX82" fmla="*/ 356696 w 1250549"/>
                <a:gd name="connsiteY82" fmla="*/ 115609 h 1071496"/>
                <a:gd name="connsiteX83" fmla="*/ 393352 w 1250549"/>
                <a:gd name="connsiteY83" fmla="*/ 122658 h 1071496"/>
                <a:gd name="connsiteX84" fmla="*/ 408861 w 1250549"/>
                <a:gd name="connsiteY84" fmla="*/ 128298 h 1071496"/>
                <a:gd name="connsiteX85" fmla="*/ 418730 w 1250549"/>
                <a:gd name="connsiteY85" fmla="*/ 114199 h 1071496"/>
                <a:gd name="connsiteX86" fmla="*/ 544207 w 1250549"/>
                <a:gd name="connsiteY86" fmla="*/ 52165 h 1071496"/>
                <a:gd name="connsiteX87" fmla="*/ 618930 w 1250549"/>
                <a:gd name="connsiteY87" fmla="*/ 70493 h 1071496"/>
                <a:gd name="connsiteX88" fmla="*/ 633029 w 1250549"/>
                <a:gd name="connsiteY88" fmla="*/ 77543 h 1071496"/>
                <a:gd name="connsiteX89" fmla="*/ 644308 w 1250549"/>
                <a:gd name="connsiteY89" fmla="*/ 67673 h 1071496"/>
                <a:gd name="connsiteX90" fmla="*/ 709162 w 1250549"/>
                <a:gd name="connsiteY90" fmla="*/ 43706 h 1071496"/>
                <a:gd name="connsiteX91" fmla="*/ 764146 w 1250549"/>
                <a:gd name="connsiteY91" fmla="*/ 60624 h 1071496"/>
                <a:gd name="connsiteX92" fmla="*/ 707752 w 1250549"/>
                <a:gd name="connsiteY92" fmla="*/ 174823 h 1071496"/>
                <a:gd name="connsiteX93" fmla="*/ 730310 w 1250549"/>
                <a:gd name="connsiteY93" fmla="*/ 197381 h 1071496"/>
                <a:gd name="connsiteX94" fmla="*/ 752867 w 1250549"/>
                <a:gd name="connsiteY94" fmla="*/ 174823 h 1071496"/>
                <a:gd name="connsiteX95" fmla="*/ 803622 w 1250549"/>
                <a:gd name="connsiteY95" fmla="*/ 87412 h 1071496"/>
                <a:gd name="connsiteX96" fmla="*/ 810672 w 1250549"/>
                <a:gd name="connsiteY96" fmla="*/ 84592 h 1071496"/>
                <a:gd name="connsiteX97" fmla="*/ 852968 w 1250549"/>
                <a:gd name="connsiteY97" fmla="*/ 74723 h 1071496"/>
                <a:gd name="connsiteX98" fmla="*/ 947429 w 1250549"/>
                <a:gd name="connsiteY98" fmla="*/ 140986 h 1071496"/>
                <a:gd name="connsiteX99" fmla="*/ 953068 w 1250549"/>
                <a:gd name="connsiteY99" fmla="*/ 156495 h 1071496"/>
                <a:gd name="connsiteX100" fmla="*/ 968577 w 1250549"/>
                <a:gd name="connsiteY100" fmla="*/ 156495 h 1071496"/>
                <a:gd name="connsiteX101" fmla="*/ 1113792 w 1250549"/>
                <a:gd name="connsiteY101" fmla="*/ 291842 h 1071496"/>
                <a:gd name="connsiteX102" fmla="*/ 1115202 w 1250549"/>
                <a:gd name="connsiteY102" fmla="*/ 307350 h 1071496"/>
                <a:gd name="connsiteX103" fmla="*/ 1129301 w 1250549"/>
                <a:gd name="connsiteY103" fmla="*/ 311580 h 1071496"/>
                <a:gd name="connsiteX104" fmla="*/ 1205434 w 1250549"/>
                <a:gd name="connsiteY104" fmla="*/ 417320 h 1071496"/>
                <a:gd name="connsiteX105" fmla="*/ 1191335 w 1250549"/>
                <a:gd name="connsiteY105" fmla="*/ 470895 h 1071496"/>
                <a:gd name="connsiteX106" fmla="*/ 1185696 w 1250549"/>
                <a:gd name="connsiteY106" fmla="*/ 482173 h 1071496"/>
                <a:gd name="connsiteX107" fmla="*/ 1189925 w 1250549"/>
                <a:gd name="connsiteY107" fmla="*/ 493452 h 1071496"/>
                <a:gd name="connsiteX108" fmla="*/ 704932 w 1250549"/>
                <a:gd name="connsiteY108" fmla="*/ 610471 h 1071496"/>
                <a:gd name="connsiteX109" fmla="*/ 648537 w 1250549"/>
                <a:gd name="connsiteY109" fmla="*/ 504731 h 1071496"/>
                <a:gd name="connsiteX110" fmla="*/ 648537 w 1250549"/>
                <a:gd name="connsiteY110" fmla="*/ 504731 h 1071496"/>
                <a:gd name="connsiteX111" fmla="*/ 537158 w 1250549"/>
                <a:gd name="connsiteY111" fmla="*/ 352466 h 1071496"/>
                <a:gd name="connsiteX112" fmla="*/ 552667 w 1250549"/>
                <a:gd name="connsiteY112" fmla="*/ 331318 h 1071496"/>
                <a:gd name="connsiteX113" fmla="*/ 573815 w 1250549"/>
                <a:gd name="connsiteY113" fmla="*/ 346827 h 1071496"/>
                <a:gd name="connsiteX114" fmla="*/ 680964 w 1250549"/>
                <a:gd name="connsiteY114" fmla="*/ 477944 h 1071496"/>
                <a:gd name="connsiteX115" fmla="*/ 805032 w 1250549"/>
                <a:gd name="connsiteY115" fmla="*/ 470895 h 1071496"/>
                <a:gd name="connsiteX116" fmla="*/ 886804 w 1250549"/>
                <a:gd name="connsiteY116" fmla="*/ 377844 h 1071496"/>
                <a:gd name="connsiteX117" fmla="*/ 910772 w 1250549"/>
                <a:gd name="connsiteY117" fmla="*/ 366565 h 1071496"/>
                <a:gd name="connsiteX118" fmla="*/ 922051 w 1250549"/>
                <a:gd name="connsiteY118" fmla="*/ 390532 h 1071496"/>
                <a:gd name="connsiteX119" fmla="*/ 820541 w 1250549"/>
                <a:gd name="connsiteY119" fmla="*/ 503321 h 1071496"/>
                <a:gd name="connsiteX120" fmla="*/ 734539 w 1250549"/>
                <a:gd name="connsiteY120" fmla="*/ 523059 h 1071496"/>
                <a:gd name="connsiteX121" fmla="*/ 716211 w 1250549"/>
                <a:gd name="connsiteY121" fmla="*/ 521650 h 1071496"/>
                <a:gd name="connsiteX122" fmla="*/ 741588 w 1250549"/>
                <a:gd name="connsiteY122" fmla="*/ 609061 h 1071496"/>
                <a:gd name="connsiteX123" fmla="*/ 723260 w 1250549"/>
                <a:gd name="connsiteY123" fmla="*/ 627389 h 1071496"/>
                <a:gd name="connsiteX124" fmla="*/ 704932 w 1250549"/>
                <a:gd name="connsiteY124" fmla="*/ 610471 h 1071496"/>
                <a:gd name="connsiteX125" fmla="*/ 1053168 w 1250549"/>
                <a:gd name="connsiteY125" fmla="*/ 398991 h 1071496"/>
                <a:gd name="connsiteX126" fmla="*/ 1034840 w 1250549"/>
                <a:gd name="connsiteY126" fmla="*/ 417320 h 1071496"/>
                <a:gd name="connsiteX127" fmla="*/ 1016512 w 1250549"/>
                <a:gd name="connsiteY127" fmla="*/ 398991 h 1071496"/>
                <a:gd name="connsiteX128" fmla="*/ 865656 w 1250549"/>
                <a:gd name="connsiteY128" fmla="*/ 248136 h 1071496"/>
                <a:gd name="connsiteX129" fmla="*/ 847328 w 1250549"/>
                <a:gd name="connsiteY129" fmla="*/ 229808 h 1071496"/>
                <a:gd name="connsiteX130" fmla="*/ 865656 w 1250549"/>
                <a:gd name="connsiteY130" fmla="*/ 211480 h 1071496"/>
                <a:gd name="connsiteX131" fmla="*/ 1053168 w 1250549"/>
                <a:gd name="connsiteY131" fmla="*/ 398991 h 1071496"/>
                <a:gd name="connsiteX132" fmla="*/ 568175 w 1250549"/>
                <a:gd name="connsiteY132" fmla="*/ 210070 h 1071496"/>
                <a:gd name="connsiteX133" fmla="*/ 586503 w 1250549"/>
                <a:gd name="connsiteY133" fmla="*/ 191742 h 1071496"/>
                <a:gd name="connsiteX134" fmla="*/ 733129 w 1250549"/>
                <a:gd name="connsiteY134" fmla="*/ 338367 h 1071496"/>
                <a:gd name="connsiteX135" fmla="*/ 714801 w 1250549"/>
                <a:gd name="connsiteY135" fmla="*/ 356696 h 1071496"/>
                <a:gd name="connsiteX136" fmla="*/ 696473 w 1250549"/>
                <a:gd name="connsiteY136" fmla="*/ 338367 h 1071496"/>
                <a:gd name="connsiteX137" fmla="*/ 586503 w 1250549"/>
                <a:gd name="connsiteY137" fmla="*/ 228398 h 1071496"/>
                <a:gd name="connsiteX138" fmla="*/ 568175 w 1250549"/>
                <a:gd name="connsiteY138" fmla="*/ 210070 h 1071496"/>
                <a:gd name="connsiteX139" fmla="*/ 524469 w 1250549"/>
                <a:gd name="connsiteY139" fmla="*/ 628799 h 1071496"/>
                <a:gd name="connsiteX140" fmla="*/ 508961 w 1250549"/>
                <a:gd name="connsiteY140" fmla="*/ 637259 h 1071496"/>
                <a:gd name="connsiteX141" fmla="*/ 499092 w 1250549"/>
                <a:gd name="connsiteY141" fmla="*/ 634439 h 1071496"/>
                <a:gd name="connsiteX142" fmla="*/ 493452 w 1250549"/>
                <a:gd name="connsiteY142" fmla="*/ 609061 h 1071496"/>
                <a:gd name="connsiteX143" fmla="*/ 459616 w 1250549"/>
                <a:gd name="connsiteY143" fmla="*/ 463845 h 1071496"/>
                <a:gd name="connsiteX144" fmla="*/ 453976 w 1250549"/>
                <a:gd name="connsiteY144" fmla="*/ 438468 h 1071496"/>
                <a:gd name="connsiteX145" fmla="*/ 479354 w 1250549"/>
                <a:gd name="connsiteY145" fmla="*/ 432828 h 1071496"/>
                <a:gd name="connsiteX146" fmla="*/ 524469 w 1250549"/>
                <a:gd name="connsiteY146" fmla="*/ 628799 h 1071496"/>
                <a:gd name="connsiteX147" fmla="*/ 507551 w 1250549"/>
                <a:gd name="connsiteY147" fmla="*/ 304531 h 1071496"/>
                <a:gd name="connsiteX148" fmla="*/ 434238 w 1250549"/>
                <a:gd name="connsiteY148" fmla="*/ 273514 h 1071496"/>
                <a:gd name="connsiteX149" fmla="*/ 294662 w 1250549"/>
                <a:gd name="connsiteY149" fmla="*/ 345417 h 1071496"/>
                <a:gd name="connsiteX150" fmla="*/ 210070 w 1250549"/>
                <a:gd name="connsiteY150" fmla="*/ 322859 h 1071496"/>
                <a:gd name="connsiteX151" fmla="*/ 203020 w 1250549"/>
                <a:gd name="connsiteY151" fmla="*/ 297481 h 1071496"/>
                <a:gd name="connsiteX152" fmla="*/ 228398 w 1250549"/>
                <a:gd name="connsiteY152" fmla="*/ 290432 h 1071496"/>
                <a:gd name="connsiteX153" fmla="*/ 411680 w 1250549"/>
                <a:gd name="connsiteY153" fmla="*/ 241087 h 1071496"/>
                <a:gd name="connsiteX154" fmla="*/ 400401 w 1250549"/>
                <a:gd name="connsiteY154" fmla="*/ 191742 h 1071496"/>
                <a:gd name="connsiteX155" fmla="*/ 418730 w 1250549"/>
                <a:gd name="connsiteY155" fmla="*/ 173413 h 1071496"/>
                <a:gd name="connsiteX156" fmla="*/ 437058 w 1250549"/>
                <a:gd name="connsiteY156" fmla="*/ 191742 h 1071496"/>
                <a:gd name="connsiteX157" fmla="*/ 507551 w 1250549"/>
                <a:gd name="connsiteY157" fmla="*/ 266464 h 1071496"/>
                <a:gd name="connsiteX158" fmla="*/ 525879 w 1250549"/>
                <a:gd name="connsiteY158" fmla="*/ 284793 h 1071496"/>
                <a:gd name="connsiteX159" fmla="*/ 507551 w 1250549"/>
                <a:gd name="connsiteY159" fmla="*/ 304531 h 1071496"/>
                <a:gd name="connsiteX160" fmla="*/ 507551 w 1250549"/>
                <a:gd name="connsiteY160" fmla="*/ 304531 h 1071496"/>
                <a:gd name="connsiteX161" fmla="*/ 937559 w 1250549"/>
                <a:gd name="connsiteY161" fmla="*/ 662636 h 1071496"/>
                <a:gd name="connsiteX162" fmla="*/ 941789 w 1250549"/>
                <a:gd name="connsiteY162" fmla="*/ 688014 h 1071496"/>
                <a:gd name="connsiteX163" fmla="*/ 792344 w 1250549"/>
                <a:gd name="connsiteY163" fmla="*/ 766966 h 1071496"/>
                <a:gd name="connsiteX164" fmla="*/ 690833 w 1250549"/>
                <a:gd name="connsiteY164" fmla="*/ 735949 h 1071496"/>
                <a:gd name="connsiteX165" fmla="*/ 686604 w 1250549"/>
                <a:gd name="connsiteY165" fmla="*/ 710571 h 1071496"/>
                <a:gd name="connsiteX166" fmla="*/ 711981 w 1250549"/>
                <a:gd name="connsiteY166" fmla="*/ 706342 h 1071496"/>
                <a:gd name="connsiteX167" fmla="*/ 820541 w 1250549"/>
                <a:gd name="connsiteY167" fmla="*/ 728900 h 1071496"/>
                <a:gd name="connsiteX168" fmla="*/ 913592 w 1250549"/>
                <a:gd name="connsiteY168" fmla="*/ 668276 h 1071496"/>
                <a:gd name="connsiteX169" fmla="*/ 937559 w 1250549"/>
                <a:gd name="connsiteY169" fmla="*/ 662636 h 107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250549" h="1071496">
                  <a:moveTo>
                    <a:pt x="1250549" y="417320"/>
                  </a:moveTo>
                  <a:cubicBezTo>
                    <a:pt x="1250549" y="355286"/>
                    <a:pt x="1213893" y="298891"/>
                    <a:pt x="1157498" y="273514"/>
                  </a:cubicBezTo>
                  <a:cubicBezTo>
                    <a:pt x="1143400" y="186102"/>
                    <a:pt x="1071497" y="118429"/>
                    <a:pt x="984085" y="111379"/>
                  </a:cubicBezTo>
                  <a:cubicBezTo>
                    <a:pt x="960117" y="62034"/>
                    <a:pt x="909362" y="29607"/>
                    <a:pt x="852968" y="29607"/>
                  </a:cubicBezTo>
                  <a:cubicBezTo>
                    <a:pt x="852968" y="29607"/>
                    <a:pt x="852968" y="29607"/>
                    <a:pt x="852968" y="29607"/>
                  </a:cubicBezTo>
                  <a:cubicBezTo>
                    <a:pt x="852968" y="29607"/>
                    <a:pt x="852968" y="29607"/>
                    <a:pt x="852968" y="29607"/>
                  </a:cubicBezTo>
                  <a:cubicBezTo>
                    <a:pt x="845918" y="29607"/>
                    <a:pt x="838869" y="31017"/>
                    <a:pt x="831820" y="31017"/>
                  </a:cubicBezTo>
                  <a:cubicBezTo>
                    <a:pt x="831820" y="31017"/>
                    <a:pt x="830410" y="31017"/>
                    <a:pt x="830410" y="31017"/>
                  </a:cubicBezTo>
                  <a:cubicBezTo>
                    <a:pt x="823361" y="32427"/>
                    <a:pt x="814901" y="33837"/>
                    <a:pt x="807852" y="36656"/>
                  </a:cubicBezTo>
                  <a:cubicBezTo>
                    <a:pt x="779655" y="14099"/>
                    <a:pt x="744408" y="0"/>
                    <a:pt x="707752" y="0"/>
                  </a:cubicBezTo>
                  <a:cubicBezTo>
                    <a:pt x="678145" y="0"/>
                    <a:pt x="648537" y="8459"/>
                    <a:pt x="624570" y="25378"/>
                  </a:cubicBezTo>
                  <a:cubicBezTo>
                    <a:pt x="599192" y="14099"/>
                    <a:pt x="570995" y="8459"/>
                    <a:pt x="541388" y="8459"/>
                  </a:cubicBezTo>
                  <a:cubicBezTo>
                    <a:pt x="483583" y="8459"/>
                    <a:pt x="428599" y="32427"/>
                    <a:pt x="390532" y="76133"/>
                  </a:cubicBezTo>
                  <a:cubicBezTo>
                    <a:pt x="377844" y="73313"/>
                    <a:pt x="366565" y="71903"/>
                    <a:pt x="353876" y="71903"/>
                  </a:cubicBezTo>
                  <a:cubicBezTo>
                    <a:pt x="303121" y="71903"/>
                    <a:pt x="256595" y="97281"/>
                    <a:pt x="229808" y="140986"/>
                  </a:cubicBezTo>
                  <a:cubicBezTo>
                    <a:pt x="228398" y="140986"/>
                    <a:pt x="225578" y="140986"/>
                    <a:pt x="224168" y="140986"/>
                  </a:cubicBezTo>
                  <a:cubicBezTo>
                    <a:pt x="221349" y="140986"/>
                    <a:pt x="218529" y="140986"/>
                    <a:pt x="217119" y="140986"/>
                  </a:cubicBezTo>
                  <a:cubicBezTo>
                    <a:pt x="214299" y="140986"/>
                    <a:pt x="211480" y="142396"/>
                    <a:pt x="208660" y="142396"/>
                  </a:cubicBezTo>
                  <a:cubicBezTo>
                    <a:pt x="205840" y="142396"/>
                    <a:pt x="204430" y="143806"/>
                    <a:pt x="201611" y="143806"/>
                  </a:cubicBezTo>
                  <a:cubicBezTo>
                    <a:pt x="198791" y="143806"/>
                    <a:pt x="195971" y="145216"/>
                    <a:pt x="193151" y="146626"/>
                  </a:cubicBezTo>
                  <a:cubicBezTo>
                    <a:pt x="190332" y="146626"/>
                    <a:pt x="188922" y="148036"/>
                    <a:pt x="186102" y="148036"/>
                  </a:cubicBezTo>
                  <a:cubicBezTo>
                    <a:pt x="183282" y="149446"/>
                    <a:pt x="180463" y="149446"/>
                    <a:pt x="179053" y="150855"/>
                  </a:cubicBezTo>
                  <a:cubicBezTo>
                    <a:pt x="176233" y="152265"/>
                    <a:pt x="173413" y="152265"/>
                    <a:pt x="172003" y="153675"/>
                  </a:cubicBezTo>
                  <a:cubicBezTo>
                    <a:pt x="170594" y="155085"/>
                    <a:pt x="167774" y="155085"/>
                    <a:pt x="166364" y="156495"/>
                  </a:cubicBezTo>
                  <a:cubicBezTo>
                    <a:pt x="163544" y="157905"/>
                    <a:pt x="160724" y="159315"/>
                    <a:pt x="157905" y="160724"/>
                  </a:cubicBezTo>
                  <a:cubicBezTo>
                    <a:pt x="157905" y="160724"/>
                    <a:pt x="157905" y="160724"/>
                    <a:pt x="157905" y="160724"/>
                  </a:cubicBezTo>
                  <a:cubicBezTo>
                    <a:pt x="108560" y="187512"/>
                    <a:pt x="74723" y="239677"/>
                    <a:pt x="70493" y="298891"/>
                  </a:cubicBezTo>
                  <a:cubicBezTo>
                    <a:pt x="70493" y="298891"/>
                    <a:pt x="70493" y="300301"/>
                    <a:pt x="70493" y="300301"/>
                  </a:cubicBezTo>
                  <a:cubicBezTo>
                    <a:pt x="25378" y="342597"/>
                    <a:pt x="0" y="403221"/>
                    <a:pt x="0" y="465255"/>
                  </a:cubicBezTo>
                  <a:cubicBezTo>
                    <a:pt x="0" y="590733"/>
                    <a:pt x="102920" y="693653"/>
                    <a:pt x="228398" y="693653"/>
                  </a:cubicBezTo>
                  <a:cubicBezTo>
                    <a:pt x="241087" y="693653"/>
                    <a:pt x="255185" y="692243"/>
                    <a:pt x="267874" y="690833"/>
                  </a:cubicBezTo>
                  <a:cubicBezTo>
                    <a:pt x="284793" y="696473"/>
                    <a:pt x="303121" y="699292"/>
                    <a:pt x="321449" y="700702"/>
                  </a:cubicBezTo>
                  <a:cubicBezTo>
                    <a:pt x="358105" y="790934"/>
                    <a:pt x="431418" y="838869"/>
                    <a:pt x="531519" y="838869"/>
                  </a:cubicBezTo>
                  <a:cubicBezTo>
                    <a:pt x="627389" y="838869"/>
                    <a:pt x="742998" y="936150"/>
                    <a:pt x="742998" y="1050349"/>
                  </a:cubicBezTo>
                  <a:lnTo>
                    <a:pt x="742998" y="1071497"/>
                  </a:lnTo>
                  <a:lnTo>
                    <a:pt x="903723" y="1071497"/>
                  </a:lnTo>
                  <a:lnTo>
                    <a:pt x="885395" y="940379"/>
                  </a:lnTo>
                  <a:cubicBezTo>
                    <a:pt x="996774" y="951658"/>
                    <a:pt x="1102514" y="879755"/>
                    <a:pt x="1130711" y="768376"/>
                  </a:cubicBezTo>
                  <a:cubicBezTo>
                    <a:pt x="1134940" y="748638"/>
                    <a:pt x="1137760" y="728900"/>
                    <a:pt x="1137760" y="710571"/>
                  </a:cubicBezTo>
                  <a:cubicBezTo>
                    <a:pt x="1204024" y="686604"/>
                    <a:pt x="1250549" y="623160"/>
                    <a:pt x="1250549" y="551257"/>
                  </a:cubicBezTo>
                  <a:cubicBezTo>
                    <a:pt x="1250549" y="527289"/>
                    <a:pt x="1246320" y="504731"/>
                    <a:pt x="1236451" y="483583"/>
                  </a:cubicBezTo>
                  <a:cubicBezTo>
                    <a:pt x="1244910" y="462435"/>
                    <a:pt x="1250549" y="439878"/>
                    <a:pt x="1250549" y="417320"/>
                  </a:cubicBezTo>
                  <a:close/>
                  <a:moveTo>
                    <a:pt x="1189925" y="493452"/>
                  </a:moveTo>
                  <a:cubicBezTo>
                    <a:pt x="1199794" y="511781"/>
                    <a:pt x="1204024" y="530109"/>
                    <a:pt x="1204024" y="551257"/>
                  </a:cubicBezTo>
                  <a:cubicBezTo>
                    <a:pt x="1204024" y="599192"/>
                    <a:pt x="1175827" y="642898"/>
                    <a:pt x="1132121" y="662636"/>
                  </a:cubicBezTo>
                  <a:cubicBezTo>
                    <a:pt x="1113792" y="579454"/>
                    <a:pt x="1048939" y="511781"/>
                    <a:pt x="965757" y="490633"/>
                  </a:cubicBezTo>
                  <a:cubicBezTo>
                    <a:pt x="953068" y="487813"/>
                    <a:pt x="940379" y="494862"/>
                    <a:pt x="937559" y="507551"/>
                  </a:cubicBezTo>
                  <a:cubicBezTo>
                    <a:pt x="934740" y="520240"/>
                    <a:pt x="941789" y="532929"/>
                    <a:pt x="954478" y="535748"/>
                  </a:cubicBezTo>
                  <a:cubicBezTo>
                    <a:pt x="1029201" y="554077"/>
                    <a:pt x="1084185" y="617520"/>
                    <a:pt x="1091235" y="693653"/>
                  </a:cubicBezTo>
                  <a:cubicBezTo>
                    <a:pt x="1094054" y="714801"/>
                    <a:pt x="1091235" y="735949"/>
                    <a:pt x="1087005" y="757097"/>
                  </a:cubicBezTo>
                  <a:cubicBezTo>
                    <a:pt x="1061628" y="855787"/>
                    <a:pt x="962937" y="915002"/>
                    <a:pt x="864247" y="889624"/>
                  </a:cubicBezTo>
                  <a:lnTo>
                    <a:pt x="831820" y="881165"/>
                  </a:lnTo>
                  <a:lnTo>
                    <a:pt x="851558" y="1024971"/>
                  </a:lnTo>
                  <a:lnTo>
                    <a:pt x="786704" y="1024971"/>
                  </a:lnTo>
                  <a:cubicBezTo>
                    <a:pt x="772605" y="892444"/>
                    <a:pt x="640078" y="789524"/>
                    <a:pt x="530109" y="789524"/>
                  </a:cubicBezTo>
                  <a:cubicBezTo>
                    <a:pt x="453976" y="789524"/>
                    <a:pt x="400401" y="758507"/>
                    <a:pt x="369384" y="696473"/>
                  </a:cubicBezTo>
                  <a:cubicBezTo>
                    <a:pt x="369384" y="695063"/>
                    <a:pt x="369384" y="693653"/>
                    <a:pt x="367974" y="692243"/>
                  </a:cubicBezTo>
                  <a:cubicBezTo>
                    <a:pt x="344007" y="642898"/>
                    <a:pt x="365155" y="582274"/>
                    <a:pt x="415910" y="558306"/>
                  </a:cubicBezTo>
                  <a:cubicBezTo>
                    <a:pt x="427189" y="552667"/>
                    <a:pt x="432828" y="538568"/>
                    <a:pt x="427189" y="527289"/>
                  </a:cubicBezTo>
                  <a:cubicBezTo>
                    <a:pt x="421549" y="516010"/>
                    <a:pt x="407451" y="510371"/>
                    <a:pt x="396172" y="516010"/>
                  </a:cubicBezTo>
                  <a:cubicBezTo>
                    <a:pt x="342597" y="541388"/>
                    <a:pt x="312990" y="594963"/>
                    <a:pt x="312990" y="649947"/>
                  </a:cubicBezTo>
                  <a:cubicBezTo>
                    <a:pt x="300301" y="648537"/>
                    <a:pt x="287612" y="645718"/>
                    <a:pt x="276333" y="641488"/>
                  </a:cubicBezTo>
                  <a:lnTo>
                    <a:pt x="270694" y="638668"/>
                  </a:lnTo>
                  <a:lnTo>
                    <a:pt x="265054" y="640078"/>
                  </a:lnTo>
                  <a:cubicBezTo>
                    <a:pt x="253776" y="642898"/>
                    <a:pt x="241087" y="644308"/>
                    <a:pt x="228398" y="644308"/>
                  </a:cubicBezTo>
                  <a:cubicBezTo>
                    <a:pt x="128298" y="644308"/>
                    <a:pt x="45116" y="562536"/>
                    <a:pt x="45116" y="461026"/>
                  </a:cubicBezTo>
                  <a:cubicBezTo>
                    <a:pt x="45116" y="424369"/>
                    <a:pt x="56395" y="387713"/>
                    <a:pt x="77543" y="358105"/>
                  </a:cubicBezTo>
                  <a:cubicBezTo>
                    <a:pt x="94461" y="411680"/>
                    <a:pt x="139577" y="453976"/>
                    <a:pt x="194561" y="468075"/>
                  </a:cubicBezTo>
                  <a:cubicBezTo>
                    <a:pt x="190332" y="475124"/>
                    <a:pt x="187512" y="482173"/>
                    <a:pt x="186102" y="489223"/>
                  </a:cubicBezTo>
                  <a:cubicBezTo>
                    <a:pt x="180463" y="514600"/>
                    <a:pt x="183282" y="539978"/>
                    <a:pt x="197381" y="562536"/>
                  </a:cubicBezTo>
                  <a:cubicBezTo>
                    <a:pt x="201611" y="569585"/>
                    <a:pt x="208660" y="573815"/>
                    <a:pt x="217119" y="573815"/>
                  </a:cubicBezTo>
                  <a:cubicBezTo>
                    <a:pt x="221349" y="573815"/>
                    <a:pt x="225578" y="572405"/>
                    <a:pt x="228398" y="570995"/>
                  </a:cubicBezTo>
                  <a:cubicBezTo>
                    <a:pt x="239677" y="563946"/>
                    <a:pt x="242497" y="549847"/>
                    <a:pt x="236857" y="539978"/>
                  </a:cubicBezTo>
                  <a:cubicBezTo>
                    <a:pt x="229808" y="528699"/>
                    <a:pt x="228398" y="514600"/>
                    <a:pt x="231218" y="501912"/>
                  </a:cubicBezTo>
                  <a:cubicBezTo>
                    <a:pt x="234037" y="489223"/>
                    <a:pt x="242497" y="477944"/>
                    <a:pt x="253776" y="470895"/>
                  </a:cubicBezTo>
                  <a:cubicBezTo>
                    <a:pt x="265054" y="463845"/>
                    <a:pt x="267874" y="449747"/>
                    <a:pt x="262235" y="439878"/>
                  </a:cubicBezTo>
                  <a:cubicBezTo>
                    <a:pt x="256595" y="431418"/>
                    <a:pt x="246726" y="427189"/>
                    <a:pt x="236857" y="430009"/>
                  </a:cubicBezTo>
                  <a:cubicBezTo>
                    <a:pt x="170594" y="428599"/>
                    <a:pt x="115609" y="373614"/>
                    <a:pt x="115609" y="307350"/>
                  </a:cubicBezTo>
                  <a:cubicBezTo>
                    <a:pt x="115609" y="239677"/>
                    <a:pt x="170594" y="184692"/>
                    <a:pt x="238267" y="184692"/>
                  </a:cubicBezTo>
                  <a:cubicBezTo>
                    <a:pt x="239677" y="184692"/>
                    <a:pt x="239677" y="184692"/>
                    <a:pt x="241087" y="184692"/>
                  </a:cubicBezTo>
                  <a:lnTo>
                    <a:pt x="259415" y="186102"/>
                  </a:lnTo>
                  <a:lnTo>
                    <a:pt x="266464" y="172003"/>
                  </a:lnTo>
                  <a:cubicBezTo>
                    <a:pt x="283383" y="136757"/>
                    <a:pt x="318629" y="115609"/>
                    <a:pt x="356696" y="115609"/>
                  </a:cubicBezTo>
                  <a:cubicBezTo>
                    <a:pt x="369384" y="115609"/>
                    <a:pt x="380663" y="118429"/>
                    <a:pt x="393352" y="122658"/>
                  </a:cubicBezTo>
                  <a:lnTo>
                    <a:pt x="408861" y="128298"/>
                  </a:lnTo>
                  <a:lnTo>
                    <a:pt x="418730" y="114199"/>
                  </a:lnTo>
                  <a:cubicBezTo>
                    <a:pt x="448337" y="74723"/>
                    <a:pt x="494862" y="52165"/>
                    <a:pt x="544207" y="52165"/>
                  </a:cubicBezTo>
                  <a:cubicBezTo>
                    <a:pt x="569585" y="52165"/>
                    <a:pt x="596372" y="59214"/>
                    <a:pt x="618930" y="70493"/>
                  </a:cubicBezTo>
                  <a:lnTo>
                    <a:pt x="633029" y="77543"/>
                  </a:lnTo>
                  <a:lnTo>
                    <a:pt x="644308" y="67673"/>
                  </a:lnTo>
                  <a:cubicBezTo>
                    <a:pt x="662636" y="52165"/>
                    <a:pt x="685194" y="43706"/>
                    <a:pt x="709162" y="43706"/>
                  </a:cubicBezTo>
                  <a:cubicBezTo>
                    <a:pt x="728900" y="43706"/>
                    <a:pt x="748638" y="49345"/>
                    <a:pt x="764146" y="60624"/>
                  </a:cubicBezTo>
                  <a:cubicBezTo>
                    <a:pt x="730310" y="87412"/>
                    <a:pt x="707752" y="128298"/>
                    <a:pt x="707752" y="174823"/>
                  </a:cubicBezTo>
                  <a:cubicBezTo>
                    <a:pt x="707752" y="187512"/>
                    <a:pt x="717621" y="197381"/>
                    <a:pt x="730310" y="197381"/>
                  </a:cubicBezTo>
                  <a:cubicBezTo>
                    <a:pt x="742998" y="197381"/>
                    <a:pt x="752867" y="187512"/>
                    <a:pt x="752867" y="174823"/>
                  </a:cubicBezTo>
                  <a:cubicBezTo>
                    <a:pt x="752867" y="136757"/>
                    <a:pt x="774015" y="104330"/>
                    <a:pt x="803622" y="87412"/>
                  </a:cubicBezTo>
                  <a:lnTo>
                    <a:pt x="810672" y="84592"/>
                  </a:lnTo>
                  <a:cubicBezTo>
                    <a:pt x="824770" y="78952"/>
                    <a:pt x="838869" y="74723"/>
                    <a:pt x="852968" y="74723"/>
                  </a:cubicBezTo>
                  <a:cubicBezTo>
                    <a:pt x="895264" y="74723"/>
                    <a:pt x="931920" y="101510"/>
                    <a:pt x="947429" y="140986"/>
                  </a:cubicBezTo>
                  <a:lnTo>
                    <a:pt x="953068" y="156495"/>
                  </a:lnTo>
                  <a:lnTo>
                    <a:pt x="968577" y="156495"/>
                  </a:lnTo>
                  <a:cubicBezTo>
                    <a:pt x="1044709" y="156495"/>
                    <a:pt x="1108153" y="217119"/>
                    <a:pt x="1113792" y="291842"/>
                  </a:cubicBezTo>
                  <a:lnTo>
                    <a:pt x="1115202" y="307350"/>
                  </a:lnTo>
                  <a:lnTo>
                    <a:pt x="1129301" y="311580"/>
                  </a:lnTo>
                  <a:cubicBezTo>
                    <a:pt x="1174417" y="327088"/>
                    <a:pt x="1205434" y="369384"/>
                    <a:pt x="1205434" y="417320"/>
                  </a:cubicBezTo>
                  <a:cubicBezTo>
                    <a:pt x="1205434" y="435648"/>
                    <a:pt x="1201204" y="455386"/>
                    <a:pt x="1191335" y="470895"/>
                  </a:cubicBezTo>
                  <a:lnTo>
                    <a:pt x="1185696" y="482173"/>
                  </a:lnTo>
                  <a:lnTo>
                    <a:pt x="1189925" y="493452"/>
                  </a:lnTo>
                  <a:close/>
                  <a:moveTo>
                    <a:pt x="704932" y="610471"/>
                  </a:moveTo>
                  <a:cubicBezTo>
                    <a:pt x="704932" y="568175"/>
                    <a:pt x="683784" y="528699"/>
                    <a:pt x="648537" y="504731"/>
                  </a:cubicBezTo>
                  <a:cubicBezTo>
                    <a:pt x="648537" y="504731"/>
                    <a:pt x="648537" y="504731"/>
                    <a:pt x="648537" y="504731"/>
                  </a:cubicBezTo>
                  <a:cubicBezTo>
                    <a:pt x="587913" y="476534"/>
                    <a:pt x="545617" y="418730"/>
                    <a:pt x="537158" y="352466"/>
                  </a:cubicBezTo>
                  <a:cubicBezTo>
                    <a:pt x="535748" y="342597"/>
                    <a:pt x="542798" y="332728"/>
                    <a:pt x="552667" y="331318"/>
                  </a:cubicBezTo>
                  <a:cubicBezTo>
                    <a:pt x="562536" y="329908"/>
                    <a:pt x="572405" y="336958"/>
                    <a:pt x="573815" y="346827"/>
                  </a:cubicBezTo>
                  <a:cubicBezTo>
                    <a:pt x="582274" y="407451"/>
                    <a:pt x="623160" y="458206"/>
                    <a:pt x="680964" y="477944"/>
                  </a:cubicBezTo>
                  <a:cubicBezTo>
                    <a:pt x="721850" y="492043"/>
                    <a:pt x="765556" y="489223"/>
                    <a:pt x="805032" y="470895"/>
                  </a:cubicBezTo>
                  <a:cubicBezTo>
                    <a:pt x="844508" y="452566"/>
                    <a:pt x="872706" y="418730"/>
                    <a:pt x="886804" y="377844"/>
                  </a:cubicBezTo>
                  <a:cubicBezTo>
                    <a:pt x="889624" y="367974"/>
                    <a:pt x="900903" y="363745"/>
                    <a:pt x="910772" y="366565"/>
                  </a:cubicBezTo>
                  <a:cubicBezTo>
                    <a:pt x="920641" y="369384"/>
                    <a:pt x="924871" y="380663"/>
                    <a:pt x="922051" y="390532"/>
                  </a:cubicBezTo>
                  <a:cubicBezTo>
                    <a:pt x="905133" y="441287"/>
                    <a:pt x="868476" y="480764"/>
                    <a:pt x="820541" y="503321"/>
                  </a:cubicBezTo>
                  <a:cubicBezTo>
                    <a:pt x="793753" y="516010"/>
                    <a:pt x="764146" y="523059"/>
                    <a:pt x="734539" y="523059"/>
                  </a:cubicBezTo>
                  <a:cubicBezTo>
                    <a:pt x="728900" y="523059"/>
                    <a:pt x="723260" y="523059"/>
                    <a:pt x="716211" y="521650"/>
                  </a:cubicBezTo>
                  <a:cubicBezTo>
                    <a:pt x="731719" y="547027"/>
                    <a:pt x="741588" y="576634"/>
                    <a:pt x="741588" y="609061"/>
                  </a:cubicBezTo>
                  <a:cubicBezTo>
                    <a:pt x="741588" y="618930"/>
                    <a:pt x="733129" y="627389"/>
                    <a:pt x="723260" y="627389"/>
                  </a:cubicBezTo>
                  <a:cubicBezTo>
                    <a:pt x="713391" y="627389"/>
                    <a:pt x="704932" y="620340"/>
                    <a:pt x="704932" y="610471"/>
                  </a:cubicBezTo>
                  <a:close/>
                  <a:moveTo>
                    <a:pt x="1053168" y="398991"/>
                  </a:moveTo>
                  <a:cubicBezTo>
                    <a:pt x="1053168" y="408861"/>
                    <a:pt x="1044709" y="417320"/>
                    <a:pt x="1034840" y="417320"/>
                  </a:cubicBezTo>
                  <a:cubicBezTo>
                    <a:pt x="1024971" y="417320"/>
                    <a:pt x="1016512" y="408861"/>
                    <a:pt x="1016512" y="398991"/>
                  </a:cubicBezTo>
                  <a:cubicBezTo>
                    <a:pt x="1016512" y="315810"/>
                    <a:pt x="948838" y="248136"/>
                    <a:pt x="865656" y="248136"/>
                  </a:cubicBezTo>
                  <a:cubicBezTo>
                    <a:pt x="855787" y="248136"/>
                    <a:pt x="847328" y="239677"/>
                    <a:pt x="847328" y="229808"/>
                  </a:cubicBezTo>
                  <a:cubicBezTo>
                    <a:pt x="847328" y="219939"/>
                    <a:pt x="855787" y="211480"/>
                    <a:pt x="865656" y="211480"/>
                  </a:cubicBezTo>
                  <a:cubicBezTo>
                    <a:pt x="968577" y="211480"/>
                    <a:pt x="1053168" y="296071"/>
                    <a:pt x="1053168" y="398991"/>
                  </a:cubicBezTo>
                  <a:close/>
                  <a:moveTo>
                    <a:pt x="568175" y="210070"/>
                  </a:moveTo>
                  <a:cubicBezTo>
                    <a:pt x="568175" y="200201"/>
                    <a:pt x="576634" y="191742"/>
                    <a:pt x="586503" y="191742"/>
                  </a:cubicBezTo>
                  <a:cubicBezTo>
                    <a:pt x="666866" y="191742"/>
                    <a:pt x="733129" y="256595"/>
                    <a:pt x="733129" y="338367"/>
                  </a:cubicBezTo>
                  <a:cubicBezTo>
                    <a:pt x="733129" y="348236"/>
                    <a:pt x="724670" y="356696"/>
                    <a:pt x="714801" y="356696"/>
                  </a:cubicBezTo>
                  <a:cubicBezTo>
                    <a:pt x="704932" y="356696"/>
                    <a:pt x="696473" y="348236"/>
                    <a:pt x="696473" y="338367"/>
                  </a:cubicBezTo>
                  <a:cubicBezTo>
                    <a:pt x="696473" y="277743"/>
                    <a:pt x="647128" y="228398"/>
                    <a:pt x="586503" y="228398"/>
                  </a:cubicBezTo>
                  <a:cubicBezTo>
                    <a:pt x="576634" y="228398"/>
                    <a:pt x="568175" y="219939"/>
                    <a:pt x="568175" y="210070"/>
                  </a:cubicBezTo>
                  <a:close/>
                  <a:moveTo>
                    <a:pt x="524469" y="628799"/>
                  </a:moveTo>
                  <a:cubicBezTo>
                    <a:pt x="521650" y="634439"/>
                    <a:pt x="514600" y="637259"/>
                    <a:pt x="508961" y="637259"/>
                  </a:cubicBezTo>
                  <a:cubicBezTo>
                    <a:pt x="506141" y="637259"/>
                    <a:pt x="501912" y="635849"/>
                    <a:pt x="499092" y="634439"/>
                  </a:cubicBezTo>
                  <a:cubicBezTo>
                    <a:pt x="490633" y="628799"/>
                    <a:pt x="487813" y="617520"/>
                    <a:pt x="493452" y="609061"/>
                  </a:cubicBezTo>
                  <a:cubicBezTo>
                    <a:pt x="524469" y="559716"/>
                    <a:pt x="508961" y="494862"/>
                    <a:pt x="459616" y="463845"/>
                  </a:cubicBezTo>
                  <a:cubicBezTo>
                    <a:pt x="451156" y="458206"/>
                    <a:pt x="448337" y="446927"/>
                    <a:pt x="453976" y="438468"/>
                  </a:cubicBezTo>
                  <a:cubicBezTo>
                    <a:pt x="459616" y="430009"/>
                    <a:pt x="470895" y="427189"/>
                    <a:pt x="479354" y="432828"/>
                  </a:cubicBezTo>
                  <a:cubicBezTo>
                    <a:pt x="545617" y="475124"/>
                    <a:pt x="565355" y="562536"/>
                    <a:pt x="524469" y="628799"/>
                  </a:cubicBezTo>
                  <a:close/>
                  <a:moveTo>
                    <a:pt x="507551" y="304531"/>
                  </a:moveTo>
                  <a:cubicBezTo>
                    <a:pt x="479354" y="304531"/>
                    <a:pt x="453976" y="291842"/>
                    <a:pt x="434238" y="273514"/>
                  </a:cubicBezTo>
                  <a:cubicBezTo>
                    <a:pt x="401811" y="320039"/>
                    <a:pt x="348236" y="345417"/>
                    <a:pt x="294662" y="345417"/>
                  </a:cubicBezTo>
                  <a:cubicBezTo>
                    <a:pt x="266464" y="345417"/>
                    <a:pt x="236857" y="338367"/>
                    <a:pt x="210070" y="322859"/>
                  </a:cubicBezTo>
                  <a:cubicBezTo>
                    <a:pt x="201611" y="317219"/>
                    <a:pt x="198791" y="305940"/>
                    <a:pt x="203020" y="297481"/>
                  </a:cubicBezTo>
                  <a:cubicBezTo>
                    <a:pt x="208660" y="289022"/>
                    <a:pt x="219939" y="286202"/>
                    <a:pt x="228398" y="290432"/>
                  </a:cubicBezTo>
                  <a:cubicBezTo>
                    <a:pt x="291842" y="327088"/>
                    <a:pt x="373614" y="305940"/>
                    <a:pt x="411680" y="241087"/>
                  </a:cubicBezTo>
                  <a:cubicBezTo>
                    <a:pt x="404631" y="225578"/>
                    <a:pt x="400401" y="208660"/>
                    <a:pt x="400401" y="191742"/>
                  </a:cubicBezTo>
                  <a:cubicBezTo>
                    <a:pt x="400401" y="181872"/>
                    <a:pt x="408861" y="173413"/>
                    <a:pt x="418730" y="173413"/>
                  </a:cubicBezTo>
                  <a:cubicBezTo>
                    <a:pt x="428599" y="173413"/>
                    <a:pt x="437058" y="181872"/>
                    <a:pt x="437058" y="191742"/>
                  </a:cubicBezTo>
                  <a:cubicBezTo>
                    <a:pt x="435648" y="231218"/>
                    <a:pt x="468075" y="265054"/>
                    <a:pt x="507551" y="266464"/>
                  </a:cubicBezTo>
                  <a:cubicBezTo>
                    <a:pt x="517420" y="266464"/>
                    <a:pt x="525879" y="274923"/>
                    <a:pt x="525879" y="284793"/>
                  </a:cubicBezTo>
                  <a:cubicBezTo>
                    <a:pt x="525879" y="297481"/>
                    <a:pt x="517420" y="304531"/>
                    <a:pt x="507551" y="304531"/>
                  </a:cubicBezTo>
                  <a:cubicBezTo>
                    <a:pt x="507551" y="304531"/>
                    <a:pt x="507551" y="304531"/>
                    <a:pt x="507551" y="304531"/>
                  </a:cubicBezTo>
                  <a:close/>
                  <a:moveTo>
                    <a:pt x="937559" y="662636"/>
                  </a:moveTo>
                  <a:cubicBezTo>
                    <a:pt x="946019" y="668276"/>
                    <a:pt x="947429" y="679554"/>
                    <a:pt x="941789" y="688014"/>
                  </a:cubicBezTo>
                  <a:cubicBezTo>
                    <a:pt x="906543" y="738769"/>
                    <a:pt x="850148" y="766966"/>
                    <a:pt x="792344" y="766966"/>
                  </a:cubicBezTo>
                  <a:cubicBezTo>
                    <a:pt x="757097" y="766966"/>
                    <a:pt x="721850" y="757097"/>
                    <a:pt x="690833" y="735949"/>
                  </a:cubicBezTo>
                  <a:cubicBezTo>
                    <a:pt x="682374" y="730310"/>
                    <a:pt x="680964" y="719031"/>
                    <a:pt x="686604" y="710571"/>
                  </a:cubicBezTo>
                  <a:cubicBezTo>
                    <a:pt x="692243" y="702112"/>
                    <a:pt x="703522" y="700702"/>
                    <a:pt x="711981" y="706342"/>
                  </a:cubicBezTo>
                  <a:cubicBezTo>
                    <a:pt x="744408" y="727490"/>
                    <a:pt x="782475" y="735949"/>
                    <a:pt x="820541" y="728900"/>
                  </a:cubicBezTo>
                  <a:cubicBezTo>
                    <a:pt x="858607" y="721850"/>
                    <a:pt x="891034" y="700702"/>
                    <a:pt x="913592" y="668276"/>
                  </a:cubicBezTo>
                  <a:cubicBezTo>
                    <a:pt x="917821" y="659816"/>
                    <a:pt x="929100" y="656997"/>
                    <a:pt x="937559" y="662636"/>
                  </a:cubicBezTo>
                  <a:close/>
                </a:path>
              </a:pathLst>
            </a:custGeom>
            <a:solidFill>
              <a:schemeClr val="bg1"/>
            </a:solidFill>
            <a:ln w="14065" cap="flat">
              <a:noFill/>
              <a:prstDash val="solid"/>
              <a:miter/>
            </a:ln>
          </p:spPr>
          <p:txBody>
            <a:bodyPr rtlCol="0" anchor="ctr"/>
            <a:lstStyle/>
            <a:p>
              <a:endParaRPr lang="en-GB"/>
            </a:p>
          </p:txBody>
        </p:sp>
        <p:sp>
          <p:nvSpPr>
            <p:cNvPr id="221" name="Oval 220">
              <a:extLst>
                <a:ext uri="{FF2B5EF4-FFF2-40B4-BE49-F238E27FC236}">
                  <a16:creationId xmlns:a16="http://schemas.microsoft.com/office/drawing/2014/main" id="{1354D737-5F73-4281-87F2-FDF1D6E29805}"/>
                </a:ext>
              </a:extLst>
            </p:cNvPr>
            <p:cNvSpPr/>
            <p:nvPr/>
          </p:nvSpPr>
          <p:spPr>
            <a:xfrm>
              <a:off x="1767459" y="3252924"/>
              <a:ext cx="617401" cy="617401"/>
            </a:xfrm>
            <a:prstGeom prst="ellipse">
              <a:avLst/>
            </a:prstGeom>
            <a:solidFill>
              <a:schemeClr val="accent4"/>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22" name="Oval 221">
              <a:extLst>
                <a:ext uri="{FF2B5EF4-FFF2-40B4-BE49-F238E27FC236}">
                  <a16:creationId xmlns:a16="http://schemas.microsoft.com/office/drawing/2014/main" id="{D35A59E8-FC84-424C-9FE2-FA6D987FA8A4}"/>
                </a:ext>
              </a:extLst>
            </p:cNvPr>
            <p:cNvSpPr/>
            <p:nvPr/>
          </p:nvSpPr>
          <p:spPr>
            <a:xfrm>
              <a:off x="2016375" y="3349508"/>
              <a:ext cx="93054" cy="93054"/>
            </a:xfrm>
            <a:prstGeom prst="ellipse">
              <a:avLst/>
            </a:prstGeom>
            <a:no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23" name="Oval 222">
              <a:extLst>
                <a:ext uri="{FF2B5EF4-FFF2-40B4-BE49-F238E27FC236}">
                  <a16:creationId xmlns:a16="http://schemas.microsoft.com/office/drawing/2014/main" id="{F930E475-A7FA-4E25-A94C-C4FEEA666424}"/>
                </a:ext>
              </a:extLst>
            </p:cNvPr>
            <p:cNvSpPr/>
            <p:nvPr/>
          </p:nvSpPr>
          <p:spPr>
            <a:xfrm>
              <a:off x="2173537" y="3432852"/>
              <a:ext cx="93054" cy="93054"/>
            </a:xfrm>
            <a:prstGeom prst="ellipse">
              <a:avLst/>
            </a:prstGeom>
            <a:no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24" name="Oval 223">
              <a:extLst>
                <a:ext uri="{FF2B5EF4-FFF2-40B4-BE49-F238E27FC236}">
                  <a16:creationId xmlns:a16="http://schemas.microsoft.com/office/drawing/2014/main" id="{0FB294AC-CE75-479B-A2B5-B19749015756}"/>
                </a:ext>
              </a:extLst>
            </p:cNvPr>
            <p:cNvSpPr/>
            <p:nvPr/>
          </p:nvSpPr>
          <p:spPr>
            <a:xfrm>
              <a:off x="1861593" y="3468571"/>
              <a:ext cx="93054" cy="93054"/>
            </a:xfrm>
            <a:prstGeom prst="ellipse">
              <a:avLst/>
            </a:prstGeom>
            <a:no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25" name="Freeform: Shape 224">
              <a:extLst>
                <a:ext uri="{FF2B5EF4-FFF2-40B4-BE49-F238E27FC236}">
                  <a16:creationId xmlns:a16="http://schemas.microsoft.com/office/drawing/2014/main" id="{BA6EB483-B67E-40F2-A4C3-D9C507FDF805}"/>
                </a:ext>
              </a:extLst>
            </p:cNvPr>
            <p:cNvSpPr/>
            <p:nvPr/>
          </p:nvSpPr>
          <p:spPr>
            <a:xfrm>
              <a:off x="1938835" y="3547140"/>
              <a:ext cx="71437" cy="173460"/>
            </a:xfrm>
            <a:custGeom>
              <a:avLst/>
              <a:gdLst>
                <a:gd name="connsiteX0" fmla="*/ 0 w 71437"/>
                <a:gd name="connsiteY0" fmla="*/ 0 h 188119"/>
                <a:gd name="connsiteX1" fmla="*/ 71437 w 71437"/>
                <a:gd name="connsiteY1" fmla="*/ 71437 h 188119"/>
                <a:gd name="connsiteX2" fmla="*/ 71437 w 71437"/>
                <a:gd name="connsiteY2" fmla="*/ 188119 h 188119"/>
              </a:gdLst>
              <a:ahLst/>
              <a:cxnLst>
                <a:cxn ang="0">
                  <a:pos x="connsiteX0" y="connsiteY0"/>
                </a:cxn>
                <a:cxn ang="0">
                  <a:pos x="connsiteX1" y="connsiteY1"/>
                </a:cxn>
                <a:cxn ang="0">
                  <a:pos x="connsiteX2" y="connsiteY2"/>
                </a:cxn>
              </a:cxnLst>
              <a:rect l="l" t="t" r="r" b="b"/>
              <a:pathLst>
                <a:path w="71437" h="188119">
                  <a:moveTo>
                    <a:pt x="0" y="0"/>
                  </a:moveTo>
                  <a:lnTo>
                    <a:pt x="71437" y="71437"/>
                  </a:lnTo>
                  <a:lnTo>
                    <a:pt x="71437" y="188119"/>
                  </a:lnTo>
                </a:path>
              </a:pathLst>
            </a:custGeom>
            <a:noFill/>
            <a:ln w="3175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26" name="Straight Connector 225">
              <a:extLst>
                <a:ext uri="{FF2B5EF4-FFF2-40B4-BE49-F238E27FC236}">
                  <a16:creationId xmlns:a16="http://schemas.microsoft.com/office/drawing/2014/main" id="{E8119D2B-6A92-45E6-81AC-81BD0C958D6E}"/>
                </a:ext>
              </a:extLst>
            </p:cNvPr>
            <p:cNvCxnSpPr/>
            <p:nvPr/>
          </p:nvCxnSpPr>
          <p:spPr>
            <a:xfrm>
              <a:off x="2010272" y="3777272"/>
              <a:ext cx="0" cy="21046"/>
            </a:xfrm>
            <a:prstGeom prst="line">
              <a:avLst/>
            </a:prstGeom>
            <a:ln w="317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D896DE9F-2923-41A3-9CFC-C6721CB64FF4}"/>
                </a:ext>
              </a:extLst>
            </p:cNvPr>
            <p:cNvCxnSpPr>
              <a:cxnSpLocks/>
            </p:cNvCxnSpPr>
            <p:nvPr/>
          </p:nvCxnSpPr>
          <p:spPr>
            <a:xfrm>
              <a:off x="2064000" y="3592383"/>
              <a:ext cx="0" cy="205935"/>
            </a:xfrm>
            <a:prstGeom prst="line">
              <a:avLst/>
            </a:prstGeom>
            <a:ln w="317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228" name="Freeform: Shape 227">
              <a:extLst>
                <a:ext uri="{FF2B5EF4-FFF2-40B4-BE49-F238E27FC236}">
                  <a16:creationId xmlns:a16="http://schemas.microsoft.com/office/drawing/2014/main" id="{379610F3-90F7-43FB-B6D4-8E0099D2126E}"/>
                </a:ext>
              </a:extLst>
            </p:cNvPr>
            <p:cNvSpPr/>
            <p:nvPr/>
          </p:nvSpPr>
          <p:spPr>
            <a:xfrm flipH="1">
              <a:off x="2130574" y="3509996"/>
              <a:ext cx="46627" cy="122785"/>
            </a:xfrm>
            <a:custGeom>
              <a:avLst/>
              <a:gdLst>
                <a:gd name="connsiteX0" fmla="*/ 0 w 71437"/>
                <a:gd name="connsiteY0" fmla="*/ 0 h 188119"/>
                <a:gd name="connsiteX1" fmla="*/ 71437 w 71437"/>
                <a:gd name="connsiteY1" fmla="*/ 71437 h 188119"/>
                <a:gd name="connsiteX2" fmla="*/ 71437 w 71437"/>
                <a:gd name="connsiteY2" fmla="*/ 188119 h 188119"/>
              </a:gdLst>
              <a:ahLst/>
              <a:cxnLst>
                <a:cxn ang="0">
                  <a:pos x="connsiteX0" y="connsiteY0"/>
                </a:cxn>
                <a:cxn ang="0">
                  <a:pos x="connsiteX1" y="connsiteY1"/>
                </a:cxn>
                <a:cxn ang="0">
                  <a:pos x="connsiteX2" y="connsiteY2"/>
                </a:cxn>
              </a:cxnLst>
              <a:rect l="l" t="t" r="r" b="b"/>
              <a:pathLst>
                <a:path w="71437" h="188119">
                  <a:moveTo>
                    <a:pt x="0" y="0"/>
                  </a:moveTo>
                  <a:lnTo>
                    <a:pt x="71437" y="71437"/>
                  </a:lnTo>
                  <a:lnTo>
                    <a:pt x="71437" y="188119"/>
                  </a:lnTo>
                </a:path>
              </a:pathLst>
            </a:custGeom>
            <a:noFill/>
            <a:ln w="3175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29" name="Straight Connector 228">
              <a:extLst>
                <a:ext uri="{FF2B5EF4-FFF2-40B4-BE49-F238E27FC236}">
                  <a16:creationId xmlns:a16="http://schemas.microsoft.com/office/drawing/2014/main" id="{BF1252DE-9778-475C-88CB-2E0B91046405}"/>
                </a:ext>
              </a:extLst>
            </p:cNvPr>
            <p:cNvCxnSpPr>
              <a:cxnSpLocks/>
            </p:cNvCxnSpPr>
            <p:nvPr/>
          </p:nvCxnSpPr>
          <p:spPr>
            <a:xfrm>
              <a:off x="2130574" y="3694777"/>
              <a:ext cx="0" cy="103541"/>
            </a:xfrm>
            <a:prstGeom prst="line">
              <a:avLst/>
            </a:prstGeom>
            <a:ln w="317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FB1E2C34-35AF-4B57-89A6-0263F85AE522}"/>
                </a:ext>
              </a:extLst>
            </p:cNvPr>
            <p:cNvCxnSpPr>
              <a:cxnSpLocks/>
            </p:cNvCxnSpPr>
            <p:nvPr/>
          </p:nvCxnSpPr>
          <p:spPr>
            <a:xfrm>
              <a:off x="2064000" y="3442562"/>
              <a:ext cx="0" cy="83344"/>
            </a:xfrm>
            <a:prstGeom prst="line">
              <a:avLst/>
            </a:prstGeom>
            <a:ln w="31750" cap="rnd">
              <a:solidFill>
                <a:schemeClr val="bg1"/>
              </a:solidFill>
            </a:ln>
          </p:spPr>
          <p:style>
            <a:lnRef idx="1">
              <a:schemeClr val="accent1"/>
            </a:lnRef>
            <a:fillRef idx="0">
              <a:schemeClr val="accent1"/>
            </a:fillRef>
            <a:effectRef idx="0">
              <a:schemeClr val="accent1"/>
            </a:effectRef>
            <a:fontRef idx="minor">
              <a:schemeClr val="tx1"/>
            </a:fontRef>
          </p:style>
        </p:cxnSp>
      </p:grpSp>
      <p:pic>
        <p:nvPicPr>
          <p:cNvPr id="172" name="Picture 171" descr=" 13">
            <a:extLst>
              <a:ext uri="{FF2B5EF4-FFF2-40B4-BE49-F238E27FC236}">
                <a16:creationId xmlns:a16="http://schemas.microsoft.com/office/drawing/2014/main" id="{36D37054-6915-40C3-BD45-E28906DA0920}"/>
              </a:ext>
            </a:extLst>
          </p:cNvPr>
          <p:cNvPicPr>
            <a:picLocks noChangeAspect="1"/>
          </p:cNvPicPr>
          <p:nvPr/>
        </p:nvPicPr>
        <p:blipFill>
          <a:blip r:embed="rId11"/>
          <a:stretch>
            <a:fillRect/>
          </a:stretch>
        </p:blipFill>
        <p:spPr>
          <a:xfrm>
            <a:off x="9804263" y="6165848"/>
            <a:ext cx="1847316" cy="337291"/>
          </a:xfrm>
          <a:prstGeom prst="rect">
            <a:avLst/>
          </a:prstGeom>
          <a:solidFill>
            <a:schemeClr val="bg1"/>
          </a:solidFill>
        </p:spPr>
      </p:pic>
      <p:sp>
        <p:nvSpPr>
          <p:cNvPr id="177" name="Rectangle: Rounded Corners 176">
            <a:extLst>
              <a:ext uri="{FF2B5EF4-FFF2-40B4-BE49-F238E27FC236}">
                <a16:creationId xmlns:a16="http://schemas.microsoft.com/office/drawing/2014/main" id="{E358FFF3-763F-4B96-98E6-B8D3CA6478DD}"/>
              </a:ext>
            </a:extLst>
          </p:cNvPr>
          <p:cNvSpPr/>
          <p:nvPr/>
        </p:nvSpPr>
        <p:spPr>
          <a:xfrm>
            <a:off x="3606799" y="1987550"/>
            <a:ext cx="6412619"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b="1" dirty="0">
                <a:solidFill>
                  <a:schemeClr val="accent2"/>
                </a:solidFill>
              </a:rPr>
              <a:t>Five-year alliance </a:t>
            </a:r>
            <a:r>
              <a:rPr lang="en-GB" sz="1600" dirty="0">
                <a:solidFill>
                  <a:schemeClr val="accent1"/>
                </a:solidFill>
              </a:rPr>
              <a:t>with the </a:t>
            </a:r>
            <a:r>
              <a:rPr lang="en-GB" sz="1600" b="1" dirty="0">
                <a:solidFill>
                  <a:schemeClr val="accent2"/>
                </a:solidFill>
              </a:rPr>
              <a:t>Big Data Institute</a:t>
            </a:r>
            <a:r>
              <a:rPr lang="en-GB" sz="1600" dirty="0">
                <a:solidFill>
                  <a:schemeClr val="accent1"/>
                </a:solidFill>
              </a:rPr>
              <a:t>, University of Oxford</a:t>
            </a:r>
            <a:r>
              <a:rPr lang="en-GB" sz="1600" baseline="30000" dirty="0">
                <a:solidFill>
                  <a:schemeClr val="accent1"/>
                </a:solidFill>
              </a:rPr>
              <a:t>1</a:t>
            </a:r>
            <a:r>
              <a:rPr lang="en-GB" sz="1600" dirty="0">
                <a:solidFill>
                  <a:schemeClr val="accent1"/>
                </a:solidFill>
              </a:rPr>
              <a:t> </a:t>
            </a:r>
          </a:p>
        </p:txBody>
      </p:sp>
      <p:sp>
        <p:nvSpPr>
          <p:cNvPr id="178" name="Rectangle: Rounded Corners 177">
            <a:extLst>
              <a:ext uri="{FF2B5EF4-FFF2-40B4-BE49-F238E27FC236}">
                <a16:creationId xmlns:a16="http://schemas.microsoft.com/office/drawing/2014/main" id="{4A2476D3-B46F-46E6-90B1-6DF96735B28D}"/>
              </a:ext>
            </a:extLst>
          </p:cNvPr>
          <p:cNvSpPr/>
          <p:nvPr/>
        </p:nvSpPr>
        <p:spPr>
          <a:xfrm>
            <a:off x="3606800" y="2978150"/>
            <a:ext cx="6412618"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dirty="0">
                <a:solidFill>
                  <a:schemeClr val="accent1"/>
                </a:solidFill>
              </a:rPr>
              <a:t>To identify </a:t>
            </a:r>
            <a:r>
              <a:rPr lang="en-GB" sz="1600" b="1" dirty="0">
                <a:solidFill>
                  <a:schemeClr val="accent2"/>
                </a:solidFill>
              </a:rPr>
              <a:t>early predictors </a:t>
            </a:r>
            <a:r>
              <a:rPr lang="en-GB" sz="1600" dirty="0">
                <a:solidFill>
                  <a:schemeClr val="accent1"/>
                </a:solidFill>
              </a:rPr>
              <a:t>of </a:t>
            </a:r>
            <a:r>
              <a:rPr lang="en-GB" sz="1600" b="1" dirty="0">
                <a:solidFill>
                  <a:schemeClr val="accent2"/>
                </a:solidFill>
              </a:rPr>
              <a:t>patient responses </a:t>
            </a:r>
            <a:r>
              <a:rPr lang="en-GB" sz="1600" dirty="0">
                <a:solidFill>
                  <a:schemeClr val="accent1"/>
                </a:solidFill>
              </a:rPr>
              <a:t>to treatment, using AI and advanced analytics</a:t>
            </a:r>
            <a:r>
              <a:rPr lang="en-GB" sz="1600" baseline="30000" dirty="0">
                <a:solidFill>
                  <a:schemeClr val="accent1"/>
                </a:solidFill>
              </a:rPr>
              <a:t>1</a:t>
            </a:r>
            <a:endParaRPr lang="en-GB" sz="1600" dirty="0">
              <a:solidFill>
                <a:schemeClr val="accent1"/>
              </a:solidFill>
            </a:endParaRPr>
          </a:p>
        </p:txBody>
      </p:sp>
      <p:sp>
        <p:nvSpPr>
          <p:cNvPr id="179" name="Rectangle: Rounded Corners 178">
            <a:extLst>
              <a:ext uri="{FF2B5EF4-FFF2-40B4-BE49-F238E27FC236}">
                <a16:creationId xmlns:a16="http://schemas.microsoft.com/office/drawing/2014/main" id="{D9DFB55C-A227-4518-9C49-DDD5FABED683}"/>
              </a:ext>
            </a:extLst>
          </p:cNvPr>
          <p:cNvSpPr/>
          <p:nvPr/>
        </p:nvSpPr>
        <p:spPr>
          <a:xfrm>
            <a:off x="3606800" y="3968750"/>
            <a:ext cx="6412618"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dirty="0">
                <a:solidFill>
                  <a:schemeClr val="accent1"/>
                </a:solidFill>
              </a:rPr>
              <a:t>Novartis providing big MS data including: </a:t>
            </a:r>
            <a:br>
              <a:rPr lang="en-GB" sz="1600" dirty="0">
                <a:solidFill>
                  <a:schemeClr val="accent1"/>
                </a:solidFill>
              </a:rPr>
            </a:br>
            <a:r>
              <a:rPr lang="en-GB" sz="1600" dirty="0">
                <a:solidFill>
                  <a:schemeClr val="accent1"/>
                </a:solidFill>
              </a:rPr>
              <a:t>~35,000 </a:t>
            </a:r>
            <a:r>
              <a:rPr lang="en-GB" sz="1600" b="1" dirty="0">
                <a:solidFill>
                  <a:schemeClr val="accent2"/>
                </a:solidFill>
              </a:rPr>
              <a:t>patients</a:t>
            </a:r>
            <a:r>
              <a:rPr lang="en-GB" sz="1600" dirty="0">
                <a:solidFill>
                  <a:schemeClr val="accent1"/>
                </a:solidFill>
              </a:rPr>
              <a:t>, ~100,000 </a:t>
            </a:r>
            <a:r>
              <a:rPr lang="en-GB" sz="1600" b="1" dirty="0">
                <a:solidFill>
                  <a:schemeClr val="accent2"/>
                </a:solidFill>
              </a:rPr>
              <a:t>MRI scans</a:t>
            </a:r>
            <a:r>
              <a:rPr lang="en-GB" sz="1600" dirty="0">
                <a:solidFill>
                  <a:schemeClr val="accent1"/>
                </a:solidFill>
              </a:rPr>
              <a:t>, ~60,000 </a:t>
            </a:r>
            <a:r>
              <a:rPr lang="en-GB" sz="1600" b="1" dirty="0">
                <a:solidFill>
                  <a:schemeClr val="accent2"/>
                </a:solidFill>
              </a:rPr>
              <a:t>patient years</a:t>
            </a:r>
            <a:endParaRPr lang="en-GB" sz="1600" b="1" baseline="30000" dirty="0">
              <a:solidFill>
                <a:schemeClr val="accent2"/>
              </a:solidFill>
            </a:endParaRPr>
          </a:p>
        </p:txBody>
      </p:sp>
    </p:spTree>
    <p:extLst>
      <p:ext uri="{BB962C8B-B14F-4D97-AF65-F5344CB8AC3E}">
        <p14:creationId xmlns:p14="http://schemas.microsoft.com/office/powerpoint/2010/main" val="3399814861"/>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7"/>
                                        </p:tgtEl>
                                        <p:attrNameLst>
                                          <p:attrName>style.visibility</p:attrName>
                                        </p:attrNameLst>
                                      </p:cBhvr>
                                      <p:to>
                                        <p:strVal val="visible"/>
                                      </p:to>
                                    </p:set>
                                    <p:animEffect transition="in" filter="fade">
                                      <p:cBhvr>
                                        <p:cTn id="7" dur="1000"/>
                                        <p:tgtEl>
                                          <p:spTgt spid="177"/>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178"/>
                                        </p:tgtEl>
                                        <p:attrNameLst>
                                          <p:attrName>style.visibility</p:attrName>
                                        </p:attrNameLst>
                                      </p:cBhvr>
                                      <p:to>
                                        <p:strVal val="visible"/>
                                      </p:to>
                                    </p:set>
                                    <p:animEffect transition="in" filter="fade">
                                      <p:cBhvr>
                                        <p:cTn id="11" dur="1000"/>
                                        <p:tgtEl>
                                          <p:spTgt spid="178"/>
                                        </p:tgtEl>
                                      </p:cBhvr>
                                    </p:animEffect>
                                  </p:childTnLst>
                                </p:cTn>
                              </p:par>
                            </p:childTnLst>
                          </p:cTn>
                        </p:par>
                        <p:par>
                          <p:cTn id="12" fill="hold">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179"/>
                                        </p:tgtEl>
                                        <p:attrNameLst>
                                          <p:attrName>style.visibility</p:attrName>
                                        </p:attrNameLst>
                                      </p:cBhvr>
                                      <p:to>
                                        <p:strVal val="visible"/>
                                      </p:to>
                                    </p:set>
                                    <p:animEffect transition="in" filter="fade">
                                      <p:cBhvr>
                                        <p:cTn id="15" dur="1000"/>
                                        <p:tgtEl>
                                          <p:spTgt spid="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 grpId="0" animBg="1"/>
      <p:bldP spid="178" grpId="0" animBg="1"/>
      <p:bldP spid="179" grpId="0" animBg="1"/>
    </p:bldLst>
  </p:timing>
</p:sld>
</file>

<file path=ppt/slides/slide8.xml><?xml version="1.0" encoding="utf-8"?>
<p:sld xmlns:a="http://schemas.openxmlformats.org/drawingml/2006/main" xmlns:r="http://schemas.openxmlformats.org/officeDocument/2006/relationships" xmlns:p="http://schemas.openxmlformats.org/presentationml/2006/main" showMasterSp="0">
  <p:cSld>
    <p:bg>
      <p:bgPr>
        <a:solidFill>
          <a:srgbClr val="0460A9"/>
        </a:solidFill>
        <a:effectLst/>
      </p:bgPr>
    </p:bg>
    <p:spTree>
      <p:nvGrpSpPr>
        <p:cNvPr id="1" name=""/>
        <p:cNvGrpSpPr/>
        <p:nvPr/>
      </p:nvGrpSpPr>
      <p:grpSpPr>
        <a:xfrm>
          <a:off x="0" y="0"/>
          <a:ext cx="0" cy="0"/>
          <a:chOff x="0" y="0"/>
          <a:chExt cx="0" cy="0"/>
        </a:xfrm>
      </p:grpSpPr>
      <p:sp>
        <p:nvSpPr>
          <p:cNvPr id="160" name="Freeform: Shape 159">
            <a:extLst>
              <a:ext uri="{FF2B5EF4-FFF2-40B4-BE49-F238E27FC236}">
                <a16:creationId xmlns:a16="http://schemas.microsoft.com/office/drawing/2014/main" id="{2AD85B78-9461-4990-A325-C7DB423C1C77}"/>
              </a:ext>
            </a:extLst>
          </p:cNvPr>
          <p:cNvSpPr/>
          <p:nvPr/>
        </p:nvSpPr>
        <p:spPr>
          <a:xfrm>
            <a:off x="10307360" y="107005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Freeform: Shape 110">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accent2"/>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a:extLst>
              <a:ext uri="{FF2B5EF4-FFF2-40B4-BE49-F238E27FC236}">
                <a16:creationId xmlns:a16="http://schemas.microsoft.com/office/drawing/2014/main" id="{FFF7B878-80EE-40AD-8688-16DADFFF6214}"/>
              </a:ext>
            </a:extLst>
          </p:cNvPr>
          <p:cNvSpPr/>
          <p:nvPr/>
        </p:nvSpPr>
        <p:spPr>
          <a:xfrm>
            <a:off x="10257781" y="1240313"/>
            <a:ext cx="1315452"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0460A9"/>
                </a:solidFill>
                <a:effectLst/>
                <a:uLnTx/>
                <a:uFillTx/>
                <a:latin typeface="Arial" panose="020B0604020202020204"/>
                <a:ea typeface="+mn-ea"/>
                <a:cs typeface="+mn-cs"/>
              </a:rPr>
              <a:t>Novartis heritage in Neuroscience</a:t>
            </a:r>
          </a:p>
        </p:txBody>
      </p:sp>
      <p:sp>
        <p:nvSpPr>
          <p:cNvPr id="89" name="Freeform: Shape 88">
            <a:extLst>
              <a:ext uri="{FF2B5EF4-FFF2-40B4-BE49-F238E27FC236}">
                <a16:creationId xmlns:a16="http://schemas.microsoft.com/office/drawing/2014/main" id="{27866C31-4C4B-4D62-9F94-43809EBF9E5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 name="Freeform: Shape 149">
            <a:extLst>
              <a:ext uri="{FF2B5EF4-FFF2-40B4-BE49-F238E27FC236}">
                <a16:creationId xmlns:a16="http://schemas.microsoft.com/office/drawing/2014/main" id="{DFD4B198-4731-4ADE-81A8-938D894AA15D}"/>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 name="Freeform: Shape 150">
            <a:extLst>
              <a:ext uri="{FF2B5EF4-FFF2-40B4-BE49-F238E27FC236}">
                <a16:creationId xmlns:a16="http://schemas.microsoft.com/office/drawing/2014/main" id="{4216C16D-BC88-4577-92FB-871F556FAB6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3" name="ABBREVIATIONS">
            <a:hlinkClick r:id="" action="ppaction://noaction" highlightClick="1"/>
            <a:extLst>
              <a:ext uri="{FF2B5EF4-FFF2-40B4-BE49-F238E27FC236}">
                <a16:creationId xmlns:a16="http://schemas.microsoft.com/office/drawing/2014/main" id="{D9932552-47C7-44F9-A46D-87949EB439C5}"/>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ABBREVIATIONS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54" name="Oval 153">
            <a:hlinkClick r:id="" action="ppaction://hlinkshowjump?jump=nextslide" highlightClick="1"/>
            <a:extLst>
              <a:ext uri="{FF2B5EF4-FFF2-40B4-BE49-F238E27FC236}">
                <a16:creationId xmlns:a16="http://schemas.microsoft.com/office/drawing/2014/main" id="{4B0A0596-9F3C-474B-B785-B21D0F686FF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5" name="Oval 154">
            <a:hlinkClick r:id="" action="ppaction://hlinkshowjump?jump=lastslideviewed" highlightClick="1"/>
            <a:extLst>
              <a:ext uri="{FF2B5EF4-FFF2-40B4-BE49-F238E27FC236}">
                <a16:creationId xmlns:a16="http://schemas.microsoft.com/office/drawing/2014/main" id="{5A888D69-AE5B-426A-9A65-C25CB198BD9C}"/>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59" name="Oval 158">
            <a:hlinkClick r:id="rId3" action="ppaction://hlinksldjump" highlightClick="1"/>
            <a:extLst>
              <a:ext uri="{FF2B5EF4-FFF2-40B4-BE49-F238E27FC236}">
                <a16:creationId xmlns:a16="http://schemas.microsoft.com/office/drawing/2014/main" id="{BC260D00-55B8-45E9-9D01-9C5C16C1E5A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0" name="Freeform: Shape 169">
            <a:hlinkClick r:id="rId4" action="ppaction://hlinksldjump" highlightClick="1"/>
            <a:extLst>
              <a:ext uri="{FF2B5EF4-FFF2-40B4-BE49-F238E27FC236}">
                <a16:creationId xmlns:a16="http://schemas.microsoft.com/office/drawing/2014/main" id="{33A92D10-0223-4C0E-90B1-23FE9F2435D2}"/>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1" name="Freeform: Shape 170">
            <a:hlinkClick r:id="rId5" action="ppaction://hlinksldjump" highlightClick="1"/>
            <a:extLst>
              <a:ext uri="{FF2B5EF4-FFF2-40B4-BE49-F238E27FC236}">
                <a16:creationId xmlns:a16="http://schemas.microsoft.com/office/drawing/2014/main" id="{64175939-87D7-4053-8C83-BBAB0E4F6B50}"/>
              </a:ext>
            </a:extLst>
          </p:cNvPr>
          <p:cNvSpPr/>
          <p:nvPr/>
        </p:nvSpPr>
        <p:spPr>
          <a:xfrm>
            <a:off x="10287000" y="1070055"/>
            <a:ext cx="1905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3" name="Freeform: Shape 172">
            <a:hlinkClick r:id="rId6" action="ppaction://hlinksldjump" highlightClick="1"/>
            <a:extLst>
              <a:ext uri="{FF2B5EF4-FFF2-40B4-BE49-F238E27FC236}">
                <a16:creationId xmlns:a16="http://schemas.microsoft.com/office/drawing/2014/main" id="{EEA18E5B-E81B-4877-8A30-FEAEC626F705}"/>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4" name="Freeform: Shape 173">
            <a:hlinkClick r:id="rId7" action="ppaction://hlinksldjump" highlightClick="1"/>
            <a:extLst>
              <a:ext uri="{FF2B5EF4-FFF2-40B4-BE49-F238E27FC236}">
                <a16:creationId xmlns:a16="http://schemas.microsoft.com/office/drawing/2014/main" id="{AC029B7C-F0AD-4ED2-B61B-324778406CC0}"/>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5" name="Freeform: Shape 174">
            <a:hlinkClick r:id="rId8" action="ppaction://hlinksldjump" highlightClick="1"/>
            <a:extLst>
              <a:ext uri="{FF2B5EF4-FFF2-40B4-BE49-F238E27FC236}">
                <a16:creationId xmlns:a16="http://schemas.microsoft.com/office/drawing/2014/main" id="{37C268E2-19A1-4932-8112-7ECA82159B85}"/>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6" name="Freeform: Shape 175">
            <a:hlinkClick r:id="rId9" action="ppaction://hlinksldjump" highlightClick="1"/>
            <a:extLst>
              <a:ext uri="{FF2B5EF4-FFF2-40B4-BE49-F238E27FC236}">
                <a16:creationId xmlns:a16="http://schemas.microsoft.com/office/drawing/2014/main" id="{E3D31FDD-18F0-4CD2-B7C3-2919C9C23F8C}"/>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7" name="Rectangle 176">
            <a:extLst>
              <a:ext uri="{FF2B5EF4-FFF2-40B4-BE49-F238E27FC236}">
                <a16:creationId xmlns:a16="http://schemas.microsoft.com/office/drawing/2014/main" id="{1B708CE6-2892-47FB-877E-D4C891A5A4DC}"/>
              </a:ext>
            </a:extLst>
          </p:cNvPr>
          <p:cNvSpPr/>
          <p:nvPr/>
        </p:nvSpPr>
        <p:spPr>
          <a:xfrm>
            <a:off x="294640" y="243536"/>
            <a:ext cx="9319260" cy="892552"/>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600" b="1" i="0" u="none" strike="noStrike" kern="1200" cap="none" spc="0" normalizeH="0" baseline="0" noProof="0" dirty="0">
                <a:ln>
                  <a:noFill/>
                </a:ln>
                <a:solidFill>
                  <a:srgbClr val="FFFFFF"/>
                </a:solidFill>
                <a:effectLst/>
                <a:uLnTx/>
                <a:uFillTx/>
                <a:latin typeface="Arial" panose="020B0604020202020204"/>
                <a:ea typeface="+mn-ea"/>
                <a:cs typeface="+mn-cs"/>
              </a:rPr>
              <a:t>Novartis has more than 75 years of experience reimagining neuroscience</a:t>
            </a:r>
          </a:p>
        </p:txBody>
      </p:sp>
      <p:sp>
        <p:nvSpPr>
          <p:cNvPr id="178" name="REFERENCES">
            <a:hlinkClick r:id="" action="ppaction://noaction" highlightClick="1"/>
            <a:extLst>
              <a:ext uri="{FF2B5EF4-FFF2-40B4-BE49-F238E27FC236}">
                <a16:creationId xmlns:a16="http://schemas.microsoft.com/office/drawing/2014/main" id="{197D3CA5-B56B-42AB-AD87-AD2FFF17D24F}"/>
              </a:ext>
            </a:extLst>
          </p:cNvPr>
          <p:cNvSpPr/>
          <p:nvPr/>
        </p:nvSpPr>
        <p:spPr>
          <a:xfrm>
            <a:off x="1810257" y="6305689"/>
            <a:ext cx="1310400"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endParaRPr>
          </a:p>
        </p:txBody>
      </p:sp>
      <p:sp>
        <p:nvSpPr>
          <p:cNvPr id="179" name="Rectangle 178">
            <a:extLst>
              <a:ext uri="{FF2B5EF4-FFF2-40B4-BE49-F238E27FC236}">
                <a16:creationId xmlns:a16="http://schemas.microsoft.com/office/drawing/2014/main" id="{FAF0FF7C-203E-4A23-AE9F-A03F7928A88A}"/>
              </a:ext>
            </a:extLst>
          </p:cNvPr>
          <p:cNvSpPr/>
          <p:nvPr/>
        </p:nvSpPr>
        <p:spPr>
          <a:xfrm>
            <a:off x="294640" y="5692170"/>
            <a:ext cx="9954260" cy="461665"/>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30000" noProof="0" dirty="0" err="1">
                <a:ln>
                  <a:noFill/>
                </a:ln>
                <a:solidFill>
                  <a:srgbClr val="FFFFFF"/>
                </a:solidFill>
                <a:effectLst/>
                <a:uLnTx/>
                <a:uFillTx/>
                <a:latin typeface="Arial" panose="020B0604020202020204"/>
                <a:ea typeface="+mn-ea"/>
                <a:cs typeface="+mn-cs"/>
              </a:rPr>
              <a:t>a</a:t>
            </a:r>
            <a:r>
              <a:rPr kumimoji="0" lang="en-GB" sz="1200" b="0" i="0" u="none" strike="noStrike" kern="1200" cap="none" spc="0" normalizeH="0" baseline="0" noProof="0" dirty="0" err="1">
                <a:ln>
                  <a:noFill/>
                </a:ln>
                <a:solidFill>
                  <a:srgbClr val="FFFFFF"/>
                </a:solidFill>
                <a:effectLst/>
                <a:uLnTx/>
                <a:uFillTx/>
                <a:latin typeface="Arial" panose="020B0604020202020204"/>
                <a:ea typeface="+mn-ea"/>
                <a:cs typeface="+mn-cs"/>
              </a:rPr>
              <a:t>Internal</a:t>
            </a: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t> estimate based on 2015 sales volumes and compliance rates for approved Novartis drugs in neurology and psychiatry. </a:t>
            </a:r>
            <a:b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200" b="0" i="0" u="none" strike="noStrike" kern="1200" cap="none" spc="0" normalizeH="0" baseline="30000" noProof="0" dirty="0" err="1">
                <a:ln>
                  <a:noFill/>
                </a:ln>
                <a:solidFill>
                  <a:srgbClr val="FFFFFF"/>
                </a:solidFill>
                <a:effectLst/>
                <a:uLnTx/>
                <a:uFillTx/>
                <a:latin typeface="Arial" panose="020B0604020202020204"/>
                <a:ea typeface="+mn-ea"/>
                <a:cs typeface="+mn-cs"/>
              </a:rPr>
              <a:t>b</a:t>
            </a:r>
            <a:r>
              <a:rPr kumimoji="0" lang="en-GB" sz="1200" b="0" i="0" u="none" strike="noStrike" kern="1200" cap="none" spc="0" normalizeH="0" baseline="0" noProof="0" dirty="0" err="1">
                <a:ln>
                  <a:noFill/>
                </a:ln>
                <a:solidFill>
                  <a:srgbClr val="FFFFFF"/>
                </a:solidFill>
                <a:effectLst/>
                <a:uLnTx/>
                <a:uFillTx/>
                <a:latin typeface="Arial" panose="020B0604020202020204"/>
                <a:ea typeface="+mn-ea"/>
                <a:cs typeface="+mn-cs"/>
              </a:rPr>
              <a:t>Indications</a:t>
            </a: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t> vary depending on country. </a:t>
            </a:r>
            <a:r>
              <a:rPr kumimoji="0" lang="en-GB" sz="1200" b="0" i="0" u="none" strike="noStrike" kern="1200" cap="none" spc="0" normalizeH="0" baseline="30000" noProof="0" dirty="0" err="1">
                <a:ln>
                  <a:noFill/>
                </a:ln>
                <a:solidFill>
                  <a:srgbClr val="FFFFFF"/>
                </a:solidFill>
                <a:effectLst/>
                <a:uLnTx/>
                <a:uFillTx/>
                <a:latin typeface="Arial" panose="020B0604020202020204"/>
                <a:ea typeface="+mn-ea"/>
                <a:cs typeface="+mn-cs"/>
              </a:rPr>
              <a:t>c</a:t>
            </a:r>
            <a:r>
              <a:rPr kumimoji="0" lang="en-GB" sz="1200" b="0" i="0" u="none" strike="noStrike" kern="1200" cap="none" spc="0" normalizeH="0" baseline="0" noProof="0" dirty="0" err="1">
                <a:ln>
                  <a:noFill/>
                </a:ln>
                <a:solidFill>
                  <a:srgbClr val="FFFFFF"/>
                </a:solidFill>
                <a:effectLst/>
                <a:uLnTx/>
                <a:uFillTx/>
                <a:latin typeface="Arial" panose="020B0604020202020204"/>
                <a:ea typeface="+mn-ea"/>
                <a:cs typeface="+mn-cs"/>
              </a:rPr>
              <a:t>Selected</a:t>
            </a: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t> development programs only shown, more in development</a:t>
            </a:r>
          </a:p>
        </p:txBody>
      </p:sp>
      <p:grpSp>
        <p:nvGrpSpPr>
          <p:cNvPr id="17" name="Group 16">
            <a:extLst>
              <a:ext uri="{FF2B5EF4-FFF2-40B4-BE49-F238E27FC236}">
                <a16:creationId xmlns:a16="http://schemas.microsoft.com/office/drawing/2014/main" id="{9CD24C87-1285-4885-BFF0-C6E9B147FBAD}"/>
              </a:ext>
            </a:extLst>
          </p:cNvPr>
          <p:cNvGrpSpPr/>
          <p:nvPr/>
        </p:nvGrpSpPr>
        <p:grpSpPr>
          <a:xfrm>
            <a:off x="2876134" y="1323053"/>
            <a:ext cx="2555178" cy="706347"/>
            <a:chOff x="2999801" y="1323053"/>
            <a:chExt cx="2555178" cy="706347"/>
          </a:xfrm>
        </p:grpSpPr>
        <p:sp>
          <p:nvSpPr>
            <p:cNvPr id="181" name="TextBox 180">
              <a:extLst>
                <a:ext uri="{FF2B5EF4-FFF2-40B4-BE49-F238E27FC236}">
                  <a16:creationId xmlns:a16="http://schemas.microsoft.com/office/drawing/2014/main" id="{9E1E5C62-779E-4514-AB17-252F7C86C59D}"/>
                </a:ext>
              </a:extLst>
            </p:cNvPr>
            <p:cNvSpPr txBox="1"/>
            <p:nvPr/>
          </p:nvSpPr>
          <p:spPr>
            <a:xfrm>
              <a:off x="3630950" y="1323053"/>
              <a:ext cx="1924029" cy="706347"/>
            </a:xfrm>
            <a:prstGeom prst="rect">
              <a:avLst/>
            </a:prstGeom>
            <a:noFill/>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More than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2 million </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patients treated annually</a:t>
              </a:r>
              <a:r>
                <a:rPr kumimoji="0" lang="en-GB" sz="1400" b="0" i="0" u="none" strike="noStrike" kern="1200" cap="none" spc="0" normalizeH="0" baseline="30000" noProof="0" dirty="0">
                  <a:ln>
                    <a:noFill/>
                  </a:ln>
                  <a:solidFill>
                    <a:srgbClr val="FFFFFF"/>
                  </a:solidFill>
                  <a:effectLst/>
                  <a:uLnTx/>
                  <a:uFillTx/>
                  <a:latin typeface="Arial" panose="020B0604020202020204"/>
                  <a:ea typeface="+mn-ea"/>
                  <a:cs typeface="+mn-cs"/>
                </a:rPr>
                <a:t>a</a:t>
              </a:r>
            </a:p>
          </p:txBody>
        </p:sp>
        <p:grpSp>
          <p:nvGrpSpPr>
            <p:cNvPr id="184" name="Group 183">
              <a:extLst>
                <a:ext uri="{FF2B5EF4-FFF2-40B4-BE49-F238E27FC236}">
                  <a16:creationId xmlns:a16="http://schemas.microsoft.com/office/drawing/2014/main" id="{C43671ED-88BA-48B5-84CA-50E2B2E0CDA3}"/>
                </a:ext>
              </a:extLst>
            </p:cNvPr>
            <p:cNvGrpSpPr/>
            <p:nvPr/>
          </p:nvGrpSpPr>
          <p:grpSpPr>
            <a:xfrm>
              <a:off x="2999801" y="1365663"/>
              <a:ext cx="621127" cy="621127"/>
              <a:chOff x="4178381" y="2532066"/>
              <a:chExt cx="621127" cy="621127"/>
            </a:xfrm>
          </p:grpSpPr>
          <p:sp>
            <p:nvSpPr>
              <p:cNvPr id="185" name="Oval 184">
                <a:extLst>
                  <a:ext uri="{FF2B5EF4-FFF2-40B4-BE49-F238E27FC236}">
                    <a16:creationId xmlns:a16="http://schemas.microsoft.com/office/drawing/2014/main" id="{0937FAFB-2C92-462E-B61B-0E662245A5AB}"/>
                  </a:ext>
                </a:extLst>
              </p:cNvPr>
              <p:cNvSpPr/>
              <p:nvPr/>
            </p:nvSpPr>
            <p:spPr>
              <a:xfrm>
                <a:off x="4178381" y="2532066"/>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86" name="Picture 185" descr="A close up of a logo&#10;&#10;Description automatically generated">
                <a:extLst>
                  <a:ext uri="{FF2B5EF4-FFF2-40B4-BE49-F238E27FC236}">
                    <a16:creationId xmlns:a16="http://schemas.microsoft.com/office/drawing/2014/main" id="{907C62BB-6307-429C-8496-59861C89F2AF}"/>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4179691" y="2533376"/>
                <a:ext cx="618507" cy="618507"/>
              </a:xfrm>
              <a:prstGeom prst="rect">
                <a:avLst/>
              </a:prstGeom>
            </p:spPr>
          </p:pic>
        </p:grpSp>
      </p:grpSp>
      <p:grpSp>
        <p:nvGrpSpPr>
          <p:cNvPr id="16" name="Group 15">
            <a:extLst>
              <a:ext uri="{FF2B5EF4-FFF2-40B4-BE49-F238E27FC236}">
                <a16:creationId xmlns:a16="http://schemas.microsoft.com/office/drawing/2014/main" id="{BEFE842B-DD87-40AA-A969-D4C9562F3D38}"/>
              </a:ext>
            </a:extLst>
          </p:cNvPr>
          <p:cNvGrpSpPr/>
          <p:nvPr/>
        </p:nvGrpSpPr>
        <p:grpSpPr>
          <a:xfrm>
            <a:off x="345004" y="1323053"/>
            <a:ext cx="2497256" cy="706347"/>
            <a:chOff x="345004" y="1323053"/>
            <a:chExt cx="2497256" cy="706347"/>
          </a:xfrm>
        </p:grpSpPr>
        <p:sp>
          <p:nvSpPr>
            <p:cNvPr id="180" name="TextBox 179">
              <a:extLst>
                <a:ext uri="{FF2B5EF4-FFF2-40B4-BE49-F238E27FC236}">
                  <a16:creationId xmlns:a16="http://schemas.microsoft.com/office/drawing/2014/main" id="{6AC8B728-FA27-4CC2-916D-36A0FCC7FC5D}"/>
                </a:ext>
              </a:extLst>
            </p:cNvPr>
            <p:cNvSpPr txBox="1"/>
            <p:nvPr/>
          </p:nvSpPr>
          <p:spPr>
            <a:xfrm>
              <a:off x="980376" y="1323053"/>
              <a:ext cx="1861884" cy="706347"/>
            </a:xfrm>
            <a:prstGeom prst="rect">
              <a:avLst/>
            </a:prstGeom>
            <a:noFill/>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More than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3000</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dedicated associates in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90</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countries</a:t>
              </a:r>
              <a:endParaRPr kumimoji="0" lang="en-GB" sz="14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grpSp>
          <p:nvGrpSpPr>
            <p:cNvPr id="187" name="Group 186">
              <a:extLst>
                <a:ext uri="{FF2B5EF4-FFF2-40B4-BE49-F238E27FC236}">
                  <a16:creationId xmlns:a16="http://schemas.microsoft.com/office/drawing/2014/main" id="{F1EA697A-A53F-450F-8A06-EB72EF33A037}"/>
                </a:ext>
              </a:extLst>
            </p:cNvPr>
            <p:cNvGrpSpPr/>
            <p:nvPr/>
          </p:nvGrpSpPr>
          <p:grpSpPr>
            <a:xfrm>
              <a:off x="345004" y="1350147"/>
              <a:ext cx="652159" cy="652159"/>
              <a:chOff x="936824" y="2499724"/>
              <a:chExt cx="652159" cy="652159"/>
            </a:xfrm>
          </p:grpSpPr>
          <p:sp>
            <p:nvSpPr>
              <p:cNvPr id="188" name="Oval 187">
                <a:extLst>
                  <a:ext uri="{FF2B5EF4-FFF2-40B4-BE49-F238E27FC236}">
                    <a16:creationId xmlns:a16="http://schemas.microsoft.com/office/drawing/2014/main" id="{C2F2E216-BCD0-48E9-B677-E37A5439C0FA}"/>
                  </a:ext>
                </a:extLst>
              </p:cNvPr>
              <p:cNvSpPr/>
              <p:nvPr/>
            </p:nvSpPr>
            <p:spPr>
              <a:xfrm>
                <a:off x="952340" y="2515240"/>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89" name="Picture 188" descr="A close up of a necklace&#10;&#10;Description automatically generated">
                <a:extLst>
                  <a:ext uri="{FF2B5EF4-FFF2-40B4-BE49-F238E27FC236}">
                    <a16:creationId xmlns:a16="http://schemas.microsoft.com/office/drawing/2014/main" id="{A898A5D3-79DA-4DB2-BC34-2E0176707176}"/>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936824" y="2499724"/>
                <a:ext cx="652159" cy="652159"/>
              </a:xfrm>
              <a:prstGeom prst="rect">
                <a:avLst/>
              </a:prstGeom>
            </p:spPr>
          </p:pic>
        </p:grpSp>
      </p:grpSp>
      <p:grpSp>
        <p:nvGrpSpPr>
          <p:cNvPr id="190" name="Group 189">
            <a:extLst>
              <a:ext uri="{FF2B5EF4-FFF2-40B4-BE49-F238E27FC236}">
                <a16:creationId xmlns:a16="http://schemas.microsoft.com/office/drawing/2014/main" id="{71307490-2D00-47FD-9578-5AD46E76C6CA}"/>
              </a:ext>
            </a:extLst>
          </p:cNvPr>
          <p:cNvGrpSpPr/>
          <p:nvPr/>
        </p:nvGrpSpPr>
        <p:grpSpPr>
          <a:xfrm>
            <a:off x="5198486" y="1365663"/>
            <a:ext cx="621127" cy="621127"/>
            <a:chOff x="7152817" y="2514064"/>
            <a:chExt cx="621127" cy="621127"/>
          </a:xfrm>
        </p:grpSpPr>
        <p:sp>
          <p:nvSpPr>
            <p:cNvPr id="191" name="Oval 190">
              <a:extLst>
                <a:ext uri="{FF2B5EF4-FFF2-40B4-BE49-F238E27FC236}">
                  <a16:creationId xmlns:a16="http://schemas.microsoft.com/office/drawing/2014/main" id="{21541062-EEA3-4603-B484-00098D4B48A5}"/>
                </a:ext>
              </a:extLst>
            </p:cNvPr>
            <p:cNvSpPr/>
            <p:nvPr/>
          </p:nvSpPr>
          <p:spPr>
            <a:xfrm>
              <a:off x="7152817" y="2514064"/>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92" name="Picture 191" descr="A close up of a logo&#10;&#10;Description automatically generated">
              <a:extLst>
                <a:ext uri="{FF2B5EF4-FFF2-40B4-BE49-F238E27FC236}">
                  <a16:creationId xmlns:a16="http://schemas.microsoft.com/office/drawing/2014/main" id="{56A6976D-54E0-4AB0-85E3-D07ABBB006C8}"/>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7154127" y="2515374"/>
              <a:ext cx="618507" cy="618507"/>
            </a:xfrm>
            <a:prstGeom prst="rect">
              <a:avLst/>
            </a:prstGeom>
          </p:spPr>
        </p:pic>
      </p:grpSp>
      <p:grpSp>
        <p:nvGrpSpPr>
          <p:cNvPr id="19" name="Group 18">
            <a:extLst>
              <a:ext uri="{FF2B5EF4-FFF2-40B4-BE49-F238E27FC236}">
                <a16:creationId xmlns:a16="http://schemas.microsoft.com/office/drawing/2014/main" id="{5B70CF5A-4162-4D68-A557-8FF675A4424C}"/>
              </a:ext>
            </a:extLst>
          </p:cNvPr>
          <p:cNvGrpSpPr/>
          <p:nvPr/>
        </p:nvGrpSpPr>
        <p:grpSpPr>
          <a:xfrm>
            <a:off x="7586932" y="1365663"/>
            <a:ext cx="2776268" cy="621127"/>
            <a:chOff x="8247332" y="1365663"/>
            <a:chExt cx="2776268" cy="621127"/>
          </a:xfrm>
        </p:grpSpPr>
        <p:sp>
          <p:nvSpPr>
            <p:cNvPr id="182" name="TextBox 181">
              <a:extLst>
                <a:ext uri="{FF2B5EF4-FFF2-40B4-BE49-F238E27FC236}">
                  <a16:creationId xmlns:a16="http://schemas.microsoft.com/office/drawing/2014/main" id="{C387DD88-E610-4674-8B80-FA3AE9B9E44A}"/>
                </a:ext>
              </a:extLst>
            </p:cNvPr>
            <p:cNvSpPr txBox="1"/>
            <p:nvPr/>
          </p:nvSpPr>
          <p:spPr>
            <a:xfrm>
              <a:off x="8870842" y="1369505"/>
              <a:ext cx="2152758" cy="501676"/>
            </a:xfrm>
            <a:prstGeom prst="rect">
              <a:avLst/>
            </a:prstGeom>
            <a:noFill/>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Launching neurologic innovations since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1946</a:t>
              </a:r>
              <a:r>
                <a:rPr kumimoji="0" lang="en-GB" sz="1400" b="0" i="0" u="none" strike="noStrike" kern="1200" cap="none" spc="0" normalizeH="0" baseline="30000" noProof="0" dirty="0">
                  <a:ln>
                    <a:noFill/>
                  </a:ln>
                  <a:solidFill>
                    <a:srgbClr val="FFFFFF"/>
                  </a:solidFill>
                  <a:effectLst/>
                  <a:uLnTx/>
                  <a:uFillTx/>
                  <a:latin typeface="Arial" panose="020B0604020202020204"/>
                  <a:ea typeface="+mn-ea"/>
                  <a:cs typeface="+mn-cs"/>
                </a:rPr>
                <a:t>b</a:t>
              </a:r>
            </a:p>
          </p:txBody>
        </p:sp>
        <p:grpSp>
          <p:nvGrpSpPr>
            <p:cNvPr id="193" name="Group 192">
              <a:extLst>
                <a:ext uri="{FF2B5EF4-FFF2-40B4-BE49-F238E27FC236}">
                  <a16:creationId xmlns:a16="http://schemas.microsoft.com/office/drawing/2014/main" id="{619F8A40-8E21-4242-A399-8A9255BEDD2B}"/>
                </a:ext>
              </a:extLst>
            </p:cNvPr>
            <p:cNvGrpSpPr/>
            <p:nvPr/>
          </p:nvGrpSpPr>
          <p:grpSpPr>
            <a:xfrm>
              <a:off x="8247332" y="1365663"/>
              <a:ext cx="621127" cy="621127"/>
              <a:chOff x="9662112" y="2542877"/>
              <a:chExt cx="621127" cy="621127"/>
            </a:xfrm>
          </p:grpSpPr>
          <p:sp>
            <p:nvSpPr>
              <p:cNvPr id="194" name="Oval 193">
                <a:extLst>
                  <a:ext uri="{FF2B5EF4-FFF2-40B4-BE49-F238E27FC236}">
                    <a16:creationId xmlns:a16="http://schemas.microsoft.com/office/drawing/2014/main" id="{4CB7E589-3215-4B16-9058-D07FBE905B72}"/>
                  </a:ext>
                </a:extLst>
              </p:cNvPr>
              <p:cNvSpPr/>
              <p:nvPr/>
            </p:nvSpPr>
            <p:spPr>
              <a:xfrm>
                <a:off x="9662112" y="2542877"/>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195" name="Group 194">
                <a:extLst>
                  <a:ext uri="{FF2B5EF4-FFF2-40B4-BE49-F238E27FC236}">
                    <a16:creationId xmlns:a16="http://schemas.microsoft.com/office/drawing/2014/main" id="{9D38A98B-E470-4851-9E0A-49102DF8E616}"/>
                  </a:ext>
                </a:extLst>
              </p:cNvPr>
              <p:cNvGrpSpPr/>
              <p:nvPr/>
            </p:nvGrpSpPr>
            <p:grpSpPr>
              <a:xfrm>
                <a:off x="9767094" y="2647859"/>
                <a:ext cx="411163" cy="411163"/>
                <a:chOff x="9731376" y="3143251"/>
                <a:chExt cx="411163" cy="411163"/>
              </a:xfrm>
            </p:grpSpPr>
            <p:sp>
              <p:nvSpPr>
                <p:cNvPr id="196" name="Freeform 5">
                  <a:extLst>
                    <a:ext uri="{FF2B5EF4-FFF2-40B4-BE49-F238E27FC236}">
                      <a16:creationId xmlns:a16="http://schemas.microsoft.com/office/drawing/2014/main" id="{1E7BF294-F907-45A9-84D2-444F0AE1AAE1}"/>
                    </a:ext>
                  </a:extLst>
                </p:cNvPr>
                <p:cNvSpPr>
                  <a:spLocks noEditPoints="1"/>
                </p:cNvSpPr>
                <p:nvPr/>
              </p:nvSpPr>
              <p:spPr bwMode="auto">
                <a:xfrm>
                  <a:off x="9731376" y="3143251"/>
                  <a:ext cx="411163" cy="411163"/>
                </a:xfrm>
                <a:custGeom>
                  <a:avLst/>
                  <a:gdLst>
                    <a:gd name="T0" fmla="*/ 424 w 559"/>
                    <a:gd name="T1" fmla="*/ 314 h 558"/>
                    <a:gd name="T2" fmla="*/ 539 w 559"/>
                    <a:gd name="T3" fmla="*/ 29 h 558"/>
                    <a:gd name="T4" fmla="*/ 279 w 559"/>
                    <a:gd name="T5" fmla="*/ 101 h 558"/>
                    <a:gd name="T6" fmla="*/ 140 w 559"/>
                    <a:gd name="T7" fmla="*/ 126 h 558"/>
                    <a:gd name="T8" fmla="*/ 4 w 559"/>
                    <a:gd name="T9" fmla="*/ 257 h 558"/>
                    <a:gd name="T10" fmla="*/ 4 w 559"/>
                    <a:gd name="T11" fmla="*/ 272 h 558"/>
                    <a:gd name="T12" fmla="*/ 116 w 559"/>
                    <a:gd name="T13" fmla="*/ 283 h 558"/>
                    <a:gd name="T14" fmla="*/ 74 w 559"/>
                    <a:gd name="T15" fmla="*/ 343 h 558"/>
                    <a:gd name="T16" fmla="*/ 4 w 559"/>
                    <a:gd name="T17" fmla="*/ 540 h 558"/>
                    <a:gd name="T18" fmla="*/ 19 w 559"/>
                    <a:gd name="T19" fmla="*/ 555 h 558"/>
                    <a:gd name="T20" fmla="*/ 216 w 559"/>
                    <a:gd name="T21" fmla="*/ 485 h 558"/>
                    <a:gd name="T22" fmla="*/ 275 w 559"/>
                    <a:gd name="T23" fmla="*/ 442 h 558"/>
                    <a:gd name="T24" fmla="*/ 286 w 559"/>
                    <a:gd name="T25" fmla="*/ 554 h 558"/>
                    <a:gd name="T26" fmla="*/ 302 w 559"/>
                    <a:gd name="T27" fmla="*/ 554 h 558"/>
                    <a:gd name="T28" fmla="*/ 432 w 559"/>
                    <a:gd name="T29" fmla="*/ 419 h 558"/>
                    <a:gd name="T30" fmla="*/ 504 w 559"/>
                    <a:gd name="T31" fmla="*/ 162 h 558"/>
                    <a:gd name="T32" fmla="*/ 433 w 559"/>
                    <a:gd name="T33" fmla="*/ 126 h 558"/>
                    <a:gd name="T34" fmla="*/ 519 w 559"/>
                    <a:gd name="T35" fmla="*/ 40 h 558"/>
                    <a:gd name="T36" fmla="*/ 225 w 559"/>
                    <a:gd name="T37" fmla="*/ 154 h 558"/>
                    <a:gd name="T38" fmla="*/ 35 w 559"/>
                    <a:gd name="T39" fmla="*/ 256 h 558"/>
                    <a:gd name="T40" fmla="*/ 105 w 559"/>
                    <a:gd name="T41" fmla="*/ 506 h 558"/>
                    <a:gd name="T42" fmla="*/ 52 w 559"/>
                    <a:gd name="T43" fmla="*/ 454 h 558"/>
                    <a:gd name="T44" fmla="*/ 148 w 559"/>
                    <a:gd name="T45" fmla="*/ 329 h 558"/>
                    <a:gd name="T46" fmla="*/ 142 w 559"/>
                    <a:gd name="T47" fmla="*/ 367 h 558"/>
                    <a:gd name="T48" fmla="*/ 126 w 559"/>
                    <a:gd name="T49" fmla="*/ 418 h 558"/>
                    <a:gd name="T50" fmla="*/ 141 w 559"/>
                    <a:gd name="T51" fmla="*/ 433 h 558"/>
                    <a:gd name="T52" fmla="*/ 191 w 559"/>
                    <a:gd name="T53" fmla="*/ 417 h 558"/>
                    <a:gd name="T54" fmla="*/ 230 w 559"/>
                    <a:gd name="T55" fmla="*/ 410 h 558"/>
                    <a:gd name="T56" fmla="*/ 105 w 559"/>
                    <a:gd name="T57" fmla="*/ 506 h 558"/>
                    <a:gd name="T58" fmla="*/ 251 w 559"/>
                    <a:gd name="T59" fmla="*/ 387 h 558"/>
                    <a:gd name="T60" fmla="*/ 202 w 559"/>
                    <a:gd name="T61" fmla="*/ 397 h 558"/>
                    <a:gd name="T62" fmla="*/ 174 w 559"/>
                    <a:gd name="T63" fmla="*/ 319 h 558"/>
                    <a:gd name="T64" fmla="*/ 136 w 559"/>
                    <a:gd name="T65" fmla="*/ 273 h 558"/>
                    <a:gd name="T66" fmla="*/ 376 w 559"/>
                    <a:gd name="T67" fmla="*/ 62 h 558"/>
                    <a:gd name="T68" fmla="*/ 418 w 559"/>
                    <a:gd name="T69" fmla="*/ 141 h 558"/>
                    <a:gd name="T70" fmla="*/ 443 w 559"/>
                    <a:gd name="T71" fmla="*/ 265 h 558"/>
                    <a:gd name="T72" fmla="*/ 303 w 559"/>
                    <a:gd name="T73" fmla="*/ 523 h 558"/>
                    <a:gd name="T74" fmla="*/ 404 w 559"/>
                    <a:gd name="T75" fmla="*/ 334 h 558"/>
                    <a:gd name="T76" fmla="*/ 303 w 559"/>
                    <a:gd name="T77" fmla="*/ 523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9" h="558">
                      <a:moveTo>
                        <a:pt x="432" y="419"/>
                      </a:moveTo>
                      <a:cubicBezTo>
                        <a:pt x="424" y="314"/>
                        <a:pt x="424" y="314"/>
                        <a:pt x="424" y="314"/>
                      </a:cubicBezTo>
                      <a:cubicBezTo>
                        <a:pt x="436" y="302"/>
                        <a:pt x="448" y="290"/>
                        <a:pt x="458" y="280"/>
                      </a:cubicBezTo>
                      <a:cubicBezTo>
                        <a:pt x="559" y="179"/>
                        <a:pt x="540" y="35"/>
                        <a:pt x="539" y="29"/>
                      </a:cubicBezTo>
                      <a:cubicBezTo>
                        <a:pt x="538" y="24"/>
                        <a:pt x="534" y="20"/>
                        <a:pt x="530" y="20"/>
                      </a:cubicBezTo>
                      <a:cubicBezTo>
                        <a:pt x="524" y="19"/>
                        <a:pt x="379" y="0"/>
                        <a:pt x="279" y="101"/>
                      </a:cubicBezTo>
                      <a:cubicBezTo>
                        <a:pt x="269" y="111"/>
                        <a:pt x="257" y="122"/>
                        <a:pt x="244" y="135"/>
                      </a:cubicBezTo>
                      <a:cubicBezTo>
                        <a:pt x="140" y="126"/>
                        <a:pt x="140" y="126"/>
                        <a:pt x="140" y="126"/>
                      </a:cubicBezTo>
                      <a:cubicBezTo>
                        <a:pt x="137" y="126"/>
                        <a:pt x="134" y="127"/>
                        <a:pt x="131" y="129"/>
                      </a:cubicBezTo>
                      <a:cubicBezTo>
                        <a:pt x="4" y="257"/>
                        <a:pt x="4" y="257"/>
                        <a:pt x="4" y="257"/>
                      </a:cubicBezTo>
                      <a:cubicBezTo>
                        <a:pt x="1" y="260"/>
                        <a:pt x="0" y="264"/>
                        <a:pt x="1" y="268"/>
                      </a:cubicBezTo>
                      <a:cubicBezTo>
                        <a:pt x="2" y="270"/>
                        <a:pt x="3" y="271"/>
                        <a:pt x="4" y="272"/>
                      </a:cubicBezTo>
                      <a:cubicBezTo>
                        <a:pt x="6" y="274"/>
                        <a:pt x="8" y="275"/>
                        <a:pt x="11" y="275"/>
                      </a:cubicBezTo>
                      <a:cubicBezTo>
                        <a:pt x="116" y="283"/>
                        <a:pt x="116" y="283"/>
                        <a:pt x="116" y="283"/>
                      </a:cubicBezTo>
                      <a:cubicBezTo>
                        <a:pt x="141" y="308"/>
                        <a:pt x="141" y="308"/>
                        <a:pt x="141" y="308"/>
                      </a:cubicBezTo>
                      <a:cubicBezTo>
                        <a:pt x="117" y="312"/>
                        <a:pt x="93" y="323"/>
                        <a:pt x="74" y="343"/>
                      </a:cubicBezTo>
                      <a:cubicBezTo>
                        <a:pt x="35" y="381"/>
                        <a:pt x="33" y="418"/>
                        <a:pt x="31" y="453"/>
                      </a:cubicBezTo>
                      <a:cubicBezTo>
                        <a:pt x="30" y="482"/>
                        <a:pt x="28" y="510"/>
                        <a:pt x="4" y="540"/>
                      </a:cubicBezTo>
                      <a:cubicBezTo>
                        <a:pt x="0" y="544"/>
                        <a:pt x="1" y="550"/>
                        <a:pt x="5" y="554"/>
                      </a:cubicBezTo>
                      <a:cubicBezTo>
                        <a:pt x="8" y="558"/>
                        <a:pt x="15" y="558"/>
                        <a:pt x="19" y="555"/>
                      </a:cubicBezTo>
                      <a:cubicBezTo>
                        <a:pt x="49" y="530"/>
                        <a:pt x="76" y="529"/>
                        <a:pt x="106" y="527"/>
                      </a:cubicBezTo>
                      <a:cubicBezTo>
                        <a:pt x="141" y="525"/>
                        <a:pt x="177" y="523"/>
                        <a:pt x="216" y="485"/>
                      </a:cubicBezTo>
                      <a:cubicBezTo>
                        <a:pt x="235" y="465"/>
                        <a:pt x="247" y="441"/>
                        <a:pt x="250" y="417"/>
                      </a:cubicBezTo>
                      <a:cubicBezTo>
                        <a:pt x="275" y="442"/>
                        <a:pt x="275" y="442"/>
                        <a:pt x="275" y="442"/>
                      </a:cubicBezTo>
                      <a:cubicBezTo>
                        <a:pt x="283" y="548"/>
                        <a:pt x="283" y="548"/>
                        <a:pt x="283" y="548"/>
                      </a:cubicBezTo>
                      <a:cubicBezTo>
                        <a:pt x="284" y="550"/>
                        <a:pt x="285" y="553"/>
                        <a:pt x="286" y="554"/>
                      </a:cubicBezTo>
                      <a:cubicBezTo>
                        <a:pt x="288" y="556"/>
                        <a:pt x="289" y="556"/>
                        <a:pt x="290" y="557"/>
                      </a:cubicBezTo>
                      <a:cubicBezTo>
                        <a:pt x="294" y="558"/>
                        <a:pt x="299" y="557"/>
                        <a:pt x="302" y="554"/>
                      </a:cubicBezTo>
                      <a:cubicBezTo>
                        <a:pt x="429" y="427"/>
                        <a:pt x="429" y="427"/>
                        <a:pt x="429" y="427"/>
                      </a:cubicBezTo>
                      <a:cubicBezTo>
                        <a:pt x="431" y="425"/>
                        <a:pt x="432" y="422"/>
                        <a:pt x="432" y="419"/>
                      </a:cubicBezTo>
                      <a:close/>
                      <a:moveTo>
                        <a:pt x="519" y="40"/>
                      </a:moveTo>
                      <a:cubicBezTo>
                        <a:pt x="520" y="59"/>
                        <a:pt x="521" y="108"/>
                        <a:pt x="504" y="162"/>
                      </a:cubicBezTo>
                      <a:cubicBezTo>
                        <a:pt x="477" y="158"/>
                        <a:pt x="452" y="145"/>
                        <a:pt x="433" y="126"/>
                      </a:cubicBezTo>
                      <a:cubicBezTo>
                        <a:pt x="433" y="126"/>
                        <a:pt x="433" y="126"/>
                        <a:pt x="433" y="126"/>
                      </a:cubicBezTo>
                      <a:cubicBezTo>
                        <a:pt x="414" y="106"/>
                        <a:pt x="401" y="81"/>
                        <a:pt x="396" y="54"/>
                      </a:cubicBezTo>
                      <a:cubicBezTo>
                        <a:pt x="450" y="37"/>
                        <a:pt x="500" y="38"/>
                        <a:pt x="519" y="40"/>
                      </a:cubicBezTo>
                      <a:close/>
                      <a:moveTo>
                        <a:pt x="143" y="148"/>
                      </a:moveTo>
                      <a:cubicBezTo>
                        <a:pt x="225" y="154"/>
                        <a:pt x="225" y="154"/>
                        <a:pt x="225" y="154"/>
                      </a:cubicBezTo>
                      <a:cubicBezTo>
                        <a:pt x="179" y="200"/>
                        <a:pt x="130" y="249"/>
                        <a:pt x="117" y="262"/>
                      </a:cubicBezTo>
                      <a:cubicBezTo>
                        <a:pt x="35" y="256"/>
                        <a:pt x="35" y="256"/>
                        <a:pt x="35" y="256"/>
                      </a:cubicBezTo>
                      <a:lnTo>
                        <a:pt x="143" y="148"/>
                      </a:lnTo>
                      <a:close/>
                      <a:moveTo>
                        <a:pt x="105" y="506"/>
                      </a:moveTo>
                      <a:cubicBezTo>
                        <a:pt x="84" y="507"/>
                        <a:pt x="63" y="508"/>
                        <a:pt x="42" y="517"/>
                      </a:cubicBezTo>
                      <a:cubicBezTo>
                        <a:pt x="50" y="495"/>
                        <a:pt x="51" y="474"/>
                        <a:pt x="52" y="454"/>
                      </a:cubicBezTo>
                      <a:cubicBezTo>
                        <a:pt x="54" y="421"/>
                        <a:pt x="56" y="391"/>
                        <a:pt x="89" y="358"/>
                      </a:cubicBezTo>
                      <a:cubicBezTo>
                        <a:pt x="106" y="341"/>
                        <a:pt x="127" y="331"/>
                        <a:pt x="148" y="329"/>
                      </a:cubicBezTo>
                      <a:cubicBezTo>
                        <a:pt x="139" y="356"/>
                        <a:pt x="139" y="356"/>
                        <a:pt x="139" y="356"/>
                      </a:cubicBezTo>
                      <a:cubicBezTo>
                        <a:pt x="138" y="360"/>
                        <a:pt x="139" y="364"/>
                        <a:pt x="142" y="367"/>
                      </a:cubicBezTo>
                      <a:cubicBezTo>
                        <a:pt x="159" y="384"/>
                        <a:pt x="159" y="384"/>
                        <a:pt x="159" y="384"/>
                      </a:cubicBezTo>
                      <a:cubicBezTo>
                        <a:pt x="126" y="418"/>
                        <a:pt x="126" y="418"/>
                        <a:pt x="126" y="418"/>
                      </a:cubicBezTo>
                      <a:cubicBezTo>
                        <a:pt x="122" y="422"/>
                        <a:pt x="122" y="429"/>
                        <a:pt x="126" y="433"/>
                      </a:cubicBezTo>
                      <a:cubicBezTo>
                        <a:pt x="130" y="437"/>
                        <a:pt x="137" y="437"/>
                        <a:pt x="141" y="433"/>
                      </a:cubicBezTo>
                      <a:cubicBezTo>
                        <a:pt x="174" y="400"/>
                        <a:pt x="174" y="400"/>
                        <a:pt x="174" y="400"/>
                      </a:cubicBezTo>
                      <a:cubicBezTo>
                        <a:pt x="191" y="417"/>
                        <a:pt x="191" y="417"/>
                        <a:pt x="191" y="417"/>
                      </a:cubicBezTo>
                      <a:cubicBezTo>
                        <a:pt x="194" y="420"/>
                        <a:pt x="198" y="421"/>
                        <a:pt x="202" y="419"/>
                      </a:cubicBezTo>
                      <a:cubicBezTo>
                        <a:pt x="230" y="410"/>
                        <a:pt x="230" y="410"/>
                        <a:pt x="230" y="410"/>
                      </a:cubicBezTo>
                      <a:cubicBezTo>
                        <a:pt x="228" y="431"/>
                        <a:pt x="218" y="453"/>
                        <a:pt x="201" y="470"/>
                      </a:cubicBezTo>
                      <a:cubicBezTo>
                        <a:pt x="168" y="503"/>
                        <a:pt x="137" y="504"/>
                        <a:pt x="105" y="506"/>
                      </a:cubicBezTo>
                      <a:close/>
                      <a:moveTo>
                        <a:pt x="285" y="422"/>
                      </a:moveTo>
                      <a:cubicBezTo>
                        <a:pt x="251" y="387"/>
                        <a:pt x="251" y="387"/>
                        <a:pt x="251" y="387"/>
                      </a:cubicBezTo>
                      <a:cubicBezTo>
                        <a:pt x="248" y="385"/>
                        <a:pt x="244" y="384"/>
                        <a:pt x="240" y="385"/>
                      </a:cubicBezTo>
                      <a:cubicBezTo>
                        <a:pt x="202" y="397"/>
                        <a:pt x="202" y="397"/>
                        <a:pt x="202" y="397"/>
                      </a:cubicBezTo>
                      <a:cubicBezTo>
                        <a:pt x="161" y="357"/>
                        <a:pt x="161" y="357"/>
                        <a:pt x="161" y="357"/>
                      </a:cubicBezTo>
                      <a:cubicBezTo>
                        <a:pt x="174" y="319"/>
                        <a:pt x="174" y="319"/>
                        <a:pt x="174" y="319"/>
                      </a:cubicBezTo>
                      <a:cubicBezTo>
                        <a:pt x="175" y="315"/>
                        <a:pt x="174" y="311"/>
                        <a:pt x="171" y="308"/>
                      </a:cubicBezTo>
                      <a:cubicBezTo>
                        <a:pt x="136" y="273"/>
                        <a:pt x="136" y="273"/>
                        <a:pt x="136" y="273"/>
                      </a:cubicBezTo>
                      <a:cubicBezTo>
                        <a:pt x="162" y="247"/>
                        <a:pt x="246" y="163"/>
                        <a:pt x="294" y="116"/>
                      </a:cubicBezTo>
                      <a:cubicBezTo>
                        <a:pt x="319" y="90"/>
                        <a:pt x="348" y="73"/>
                        <a:pt x="376" y="62"/>
                      </a:cubicBezTo>
                      <a:cubicBezTo>
                        <a:pt x="382" y="91"/>
                        <a:pt x="396" y="119"/>
                        <a:pt x="418" y="141"/>
                      </a:cubicBezTo>
                      <a:cubicBezTo>
                        <a:pt x="418" y="141"/>
                        <a:pt x="418" y="141"/>
                        <a:pt x="418" y="141"/>
                      </a:cubicBezTo>
                      <a:cubicBezTo>
                        <a:pt x="439" y="162"/>
                        <a:pt x="467" y="177"/>
                        <a:pt x="497" y="182"/>
                      </a:cubicBezTo>
                      <a:cubicBezTo>
                        <a:pt x="485" y="211"/>
                        <a:pt x="468" y="240"/>
                        <a:pt x="443" y="265"/>
                      </a:cubicBezTo>
                      <a:cubicBezTo>
                        <a:pt x="395" y="312"/>
                        <a:pt x="311" y="397"/>
                        <a:pt x="285" y="422"/>
                      </a:cubicBezTo>
                      <a:close/>
                      <a:moveTo>
                        <a:pt x="303" y="523"/>
                      </a:moveTo>
                      <a:cubicBezTo>
                        <a:pt x="296" y="441"/>
                        <a:pt x="296" y="441"/>
                        <a:pt x="296" y="441"/>
                      </a:cubicBezTo>
                      <a:cubicBezTo>
                        <a:pt x="310" y="428"/>
                        <a:pt x="359" y="379"/>
                        <a:pt x="404" y="334"/>
                      </a:cubicBezTo>
                      <a:cubicBezTo>
                        <a:pt x="410" y="415"/>
                        <a:pt x="410" y="415"/>
                        <a:pt x="410" y="415"/>
                      </a:cubicBezTo>
                      <a:lnTo>
                        <a:pt x="303" y="5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7" name="Freeform 6">
                  <a:extLst>
                    <a:ext uri="{FF2B5EF4-FFF2-40B4-BE49-F238E27FC236}">
                      <a16:creationId xmlns:a16="http://schemas.microsoft.com/office/drawing/2014/main" id="{6E5C96AF-A7BD-4596-9B0A-2C65CCAD29DA}"/>
                    </a:ext>
                  </a:extLst>
                </p:cNvPr>
                <p:cNvSpPr>
                  <a:spLocks noEditPoints="1"/>
                </p:cNvSpPr>
                <p:nvPr/>
              </p:nvSpPr>
              <p:spPr bwMode="auto">
                <a:xfrm>
                  <a:off x="9936163" y="3252788"/>
                  <a:ext cx="96838" cy="96838"/>
                </a:xfrm>
                <a:custGeom>
                  <a:avLst/>
                  <a:gdLst>
                    <a:gd name="T0" fmla="*/ 108 w 133"/>
                    <a:gd name="T1" fmla="*/ 24 h 133"/>
                    <a:gd name="T2" fmla="*/ 18 w 133"/>
                    <a:gd name="T3" fmla="*/ 24 h 133"/>
                    <a:gd name="T4" fmla="*/ 0 w 133"/>
                    <a:gd name="T5" fmla="*/ 69 h 133"/>
                    <a:gd name="T6" fmla="*/ 18 w 133"/>
                    <a:gd name="T7" fmla="*/ 114 h 133"/>
                    <a:gd name="T8" fmla="*/ 18 w 133"/>
                    <a:gd name="T9" fmla="*/ 114 h 133"/>
                    <a:gd name="T10" fmla="*/ 63 w 133"/>
                    <a:gd name="T11" fmla="*/ 133 h 133"/>
                    <a:gd name="T12" fmla="*/ 108 w 133"/>
                    <a:gd name="T13" fmla="*/ 114 h 133"/>
                    <a:gd name="T14" fmla="*/ 108 w 133"/>
                    <a:gd name="T15" fmla="*/ 24 h 133"/>
                    <a:gd name="T16" fmla="*/ 63 w 133"/>
                    <a:gd name="T17" fmla="*/ 112 h 133"/>
                    <a:gd name="T18" fmla="*/ 33 w 133"/>
                    <a:gd name="T19" fmla="*/ 99 h 133"/>
                    <a:gd name="T20" fmla="*/ 33 w 133"/>
                    <a:gd name="T21" fmla="*/ 99 h 133"/>
                    <a:gd name="T22" fmla="*/ 33 w 133"/>
                    <a:gd name="T23" fmla="*/ 99 h 133"/>
                    <a:gd name="T24" fmla="*/ 21 w 133"/>
                    <a:gd name="T25" fmla="*/ 69 h 133"/>
                    <a:gd name="T26" fmla="*/ 33 w 133"/>
                    <a:gd name="T27" fmla="*/ 40 h 133"/>
                    <a:gd name="T28" fmla="*/ 93 w 133"/>
                    <a:gd name="T29" fmla="*/ 40 h 133"/>
                    <a:gd name="T30" fmla="*/ 93 w 133"/>
                    <a:gd name="T31" fmla="*/ 99 h 133"/>
                    <a:gd name="T32" fmla="*/ 63 w 133"/>
                    <a:gd name="T33" fmla="*/ 1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3" h="133">
                      <a:moveTo>
                        <a:pt x="108" y="24"/>
                      </a:moveTo>
                      <a:cubicBezTo>
                        <a:pt x="83" y="0"/>
                        <a:pt x="43" y="0"/>
                        <a:pt x="18" y="24"/>
                      </a:cubicBezTo>
                      <a:cubicBezTo>
                        <a:pt x="6" y="36"/>
                        <a:pt x="0" y="52"/>
                        <a:pt x="0" y="69"/>
                      </a:cubicBezTo>
                      <a:cubicBezTo>
                        <a:pt x="0" y="86"/>
                        <a:pt x="6" y="102"/>
                        <a:pt x="18" y="114"/>
                      </a:cubicBezTo>
                      <a:cubicBezTo>
                        <a:pt x="18" y="114"/>
                        <a:pt x="18" y="114"/>
                        <a:pt x="18" y="114"/>
                      </a:cubicBezTo>
                      <a:cubicBezTo>
                        <a:pt x="30" y="126"/>
                        <a:pt x="46" y="133"/>
                        <a:pt x="63" y="133"/>
                      </a:cubicBezTo>
                      <a:cubicBezTo>
                        <a:pt x="80" y="133"/>
                        <a:pt x="96" y="126"/>
                        <a:pt x="108" y="114"/>
                      </a:cubicBezTo>
                      <a:cubicBezTo>
                        <a:pt x="133" y="90"/>
                        <a:pt x="133" y="49"/>
                        <a:pt x="108" y="24"/>
                      </a:cubicBezTo>
                      <a:close/>
                      <a:moveTo>
                        <a:pt x="63" y="112"/>
                      </a:moveTo>
                      <a:cubicBezTo>
                        <a:pt x="52" y="112"/>
                        <a:pt x="41" y="107"/>
                        <a:pt x="33" y="99"/>
                      </a:cubicBezTo>
                      <a:cubicBezTo>
                        <a:pt x="33" y="99"/>
                        <a:pt x="33" y="99"/>
                        <a:pt x="33" y="99"/>
                      </a:cubicBezTo>
                      <a:cubicBezTo>
                        <a:pt x="33" y="99"/>
                        <a:pt x="33" y="99"/>
                        <a:pt x="33" y="99"/>
                      </a:cubicBezTo>
                      <a:cubicBezTo>
                        <a:pt x="25" y="91"/>
                        <a:pt x="21" y="81"/>
                        <a:pt x="21" y="69"/>
                      </a:cubicBezTo>
                      <a:cubicBezTo>
                        <a:pt x="21" y="58"/>
                        <a:pt x="25" y="48"/>
                        <a:pt x="33" y="40"/>
                      </a:cubicBezTo>
                      <a:cubicBezTo>
                        <a:pt x="50" y="23"/>
                        <a:pt x="76" y="23"/>
                        <a:pt x="93" y="40"/>
                      </a:cubicBezTo>
                      <a:cubicBezTo>
                        <a:pt x="109" y="56"/>
                        <a:pt x="109" y="83"/>
                        <a:pt x="93" y="99"/>
                      </a:cubicBezTo>
                      <a:cubicBezTo>
                        <a:pt x="85" y="107"/>
                        <a:pt x="74" y="112"/>
                        <a:pt x="63" y="11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98" name="Freeform 7">
                  <a:extLst>
                    <a:ext uri="{FF2B5EF4-FFF2-40B4-BE49-F238E27FC236}">
                      <a16:creationId xmlns:a16="http://schemas.microsoft.com/office/drawing/2014/main" id="{46E746D1-DB83-46B8-A05B-F61702ABE609}"/>
                    </a:ext>
                  </a:extLst>
                </p:cNvPr>
                <p:cNvSpPr>
                  <a:spLocks/>
                </p:cNvSpPr>
                <p:nvPr/>
              </p:nvSpPr>
              <p:spPr bwMode="auto">
                <a:xfrm>
                  <a:off x="9883776" y="3355976"/>
                  <a:ext cx="46038" cy="46038"/>
                </a:xfrm>
                <a:custGeom>
                  <a:avLst/>
                  <a:gdLst>
                    <a:gd name="T0" fmla="*/ 58 w 62"/>
                    <a:gd name="T1" fmla="*/ 4 h 63"/>
                    <a:gd name="T2" fmla="*/ 43 w 62"/>
                    <a:gd name="T3" fmla="*/ 4 h 63"/>
                    <a:gd name="T4" fmla="*/ 4 w 62"/>
                    <a:gd name="T5" fmla="*/ 43 h 63"/>
                    <a:gd name="T6" fmla="*/ 4 w 62"/>
                    <a:gd name="T7" fmla="*/ 58 h 63"/>
                    <a:gd name="T8" fmla="*/ 19 w 62"/>
                    <a:gd name="T9" fmla="*/ 58 h 63"/>
                    <a:gd name="T10" fmla="*/ 58 w 62"/>
                    <a:gd name="T11" fmla="*/ 19 h 63"/>
                    <a:gd name="T12" fmla="*/ 58 w 62"/>
                    <a:gd name="T13" fmla="*/ 4 h 63"/>
                  </a:gdLst>
                  <a:ahLst/>
                  <a:cxnLst>
                    <a:cxn ang="0">
                      <a:pos x="T0" y="T1"/>
                    </a:cxn>
                    <a:cxn ang="0">
                      <a:pos x="T2" y="T3"/>
                    </a:cxn>
                    <a:cxn ang="0">
                      <a:pos x="T4" y="T5"/>
                    </a:cxn>
                    <a:cxn ang="0">
                      <a:pos x="T6" y="T7"/>
                    </a:cxn>
                    <a:cxn ang="0">
                      <a:pos x="T8" y="T9"/>
                    </a:cxn>
                    <a:cxn ang="0">
                      <a:pos x="T10" y="T11"/>
                    </a:cxn>
                    <a:cxn ang="0">
                      <a:pos x="T12" y="T13"/>
                    </a:cxn>
                  </a:cxnLst>
                  <a:rect l="0" t="0" r="r" b="b"/>
                  <a:pathLst>
                    <a:path w="62" h="63">
                      <a:moveTo>
                        <a:pt x="58" y="4"/>
                      </a:moveTo>
                      <a:cubicBezTo>
                        <a:pt x="54" y="0"/>
                        <a:pt x="47" y="0"/>
                        <a:pt x="43" y="4"/>
                      </a:cubicBezTo>
                      <a:cubicBezTo>
                        <a:pt x="4" y="43"/>
                        <a:pt x="4" y="43"/>
                        <a:pt x="4" y="43"/>
                      </a:cubicBezTo>
                      <a:cubicBezTo>
                        <a:pt x="0" y="47"/>
                        <a:pt x="0" y="54"/>
                        <a:pt x="4" y="58"/>
                      </a:cubicBezTo>
                      <a:cubicBezTo>
                        <a:pt x="8" y="63"/>
                        <a:pt x="15" y="63"/>
                        <a:pt x="19" y="58"/>
                      </a:cubicBezTo>
                      <a:cubicBezTo>
                        <a:pt x="58" y="19"/>
                        <a:pt x="58" y="19"/>
                        <a:pt x="58" y="19"/>
                      </a:cubicBezTo>
                      <a:cubicBezTo>
                        <a:pt x="62" y="15"/>
                        <a:pt x="62" y="8"/>
                        <a:pt x="5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grpSp>
      <p:grpSp>
        <p:nvGrpSpPr>
          <p:cNvPr id="14" name="View all">
            <a:extLst>
              <a:ext uri="{FF2B5EF4-FFF2-40B4-BE49-F238E27FC236}">
                <a16:creationId xmlns:a16="http://schemas.microsoft.com/office/drawing/2014/main" id="{3A8260C0-CF65-493E-A622-74E9DFBCAFA1}"/>
              </a:ext>
            </a:extLst>
          </p:cNvPr>
          <p:cNvGrpSpPr/>
          <p:nvPr/>
        </p:nvGrpSpPr>
        <p:grpSpPr>
          <a:xfrm>
            <a:off x="3736993" y="5352584"/>
            <a:ext cx="1068641" cy="330200"/>
            <a:chOff x="9001443" y="5092700"/>
            <a:chExt cx="1242725" cy="330200"/>
          </a:xfrm>
        </p:grpSpPr>
        <p:sp>
          <p:nvSpPr>
            <p:cNvPr id="226" name="Rectangle: Rounded Corners 225">
              <a:extLst>
                <a:ext uri="{FF2B5EF4-FFF2-40B4-BE49-F238E27FC236}">
                  <a16:creationId xmlns:a16="http://schemas.microsoft.com/office/drawing/2014/main" id="{7B617D2E-1ACF-4EEA-AA7B-AF2D6E9FDAB0}"/>
                </a:ext>
              </a:extLst>
            </p:cNvPr>
            <p:cNvSpPr/>
            <p:nvPr/>
          </p:nvSpPr>
          <p:spPr>
            <a:xfrm>
              <a:off x="9001443" y="5092700"/>
              <a:ext cx="124272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VIEW ALL</a:t>
              </a:r>
            </a:p>
          </p:txBody>
        </p:sp>
        <p:sp>
          <p:nvSpPr>
            <p:cNvPr id="234" name="Freeform: Shape 233">
              <a:extLst>
                <a:ext uri="{FF2B5EF4-FFF2-40B4-BE49-F238E27FC236}">
                  <a16:creationId xmlns:a16="http://schemas.microsoft.com/office/drawing/2014/main" id="{BCCD0B3C-6E64-480A-98C7-4F5E6764F749}"/>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61" name="Group 360">
            <a:extLst>
              <a:ext uri="{FF2B5EF4-FFF2-40B4-BE49-F238E27FC236}">
                <a16:creationId xmlns:a16="http://schemas.microsoft.com/office/drawing/2014/main" id="{17356AC6-44C4-437B-B895-42DE24AE2D1B}"/>
              </a:ext>
            </a:extLst>
          </p:cNvPr>
          <p:cNvGrpSpPr/>
          <p:nvPr/>
        </p:nvGrpSpPr>
        <p:grpSpPr>
          <a:xfrm>
            <a:off x="314386" y="3108621"/>
            <a:ext cx="10715564" cy="1038462"/>
            <a:chOff x="314386" y="3336404"/>
            <a:chExt cx="10158860" cy="984511"/>
          </a:xfrm>
        </p:grpSpPr>
        <p:sp>
          <p:nvSpPr>
            <p:cNvPr id="362" name="TextBox 361">
              <a:extLst>
                <a:ext uri="{FF2B5EF4-FFF2-40B4-BE49-F238E27FC236}">
                  <a16:creationId xmlns:a16="http://schemas.microsoft.com/office/drawing/2014/main" id="{DE499147-3D35-40B2-8C3A-3C0DB5074233}"/>
                </a:ext>
              </a:extLst>
            </p:cNvPr>
            <p:cNvSpPr txBox="1"/>
            <p:nvPr/>
          </p:nvSpPr>
          <p:spPr>
            <a:xfrm>
              <a:off x="408111" y="3404560"/>
              <a:ext cx="2778781"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1946</a:t>
              </a:r>
              <a:endParaRPr kumimoji="0" lang="en-GB" sz="1100" b="0" i="0" u="none" strike="noStrike" kern="1200" cap="none" spc="0" normalizeH="0" baseline="30000" noProof="0" dirty="0">
                <a:ln>
                  <a:noFill/>
                </a:ln>
                <a:solidFill>
                  <a:schemeClr val="accent2">
                    <a:lumMod val="40000"/>
                    <a:lumOff val="60000"/>
                  </a:schemeClr>
                </a:solidFill>
                <a:effectLst/>
                <a:uLnTx/>
                <a:uFillTx/>
                <a:latin typeface="Arial" panose="020B0604020202020204"/>
                <a:ea typeface="+mn-ea"/>
                <a:cs typeface="+mn-cs"/>
              </a:endParaRPr>
            </a:p>
          </p:txBody>
        </p:sp>
        <p:sp>
          <p:nvSpPr>
            <p:cNvPr id="363" name="TextBox 362">
              <a:extLst>
                <a:ext uri="{FF2B5EF4-FFF2-40B4-BE49-F238E27FC236}">
                  <a16:creationId xmlns:a16="http://schemas.microsoft.com/office/drawing/2014/main" id="{68427F98-A0BD-4746-8029-504210E5E692}"/>
                </a:ext>
              </a:extLst>
            </p:cNvPr>
            <p:cNvSpPr txBox="1"/>
            <p:nvPr/>
          </p:nvSpPr>
          <p:spPr>
            <a:xfrm>
              <a:off x="1887204" y="3988538"/>
              <a:ext cx="2445344" cy="323154"/>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1960</a:t>
              </a:r>
              <a:r>
                <a:rPr kumimoji="0" lang="en-GB" sz="17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 – </a:t>
              </a: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1970 </a:t>
              </a:r>
              <a:endParaRPr kumimoji="0" lang="en-GB" sz="1100" b="0" i="0" u="none" strike="noStrike" kern="1200" cap="none" spc="0" normalizeH="0" baseline="30000" noProof="0" dirty="0">
                <a:ln>
                  <a:noFill/>
                </a:ln>
                <a:solidFill>
                  <a:schemeClr val="accent2">
                    <a:lumMod val="40000"/>
                    <a:lumOff val="60000"/>
                  </a:schemeClr>
                </a:solidFill>
                <a:effectLst/>
                <a:uLnTx/>
                <a:uFillTx/>
                <a:latin typeface="Arial" panose="020B0604020202020204"/>
                <a:ea typeface="+mn-ea"/>
                <a:cs typeface="+mn-cs"/>
              </a:endParaRPr>
            </a:p>
          </p:txBody>
        </p:sp>
        <p:sp>
          <p:nvSpPr>
            <p:cNvPr id="364" name="TextBox 363">
              <a:extLst>
                <a:ext uri="{FF2B5EF4-FFF2-40B4-BE49-F238E27FC236}">
                  <a16:creationId xmlns:a16="http://schemas.microsoft.com/office/drawing/2014/main" id="{62F2B648-BA25-46AC-907E-5D3487BCD3C9}"/>
                </a:ext>
              </a:extLst>
            </p:cNvPr>
            <p:cNvSpPr txBox="1"/>
            <p:nvPr/>
          </p:nvSpPr>
          <p:spPr>
            <a:xfrm>
              <a:off x="4629287" y="3997761"/>
              <a:ext cx="4080543" cy="323154"/>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2000 – 2009 </a:t>
              </a:r>
              <a:endParaRPr kumimoji="0" lang="en-GB" sz="1100" b="0" i="0" u="none" strike="noStrike" kern="1200" cap="none" spc="0" normalizeH="0" baseline="30000" noProof="0" dirty="0">
                <a:ln>
                  <a:noFill/>
                </a:ln>
                <a:solidFill>
                  <a:schemeClr val="accent2">
                    <a:lumMod val="40000"/>
                    <a:lumOff val="60000"/>
                  </a:schemeClr>
                </a:solidFill>
                <a:effectLst/>
                <a:uLnTx/>
                <a:uFillTx/>
                <a:latin typeface="Arial" panose="020B0604020202020204"/>
                <a:ea typeface="+mn-ea"/>
                <a:cs typeface="+mn-cs"/>
              </a:endParaRPr>
            </a:p>
          </p:txBody>
        </p:sp>
        <p:sp>
          <p:nvSpPr>
            <p:cNvPr id="365" name="TextBox 364">
              <a:extLst>
                <a:ext uri="{FF2B5EF4-FFF2-40B4-BE49-F238E27FC236}">
                  <a16:creationId xmlns:a16="http://schemas.microsoft.com/office/drawing/2014/main" id="{3C07A92E-2A1A-463F-B27E-D6838A0B32E4}"/>
                </a:ext>
              </a:extLst>
            </p:cNvPr>
            <p:cNvSpPr txBox="1"/>
            <p:nvPr/>
          </p:nvSpPr>
          <p:spPr>
            <a:xfrm>
              <a:off x="3403601" y="3404559"/>
              <a:ext cx="3296719"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1980 – 1999 </a:t>
              </a:r>
              <a:endParaRPr kumimoji="0" lang="en-GB" sz="1100" b="0" i="0" u="none" strike="noStrike" kern="1200" cap="none" spc="0" normalizeH="0" baseline="30000" noProof="0" dirty="0">
                <a:ln>
                  <a:noFill/>
                </a:ln>
                <a:solidFill>
                  <a:schemeClr val="accent2">
                    <a:lumMod val="40000"/>
                    <a:lumOff val="60000"/>
                  </a:schemeClr>
                </a:solidFill>
                <a:effectLst/>
                <a:uLnTx/>
                <a:uFillTx/>
                <a:latin typeface="Arial" panose="020B0604020202020204"/>
                <a:ea typeface="+mn-ea"/>
                <a:cs typeface="+mn-cs"/>
              </a:endParaRPr>
            </a:p>
          </p:txBody>
        </p:sp>
        <p:sp>
          <p:nvSpPr>
            <p:cNvPr id="366" name="TextBox 365">
              <a:extLst>
                <a:ext uri="{FF2B5EF4-FFF2-40B4-BE49-F238E27FC236}">
                  <a16:creationId xmlns:a16="http://schemas.microsoft.com/office/drawing/2014/main" id="{9A497436-21CB-4611-A94A-82959C9776E8}"/>
                </a:ext>
              </a:extLst>
            </p:cNvPr>
            <p:cNvSpPr txBox="1"/>
            <p:nvPr/>
          </p:nvSpPr>
          <p:spPr>
            <a:xfrm>
              <a:off x="6321462" y="3404559"/>
              <a:ext cx="4151784"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2010 – 2019</a:t>
              </a:r>
              <a:endParaRPr kumimoji="0" lang="en-GB" sz="1100" b="0" i="0" u="none" strike="noStrike" kern="1200" cap="none" spc="0" normalizeH="0" baseline="30000" noProof="0" dirty="0">
                <a:ln>
                  <a:noFill/>
                </a:ln>
                <a:solidFill>
                  <a:schemeClr val="accent2">
                    <a:lumMod val="40000"/>
                    <a:lumOff val="60000"/>
                  </a:schemeClr>
                </a:solidFill>
                <a:effectLst/>
                <a:uLnTx/>
                <a:uFillTx/>
                <a:latin typeface="Arial" panose="020B0604020202020204"/>
                <a:ea typeface="+mn-ea"/>
                <a:cs typeface="+mn-cs"/>
              </a:endParaRPr>
            </a:p>
          </p:txBody>
        </p:sp>
        <p:sp>
          <p:nvSpPr>
            <p:cNvPr id="367" name="TextBox 366">
              <a:extLst>
                <a:ext uri="{FF2B5EF4-FFF2-40B4-BE49-F238E27FC236}">
                  <a16:creationId xmlns:a16="http://schemas.microsoft.com/office/drawing/2014/main" id="{37B34930-86E2-451F-8D9C-32B627400BBD}"/>
                </a:ext>
              </a:extLst>
            </p:cNvPr>
            <p:cNvSpPr txBox="1"/>
            <p:nvPr/>
          </p:nvSpPr>
          <p:spPr>
            <a:xfrm>
              <a:off x="6780820" y="3988538"/>
              <a:ext cx="3373927" cy="323154"/>
            </a:xfrm>
            <a:prstGeom prst="rect">
              <a:avLst/>
            </a:prstGeom>
            <a:noFill/>
            <a:ln>
              <a:noFill/>
            </a:ln>
          </p:spPr>
          <p:txBody>
            <a:bodyPr wrap="square" rtlCol="0">
              <a:spAutoFit/>
            </a:bodyPr>
            <a:lstStyle/>
            <a:p>
              <a:pPr marL="0" marR="0" lvl="0" indent="0" algn="r"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Currently in </a:t>
              </a:r>
              <a:r>
                <a:rPr kumimoji="0" lang="en-GB" sz="1700" b="1" i="0" u="none" strike="noStrike" kern="1200" cap="none" spc="0" normalizeH="0" baseline="0" noProof="0" dirty="0" err="1">
                  <a:ln>
                    <a:noFill/>
                  </a:ln>
                  <a:solidFill>
                    <a:schemeClr val="accent2">
                      <a:lumMod val="40000"/>
                      <a:lumOff val="60000"/>
                    </a:schemeClr>
                  </a:solidFill>
                  <a:effectLst/>
                  <a:uLnTx/>
                  <a:uFillTx/>
                  <a:latin typeface="Arial Black" panose="020B0A04020102020204"/>
                  <a:ea typeface="+mn-ea"/>
                  <a:cs typeface="+mn-cs"/>
                </a:rPr>
                <a:t>development</a:t>
              </a:r>
              <a:r>
                <a:rPr kumimoji="0" lang="en-GB" sz="1700" b="1" i="0" u="none" strike="noStrike" kern="1200" cap="none" spc="0" normalizeH="0" baseline="30000" noProof="0" dirty="0" err="1">
                  <a:ln>
                    <a:noFill/>
                  </a:ln>
                  <a:solidFill>
                    <a:schemeClr val="accent2">
                      <a:lumMod val="40000"/>
                      <a:lumOff val="60000"/>
                    </a:schemeClr>
                  </a:solidFill>
                  <a:effectLst/>
                  <a:uLnTx/>
                  <a:uFillTx/>
                  <a:latin typeface="Arial Black" panose="020B0A04020102020204"/>
                  <a:ea typeface="+mn-ea"/>
                  <a:cs typeface="+mn-cs"/>
                </a:rPr>
                <a:t>c</a:t>
              </a:r>
              <a:endParaRPr kumimoji="0" lang="en-GB" sz="1100" b="0" i="0" u="none" strike="noStrike" kern="1200" cap="none" spc="0" normalizeH="0" baseline="30000" noProof="0" dirty="0">
                <a:ln>
                  <a:noFill/>
                </a:ln>
                <a:solidFill>
                  <a:schemeClr val="accent2">
                    <a:lumMod val="40000"/>
                    <a:lumOff val="60000"/>
                  </a:schemeClr>
                </a:solidFill>
                <a:effectLst/>
                <a:uLnTx/>
                <a:uFillTx/>
                <a:latin typeface="Arial" panose="020B0604020202020204"/>
                <a:ea typeface="+mn-ea"/>
                <a:cs typeface="+mn-cs"/>
              </a:endParaRPr>
            </a:p>
          </p:txBody>
        </p:sp>
        <p:cxnSp>
          <p:nvCxnSpPr>
            <p:cNvPr id="368" name="Straight Connector 367">
              <a:extLst>
                <a:ext uri="{FF2B5EF4-FFF2-40B4-BE49-F238E27FC236}">
                  <a16:creationId xmlns:a16="http://schemas.microsoft.com/office/drawing/2014/main" id="{F7B4D14C-2B95-4AA6-86A5-F64C84267E14}"/>
                </a:ext>
              </a:extLst>
            </p:cNvPr>
            <p:cNvCxnSpPr/>
            <p:nvPr/>
          </p:nvCxnSpPr>
          <p:spPr>
            <a:xfrm>
              <a:off x="372108" y="3813048"/>
              <a:ext cx="9793088"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69" name="Group 368">
              <a:extLst>
                <a:ext uri="{FF2B5EF4-FFF2-40B4-BE49-F238E27FC236}">
                  <a16:creationId xmlns:a16="http://schemas.microsoft.com/office/drawing/2014/main" id="{78337779-0D72-4A06-B868-34991AAA368B}"/>
                </a:ext>
              </a:extLst>
            </p:cNvPr>
            <p:cNvGrpSpPr/>
            <p:nvPr/>
          </p:nvGrpSpPr>
          <p:grpSpPr>
            <a:xfrm>
              <a:off x="314386" y="3336404"/>
              <a:ext cx="157202" cy="540514"/>
              <a:chOff x="1609786" y="4437112"/>
              <a:chExt cx="157202" cy="540514"/>
            </a:xfrm>
          </p:grpSpPr>
          <p:cxnSp>
            <p:nvCxnSpPr>
              <p:cNvPr id="385" name="Straight Arrow Connector 384">
                <a:extLst>
                  <a:ext uri="{FF2B5EF4-FFF2-40B4-BE49-F238E27FC236}">
                    <a16:creationId xmlns:a16="http://schemas.microsoft.com/office/drawing/2014/main" id="{84FC844B-C651-409F-93F5-4CC780AC6304}"/>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6" name="Oval 385">
                <a:extLst>
                  <a:ext uri="{FF2B5EF4-FFF2-40B4-BE49-F238E27FC236}">
                    <a16:creationId xmlns:a16="http://schemas.microsoft.com/office/drawing/2014/main" id="{5E020BC7-8C62-4228-891D-E13BD4923C3E}"/>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chemeClr val="accent2">
                      <a:lumMod val="40000"/>
                      <a:lumOff val="60000"/>
                    </a:schemeClr>
                  </a:solidFill>
                  <a:effectLst/>
                  <a:uLnTx/>
                  <a:uFillTx/>
                  <a:latin typeface="Arial" panose="020B0604020202020204"/>
                  <a:ea typeface="+mn-ea"/>
                  <a:cs typeface="+mn-cs"/>
                </a:endParaRPr>
              </a:p>
            </p:txBody>
          </p:sp>
        </p:grpSp>
        <p:grpSp>
          <p:nvGrpSpPr>
            <p:cNvPr id="370" name="Group 369">
              <a:extLst>
                <a:ext uri="{FF2B5EF4-FFF2-40B4-BE49-F238E27FC236}">
                  <a16:creationId xmlns:a16="http://schemas.microsoft.com/office/drawing/2014/main" id="{19C4F4E3-D011-4EF7-9620-8A7A6B09BD20}"/>
                </a:ext>
              </a:extLst>
            </p:cNvPr>
            <p:cNvGrpSpPr/>
            <p:nvPr/>
          </p:nvGrpSpPr>
          <p:grpSpPr>
            <a:xfrm rot="10800000">
              <a:off x="4548573" y="3719716"/>
              <a:ext cx="157202" cy="540514"/>
              <a:chOff x="1609786" y="4437112"/>
              <a:chExt cx="157202" cy="540514"/>
            </a:xfrm>
          </p:grpSpPr>
          <p:cxnSp>
            <p:nvCxnSpPr>
              <p:cNvPr id="383" name="Straight Arrow Connector 382">
                <a:extLst>
                  <a:ext uri="{FF2B5EF4-FFF2-40B4-BE49-F238E27FC236}">
                    <a16:creationId xmlns:a16="http://schemas.microsoft.com/office/drawing/2014/main" id="{3EEAC083-684C-42D5-9B1A-B24D5819413E}"/>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4" name="Oval 383">
                <a:extLst>
                  <a:ext uri="{FF2B5EF4-FFF2-40B4-BE49-F238E27FC236}">
                    <a16:creationId xmlns:a16="http://schemas.microsoft.com/office/drawing/2014/main" id="{D6660E06-6D9B-4BEE-BF9B-848DFE23471F}"/>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chemeClr val="accent2">
                      <a:lumMod val="40000"/>
                      <a:lumOff val="60000"/>
                    </a:schemeClr>
                  </a:solidFill>
                  <a:effectLst/>
                  <a:uLnTx/>
                  <a:uFillTx/>
                  <a:latin typeface="Arial" panose="020B0604020202020204"/>
                  <a:ea typeface="+mn-ea"/>
                  <a:cs typeface="+mn-cs"/>
                </a:endParaRPr>
              </a:p>
            </p:txBody>
          </p:sp>
        </p:grpSp>
        <p:grpSp>
          <p:nvGrpSpPr>
            <p:cNvPr id="371" name="Group 370">
              <a:extLst>
                <a:ext uri="{FF2B5EF4-FFF2-40B4-BE49-F238E27FC236}">
                  <a16:creationId xmlns:a16="http://schemas.microsoft.com/office/drawing/2014/main" id="{5B63F7DB-F84A-481D-BD5E-3E67BAF8B5C5}"/>
                </a:ext>
              </a:extLst>
            </p:cNvPr>
            <p:cNvGrpSpPr/>
            <p:nvPr/>
          </p:nvGrpSpPr>
          <p:grpSpPr>
            <a:xfrm>
              <a:off x="6231235" y="3336404"/>
              <a:ext cx="157202" cy="540514"/>
              <a:chOff x="1609786" y="4437112"/>
              <a:chExt cx="157202" cy="540514"/>
            </a:xfrm>
          </p:grpSpPr>
          <p:cxnSp>
            <p:nvCxnSpPr>
              <p:cNvPr id="381" name="Straight Arrow Connector 380">
                <a:extLst>
                  <a:ext uri="{FF2B5EF4-FFF2-40B4-BE49-F238E27FC236}">
                    <a16:creationId xmlns:a16="http://schemas.microsoft.com/office/drawing/2014/main" id="{4DBEB654-DCE8-4D17-B284-6FF20C9B6E54}"/>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2" name="Oval 381">
                <a:extLst>
                  <a:ext uri="{FF2B5EF4-FFF2-40B4-BE49-F238E27FC236}">
                    <a16:creationId xmlns:a16="http://schemas.microsoft.com/office/drawing/2014/main" id="{A2D52F60-6349-48B1-8870-1DD2B9416B35}"/>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chemeClr val="accent2">
                      <a:lumMod val="40000"/>
                      <a:lumOff val="60000"/>
                    </a:schemeClr>
                  </a:solidFill>
                  <a:effectLst/>
                  <a:uLnTx/>
                  <a:uFillTx/>
                  <a:latin typeface="Arial" panose="020B0604020202020204"/>
                  <a:ea typeface="+mn-ea"/>
                  <a:cs typeface="+mn-cs"/>
                </a:endParaRPr>
              </a:p>
            </p:txBody>
          </p:sp>
        </p:grpSp>
        <p:grpSp>
          <p:nvGrpSpPr>
            <p:cNvPr id="372" name="Group 371">
              <a:extLst>
                <a:ext uri="{FF2B5EF4-FFF2-40B4-BE49-F238E27FC236}">
                  <a16:creationId xmlns:a16="http://schemas.microsoft.com/office/drawing/2014/main" id="{94F6947A-A769-4CEA-B3FA-0FE8969782EA}"/>
                </a:ext>
              </a:extLst>
            </p:cNvPr>
            <p:cNvGrpSpPr/>
            <p:nvPr/>
          </p:nvGrpSpPr>
          <p:grpSpPr>
            <a:xfrm rot="10800000">
              <a:off x="10188014" y="3719716"/>
              <a:ext cx="157202" cy="540514"/>
              <a:chOff x="1609786" y="4437112"/>
              <a:chExt cx="157202" cy="540514"/>
            </a:xfrm>
          </p:grpSpPr>
          <p:cxnSp>
            <p:nvCxnSpPr>
              <p:cNvPr id="379" name="Straight Arrow Connector 378">
                <a:extLst>
                  <a:ext uri="{FF2B5EF4-FFF2-40B4-BE49-F238E27FC236}">
                    <a16:creationId xmlns:a16="http://schemas.microsoft.com/office/drawing/2014/main" id="{18B7110F-D642-4C4C-A38F-A79F81EC7A05}"/>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0" name="Oval 379">
                <a:extLst>
                  <a:ext uri="{FF2B5EF4-FFF2-40B4-BE49-F238E27FC236}">
                    <a16:creationId xmlns:a16="http://schemas.microsoft.com/office/drawing/2014/main" id="{31E8BF81-B0FC-4770-920D-972DF14C97E1}"/>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chemeClr val="accent2">
                      <a:lumMod val="40000"/>
                      <a:lumOff val="60000"/>
                    </a:schemeClr>
                  </a:solidFill>
                  <a:effectLst/>
                  <a:uLnTx/>
                  <a:uFillTx/>
                  <a:latin typeface="Arial" panose="020B0604020202020204"/>
                  <a:ea typeface="+mn-ea"/>
                  <a:cs typeface="+mn-cs"/>
                </a:endParaRPr>
              </a:p>
            </p:txBody>
          </p:sp>
        </p:grpSp>
        <p:grpSp>
          <p:nvGrpSpPr>
            <p:cNvPr id="373" name="Group 372">
              <a:extLst>
                <a:ext uri="{FF2B5EF4-FFF2-40B4-BE49-F238E27FC236}">
                  <a16:creationId xmlns:a16="http://schemas.microsoft.com/office/drawing/2014/main" id="{F527E94A-1950-4530-AFF5-0B866F520EEB}"/>
                </a:ext>
              </a:extLst>
            </p:cNvPr>
            <p:cNvGrpSpPr/>
            <p:nvPr/>
          </p:nvGrpSpPr>
          <p:grpSpPr>
            <a:xfrm rot="10800000">
              <a:off x="1827288" y="3719716"/>
              <a:ext cx="157202" cy="540514"/>
              <a:chOff x="1609786" y="4437112"/>
              <a:chExt cx="157202" cy="540514"/>
            </a:xfrm>
          </p:grpSpPr>
          <p:cxnSp>
            <p:nvCxnSpPr>
              <p:cNvPr id="377" name="Straight Arrow Connector 376">
                <a:extLst>
                  <a:ext uri="{FF2B5EF4-FFF2-40B4-BE49-F238E27FC236}">
                    <a16:creationId xmlns:a16="http://schemas.microsoft.com/office/drawing/2014/main" id="{368360DE-9761-48F0-92F7-2077095193B7}"/>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78" name="Oval 377">
                <a:extLst>
                  <a:ext uri="{FF2B5EF4-FFF2-40B4-BE49-F238E27FC236}">
                    <a16:creationId xmlns:a16="http://schemas.microsoft.com/office/drawing/2014/main" id="{DFC78C69-2BA1-4342-B398-6996A63938BA}"/>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chemeClr val="accent2">
                      <a:lumMod val="40000"/>
                      <a:lumOff val="60000"/>
                    </a:schemeClr>
                  </a:solidFill>
                  <a:effectLst/>
                  <a:uLnTx/>
                  <a:uFillTx/>
                  <a:latin typeface="Arial" panose="020B0604020202020204"/>
                  <a:ea typeface="+mn-ea"/>
                  <a:cs typeface="+mn-cs"/>
                </a:endParaRPr>
              </a:p>
            </p:txBody>
          </p:sp>
        </p:grpSp>
        <p:grpSp>
          <p:nvGrpSpPr>
            <p:cNvPr id="374" name="Group 373">
              <a:extLst>
                <a:ext uri="{FF2B5EF4-FFF2-40B4-BE49-F238E27FC236}">
                  <a16:creationId xmlns:a16="http://schemas.microsoft.com/office/drawing/2014/main" id="{7339C1F4-AA96-4B14-894F-785ADE432258}"/>
                </a:ext>
              </a:extLst>
            </p:cNvPr>
            <p:cNvGrpSpPr/>
            <p:nvPr/>
          </p:nvGrpSpPr>
          <p:grpSpPr>
            <a:xfrm>
              <a:off x="3288432" y="3336404"/>
              <a:ext cx="157202" cy="540514"/>
              <a:chOff x="1609786" y="4437112"/>
              <a:chExt cx="157202" cy="540514"/>
            </a:xfrm>
          </p:grpSpPr>
          <p:cxnSp>
            <p:nvCxnSpPr>
              <p:cNvPr id="375" name="Straight Arrow Connector 374">
                <a:extLst>
                  <a:ext uri="{FF2B5EF4-FFF2-40B4-BE49-F238E27FC236}">
                    <a16:creationId xmlns:a16="http://schemas.microsoft.com/office/drawing/2014/main" id="{C1C3B4A3-7612-46E3-B46D-E65DF6025F70}"/>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76" name="Oval 375">
                <a:extLst>
                  <a:ext uri="{FF2B5EF4-FFF2-40B4-BE49-F238E27FC236}">
                    <a16:creationId xmlns:a16="http://schemas.microsoft.com/office/drawing/2014/main" id="{086C825F-CD6E-4466-BF1A-F343C6A06925}"/>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chemeClr val="accent2">
                      <a:lumMod val="40000"/>
                      <a:lumOff val="60000"/>
                    </a:schemeClr>
                  </a:solidFill>
                  <a:effectLst/>
                  <a:uLnTx/>
                  <a:uFillTx/>
                  <a:latin typeface="Arial" panose="020B0604020202020204"/>
                  <a:ea typeface="+mn-ea"/>
                  <a:cs typeface="+mn-cs"/>
                </a:endParaRPr>
              </a:p>
            </p:txBody>
          </p:sp>
        </p:grpSp>
      </p:grpSp>
      <p:grpSp>
        <p:nvGrpSpPr>
          <p:cNvPr id="410" name="Migraine">
            <a:extLst>
              <a:ext uri="{FF2B5EF4-FFF2-40B4-BE49-F238E27FC236}">
                <a16:creationId xmlns:a16="http://schemas.microsoft.com/office/drawing/2014/main" id="{EBC142CA-E6F4-4ECD-A804-51DED1CD0469}"/>
              </a:ext>
            </a:extLst>
          </p:cNvPr>
          <p:cNvGrpSpPr/>
          <p:nvPr/>
        </p:nvGrpSpPr>
        <p:grpSpPr>
          <a:xfrm>
            <a:off x="314386" y="4967573"/>
            <a:ext cx="1490821" cy="330200"/>
            <a:chOff x="1100168" y="5092700"/>
            <a:chExt cx="1733678" cy="330200"/>
          </a:xfrm>
        </p:grpSpPr>
        <p:sp>
          <p:nvSpPr>
            <p:cNvPr id="411" name="Rectangle: Rounded Corners 410">
              <a:extLst>
                <a:ext uri="{FF2B5EF4-FFF2-40B4-BE49-F238E27FC236}">
                  <a16:creationId xmlns:a16="http://schemas.microsoft.com/office/drawing/2014/main" id="{5BCFA2AF-8320-49DF-BED6-8B5977A4096E}"/>
                </a:ext>
              </a:extLst>
            </p:cNvPr>
            <p:cNvSpPr/>
            <p:nvPr/>
          </p:nvSpPr>
          <p:spPr>
            <a:xfrm>
              <a:off x="1100168" y="5092700"/>
              <a:ext cx="173367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MIGRAINE VIEW</a:t>
              </a:r>
            </a:p>
          </p:txBody>
        </p:sp>
        <p:sp>
          <p:nvSpPr>
            <p:cNvPr id="412" name="Freeform: Shape 411">
              <a:extLst>
                <a:ext uri="{FF2B5EF4-FFF2-40B4-BE49-F238E27FC236}">
                  <a16:creationId xmlns:a16="http://schemas.microsoft.com/office/drawing/2014/main" id="{C4B7FC3C-E494-4408-A165-751BCF1A7CCE}"/>
                </a:ext>
              </a:extLst>
            </p:cNvPr>
            <p:cNvSpPr/>
            <p:nvPr/>
          </p:nvSpPr>
          <p:spPr>
            <a:xfrm>
              <a:off x="26138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553" name="MS">
            <a:extLst>
              <a:ext uri="{FF2B5EF4-FFF2-40B4-BE49-F238E27FC236}">
                <a16:creationId xmlns:a16="http://schemas.microsoft.com/office/drawing/2014/main" id="{609CF0F1-730F-453F-B226-BCD389175A55}"/>
              </a:ext>
            </a:extLst>
          </p:cNvPr>
          <p:cNvGrpSpPr/>
          <p:nvPr/>
        </p:nvGrpSpPr>
        <p:grpSpPr>
          <a:xfrm>
            <a:off x="1890316" y="4967573"/>
            <a:ext cx="2414338" cy="330200"/>
            <a:chOff x="2953564" y="5092700"/>
            <a:chExt cx="2807638" cy="330200"/>
          </a:xfrm>
        </p:grpSpPr>
        <p:sp>
          <p:nvSpPr>
            <p:cNvPr id="554" name="Rectangle: Rounded Corners 553">
              <a:extLst>
                <a:ext uri="{FF2B5EF4-FFF2-40B4-BE49-F238E27FC236}">
                  <a16:creationId xmlns:a16="http://schemas.microsoft.com/office/drawing/2014/main" id="{E3EB762F-91C8-4ED2-937F-FB55D98D2C57}"/>
                </a:ext>
              </a:extLst>
            </p:cNvPr>
            <p:cNvSpPr/>
            <p:nvPr/>
          </p:nvSpPr>
          <p:spPr>
            <a:xfrm>
              <a:off x="2953564" y="5092700"/>
              <a:ext cx="280763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MULTIPLE SCLEROSIS VIEW</a:t>
              </a:r>
            </a:p>
          </p:txBody>
        </p:sp>
        <p:sp>
          <p:nvSpPr>
            <p:cNvPr id="555" name="Freeform: Shape 554">
              <a:extLst>
                <a:ext uri="{FF2B5EF4-FFF2-40B4-BE49-F238E27FC236}">
                  <a16:creationId xmlns:a16="http://schemas.microsoft.com/office/drawing/2014/main" id="{9F5694EA-C83E-4891-9E7A-55FDB8E8A136}"/>
                </a:ext>
              </a:extLst>
            </p:cNvPr>
            <p:cNvSpPr/>
            <p:nvPr/>
          </p:nvSpPr>
          <p:spPr>
            <a:xfrm>
              <a:off x="55411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48" name="Freeform: Shape 147">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90" name="Graphic 88">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72" name="Freeform: Shape 171">
            <a:hlinkClick r:id="rId13" action="ppaction://hlinksldjump" highlightClick="1"/>
            <a:extLst>
              <a:ext uri="{FF2B5EF4-FFF2-40B4-BE49-F238E27FC236}">
                <a16:creationId xmlns:a16="http://schemas.microsoft.com/office/drawing/2014/main" id="{04FBDE87-2715-493F-9C84-5C5AD98FACD0}"/>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nvGrpSpPr>
          <p:cNvPr id="733" name="Pediatric">
            <a:extLst>
              <a:ext uri="{FF2B5EF4-FFF2-40B4-BE49-F238E27FC236}">
                <a16:creationId xmlns:a16="http://schemas.microsoft.com/office/drawing/2014/main" id="{5AB170E2-4059-4B15-9A13-58E09A8F4B0B}"/>
              </a:ext>
            </a:extLst>
          </p:cNvPr>
          <p:cNvGrpSpPr/>
          <p:nvPr/>
        </p:nvGrpSpPr>
        <p:grpSpPr>
          <a:xfrm>
            <a:off x="4389763" y="4967573"/>
            <a:ext cx="2580446" cy="330200"/>
            <a:chOff x="5880920" y="5092700"/>
            <a:chExt cx="3000805" cy="330200"/>
          </a:xfrm>
        </p:grpSpPr>
        <p:sp>
          <p:nvSpPr>
            <p:cNvPr id="734" name="Rectangle: Rounded Corners 733">
              <a:extLst>
                <a:ext uri="{FF2B5EF4-FFF2-40B4-BE49-F238E27FC236}">
                  <a16:creationId xmlns:a16="http://schemas.microsoft.com/office/drawing/2014/main" id="{16A3423C-2FBB-42BB-8B3A-D5F69003880A}"/>
                </a:ext>
              </a:extLst>
            </p:cNvPr>
            <p:cNvSpPr/>
            <p:nvPr/>
          </p:nvSpPr>
          <p:spPr>
            <a:xfrm>
              <a:off x="5880920" y="5092700"/>
              <a:ext cx="300080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PEDIATRIC NEUROLOGY VIEW</a:t>
              </a:r>
            </a:p>
          </p:txBody>
        </p:sp>
        <p:sp>
          <p:nvSpPr>
            <p:cNvPr id="735" name="Freeform: Shape 734">
              <a:extLst>
                <a:ext uri="{FF2B5EF4-FFF2-40B4-BE49-F238E27FC236}">
                  <a16:creationId xmlns:a16="http://schemas.microsoft.com/office/drawing/2014/main" id="{EFC2671A-DDC6-49AB-A1F5-E46CFCBCE73F}"/>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796" name="PSYCHIATRY">
            <a:extLst>
              <a:ext uri="{FF2B5EF4-FFF2-40B4-BE49-F238E27FC236}">
                <a16:creationId xmlns:a16="http://schemas.microsoft.com/office/drawing/2014/main" id="{BB004F45-93ED-479A-BC33-468FD562EBA0}"/>
              </a:ext>
            </a:extLst>
          </p:cNvPr>
          <p:cNvGrpSpPr/>
          <p:nvPr/>
        </p:nvGrpSpPr>
        <p:grpSpPr>
          <a:xfrm>
            <a:off x="7055317" y="4967573"/>
            <a:ext cx="1680975" cy="330200"/>
            <a:chOff x="6926915" y="5092700"/>
            <a:chExt cx="1954809" cy="330200"/>
          </a:xfrm>
        </p:grpSpPr>
        <p:sp>
          <p:nvSpPr>
            <p:cNvPr id="797" name="Rectangle: Rounded Corners 796">
              <a:extLst>
                <a:ext uri="{FF2B5EF4-FFF2-40B4-BE49-F238E27FC236}">
                  <a16:creationId xmlns:a16="http://schemas.microsoft.com/office/drawing/2014/main" id="{992322DF-4DF3-4A51-BAEC-F3993C9D1425}"/>
                </a:ext>
              </a:extLst>
            </p:cNvPr>
            <p:cNvSpPr/>
            <p:nvPr/>
          </p:nvSpPr>
          <p:spPr>
            <a:xfrm>
              <a:off x="6926915" y="5092700"/>
              <a:ext cx="1954809"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PSYCHIATRY VIEW</a:t>
              </a:r>
            </a:p>
          </p:txBody>
        </p:sp>
        <p:sp>
          <p:nvSpPr>
            <p:cNvPr id="798" name="Freeform: Shape 797">
              <a:extLst>
                <a:ext uri="{FF2B5EF4-FFF2-40B4-BE49-F238E27FC236}">
                  <a16:creationId xmlns:a16="http://schemas.microsoft.com/office/drawing/2014/main" id="{222B4AF4-F929-41F6-8F81-4556FB759C08}"/>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859" name="Other">
            <a:extLst>
              <a:ext uri="{FF2B5EF4-FFF2-40B4-BE49-F238E27FC236}">
                <a16:creationId xmlns:a16="http://schemas.microsoft.com/office/drawing/2014/main" id="{AB60BD95-9B5E-40ED-A2C6-F38F6B958A88}"/>
              </a:ext>
            </a:extLst>
          </p:cNvPr>
          <p:cNvGrpSpPr/>
          <p:nvPr/>
        </p:nvGrpSpPr>
        <p:grpSpPr>
          <a:xfrm>
            <a:off x="314386" y="5352584"/>
            <a:ext cx="3336520" cy="330200"/>
            <a:chOff x="5001680" y="5092700"/>
            <a:chExt cx="3880045" cy="330200"/>
          </a:xfrm>
        </p:grpSpPr>
        <p:sp>
          <p:nvSpPr>
            <p:cNvPr id="860" name="Rectangle: Rounded Corners 859">
              <a:extLst>
                <a:ext uri="{FF2B5EF4-FFF2-40B4-BE49-F238E27FC236}">
                  <a16:creationId xmlns:a16="http://schemas.microsoft.com/office/drawing/2014/main" id="{4CE15AC1-B702-4ED5-B5A6-B240CA8A47BA}"/>
                </a:ext>
              </a:extLst>
            </p:cNvPr>
            <p:cNvSpPr/>
            <p:nvPr/>
          </p:nvSpPr>
          <p:spPr>
            <a:xfrm>
              <a:off x="5001680" y="5092700"/>
              <a:ext cx="388004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OTHER NEUROLOGICAL DISORDERS VIEW</a:t>
              </a:r>
            </a:p>
          </p:txBody>
        </p:sp>
        <p:sp>
          <p:nvSpPr>
            <p:cNvPr id="861" name="Freeform: Shape 860">
              <a:extLst>
                <a:ext uri="{FF2B5EF4-FFF2-40B4-BE49-F238E27FC236}">
                  <a16:creationId xmlns:a16="http://schemas.microsoft.com/office/drawing/2014/main" id="{E2C9A2E8-2514-40CE-B6F1-D67C4333B0E8}"/>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pic>
        <p:nvPicPr>
          <p:cNvPr id="164" name="Picture 163" descr=" 13">
            <a:extLst>
              <a:ext uri="{FF2B5EF4-FFF2-40B4-BE49-F238E27FC236}">
                <a16:creationId xmlns:a16="http://schemas.microsoft.com/office/drawing/2014/main" id="{36D37054-6915-40C3-BD45-E28906DA0920}"/>
              </a:ext>
            </a:extLst>
          </p:cNvPr>
          <p:cNvPicPr>
            <a:picLocks noChangeAspect="1"/>
          </p:cNvPicPr>
          <p:nvPr/>
        </p:nvPicPr>
        <p:blipFill>
          <a:blip r:embed="rId14"/>
          <a:stretch>
            <a:fillRect/>
          </a:stretch>
        </p:blipFill>
        <p:spPr>
          <a:xfrm>
            <a:off x="9804263" y="6165848"/>
            <a:ext cx="1847316" cy="337291"/>
          </a:xfrm>
          <a:prstGeom prst="rect">
            <a:avLst/>
          </a:prstGeom>
          <a:solidFill>
            <a:schemeClr val="bg1"/>
          </a:solidFill>
        </p:spPr>
      </p:pic>
      <p:sp>
        <p:nvSpPr>
          <p:cNvPr id="163" name="TextBox 162">
            <a:extLst>
              <a:ext uri="{FF2B5EF4-FFF2-40B4-BE49-F238E27FC236}">
                <a16:creationId xmlns:a16="http://schemas.microsoft.com/office/drawing/2014/main" id="{732C6774-BAF4-41D1-9EA8-6B7CEE6F018A}"/>
              </a:ext>
            </a:extLst>
          </p:cNvPr>
          <p:cNvSpPr txBox="1"/>
          <p:nvPr/>
        </p:nvSpPr>
        <p:spPr>
          <a:xfrm>
            <a:off x="5811838" y="1333109"/>
            <a:ext cx="1897537" cy="911019"/>
          </a:xfrm>
          <a:prstGeom prst="rect">
            <a:avLst/>
          </a:prstGeom>
          <a:noFill/>
        </p:spPr>
        <p:txBody>
          <a:bodyPr wrap="square" rtlCol="0">
            <a:spAutoFit/>
          </a:bodyPr>
          <a:lstStyle/>
          <a:p>
            <a:pPr>
              <a:lnSpc>
                <a:spcPct val="95000"/>
              </a:lnSpc>
              <a:spcAft>
                <a:spcPts val="500"/>
              </a:spcAft>
            </a:pPr>
            <a:r>
              <a:rPr lang="en-GB" sz="1400" b="1" dirty="0">
                <a:solidFill>
                  <a:schemeClr val="accent2">
                    <a:lumMod val="40000"/>
                    <a:lumOff val="60000"/>
                  </a:schemeClr>
                </a:solidFill>
              </a:rPr>
              <a:t>Dedicated research teams</a:t>
            </a:r>
            <a:r>
              <a:rPr lang="en-GB" sz="1400" dirty="0">
                <a:solidFill>
                  <a:schemeClr val="bg1"/>
                </a:solidFill>
              </a:rPr>
              <a:t> at the </a:t>
            </a:r>
            <a:br>
              <a:rPr lang="en-GB" sz="1400" dirty="0">
                <a:solidFill>
                  <a:schemeClr val="bg1"/>
                </a:solidFill>
              </a:rPr>
            </a:br>
            <a:r>
              <a:rPr lang="en-GB" sz="1400" dirty="0">
                <a:solidFill>
                  <a:schemeClr val="bg1"/>
                </a:solidFill>
              </a:rPr>
              <a:t>Novartis Institutes for </a:t>
            </a:r>
            <a:r>
              <a:rPr lang="en-GB" sz="1400" dirty="0" err="1">
                <a:solidFill>
                  <a:schemeClr val="bg1"/>
                </a:solidFill>
              </a:rPr>
              <a:t>BioMedical</a:t>
            </a:r>
            <a:r>
              <a:rPr lang="en-GB" sz="1400" dirty="0">
                <a:solidFill>
                  <a:schemeClr val="bg1"/>
                </a:solidFill>
              </a:rPr>
              <a:t> Research </a:t>
            </a:r>
            <a:endParaRPr lang="en-GB" sz="1400" baseline="30000" dirty="0">
              <a:solidFill>
                <a:schemeClr val="bg1"/>
              </a:solidFill>
            </a:endParaRPr>
          </a:p>
        </p:txBody>
      </p:sp>
    </p:spTree>
    <p:extLst>
      <p:ext uri="{BB962C8B-B14F-4D97-AF65-F5344CB8AC3E}">
        <p14:creationId xmlns:p14="http://schemas.microsoft.com/office/powerpoint/2010/main" val="671899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1000"/>
                                        <p:tgtEl>
                                          <p:spTgt spid="17"/>
                                        </p:tgtEl>
                                      </p:cBhvr>
                                    </p:animEffect>
                                    <p:anim calcmode="lin" valueType="num">
                                      <p:cBhvr>
                                        <p:cTn id="14" dur="1000" fill="hold"/>
                                        <p:tgtEl>
                                          <p:spTgt spid="17"/>
                                        </p:tgtEl>
                                        <p:attrNameLst>
                                          <p:attrName>ppt_x</p:attrName>
                                        </p:attrNameLst>
                                      </p:cBhvr>
                                      <p:tavLst>
                                        <p:tav tm="0">
                                          <p:val>
                                            <p:strVal val="#ppt_x"/>
                                          </p:val>
                                        </p:tav>
                                        <p:tav tm="100000">
                                          <p:val>
                                            <p:strVal val="#ppt_x"/>
                                          </p:val>
                                        </p:tav>
                                      </p:tavLst>
                                    </p:anim>
                                    <p:anim calcmode="lin" valueType="num">
                                      <p:cBhvr>
                                        <p:cTn id="15" dur="1000" fill="hold"/>
                                        <p:tgtEl>
                                          <p:spTgt spid="17"/>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1000"/>
                                        <p:tgtEl>
                                          <p:spTgt spid="19"/>
                                        </p:tgtEl>
                                      </p:cBhvr>
                                    </p:animEffect>
                                    <p:anim calcmode="lin" valueType="num">
                                      <p:cBhvr>
                                        <p:cTn id="20" dur="1000" fill="hold"/>
                                        <p:tgtEl>
                                          <p:spTgt spid="19"/>
                                        </p:tgtEl>
                                        <p:attrNameLst>
                                          <p:attrName>ppt_x</p:attrName>
                                        </p:attrNameLst>
                                      </p:cBhvr>
                                      <p:tavLst>
                                        <p:tav tm="0">
                                          <p:val>
                                            <p:strVal val="#ppt_x"/>
                                          </p:val>
                                        </p:tav>
                                        <p:tav tm="100000">
                                          <p:val>
                                            <p:strVal val="#ppt_x"/>
                                          </p:val>
                                        </p:tav>
                                      </p:tavLst>
                                    </p:anim>
                                    <p:anim calcmode="lin" valueType="num">
                                      <p:cBhvr>
                                        <p:cTn id="21" dur="1000" fill="hold"/>
                                        <p:tgtEl>
                                          <p:spTgt spid="19"/>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10" presetClass="entr" presetSubtype="0" fill="hold" nodeType="afterEffect">
                                  <p:stCondLst>
                                    <p:cond delay="0"/>
                                  </p:stCondLst>
                                  <p:childTnLst>
                                    <p:set>
                                      <p:cBhvr>
                                        <p:cTn id="24" dur="1" fill="hold">
                                          <p:stCondLst>
                                            <p:cond delay="0"/>
                                          </p:stCondLst>
                                        </p:cTn>
                                        <p:tgtEl>
                                          <p:spTgt spid="361"/>
                                        </p:tgtEl>
                                        <p:attrNameLst>
                                          <p:attrName>style.visibility</p:attrName>
                                        </p:attrNameLst>
                                      </p:cBhvr>
                                      <p:to>
                                        <p:strVal val="visible"/>
                                      </p:to>
                                    </p:set>
                                    <p:animEffect transition="in" filter="fade">
                                      <p:cBhvr>
                                        <p:cTn id="25" dur="500"/>
                                        <p:tgtEl>
                                          <p:spTgt spid="361"/>
                                        </p:tgtEl>
                                      </p:cBhvr>
                                    </p:animEffect>
                                  </p:childTnLst>
                                </p:cTn>
                              </p:par>
                            </p:childTnLst>
                          </p:cTn>
                        </p:par>
                        <p:par>
                          <p:cTn id="26" fill="hold">
                            <p:stCondLst>
                              <p:cond delay="3500"/>
                            </p:stCondLst>
                            <p:childTnLst>
                              <p:par>
                                <p:cTn id="27" presetID="53" presetClass="entr" presetSubtype="16" fill="hold" nodeType="afterEffect">
                                  <p:stCondLst>
                                    <p:cond delay="0"/>
                                  </p:stCondLst>
                                  <p:childTnLst>
                                    <p:set>
                                      <p:cBhvr>
                                        <p:cTn id="28" dur="1" fill="hold">
                                          <p:stCondLst>
                                            <p:cond delay="0"/>
                                          </p:stCondLst>
                                        </p:cTn>
                                        <p:tgtEl>
                                          <p:spTgt spid="410"/>
                                        </p:tgtEl>
                                        <p:attrNameLst>
                                          <p:attrName>style.visibility</p:attrName>
                                        </p:attrNameLst>
                                      </p:cBhvr>
                                      <p:to>
                                        <p:strVal val="visible"/>
                                      </p:to>
                                    </p:set>
                                    <p:anim calcmode="lin" valueType="num">
                                      <p:cBhvr>
                                        <p:cTn id="29" dur="1000" fill="hold"/>
                                        <p:tgtEl>
                                          <p:spTgt spid="410"/>
                                        </p:tgtEl>
                                        <p:attrNameLst>
                                          <p:attrName>ppt_w</p:attrName>
                                        </p:attrNameLst>
                                      </p:cBhvr>
                                      <p:tavLst>
                                        <p:tav tm="0">
                                          <p:val>
                                            <p:fltVal val="0"/>
                                          </p:val>
                                        </p:tav>
                                        <p:tav tm="100000">
                                          <p:val>
                                            <p:strVal val="#ppt_w"/>
                                          </p:val>
                                        </p:tav>
                                      </p:tavLst>
                                    </p:anim>
                                    <p:anim calcmode="lin" valueType="num">
                                      <p:cBhvr>
                                        <p:cTn id="30" dur="1000" fill="hold"/>
                                        <p:tgtEl>
                                          <p:spTgt spid="410"/>
                                        </p:tgtEl>
                                        <p:attrNameLst>
                                          <p:attrName>ppt_h</p:attrName>
                                        </p:attrNameLst>
                                      </p:cBhvr>
                                      <p:tavLst>
                                        <p:tav tm="0">
                                          <p:val>
                                            <p:fltVal val="0"/>
                                          </p:val>
                                        </p:tav>
                                        <p:tav tm="100000">
                                          <p:val>
                                            <p:strVal val="#ppt_h"/>
                                          </p:val>
                                        </p:tav>
                                      </p:tavLst>
                                    </p:anim>
                                    <p:animEffect transition="in" filter="fade">
                                      <p:cBhvr>
                                        <p:cTn id="31" dur="1000"/>
                                        <p:tgtEl>
                                          <p:spTgt spid="410"/>
                                        </p:tgtEl>
                                      </p:cBhvr>
                                    </p:animEffect>
                                  </p:childTnLst>
                                </p:cTn>
                              </p:par>
                              <p:par>
                                <p:cTn id="32" presetID="53" presetClass="entr" presetSubtype="16" fill="hold" nodeType="withEffect">
                                  <p:stCondLst>
                                    <p:cond delay="0"/>
                                  </p:stCondLst>
                                  <p:childTnLst>
                                    <p:set>
                                      <p:cBhvr>
                                        <p:cTn id="33" dur="1" fill="hold">
                                          <p:stCondLst>
                                            <p:cond delay="0"/>
                                          </p:stCondLst>
                                        </p:cTn>
                                        <p:tgtEl>
                                          <p:spTgt spid="553"/>
                                        </p:tgtEl>
                                        <p:attrNameLst>
                                          <p:attrName>style.visibility</p:attrName>
                                        </p:attrNameLst>
                                      </p:cBhvr>
                                      <p:to>
                                        <p:strVal val="visible"/>
                                      </p:to>
                                    </p:set>
                                    <p:anim calcmode="lin" valueType="num">
                                      <p:cBhvr>
                                        <p:cTn id="34" dur="1000" fill="hold"/>
                                        <p:tgtEl>
                                          <p:spTgt spid="553"/>
                                        </p:tgtEl>
                                        <p:attrNameLst>
                                          <p:attrName>ppt_w</p:attrName>
                                        </p:attrNameLst>
                                      </p:cBhvr>
                                      <p:tavLst>
                                        <p:tav tm="0">
                                          <p:val>
                                            <p:fltVal val="0"/>
                                          </p:val>
                                        </p:tav>
                                        <p:tav tm="100000">
                                          <p:val>
                                            <p:strVal val="#ppt_w"/>
                                          </p:val>
                                        </p:tav>
                                      </p:tavLst>
                                    </p:anim>
                                    <p:anim calcmode="lin" valueType="num">
                                      <p:cBhvr>
                                        <p:cTn id="35" dur="1000" fill="hold"/>
                                        <p:tgtEl>
                                          <p:spTgt spid="553"/>
                                        </p:tgtEl>
                                        <p:attrNameLst>
                                          <p:attrName>ppt_h</p:attrName>
                                        </p:attrNameLst>
                                      </p:cBhvr>
                                      <p:tavLst>
                                        <p:tav tm="0">
                                          <p:val>
                                            <p:fltVal val="0"/>
                                          </p:val>
                                        </p:tav>
                                        <p:tav tm="100000">
                                          <p:val>
                                            <p:strVal val="#ppt_h"/>
                                          </p:val>
                                        </p:tav>
                                      </p:tavLst>
                                    </p:anim>
                                    <p:animEffect transition="in" filter="fade">
                                      <p:cBhvr>
                                        <p:cTn id="36" dur="1000"/>
                                        <p:tgtEl>
                                          <p:spTgt spid="553"/>
                                        </p:tgtEl>
                                      </p:cBhvr>
                                    </p:animEffect>
                                  </p:childTnLst>
                                </p:cTn>
                              </p:par>
                              <p:par>
                                <p:cTn id="37" presetID="53" presetClass="entr" presetSubtype="16" fill="hold" nodeType="withEffect">
                                  <p:stCondLst>
                                    <p:cond delay="0"/>
                                  </p:stCondLst>
                                  <p:childTnLst>
                                    <p:set>
                                      <p:cBhvr>
                                        <p:cTn id="38" dur="1" fill="hold">
                                          <p:stCondLst>
                                            <p:cond delay="0"/>
                                          </p:stCondLst>
                                        </p:cTn>
                                        <p:tgtEl>
                                          <p:spTgt spid="733"/>
                                        </p:tgtEl>
                                        <p:attrNameLst>
                                          <p:attrName>style.visibility</p:attrName>
                                        </p:attrNameLst>
                                      </p:cBhvr>
                                      <p:to>
                                        <p:strVal val="visible"/>
                                      </p:to>
                                    </p:set>
                                    <p:anim calcmode="lin" valueType="num">
                                      <p:cBhvr>
                                        <p:cTn id="39" dur="1000" fill="hold"/>
                                        <p:tgtEl>
                                          <p:spTgt spid="733"/>
                                        </p:tgtEl>
                                        <p:attrNameLst>
                                          <p:attrName>ppt_w</p:attrName>
                                        </p:attrNameLst>
                                      </p:cBhvr>
                                      <p:tavLst>
                                        <p:tav tm="0">
                                          <p:val>
                                            <p:fltVal val="0"/>
                                          </p:val>
                                        </p:tav>
                                        <p:tav tm="100000">
                                          <p:val>
                                            <p:strVal val="#ppt_w"/>
                                          </p:val>
                                        </p:tav>
                                      </p:tavLst>
                                    </p:anim>
                                    <p:anim calcmode="lin" valueType="num">
                                      <p:cBhvr>
                                        <p:cTn id="40" dur="1000" fill="hold"/>
                                        <p:tgtEl>
                                          <p:spTgt spid="733"/>
                                        </p:tgtEl>
                                        <p:attrNameLst>
                                          <p:attrName>ppt_h</p:attrName>
                                        </p:attrNameLst>
                                      </p:cBhvr>
                                      <p:tavLst>
                                        <p:tav tm="0">
                                          <p:val>
                                            <p:fltVal val="0"/>
                                          </p:val>
                                        </p:tav>
                                        <p:tav tm="100000">
                                          <p:val>
                                            <p:strVal val="#ppt_h"/>
                                          </p:val>
                                        </p:tav>
                                      </p:tavLst>
                                    </p:anim>
                                    <p:animEffect transition="in" filter="fade">
                                      <p:cBhvr>
                                        <p:cTn id="41" dur="1000"/>
                                        <p:tgtEl>
                                          <p:spTgt spid="733"/>
                                        </p:tgtEl>
                                      </p:cBhvr>
                                    </p:animEffect>
                                  </p:childTnLst>
                                </p:cTn>
                              </p:par>
                              <p:par>
                                <p:cTn id="42" presetID="53" presetClass="entr" presetSubtype="16" fill="hold" nodeType="withEffect">
                                  <p:stCondLst>
                                    <p:cond delay="0"/>
                                  </p:stCondLst>
                                  <p:childTnLst>
                                    <p:set>
                                      <p:cBhvr>
                                        <p:cTn id="43" dur="1" fill="hold">
                                          <p:stCondLst>
                                            <p:cond delay="0"/>
                                          </p:stCondLst>
                                        </p:cTn>
                                        <p:tgtEl>
                                          <p:spTgt spid="796"/>
                                        </p:tgtEl>
                                        <p:attrNameLst>
                                          <p:attrName>style.visibility</p:attrName>
                                        </p:attrNameLst>
                                      </p:cBhvr>
                                      <p:to>
                                        <p:strVal val="visible"/>
                                      </p:to>
                                    </p:set>
                                    <p:anim calcmode="lin" valueType="num">
                                      <p:cBhvr>
                                        <p:cTn id="44" dur="1000" fill="hold"/>
                                        <p:tgtEl>
                                          <p:spTgt spid="796"/>
                                        </p:tgtEl>
                                        <p:attrNameLst>
                                          <p:attrName>ppt_w</p:attrName>
                                        </p:attrNameLst>
                                      </p:cBhvr>
                                      <p:tavLst>
                                        <p:tav tm="0">
                                          <p:val>
                                            <p:fltVal val="0"/>
                                          </p:val>
                                        </p:tav>
                                        <p:tav tm="100000">
                                          <p:val>
                                            <p:strVal val="#ppt_w"/>
                                          </p:val>
                                        </p:tav>
                                      </p:tavLst>
                                    </p:anim>
                                    <p:anim calcmode="lin" valueType="num">
                                      <p:cBhvr>
                                        <p:cTn id="45" dur="1000" fill="hold"/>
                                        <p:tgtEl>
                                          <p:spTgt spid="796"/>
                                        </p:tgtEl>
                                        <p:attrNameLst>
                                          <p:attrName>ppt_h</p:attrName>
                                        </p:attrNameLst>
                                      </p:cBhvr>
                                      <p:tavLst>
                                        <p:tav tm="0">
                                          <p:val>
                                            <p:fltVal val="0"/>
                                          </p:val>
                                        </p:tav>
                                        <p:tav tm="100000">
                                          <p:val>
                                            <p:strVal val="#ppt_h"/>
                                          </p:val>
                                        </p:tav>
                                      </p:tavLst>
                                    </p:anim>
                                    <p:animEffect transition="in" filter="fade">
                                      <p:cBhvr>
                                        <p:cTn id="46" dur="1000"/>
                                        <p:tgtEl>
                                          <p:spTgt spid="796"/>
                                        </p:tgtEl>
                                      </p:cBhvr>
                                    </p:animEffect>
                                  </p:childTnLst>
                                </p:cTn>
                              </p:par>
                              <p:par>
                                <p:cTn id="47" presetID="53" presetClass="entr" presetSubtype="16" fill="hold" nodeType="withEffect">
                                  <p:stCondLst>
                                    <p:cond delay="0"/>
                                  </p:stCondLst>
                                  <p:childTnLst>
                                    <p:set>
                                      <p:cBhvr>
                                        <p:cTn id="48" dur="1" fill="hold">
                                          <p:stCondLst>
                                            <p:cond delay="0"/>
                                          </p:stCondLst>
                                        </p:cTn>
                                        <p:tgtEl>
                                          <p:spTgt spid="859"/>
                                        </p:tgtEl>
                                        <p:attrNameLst>
                                          <p:attrName>style.visibility</p:attrName>
                                        </p:attrNameLst>
                                      </p:cBhvr>
                                      <p:to>
                                        <p:strVal val="visible"/>
                                      </p:to>
                                    </p:set>
                                    <p:anim calcmode="lin" valueType="num">
                                      <p:cBhvr>
                                        <p:cTn id="49" dur="1000" fill="hold"/>
                                        <p:tgtEl>
                                          <p:spTgt spid="859"/>
                                        </p:tgtEl>
                                        <p:attrNameLst>
                                          <p:attrName>ppt_w</p:attrName>
                                        </p:attrNameLst>
                                      </p:cBhvr>
                                      <p:tavLst>
                                        <p:tav tm="0">
                                          <p:val>
                                            <p:fltVal val="0"/>
                                          </p:val>
                                        </p:tav>
                                        <p:tav tm="100000">
                                          <p:val>
                                            <p:strVal val="#ppt_w"/>
                                          </p:val>
                                        </p:tav>
                                      </p:tavLst>
                                    </p:anim>
                                    <p:anim calcmode="lin" valueType="num">
                                      <p:cBhvr>
                                        <p:cTn id="50" dur="1000" fill="hold"/>
                                        <p:tgtEl>
                                          <p:spTgt spid="859"/>
                                        </p:tgtEl>
                                        <p:attrNameLst>
                                          <p:attrName>ppt_h</p:attrName>
                                        </p:attrNameLst>
                                      </p:cBhvr>
                                      <p:tavLst>
                                        <p:tav tm="0">
                                          <p:val>
                                            <p:fltVal val="0"/>
                                          </p:val>
                                        </p:tav>
                                        <p:tav tm="100000">
                                          <p:val>
                                            <p:strVal val="#ppt_h"/>
                                          </p:val>
                                        </p:tav>
                                      </p:tavLst>
                                    </p:anim>
                                    <p:animEffect transition="in" filter="fade">
                                      <p:cBhvr>
                                        <p:cTn id="51" dur="1000"/>
                                        <p:tgtEl>
                                          <p:spTgt spid="859"/>
                                        </p:tgtEl>
                                      </p:cBhvr>
                                    </p:animEffect>
                                  </p:childTnLst>
                                </p:cTn>
                              </p:par>
                              <p:par>
                                <p:cTn id="52" presetID="53" presetClass="entr" presetSubtype="16" fill="hold" nodeType="withEffect">
                                  <p:stCondLst>
                                    <p:cond delay="0"/>
                                  </p:stCondLst>
                                  <p:childTnLst>
                                    <p:set>
                                      <p:cBhvr>
                                        <p:cTn id="53" dur="1" fill="hold">
                                          <p:stCondLst>
                                            <p:cond delay="0"/>
                                          </p:stCondLst>
                                        </p:cTn>
                                        <p:tgtEl>
                                          <p:spTgt spid="14"/>
                                        </p:tgtEl>
                                        <p:attrNameLst>
                                          <p:attrName>style.visibility</p:attrName>
                                        </p:attrNameLst>
                                      </p:cBhvr>
                                      <p:to>
                                        <p:strVal val="visible"/>
                                      </p:to>
                                    </p:set>
                                    <p:anim calcmode="lin" valueType="num">
                                      <p:cBhvr>
                                        <p:cTn id="54" dur="1000" fill="hold"/>
                                        <p:tgtEl>
                                          <p:spTgt spid="14"/>
                                        </p:tgtEl>
                                        <p:attrNameLst>
                                          <p:attrName>ppt_w</p:attrName>
                                        </p:attrNameLst>
                                      </p:cBhvr>
                                      <p:tavLst>
                                        <p:tav tm="0">
                                          <p:val>
                                            <p:fltVal val="0"/>
                                          </p:val>
                                        </p:tav>
                                        <p:tav tm="100000">
                                          <p:val>
                                            <p:strVal val="#ppt_w"/>
                                          </p:val>
                                        </p:tav>
                                      </p:tavLst>
                                    </p:anim>
                                    <p:anim calcmode="lin" valueType="num">
                                      <p:cBhvr>
                                        <p:cTn id="55" dur="1000" fill="hold"/>
                                        <p:tgtEl>
                                          <p:spTgt spid="14"/>
                                        </p:tgtEl>
                                        <p:attrNameLst>
                                          <p:attrName>ppt_h</p:attrName>
                                        </p:attrNameLst>
                                      </p:cBhvr>
                                      <p:tavLst>
                                        <p:tav tm="0">
                                          <p:val>
                                            <p:fltVal val="0"/>
                                          </p:val>
                                        </p:tav>
                                        <p:tav tm="100000">
                                          <p:val>
                                            <p:strVal val="#ppt_h"/>
                                          </p:val>
                                        </p:tav>
                                      </p:tavLst>
                                    </p:anim>
                                    <p:animEffect transition="in" filter="fade">
                                      <p:cBhvr>
                                        <p:cTn id="56" dur="1000"/>
                                        <p:tgtEl>
                                          <p:spTgt spid="14"/>
                                        </p:tgtEl>
                                      </p:cBhvr>
                                    </p:animEffect>
                                  </p:childTnLst>
                                </p:cTn>
                              </p:par>
                            </p:childTnLst>
                          </p:cTn>
                        </p:par>
                        <p:par>
                          <p:cTn id="57" fill="hold">
                            <p:stCondLst>
                              <p:cond delay="4500"/>
                            </p:stCondLst>
                            <p:childTnLst>
                              <p:par>
                                <p:cTn id="58" presetID="26" presetClass="emph" presetSubtype="0" fill="hold" nodeType="afterEffect">
                                  <p:stCondLst>
                                    <p:cond delay="0"/>
                                  </p:stCondLst>
                                  <p:childTnLst>
                                    <p:animEffect transition="out" filter="fade">
                                      <p:cBhvr>
                                        <p:cTn id="59" dur="500" tmFilter="0, 0; .2, .5; .8, .5; 1, 0"/>
                                        <p:tgtEl>
                                          <p:spTgt spid="410"/>
                                        </p:tgtEl>
                                      </p:cBhvr>
                                    </p:animEffect>
                                    <p:animScale>
                                      <p:cBhvr>
                                        <p:cTn id="60" dur="250" autoRev="1" fill="hold"/>
                                        <p:tgtEl>
                                          <p:spTgt spid="410"/>
                                        </p:tgtEl>
                                      </p:cBhvr>
                                      <p:by x="105000" y="105000"/>
                                    </p:animScale>
                                  </p:childTnLst>
                                </p:cTn>
                              </p:par>
                              <p:par>
                                <p:cTn id="61" presetID="26" presetClass="emph" presetSubtype="0" fill="hold" nodeType="withEffect">
                                  <p:stCondLst>
                                    <p:cond delay="0"/>
                                  </p:stCondLst>
                                  <p:childTnLst>
                                    <p:animEffect transition="out" filter="fade">
                                      <p:cBhvr>
                                        <p:cTn id="62" dur="500" tmFilter="0, 0; .2, .5; .8, .5; 1, 0"/>
                                        <p:tgtEl>
                                          <p:spTgt spid="553"/>
                                        </p:tgtEl>
                                      </p:cBhvr>
                                    </p:animEffect>
                                    <p:animScale>
                                      <p:cBhvr>
                                        <p:cTn id="63" dur="250" autoRev="1" fill="hold"/>
                                        <p:tgtEl>
                                          <p:spTgt spid="553"/>
                                        </p:tgtEl>
                                      </p:cBhvr>
                                      <p:by x="105000" y="105000"/>
                                    </p:animScale>
                                  </p:childTnLst>
                                </p:cTn>
                              </p:par>
                              <p:par>
                                <p:cTn id="64" presetID="26" presetClass="emph" presetSubtype="0" fill="hold" nodeType="withEffect">
                                  <p:stCondLst>
                                    <p:cond delay="0"/>
                                  </p:stCondLst>
                                  <p:childTnLst>
                                    <p:animEffect transition="out" filter="fade">
                                      <p:cBhvr>
                                        <p:cTn id="65" dur="500" tmFilter="0, 0; .2, .5; .8, .5; 1, 0"/>
                                        <p:tgtEl>
                                          <p:spTgt spid="733"/>
                                        </p:tgtEl>
                                      </p:cBhvr>
                                    </p:animEffect>
                                    <p:animScale>
                                      <p:cBhvr>
                                        <p:cTn id="66" dur="250" autoRev="1" fill="hold"/>
                                        <p:tgtEl>
                                          <p:spTgt spid="733"/>
                                        </p:tgtEl>
                                      </p:cBhvr>
                                      <p:by x="105000" y="105000"/>
                                    </p:animScale>
                                  </p:childTnLst>
                                </p:cTn>
                              </p:par>
                              <p:par>
                                <p:cTn id="67" presetID="26" presetClass="emph" presetSubtype="0" fill="hold" nodeType="withEffect">
                                  <p:stCondLst>
                                    <p:cond delay="0"/>
                                  </p:stCondLst>
                                  <p:childTnLst>
                                    <p:animEffect transition="out" filter="fade">
                                      <p:cBhvr>
                                        <p:cTn id="68" dur="500" tmFilter="0, 0; .2, .5; .8, .5; 1, 0"/>
                                        <p:tgtEl>
                                          <p:spTgt spid="796"/>
                                        </p:tgtEl>
                                      </p:cBhvr>
                                    </p:animEffect>
                                    <p:animScale>
                                      <p:cBhvr>
                                        <p:cTn id="69" dur="250" autoRev="1" fill="hold"/>
                                        <p:tgtEl>
                                          <p:spTgt spid="796"/>
                                        </p:tgtEl>
                                      </p:cBhvr>
                                      <p:by x="105000" y="105000"/>
                                    </p:animScale>
                                  </p:childTnLst>
                                </p:cTn>
                              </p:par>
                              <p:par>
                                <p:cTn id="70" presetID="26" presetClass="emph" presetSubtype="0" fill="hold" nodeType="withEffect">
                                  <p:stCondLst>
                                    <p:cond delay="0"/>
                                  </p:stCondLst>
                                  <p:childTnLst>
                                    <p:animEffect transition="out" filter="fade">
                                      <p:cBhvr>
                                        <p:cTn id="71" dur="500" tmFilter="0, 0; .2, .5; .8, .5; 1, 0"/>
                                        <p:tgtEl>
                                          <p:spTgt spid="859"/>
                                        </p:tgtEl>
                                      </p:cBhvr>
                                    </p:animEffect>
                                    <p:animScale>
                                      <p:cBhvr>
                                        <p:cTn id="72" dur="250" autoRev="1" fill="hold"/>
                                        <p:tgtEl>
                                          <p:spTgt spid="859"/>
                                        </p:tgtEl>
                                      </p:cBhvr>
                                      <p:by x="105000" y="105000"/>
                                    </p:animScale>
                                  </p:childTnLst>
                                </p:cTn>
                              </p:par>
                              <p:par>
                                <p:cTn id="73" presetID="26" presetClass="emph" presetSubtype="0" fill="hold" nodeType="withEffect">
                                  <p:stCondLst>
                                    <p:cond delay="0"/>
                                  </p:stCondLst>
                                  <p:childTnLst>
                                    <p:animEffect transition="out" filter="fade">
                                      <p:cBhvr>
                                        <p:cTn id="74" dur="500" tmFilter="0, 0; .2, .5; .8, .5; 1, 0"/>
                                        <p:tgtEl>
                                          <p:spTgt spid="14"/>
                                        </p:tgtEl>
                                      </p:cBhvr>
                                    </p:animEffect>
                                    <p:animScale>
                                      <p:cBhvr>
                                        <p:cTn id="75" dur="250" autoRev="1" fill="hold"/>
                                        <p:tgtEl>
                                          <p:spTgt spid="1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showMasterSp="0">
  <p:cSld>
    <p:bg>
      <p:bgPr>
        <a:solidFill>
          <a:srgbClr val="30638B"/>
        </a:solidFill>
        <a:effectLst/>
      </p:bgPr>
    </p:bg>
    <p:spTree>
      <p:nvGrpSpPr>
        <p:cNvPr id="1" name=""/>
        <p:cNvGrpSpPr/>
        <p:nvPr/>
      </p:nvGrpSpPr>
      <p:grpSpPr>
        <a:xfrm>
          <a:off x="0" y="0"/>
          <a:ext cx="0" cy="0"/>
          <a:chOff x="0" y="0"/>
          <a:chExt cx="0" cy="0"/>
        </a:xfrm>
      </p:grpSpPr>
      <p:sp>
        <p:nvSpPr>
          <p:cNvPr id="181" name="Rectangle: Rounded Corners 180">
            <a:extLst>
              <a:ext uri="{FF2B5EF4-FFF2-40B4-BE49-F238E27FC236}">
                <a16:creationId xmlns:a16="http://schemas.microsoft.com/office/drawing/2014/main" id="{F9ACD3FE-736D-4D9C-A697-68AE81F16E0E}"/>
              </a:ext>
            </a:extLst>
          </p:cNvPr>
          <p:cNvSpPr/>
          <p:nvPr/>
        </p:nvSpPr>
        <p:spPr>
          <a:xfrm>
            <a:off x="3606799" y="1987550"/>
            <a:ext cx="6412619"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b="1" dirty="0">
                <a:solidFill>
                  <a:schemeClr val="accent2"/>
                </a:solidFill>
              </a:rPr>
              <a:t>Five-year alliance </a:t>
            </a:r>
            <a:r>
              <a:rPr lang="en-GB" sz="1600" dirty="0">
                <a:solidFill>
                  <a:schemeClr val="accent1"/>
                </a:solidFill>
              </a:rPr>
              <a:t>with the </a:t>
            </a:r>
            <a:r>
              <a:rPr lang="en-GB" sz="1600" b="1" dirty="0">
                <a:solidFill>
                  <a:schemeClr val="accent2"/>
                </a:solidFill>
              </a:rPr>
              <a:t>Big Data Institute</a:t>
            </a:r>
            <a:r>
              <a:rPr lang="en-GB" sz="1600" dirty="0">
                <a:solidFill>
                  <a:schemeClr val="accent1"/>
                </a:solidFill>
              </a:rPr>
              <a:t>, University of Oxford</a:t>
            </a:r>
            <a:r>
              <a:rPr lang="en-GB" sz="1600" baseline="30000" dirty="0">
                <a:solidFill>
                  <a:schemeClr val="accent1"/>
                </a:solidFill>
              </a:rPr>
              <a:t>1</a:t>
            </a:r>
            <a:r>
              <a:rPr lang="en-GB" sz="1600" dirty="0">
                <a:solidFill>
                  <a:schemeClr val="accent1"/>
                </a:solidFill>
              </a:rPr>
              <a:t> </a:t>
            </a:r>
          </a:p>
        </p:txBody>
      </p:sp>
      <p:sp>
        <p:nvSpPr>
          <p:cNvPr id="183" name="Rectangle: Rounded Corners 182">
            <a:extLst>
              <a:ext uri="{FF2B5EF4-FFF2-40B4-BE49-F238E27FC236}">
                <a16:creationId xmlns:a16="http://schemas.microsoft.com/office/drawing/2014/main" id="{2382663F-5019-47D3-9D13-D2FE08A9B41B}"/>
              </a:ext>
            </a:extLst>
          </p:cNvPr>
          <p:cNvSpPr/>
          <p:nvPr/>
        </p:nvSpPr>
        <p:spPr>
          <a:xfrm>
            <a:off x="3606800" y="2978150"/>
            <a:ext cx="6412618"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dirty="0">
                <a:solidFill>
                  <a:schemeClr val="accent1"/>
                </a:solidFill>
              </a:rPr>
              <a:t>To identify </a:t>
            </a:r>
            <a:r>
              <a:rPr lang="en-GB" sz="1600" b="1" dirty="0">
                <a:solidFill>
                  <a:schemeClr val="accent2"/>
                </a:solidFill>
              </a:rPr>
              <a:t>early predictors </a:t>
            </a:r>
            <a:r>
              <a:rPr lang="en-GB" sz="1600" dirty="0">
                <a:solidFill>
                  <a:schemeClr val="accent1"/>
                </a:solidFill>
              </a:rPr>
              <a:t>of </a:t>
            </a:r>
            <a:r>
              <a:rPr lang="en-GB" sz="1600" b="1" dirty="0">
                <a:solidFill>
                  <a:schemeClr val="accent2"/>
                </a:solidFill>
              </a:rPr>
              <a:t>patient responses </a:t>
            </a:r>
            <a:r>
              <a:rPr lang="en-GB" sz="1600" dirty="0">
                <a:solidFill>
                  <a:schemeClr val="accent1"/>
                </a:solidFill>
              </a:rPr>
              <a:t>to treatment, using AI and advanced analytics</a:t>
            </a:r>
            <a:r>
              <a:rPr lang="en-GB" sz="1600" baseline="30000" dirty="0">
                <a:solidFill>
                  <a:schemeClr val="accent1"/>
                </a:solidFill>
              </a:rPr>
              <a:t>1</a:t>
            </a:r>
            <a:endParaRPr lang="en-GB" sz="1600" dirty="0">
              <a:solidFill>
                <a:schemeClr val="accent1"/>
              </a:solidFill>
            </a:endParaRPr>
          </a:p>
        </p:txBody>
      </p:sp>
      <p:sp>
        <p:nvSpPr>
          <p:cNvPr id="184" name="Rectangle: Rounded Corners 183">
            <a:extLst>
              <a:ext uri="{FF2B5EF4-FFF2-40B4-BE49-F238E27FC236}">
                <a16:creationId xmlns:a16="http://schemas.microsoft.com/office/drawing/2014/main" id="{74C6AA29-F353-40EF-B993-A4B37E97DFE5}"/>
              </a:ext>
            </a:extLst>
          </p:cNvPr>
          <p:cNvSpPr/>
          <p:nvPr/>
        </p:nvSpPr>
        <p:spPr>
          <a:xfrm>
            <a:off x="3606800" y="3968750"/>
            <a:ext cx="6412618"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dirty="0">
                <a:solidFill>
                  <a:schemeClr val="accent1"/>
                </a:solidFill>
              </a:rPr>
              <a:t>Novartis providing big MS data including: </a:t>
            </a:r>
            <a:br>
              <a:rPr lang="en-GB" sz="1600" dirty="0">
                <a:solidFill>
                  <a:schemeClr val="accent1"/>
                </a:solidFill>
              </a:rPr>
            </a:br>
            <a:r>
              <a:rPr lang="en-GB" sz="1600" dirty="0">
                <a:solidFill>
                  <a:schemeClr val="accent1"/>
                </a:solidFill>
              </a:rPr>
              <a:t>~35,000 </a:t>
            </a:r>
            <a:r>
              <a:rPr lang="en-GB" sz="1600" b="1" dirty="0">
                <a:solidFill>
                  <a:schemeClr val="accent2"/>
                </a:solidFill>
              </a:rPr>
              <a:t>patients</a:t>
            </a:r>
            <a:r>
              <a:rPr lang="en-GB" sz="1600" dirty="0">
                <a:solidFill>
                  <a:schemeClr val="accent1"/>
                </a:solidFill>
              </a:rPr>
              <a:t>, ~100,000 </a:t>
            </a:r>
            <a:r>
              <a:rPr lang="en-GB" sz="1600" b="1" dirty="0">
                <a:solidFill>
                  <a:schemeClr val="accent2"/>
                </a:solidFill>
              </a:rPr>
              <a:t>MRI scans</a:t>
            </a:r>
            <a:r>
              <a:rPr lang="en-GB" sz="1600" dirty="0">
                <a:solidFill>
                  <a:schemeClr val="accent1"/>
                </a:solidFill>
              </a:rPr>
              <a:t>, ~60,000 </a:t>
            </a:r>
            <a:r>
              <a:rPr lang="en-GB" sz="1600" b="1" dirty="0">
                <a:solidFill>
                  <a:schemeClr val="accent2"/>
                </a:solidFill>
              </a:rPr>
              <a:t>patient years</a:t>
            </a:r>
            <a:endParaRPr lang="en-GB" sz="1600" b="1" baseline="30000" dirty="0">
              <a:solidFill>
                <a:schemeClr val="accent2"/>
              </a:solidFill>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5202654"/>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solidFill>
                <a:schemeClr val="accent6"/>
              </a:solidFill>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2133"/>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endParaRPr lang="en-GB" sz="3200"/>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endParaRPr lang="en-GB" sz="3200"/>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endParaRPr lang="en-GB" sz="32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endParaRPr lang="en-GB" sz="32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endParaRPr lang="en-GB" sz="32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endParaRPr lang="en-GB" sz="32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endParaRPr lang="en-GB" sz="3200"/>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32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32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32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32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32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3200"/>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3200"/>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32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32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3200"/>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30638B"/>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grpFill/>
            <a:ln w="1429" cap="flat">
              <a:noFill/>
              <a:prstDash val="solid"/>
              <a:miter/>
            </a:ln>
          </p:spPr>
          <p:txBody>
            <a:bodyPr rtlCol="0" anchor="ctr"/>
            <a:lstStyle/>
            <a:p>
              <a:endParaRPr lang="en-GB" sz="32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grpFill/>
            <a:ln w="1429" cap="flat">
              <a:noFill/>
              <a:prstDash val="solid"/>
              <a:miter/>
            </a:ln>
          </p:spPr>
          <p:txBody>
            <a:bodyPr rtlCol="0" anchor="ctr"/>
            <a:lstStyle/>
            <a:p>
              <a:endParaRPr lang="en-GB" sz="32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grpFill/>
            <a:ln w="1429" cap="flat">
              <a:noFill/>
              <a:prstDash val="solid"/>
              <a:miter/>
            </a:ln>
          </p:spPr>
          <p:txBody>
            <a:bodyPr rtlCol="0" anchor="ctr"/>
            <a:lstStyle/>
            <a:p>
              <a:endParaRPr lang="en-GB" sz="32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grpFill/>
            <a:ln w="1429" cap="flat">
              <a:noFill/>
              <a:prstDash val="solid"/>
              <a:miter/>
            </a:ln>
          </p:spPr>
          <p:txBody>
            <a:bodyPr rtlCol="0" anchor="ctr"/>
            <a:lstStyle/>
            <a:p>
              <a:endParaRPr lang="en-GB" sz="32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grpFill/>
            <a:ln w="1429" cap="flat">
              <a:noFill/>
              <a:prstDash val="solid"/>
              <a:miter/>
            </a:ln>
          </p:spPr>
          <p:txBody>
            <a:bodyPr rtlCol="0" anchor="ctr"/>
            <a:lstStyle/>
            <a:p>
              <a:endParaRPr lang="en-GB" sz="32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grpFill/>
            <a:ln w="1429" cap="flat">
              <a:noFill/>
              <a:prstDash val="solid"/>
              <a:miter/>
            </a:ln>
          </p:spPr>
          <p:txBody>
            <a:bodyPr rtlCol="0" anchor="ctr"/>
            <a:lstStyle/>
            <a:p>
              <a:endParaRPr lang="en-GB" sz="32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grpFill/>
            <a:ln w="1429" cap="flat">
              <a:noFill/>
              <a:prstDash val="solid"/>
              <a:miter/>
            </a:ln>
          </p:spPr>
          <p:txBody>
            <a:bodyPr rtlCol="0" anchor="ctr"/>
            <a:lstStyle/>
            <a:p>
              <a:endParaRPr lang="en-GB" sz="32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grpFill/>
            <a:ln w="1429" cap="flat">
              <a:noFill/>
              <a:prstDash val="solid"/>
              <a:miter/>
            </a:ln>
          </p:spPr>
          <p:txBody>
            <a:bodyPr rtlCol="0" anchor="ctr"/>
            <a:lstStyle/>
            <a:p>
              <a:endParaRPr lang="en-GB" sz="32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grpFill/>
            <a:ln w="1429" cap="flat">
              <a:noFill/>
              <a:prstDash val="solid"/>
              <a:miter/>
            </a:ln>
          </p:spPr>
          <p:txBody>
            <a:bodyPr rtlCol="0" anchor="ctr"/>
            <a:lstStyle/>
            <a:p>
              <a:endParaRPr lang="en-GB" sz="32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grpFill/>
            <a:ln w="1429" cap="flat">
              <a:noFill/>
              <a:prstDash val="solid"/>
              <a:miter/>
            </a:ln>
          </p:spPr>
          <p:txBody>
            <a:bodyPr rtlCol="0" anchor="ctr"/>
            <a:lstStyle/>
            <a:p>
              <a:endParaRPr lang="en-GB" sz="32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grpFill/>
            <a:ln w="1429" cap="flat">
              <a:noFill/>
              <a:prstDash val="solid"/>
              <a:miter/>
            </a:ln>
          </p:spPr>
          <p:txBody>
            <a:bodyPr rtlCol="0" anchor="ctr"/>
            <a:lstStyle/>
            <a:p>
              <a:endParaRPr lang="en-GB" sz="32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grpFill/>
            <a:ln w="1429" cap="flat">
              <a:noFill/>
              <a:prstDash val="solid"/>
              <a:miter/>
            </a:ln>
          </p:spPr>
          <p:txBody>
            <a:bodyPr rtlCol="0" anchor="ctr"/>
            <a:lstStyle/>
            <a:p>
              <a:endParaRPr lang="en-GB" sz="32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grpFill/>
            <a:ln w="1429" cap="flat">
              <a:noFill/>
              <a:prstDash val="solid"/>
              <a:miter/>
            </a:ln>
          </p:spPr>
          <p:txBody>
            <a:bodyPr rtlCol="0" anchor="ctr"/>
            <a:lstStyle/>
            <a:p>
              <a:endParaRPr lang="en-GB" sz="32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grpFill/>
            <a:ln w="1429" cap="flat">
              <a:noFill/>
              <a:prstDash val="solid"/>
              <a:miter/>
            </a:ln>
          </p:spPr>
          <p:txBody>
            <a:bodyPr rtlCol="0" anchor="ctr"/>
            <a:lstStyle/>
            <a:p>
              <a:endParaRPr lang="en-GB" sz="32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grpFill/>
            <a:ln w="1429" cap="flat">
              <a:noFill/>
              <a:prstDash val="solid"/>
              <a:miter/>
            </a:ln>
          </p:spPr>
          <p:txBody>
            <a:bodyPr rtlCol="0" anchor="ctr"/>
            <a:lstStyle/>
            <a:p>
              <a:endParaRPr lang="en-GB" sz="32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grpFill/>
            <a:ln w="1429" cap="flat">
              <a:noFill/>
              <a:prstDash val="solid"/>
              <a:miter/>
            </a:ln>
          </p:spPr>
          <p:txBody>
            <a:bodyPr rtlCol="0" anchor="ctr"/>
            <a:lstStyle/>
            <a:p>
              <a:endParaRPr lang="en-GB" sz="32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grpFill/>
            <a:ln w="1429" cap="flat">
              <a:noFill/>
              <a:prstDash val="solid"/>
              <a:miter/>
            </a:ln>
          </p:spPr>
          <p:txBody>
            <a:bodyPr rtlCol="0" anchor="ctr"/>
            <a:lstStyle/>
            <a:p>
              <a:endParaRPr lang="en-GB" sz="32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grpFill/>
            <a:ln w="1429" cap="flat">
              <a:noFill/>
              <a:prstDash val="solid"/>
              <a:miter/>
            </a:ln>
          </p:spPr>
          <p:txBody>
            <a:bodyPr rtlCol="0" anchor="ctr"/>
            <a:lstStyle/>
            <a:p>
              <a:endParaRPr lang="en-GB" sz="32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grpFill/>
            <a:ln w="1429" cap="flat">
              <a:noFill/>
              <a:prstDash val="solid"/>
              <a:miter/>
            </a:ln>
          </p:spPr>
          <p:txBody>
            <a:bodyPr rtlCol="0" anchor="ctr"/>
            <a:lstStyle/>
            <a:p>
              <a:endParaRPr lang="en-GB" sz="32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grpFill/>
            <a:ln w="1429" cap="flat">
              <a:noFill/>
              <a:prstDash val="solid"/>
              <a:miter/>
            </a:ln>
          </p:spPr>
          <p:txBody>
            <a:bodyPr rtlCol="0" anchor="ctr"/>
            <a:lstStyle/>
            <a:p>
              <a:endParaRPr lang="en-GB" sz="32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grpFill/>
            <a:ln w="1429" cap="flat">
              <a:noFill/>
              <a:prstDash val="solid"/>
              <a:miter/>
            </a:ln>
          </p:spPr>
          <p:txBody>
            <a:bodyPr rtlCol="0" anchor="ctr"/>
            <a:lstStyle/>
            <a:p>
              <a:endParaRPr lang="en-GB" sz="32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grpFill/>
            <a:ln w="1429" cap="flat">
              <a:noFill/>
              <a:prstDash val="solid"/>
              <a:miter/>
            </a:ln>
          </p:spPr>
          <p:txBody>
            <a:bodyPr rtlCol="0" anchor="ctr"/>
            <a:lstStyle/>
            <a:p>
              <a:endParaRPr lang="en-GB" sz="32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grpFill/>
            <a:ln w="1429" cap="flat">
              <a:noFill/>
              <a:prstDash val="solid"/>
              <a:miter/>
            </a:ln>
          </p:spPr>
          <p:txBody>
            <a:bodyPr rtlCol="0" anchor="ctr"/>
            <a:lstStyle/>
            <a:p>
              <a:endParaRPr lang="en-GB" sz="32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grpFill/>
            <a:ln w="1429" cap="flat">
              <a:noFill/>
              <a:prstDash val="solid"/>
              <a:miter/>
            </a:ln>
          </p:spPr>
          <p:txBody>
            <a:bodyPr rtlCol="0" anchor="ctr"/>
            <a:lstStyle/>
            <a:p>
              <a:endParaRPr lang="en-GB" sz="32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grpFill/>
            <a:ln w="1429" cap="flat">
              <a:noFill/>
              <a:prstDash val="solid"/>
              <a:miter/>
            </a:ln>
          </p:spPr>
          <p:txBody>
            <a:bodyPr rtlCol="0" anchor="ctr"/>
            <a:lstStyle/>
            <a:p>
              <a:endParaRPr lang="en-GB" sz="32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grpFill/>
            <a:ln w="1429" cap="flat">
              <a:noFill/>
              <a:prstDash val="solid"/>
              <a:miter/>
            </a:ln>
          </p:spPr>
          <p:txBody>
            <a:bodyPr rtlCol="0" anchor="ctr"/>
            <a:lstStyle/>
            <a:p>
              <a:endParaRPr lang="en-GB" sz="32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grpFill/>
            <a:ln w="1429" cap="flat">
              <a:noFill/>
              <a:prstDash val="solid"/>
              <a:miter/>
            </a:ln>
          </p:spPr>
          <p:txBody>
            <a:bodyPr rtlCol="0" anchor="ctr"/>
            <a:lstStyle/>
            <a:p>
              <a:endParaRPr lang="en-GB" sz="32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grpFill/>
            <a:ln w="1429" cap="flat">
              <a:noFill/>
              <a:prstDash val="solid"/>
              <a:miter/>
            </a:ln>
          </p:spPr>
          <p:txBody>
            <a:bodyPr rtlCol="0" anchor="ctr"/>
            <a:lstStyle/>
            <a:p>
              <a:endParaRPr lang="en-GB" sz="32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grpFill/>
            <a:ln w="1429" cap="flat">
              <a:noFill/>
              <a:prstDash val="solid"/>
              <a:miter/>
            </a:ln>
          </p:spPr>
          <p:txBody>
            <a:bodyPr rtlCol="0" anchor="ctr"/>
            <a:lstStyle/>
            <a:p>
              <a:endParaRPr lang="en-GB" sz="32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grpFill/>
            <a:ln w="1429" cap="flat">
              <a:noFill/>
              <a:prstDash val="solid"/>
              <a:miter/>
            </a:ln>
          </p:spPr>
          <p:txBody>
            <a:bodyPr rtlCol="0" anchor="ctr"/>
            <a:lstStyle/>
            <a:p>
              <a:endParaRPr lang="en-GB" sz="32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grpFill/>
            <a:ln w="1429" cap="flat">
              <a:noFill/>
              <a:prstDash val="solid"/>
              <a:miter/>
            </a:ln>
          </p:spPr>
          <p:txBody>
            <a:bodyPr rtlCol="0" anchor="ctr"/>
            <a:lstStyle/>
            <a:p>
              <a:endParaRPr lang="en-GB" sz="32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grpFill/>
            <a:ln w="1429" cap="flat">
              <a:noFill/>
              <a:prstDash val="solid"/>
              <a:miter/>
            </a:ln>
          </p:spPr>
          <p:txBody>
            <a:bodyPr rtlCol="0" anchor="ctr"/>
            <a:lstStyle/>
            <a:p>
              <a:endParaRPr lang="en-GB" sz="32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grpFill/>
            <a:ln w="1429" cap="flat">
              <a:noFill/>
              <a:prstDash val="solid"/>
              <a:miter/>
            </a:ln>
          </p:spPr>
          <p:txBody>
            <a:bodyPr rtlCol="0" anchor="ctr"/>
            <a:lstStyle/>
            <a:p>
              <a:endParaRPr lang="en-GB" sz="32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grpFill/>
            <a:ln w="1429" cap="flat">
              <a:noFill/>
              <a:prstDash val="solid"/>
              <a:miter/>
            </a:ln>
          </p:spPr>
          <p:txBody>
            <a:bodyPr rtlCol="0" anchor="ctr"/>
            <a:lstStyle/>
            <a:p>
              <a:endParaRPr lang="en-GB" sz="32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grpFill/>
            <a:ln w="1429" cap="flat">
              <a:noFill/>
              <a:prstDash val="solid"/>
              <a:miter/>
            </a:ln>
          </p:spPr>
          <p:txBody>
            <a:bodyPr rtlCol="0" anchor="ctr"/>
            <a:lstStyle/>
            <a:p>
              <a:endParaRPr lang="en-GB" sz="3200"/>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5357584"/>
            <a:ext cx="1212860" cy="420756"/>
          </a:xfrm>
          <a:prstGeom prst="rect">
            <a:avLst/>
          </a:prstGeom>
        </p:spPr>
        <p:txBody>
          <a:bodyPr wrap="square">
            <a:spAutoFit/>
          </a:bodyPr>
          <a:lstStyle/>
          <a:p>
            <a:pPr algn="r"/>
            <a:r>
              <a:rPr lang="en-GB" sz="1067" dirty="0">
                <a:solidFill>
                  <a:srgbClr val="30638B"/>
                </a:solidFill>
              </a:rPr>
              <a:t>Big data revolution</a:t>
            </a:r>
          </a:p>
        </p:txBody>
      </p:sp>
      <p:sp>
        <p:nvSpPr>
          <p:cNvPr id="89" name="Freeform: Shape 88" descr=" 89">
            <a:extLst>
              <a:ext uri="{FF2B5EF4-FFF2-40B4-BE49-F238E27FC236}">
                <a16:creationId xmlns:a16="http://schemas.microsoft.com/office/drawing/2014/main" id="{47EBB224-31E2-427C-86BE-27FD7CC695FF}"/>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0" name="Freeform: Shape 149" descr=" 150">
            <a:extLst>
              <a:ext uri="{FF2B5EF4-FFF2-40B4-BE49-F238E27FC236}">
                <a16:creationId xmlns:a16="http://schemas.microsoft.com/office/drawing/2014/main" id="{6DFCE0FF-EEE5-4D48-8978-1C8618D8ED27}"/>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endParaRPr lang="en-GB" sz="3200"/>
          </a:p>
        </p:txBody>
      </p:sp>
      <p:sp>
        <p:nvSpPr>
          <p:cNvPr id="151" name="Freeform: Shape 150" descr=" 151">
            <a:extLst>
              <a:ext uri="{FF2B5EF4-FFF2-40B4-BE49-F238E27FC236}">
                <a16:creationId xmlns:a16="http://schemas.microsoft.com/office/drawing/2014/main" id="{515F341D-F441-4932-8FF2-14420CC74EC9}"/>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52" name="Freeform: Shape 151" descr=" 152">
            <a:extLst>
              <a:ext uri="{FF2B5EF4-FFF2-40B4-BE49-F238E27FC236}">
                <a16:creationId xmlns:a16="http://schemas.microsoft.com/office/drawing/2014/main" id="{DA398472-6905-401A-B534-9C1A87600E4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3" name="Freeform: Shape 152" descr=" 153">
            <a:extLst>
              <a:ext uri="{FF2B5EF4-FFF2-40B4-BE49-F238E27FC236}">
                <a16:creationId xmlns:a16="http://schemas.microsoft.com/office/drawing/2014/main" id="{02B6F5E0-A038-48BC-BC1B-9339361E4E91}"/>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endParaRPr lang="en-GB" sz="3200"/>
          </a:p>
        </p:txBody>
      </p:sp>
      <p:sp>
        <p:nvSpPr>
          <p:cNvPr id="154" name="Freeform: Shape 153" descr=" 154">
            <a:extLst>
              <a:ext uri="{FF2B5EF4-FFF2-40B4-BE49-F238E27FC236}">
                <a16:creationId xmlns:a16="http://schemas.microsoft.com/office/drawing/2014/main" id="{611A15E5-A56B-4625-8457-839A49017F2D}"/>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55" name="Freeform: Shape 154" descr=" 155">
            <a:hlinkClick r:id="rId3" action="ppaction://hlinksldjump" highlightClick="1"/>
            <a:extLst>
              <a:ext uri="{FF2B5EF4-FFF2-40B4-BE49-F238E27FC236}">
                <a16:creationId xmlns:a16="http://schemas.microsoft.com/office/drawing/2014/main" id="{E0DCB22E-730F-486D-9E4D-633BC7785694}"/>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6" name="Freeform: Shape 155" descr=" 156">
            <a:hlinkClick r:id="rId4" action="ppaction://hlinksldjump" highlightClick="1"/>
            <a:extLst>
              <a:ext uri="{FF2B5EF4-FFF2-40B4-BE49-F238E27FC236}">
                <a16:creationId xmlns:a16="http://schemas.microsoft.com/office/drawing/2014/main" id="{C008550F-F8E5-4AA8-B1C1-4311F76A4632}"/>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7" name="Freeform: Shape 156" descr=" 157">
            <a:hlinkClick r:id="rId5" action="ppaction://hlinksldjump" highlightClick="1"/>
            <a:extLst>
              <a:ext uri="{FF2B5EF4-FFF2-40B4-BE49-F238E27FC236}">
                <a16:creationId xmlns:a16="http://schemas.microsoft.com/office/drawing/2014/main" id="{FEC17039-BC98-4CEE-80C1-9C4EB3BCDD6E}"/>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8" name="Freeform: Shape 157" descr=" 158">
            <a:hlinkClick r:id="rId6" action="ppaction://hlinksldjump" highlightClick="1"/>
            <a:extLst>
              <a:ext uri="{FF2B5EF4-FFF2-40B4-BE49-F238E27FC236}">
                <a16:creationId xmlns:a16="http://schemas.microsoft.com/office/drawing/2014/main" id="{86F396FC-B4A0-4B79-A36F-63F30BEA1CAB}"/>
              </a:ext>
            </a:extLst>
          </p:cNvPr>
          <p:cNvSpPr/>
          <p:nvPr/>
        </p:nvSpPr>
        <p:spPr>
          <a:xfrm>
            <a:off x="11277600" y="2723094"/>
            <a:ext cx="9144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9" name="Freeform: Shape 158" descr=" 159">
            <a:hlinkClick r:id="rId7" action="ppaction://hlinksldjump" highlightClick="1"/>
            <a:extLst>
              <a:ext uri="{FF2B5EF4-FFF2-40B4-BE49-F238E27FC236}">
                <a16:creationId xmlns:a16="http://schemas.microsoft.com/office/drawing/2014/main" id="{9D2F5F53-3F60-426D-8ED9-B6E386C8641D}"/>
              </a:ext>
            </a:extLst>
          </p:cNvPr>
          <p:cNvSpPr/>
          <p:nvPr/>
        </p:nvSpPr>
        <p:spPr>
          <a:xfrm>
            <a:off x="10350500" y="3551918"/>
            <a:ext cx="18415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1" name="Freeform: Shape 160" descr=" 161">
            <a:hlinkClick r:id="rId8" action="ppaction://hlinksldjump" highlightClick="1"/>
            <a:extLst>
              <a:ext uri="{FF2B5EF4-FFF2-40B4-BE49-F238E27FC236}">
                <a16:creationId xmlns:a16="http://schemas.microsoft.com/office/drawing/2014/main" id="{FAD7A251-FFF7-4066-AD86-818F1B2C2E1D}"/>
              </a:ext>
            </a:extLst>
          </p:cNvPr>
          <p:cNvSpPr/>
          <p:nvPr/>
        </p:nvSpPr>
        <p:spPr>
          <a:xfrm>
            <a:off x="11290300" y="4376132"/>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2" name="Freeform: Shape 161" descr=" 162">
            <a:hlinkClick r:id="rId9" action="ppaction://hlinksldjump" highlightClick="1"/>
            <a:extLst>
              <a:ext uri="{FF2B5EF4-FFF2-40B4-BE49-F238E27FC236}">
                <a16:creationId xmlns:a16="http://schemas.microsoft.com/office/drawing/2014/main" id="{61ED8A07-BFEB-4548-AB52-B53BFEFFCE1F}"/>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4" name="Freeform: Shape 163" descr=" 164">
            <a:extLst>
              <a:ext uri="{FF2B5EF4-FFF2-40B4-BE49-F238E27FC236}">
                <a16:creationId xmlns:a16="http://schemas.microsoft.com/office/drawing/2014/main" id="{7AC40416-0D89-4D53-A89A-A38D2FF2B66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65" name="Freeform: Shape 164" descr=" 165">
            <a:extLst>
              <a:ext uri="{FF2B5EF4-FFF2-40B4-BE49-F238E27FC236}">
                <a16:creationId xmlns:a16="http://schemas.microsoft.com/office/drawing/2014/main" id="{97A65372-54D7-407F-8585-A5671D764360}"/>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endParaRPr lang="en-GB" sz="3200"/>
          </a:p>
        </p:txBody>
      </p:sp>
      <p:sp>
        <p:nvSpPr>
          <p:cNvPr id="166" name="Freeform: Shape 165" descr=" 166">
            <a:extLst>
              <a:ext uri="{FF2B5EF4-FFF2-40B4-BE49-F238E27FC236}">
                <a16:creationId xmlns:a16="http://schemas.microsoft.com/office/drawing/2014/main" id="{D4C610EB-624F-4835-8EA4-D5DFBD9371AC}"/>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68" name="Oval 167" descr=" 168">
            <a:hlinkClick r:id="" action="ppaction://hlinkshowjump?jump=nextslide" highlightClick="1"/>
            <a:extLst>
              <a:ext uri="{FF2B5EF4-FFF2-40B4-BE49-F238E27FC236}">
                <a16:creationId xmlns:a16="http://schemas.microsoft.com/office/drawing/2014/main" id="{D1C1009A-0599-4556-8C0B-B6AE19C09A7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69" name="Oval 168" descr=" 169">
            <a:hlinkClick r:id="rId9" action="ppaction://hlinksldjump" highlightClick="1"/>
            <a:extLst>
              <a:ext uri="{FF2B5EF4-FFF2-40B4-BE49-F238E27FC236}">
                <a16:creationId xmlns:a16="http://schemas.microsoft.com/office/drawing/2014/main" id="{9092A0F2-38E9-421C-851B-27177C40753D}"/>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dirty="0"/>
          </a:p>
        </p:txBody>
      </p:sp>
      <p:sp>
        <p:nvSpPr>
          <p:cNvPr id="170" name="Oval 169" descr=" 170">
            <a:hlinkClick r:id="rId10" action="ppaction://hlinksldjump" highlightClick="1"/>
            <a:extLst>
              <a:ext uri="{FF2B5EF4-FFF2-40B4-BE49-F238E27FC236}">
                <a16:creationId xmlns:a16="http://schemas.microsoft.com/office/drawing/2014/main" id="{DEADFB5D-143A-4A2D-804B-75E79863A34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endParaRPr lang="en-GB" sz="3200"/>
          </a:p>
        </p:txBody>
      </p:sp>
      <p:sp>
        <p:nvSpPr>
          <p:cNvPr id="171" name="REFERENCES" descr=" 171">
            <a:hlinkClick r:id="" action="ppaction://noaction" highlightClick="1"/>
            <a:extLst>
              <a:ext uri="{FF2B5EF4-FFF2-40B4-BE49-F238E27FC236}">
                <a16:creationId xmlns:a16="http://schemas.microsoft.com/office/drawing/2014/main" id="{963FF888-E5E8-4492-BD17-785F2A941D04}"/>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76" name="ABBREVIATIONS" descr=" 176">
            <a:hlinkClick r:id="" action="ppaction://noaction" highlightClick="1"/>
            <a:extLst>
              <a:ext uri="{FF2B5EF4-FFF2-40B4-BE49-F238E27FC236}">
                <a16:creationId xmlns:a16="http://schemas.microsoft.com/office/drawing/2014/main" id="{89C1EF79-8E94-4950-93DF-A4A4EABA9803}"/>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sp>
        <p:nvSpPr>
          <p:cNvPr id="208" name="Oval 207" descr=" 208">
            <a:extLst>
              <a:ext uri="{FF2B5EF4-FFF2-40B4-BE49-F238E27FC236}">
                <a16:creationId xmlns:a16="http://schemas.microsoft.com/office/drawing/2014/main" id="{D6F2A1F0-380D-4BE0-A89B-89D08F53D952}"/>
              </a:ext>
            </a:extLst>
          </p:cNvPr>
          <p:cNvSpPr/>
          <p:nvPr/>
        </p:nvSpPr>
        <p:spPr>
          <a:xfrm>
            <a:off x="548698" y="2020600"/>
            <a:ext cx="2766001" cy="27660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13" name="Group 212" descr=" 213">
            <a:extLst>
              <a:ext uri="{FF2B5EF4-FFF2-40B4-BE49-F238E27FC236}">
                <a16:creationId xmlns:a16="http://schemas.microsoft.com/office/drawing/2014/main" id="{80DD412E-9166-44EF-85D7-4F9C0D5E5A92}"/>
              </a:ext>
            </a:extLst>
          </p:cNvPr>
          <p:cNvGrpSpPr/>
          <p:nvPr/>
        </p:nvGrpSpPr>
        <p:grpSpPr>
          <a:xfrm>
            <a:off x="892965" y="2410105"/>
            <a:ext cx="1879263" cy="1924033"/>
            <a:chOff x="1230046" y="3252924"/>
            <a:chExt cx="1154814" cy="1182325"/>
          </a:xfrm>
        </p:grpSpPr>
        <p:sp>
          <p:nvSpPr>
            <p:cNvPr id="220" name="Freeform: Shape 219">
              <a:extLst>
                <a:ext uri="{FF2B5EF4-FFF2-40B4-BE49-F238E27FC236}">
                  <a16:creationId xmlns:a16="http://schemas.microsoft.com/office/drawing/2014/main" id="{8B2E9A46-9696-4C00-B89B-796A675B7B67}"/>
                </a:ext>
              </a:extLst>
            </p:cNvPr>
            <p:cNvSpPr/>
            <p:nvPr/>
          </p:nvSpPr>
          <p:spPr>
            <a:xfrm>
              <a:off x="1230046" y="3508789"/>
              <a:ext cx="1081277" cy="926460"/>
            </a:xfrm>
            <a:custGeom>
              <a:avLst/>
              <a:gdLst>
                <a:gd name="connsiteX0" fmla="*/ 1250549 w 1250549"/>
                <a:gd name="connsiteY0" fmla="*/ 417320 h 1071496"/>
                <a:gd name="connsiteX1" fmla="*/ 1157498 w 1250549"/>
                <a:gd name="connsiteY1" fmla="*/ 273514 h 1071496"/>
                <a:gd name="connsiteX2" fmla="*/ 984085 w 1250549"/>
                <a:gd name="connsiteY2" fmla="*/ 111379 h 1071496"/>
                <a:gd name="connsiteX3" fmla="*/ 852968 w 1250549"/>
                <a:gd name="connsiteY3" fmla="*/ 29607 h 1071496"/>
                <a:gd name="connsiteX4" fmla="*/ 852968 w 1250549"/>
                <a:gd name="connsiteY4" fmla="*/ 29607 h 1071496"/>
                <a:gd name="connsiteX5" fmla="*/ 852968 w 1250549"/>
                <a:gd name="connsiteY5" fmla="*/ 29607 h 1071496"/>
                <a:gd name="connsiteX6" fmla="*/ 831820 w 1250549"/>
                <a:gd name="connsiteY6" fmla="*/ 31017 h 1071496"/>
                <a:gd name="connsiteX7" fmla="*/ 830410 w 1250549"/>
                <a:gd name="connsiteY7" fmla="*/ 31017 h 1071496"/>
                <a:gd name="connsiteX8" fmla="*/ 807852 w 1250549"/>
                <a:gd name="connsiteY8" fmla="*/ 36656 h 1071496"/>
                <a:gd name="connsiteX9" fmla="*/ 707752 w 1250549"/>
                <a:gd name="connsiteY9" fmla="*/ 0 h 1071496"/>
                <a:gd name="connsiteX10" fmla="*/ 624570 w 1250549"/>
                <a:gd name="connsiteY10" fmla="*/ 25378 h 1071496"/>
                <a:gd name="connsiteX11" fmla="*/ 541388 w 1250549"/>
                <a:gd name="connsiteY11" fmla="*/ 8459 h 1071496"/>
                <a:gd name="connsiteX12" fmla="*/ 390532 w 1250549"/>
                <a:gd name="connsiteY12" fmla="*/ 76133 h 1071496"/>
                <a:gd name="connsiteX13" fmla="*/ 353876 w 1250549"/>
                <a:gd name="connsiteY13" fmla="*/ 71903 h 1071496"/>
                <a:gd name="connsiteX14" fmla="*/ 229808 w 1250549"/>
                <a:gd name="connsiteY14" fmla="*/ 140986 h 1071496"/>
                <a:gd name="connsiteX15" fmla="*/ 224168 w 1250549"/>
                <a:gd name="connsiteY15" fmla="*/ 140986 h 1071496"/>
                <a:gd name="connsiteX16" fmla="*/ 217119 w 1250549"/>
                <a:gd name="connsiteY16" fmla="*/ 140986 h 1071496"/>
                <a:gd name="connsiteX17" fmla="*/ 208660 w 1250549"/>
                <a:gd name="connsiteY17" fmla="*/ 142396 h 1071496"/>
                <a:gd name="connsiteX18" fmla="*/ 201611 w 1250549"/>
                <a:gd name="connsiteY18" fmla="*/ 143806 h 1071496"/>
                <a:gd name="connsiteX19" fmla="*/ 193151 w 1250549"/>
                <a:gd name="connsiteY19" fmla="*/ 146626 h 1071496"/>
                <a:gd name="connsiteX20" fmla="*/ 186102 w 1250549"/>
                <a:gd name="connsiteY20" fmla="*/ 148036 h 1071496"/>
                <a:gd name="connsiteX21" fmla="*/ 179053 w 1250549"/>
                <a:gd name="connsiteY21" fmla="*/ 150855 h 1071496"/>
                <a:gd name="connsiteX22" fmla="*/ 172003 w 1250549"/>
                <a:gd name="connsiteY22" fmla="*/ 153675 h 1071496"/>
                <a:gd name="connsiteX23" fmla="*/ 166364 w 1250549"/>
                <a:gd name="connsiteY23" fmla="*/ 156495 h 1071496"/>
                <a:gd name="connsiteX24" fmla="*/ 157905 w 1250549"/>
                <a:gd name="connsiteY24" fmla="*/ 160724 h 1071496"/>
                <a:gd name="connsiteX25" fmla="*/ 157905 w 1250549"/>
                <a:gd name="connsiteY25" fmla="*/ 160724 h 1071496"/>
                <a:gd name="connsiteX26" fmla="*/ 70493 w 1250549"/>
                <a:gd name="connsiteY26" fmla="*/ 298891 h 1071496"/>
                <a:gd name="connsiteX27" fmla="*/ 70493 w 1250549"/>
                <a:gd name="connsiteY27" fmla="*/ 300301 h 1071496"/>
                <a:gd name="connsiteX28" fmla="*/ 0 w 1250549"/>
                <a:gd name="connsiteY28" fmla="*/ 465255 h 1071496"/>
                <a:gd name="connsiteX29" fmla="*/ 228398 w 1250549"/>
                <a:gd name="connsiteY29" fmla="*/ 693653 h 1071496"/>
                <a:gd name="connsiteX30" fmla="*/ 267874 w 1250549"/>
                <a:gd name="connsiteY30" fmla="*/ 690833 h 1071496"/>
                <a:gd name="connsiteX31" fmla="*/ 321449 w 1250549"/>
                <a:gd name="connsiteY31" fmla="*/ 700702 h 1071496"/>
                <a:gd name="connsiteX32" fmla="*/ 531519 w 1250549"/>
                <a:gd name="connsiteY32" fmla="*/ 838869 h 1071496"/>
                <a:gd name="connsiteX33" fmla="*/ 742998 w 1250549"/>
                <a:gd name="connsiteY33" fmla="*/ 1050349 h 1071496"/>
                <a:gd name="connsiteX34" fmla="*/ 742998 w 1250549"/>
                <a:gd name="connsiteY34" fmla="*/ 1071497 h 1071496"/>
                <a:gd name="connsiteX35" fmla="*/ 903723 w 1250549"/>
                <a:gd name="connsiteY35" fmla="*/ 1071497 h 1071496"/>
                <a:gd name="connsiteX36" fmla="*/ 885395 w 1250549"/>
                <a:gd name="connsiteY36" fmla="*/ 940379 h 1071496"/>
                <a:gd name="connsiteX37" fmla="*/ 1130711 w 1250549"/>
                <a:gd name="connsiteY37" fmla="*/ 768376 h 1071496"/>
                <a:gd name="connsiteX38" fmla="*/ 1137760 w 1250549"/>
                <a:gd name="connsiteY38" fmla="*/ 710571 h 1071496"/>
                <a:gd name="connsiteX39" fmla="*/ 1250549 w 1250549"/>
                <a:gd name="connsiteY39" fmla="*/ 551257 h 1071496"/>
                <a:gd name="connsiteX40" fmla="*/ 1236451 w 1250549"/>
                <a:gd name="connsiteY40" fmla="*/ 483583 h 1071496"/>
                <a:gd name="connsiteX41" fmla="*/ 1250549 w 1250549"/>
                <a:gd name="connsiteY41" fmla="*/ 417320 h 1071496"/>
                <a:gd name="connsiteX42" fmla="*/ 1189925 w 1250549"/>
                <a:gd name="connsiteY42" fmla="*/ 493452 h 1071496"/>
                <a:gd name="connsiteX43" fmla="*/ 1204024 w 1250549"/>
                <a:gd name="connsiteY43" fmla="*/ 551257 h 1071496"/>
                <a:gd name="connsiteX44" fmla="*/ 1132121 w 1250549"/>
                <a:gd name="connsiteY44" fmla="*/ 662636 h 1071496"/>
                <a:gd name="connsiteX45" fmla="*/ 965757 w 1250549"/>
                <a:gd name="connsiteY45" fmla="*/ 490633 h 1071496"/>
                <a:gd name="connsiteX46" fmla="*/ 937559 w 1250549"/>
                <a:gd name="connsiteY46" fmla="*/ 507551 h 1071496"/>
                <a:gd name="connsiteX47" fmla="*/ 954478 w 1250549"/>
                <a:gd name="connsiteY47" fmla="*/ 535748 h 1071496"/>
                <a:gd name="connsiteX48" fmla="*/ 1091235 w 1250549"/>
                <a:gd name="connsiteY48" fmla="*/ 693653 h 1071496"/>
                <a:gd name="connsiteX49" fmla="*/ 1087005 w 1250549"/>
                <a:gd name="connsiteY49" fmla="*/ 757097 h 1071496"/>
                <a:gd name="connsiteX50" fmla="*/ 864247 w 1250549"/>
                <a:gd name="connsiteY50" fmla="*/ 889624 h 1071496"/>
                <a:gd name="connsiteX51" fmla="*/ 831820 w 1250549"/>
                <a:gd name="connsiteY51" fmla="*/ 881165 h 1071496"/>
                <a:gd name="connsiteX52" fmla="*/ 851558 w 1250549"/>
                <a:gd name="connsiteY52" fmla="*/ 1024971 h 1071496"/>
                <a:gd name="connsiteX53" fmla="*/ 786704 w 1250549"/>
                <a:gd name="connsiteY53" fmla="*/ 1024971 h 1071496"/>
                <a:gd name="connsiteX54" fmla="*/ 530109 w 1250549"/>
                <a:gd name="connsiteY54" fmla="*/ 789524 h 1071496"/>
                <a:gd name="connsiteX55" fmla="*/ 369384 w 1250549"/>
                <a:gd name="connsiteY55" fmla="*/ 696473 h 1071496"/>
                <a:gd name="connsiteX56" fmla="*/ 367974 w 1250549"/>
                <a:gd name="connsiteY56" fmla="*/ 692243 h 1071496"/>
                <a:gd name="connsiteX57" fmla="*/ 415910 w 1250549"/>
                <a:gd name="connsiteY57" fmla="*/ 558306 h 1071496"/>
                <a:gd name="connsiteX58" fmla="*/ 427189 w 1250549"/>
                <a:gd name="connsiteY58" fmla="*/ 527289 h 1071496"/>
                <a:gd name="connsiteX59" fmla="*/ 396172 w 1250549"/>
                <a:gd name="connsiteY59" fmla="*/ 516010 h 1071496"/>
                <a:gd name="connsiteX60" fmla="*/ 312990 w 1250549"/>
                <a:gd name="connsiteY60" fmla="*/ 649947 h 1071496"/>
                <a:gd name="connsiteX61" fmla="*/ 276333 w 1250549"/>
                <a:gd name="connsiteY61" fmla="*/ 641488 h 1071496"/>
                <a:gd name="connsiteX62" fmla="*/ 270694 w 1250549"/>
                <a:gd name="connsiteY62" fmla="*/ 638668 h 1071496"/>
                <a:gd name="connsiteX63" fmla="*/ 265054 w 1250549"/>
                <a:gd name="connsiteY63" fmla="*/ 640078 h 1071496"/>
                <a:gd name="connsiteX64" fmla="*/ 228398 w 1250549"/>
                <a:gd name="connsiteY64" fmla="*/ 644308 h 1071496"/>
                <a:gd name="connsiteX65" fmla="*/ 45116 w 1250549"/>
                <a:gd name="connsiteY65" fmla="*/ 461026 h 1071496"/>
                <a:gd name="connsiteX66" fmla="*/ 77543 w 1250549"/>
                <a:gd name="connsiteY66" fmla="*/ 358105 h 1071496"/>
                <a:gd name="connsiteX67" fmla="*/ 194561 w 1250549"/>
                <a:gd name="connsiteY67" fmla="*/ 468075 h 1071496"/>
                <a:gd name="connsiteX68" fmla="*/ 186102 w 1250549"/>
                <a:gd name="connsiteY68" fmla="*/ 489223 h 1071496"/>
                <a:gd name="connsiteX69" fmla="*/ 197381 w 1250549"/>
                <a:gd name="connsiteY69" fmla="*/ 562536 h 1071496"/>
                <a:gd name="connsiteX70" fmla="*/ 217119 w 1250549"/>
                <a:gd name="connsiteY70" fmla="*/ 573815 h 1071496"/>
                <a:gd name="connsiteX71" fmla="*/ 228398 w 1250549"/>
                <a:gd name="connsiteY71" fmla="*/ 570995 h 1071496"/>
                <a:gd name="connsiteX72" fmla="*/ 236857 w 1250549"/>
                <a:gd name="connsiteY72" fmla="*/ 539978 h 1071496"/>
                <a:gd name="connsiteX73" fmla="*/ 231218 w 1250549"/>
                <a:gd name="connsiteY73" fmla="*/ 501912 h 1071496"/>
                <a:gd name="connsiteX74" fmla="*/ 253776 w 1250549"/>
                <a:gd name="connsiteY74" fmla="*/ 470895 h 1071496"/>
                <a:gd name="connsiteX75" fmla="*/ 262235 w 1250549"/>
                <a:gd name="connsiteY75" fmla="*/ 439878 h 1071496"/>
                <a:gd name="connsiteX76" fmla="*/ 236857 w 1250549"/>
                <a:gd name="connsiteY76" fmla="*/ 430009 h 1071496"/>
                <a:gd name="connsiteX77" fmla="*/ 115609 w 1250549"/>
                <a:gd name="connsiteY77" fmla="*/ 307350 h 1071496"/>
                <a:gd name="connsiteX78" fmla="*/ 238267 w 1250549"/>
                <a:gd name="connsiteY78" fmla="*/ 184692 h 1071496"/>
                <a:gd name="connsiteX79" fmla="*/ 241087 w 1250549"/>
                <a:gd name="connsiteY79" fmla="*/ 184692 h 1071496"/>
                <a:gd name="connsiteX80" fmla="*/ 259415 w 1250549"/>
                <a:gd name="connsiteY80" fmla="*/ 186102 h 1071496"/>
                <a:gd name="connsiteX81" fmla="*/ 266464 w 1250549"/>
                <a:gd name="connsiteY81" fmla="*/ 172003 h 1071496"/>
                <a:gd name="connsiteX82" fmla="*/ 356696 w 1250549"/>
                <a:gd name="connsiteY82" fmla="*/ 115609 h 1071496"/>
                <a:gd name="connsiteX83" fmla="*/ 393352 w 1250549"/>
                <a:gd name="connsiteY83" fmla="*/ 122658 h 1071496"/>
                <a:gd name="connsiteX84" fmla="*/ 408861 w 1250549"/>
                <a:gd name="connsiteY84" fmla="*/ 128298 h 1071496"/>
                <a:gd name="connsiteX85" fmla="*/ 418730 w 1250549"/>
                <a:gd name="connsiteY85" fmla="*/ 114199 h 1071496"/>
                <a:gd name="connsiteX86" fmla="*/ 544207 w 1250549"/>
                <a:gd name="connsiteY86" fmla="*/ 52165 h 1071496"/>
                <a:gd name="connsiteX87" fmla="*/ 618930 w 1250549"/>
                <a:gd name="connsiteY87" fmla="*/ 70493 h 1071496"/>
                <a:gd name="connsiteX88" fmla="*/ 633029 w 1250549"/>
                <a:gd name="connsiteY88" fmla="*/ 77543 h 1071496"/>
                <a:gd name="connsiteX89" fmla="*/ 644308 w 1250549"/>
                <a:gd name="connsiteY89" fmla="*/ 67673 h 1071496"/>
                <a:gd name="connsiteX90" fmla="*/ 709162 w 1250549"/>
                <a:gd name="connsiteY90" fmla="*/ 43706 h 1071496"/>
                <a:gd name="connsiteX91" fmla="*/ 764146 w 1250549"/>
                <a:gd name="connsiteY91" fmla="*/ 60624 h 1071496"/>
                <a:gd name="connsiteX92" fmla="*/ 707752 w 1250549"/>
                <a:gd name="connsiteY92" fmla="*/ 174823 h 1071496"/>
                <a:gd name="connsiteX93" fmla="*/ 730310 w 1250549"/>
                <a:gd name="connsiteY93" fmla="*/ 197381 h 1071496"/>
                <a:gd name="connsiteX94" fmla="*/ 752867 w 1250549"/>
                <a:gd name="connsiteY94" fmla="*/ 174823 h 1071496"/>
                <a:gd name="connsiteX95" fmla="*/ 803622 w 1250549"/>
                <a:gd name="connsiteY95" fmla="*/ 87412 h 1071496"/>
                <a:gd name="connsiteX96" fmla="*/ 810672 w 1250549"/>
                <a:gd name="connsiteY96" fmla="*/ 84592 h 1071496"/>
                <a:gd name="connsiteX97" fmla="*/ 852968 w 1250549"/>
                <a:gd name="connsiteY97" fmla="*/ 74723 h 1071496"/>
                <a:gd name="connsiteX98" fmla="*/ 947429 w 1250549"/>
                <a:gd name="connsiteY98" fmla="*/ 140986 h 1071496"/>
                <a:gd name="connsiteX99" fmla="*/ 953068 w 1250549"/>
                <a:gd name="connsiteY99" fmla="*/ 156495 h 1071496"/>
                <a:gd name="connsiteX100" fmla="*/ 968577 w 1250549"/>
                <a:gd name="connsiteY100" fmla="*/ 156495 h 1071496"/>
                <a:gd name="connsiteX101" fmla="*/ 1113792 w 1250549"/>
                <a:gd name="connsiteY101" fmla="*/ 291842 h 1071496"/>
                <a:gd name="connsiteX102" fmla="*/ 1115202 w 1250549"/>
                <a:gd name="connsiteY102" fmla="*/ 307350 h 1071496"/>
                <a:gd name="connsiteX103" fmla="*/ 1129301 w 1250549"/>
                <a:gd name="connsiteY103" fmla="*/ 311580 h 1071496"/>
                <a:gd name="connsiteX104" fmla="*/ 1205434 w 1250549"/>
                <a:gd name="connsiteY104" fmla="*/ 417320 h 1071496"/>
                <a:gd name="connsiteX105" fmla="*/ 1191335 w 1250549"/>
                <a:gd name="connsiteY105" fmla="*/ 470895 h 1071496"/>
                <a:gd name="connsiteX106" fmla="*/ 1185696 w 1250549"/>
                <a:gd name="connsiteY106" fmla="*/ 482173 h 1071496"/>
                <a:gd name="connsiteX107" fmla="*/ 1189925 w 1250549"/>
                <a:gd name="connsiteY107" fmla="*/ 493452 h 1071496"/>
                <a:gd name="connsiteX108" fmla="*/ 704932 w 1250549"/>
                <a:gd name="connsiteY108" fmla="*/ 610471 h 1071496"/>
                <a:gd name="connsiteX109" fmla="*/ 648537 w 1250549"/>
                <a:gd name="connsiteY109" fmla="*/ 504731 h 1071496"/>
                <a:gd name="connsiteX110" fmla="*/ 648537 w 1250549"/>
                <a:gd name="connsiteY110" fmla="*/ 504731 h 1071496"/>
                <a:gd name="connsiteX111" fmla="*/ 537158 w 1250549"/>
                <a:gd name="connsiteY111" fmla="*/ 352466 h 1071496"/>
                <a:gd name="connsiteX112" fmla="*/ 552667 w 1250549"/>
                <a:gd name="connsiteY112" fmla="*/ 331318 h 1071496"/>
                <a:gd name="connsiteX113" fmla="*/ 573815 w 1250549"/>
                <a:gd name="connsiteY113" fmla="*/ 346827 h 1071496"/>
                <a:gd name="connsiteX114" fmla="*/ 680964 w 1250549"/>
                <a:gd name="connsiteY114" fmla="*/ 477944 h 1071496"/>
                <a:gd name="connsiteX115" fmla="*/ 805032 w 1250549"/>
                <a:gd name="connsiteY115" fmla="*/ 470895 h 1071496"/>
                <a:gd name="connsiteX116" fmla="*/ 886804 w 1250549"/>
                <a:gd name="connsiteY116" fmla="*/ 377844 h 1071496"/>
                <a:gd name="connsiteX117" fmla="*/ 910772 w 1250549"/>
                <a:gd name="connsiteY117" fmla="*/ 366565 h 1071496"/>
                <a:gd name="connsiteX118" fmla="*/ 922051 w 1250549"/>
                <a:gd name="connsiteY118" fmla="*/ 390532 h 1071496"/>
                <a:gd name="connsiteX119" fmla="*/ 820541 w 1250549"/>
                <a:gd name="connsiteY119" fmla="*/ 503321 h 1071496"/>
                <a:gd name="connsiteX120" fmla="*/ 734539 w 1250549"/>
                <a:gd name="connsiteY120" fmla="*/ 523059 h 1071496"/>
                <a:gd name="connsiteX121" fmla="*/ 716211 w 1250549"/>
                <a:gd name="connsiteY121" fmla="*/ 521650 h 1071496"/>
                <a:gd name="connsiteX122" fmla="*/ 741588 w 1250549"/>
                <a:gd name="connsiteY122" fmla="*/ 609061 h 1071496"/>
                <a:gd name="connsiteX123" fmla="*/ 723260 w 1250549"/>
                <a:gd name="connsiteY123" fmla="*/ 627389 h 1071496"/>
                <a:gd name="connsiteX124" fmla="*/ 704932 w 1250549"/>
                <a:gd name="connsiteY124" fmla="*/ 610471 h 1071496"/>
                <a:gd name="connsiteX125" fmla="*/ 1053168 w 1250549"/>
                <a:gd name="connsiteY125" fmla="*/ 398991 h 1071496"/>
                <a:gd name="connsiteX126" fmla="*/ 1034840 w 1250549"/>
                <a:gd name="connsiteY126" fmla="*/ 417320 h 1071496"/>
                <a:gd name="connsiteX127" fmla="*/ 1016512 w 1250549"/>
                <a:gd name="connsiteY127" fmla="*/ 398991 h 1071496"/>
                <a:gd name="connsiteX128" fmla="*/ 865656 w 1250549"/>
                <a:gd name="connsiteY128" fmla="*/ 248136 h 1071496"/>
                <a:gd name="connsiteX129" fmla="*/ 847328 w 1250549"/>
                <a:gd name="connsiteY129" fmla="*/ 229808 h 1071496"/>
                <a:gd name="connsiteX130" fmla="*/ 865656 w 1250549"/>
                <a:gd name="connsiteY130" fmla="*/ 211480 h 1071496"/>
                <a:gd name="connsiteX131" fmla="*/ 1053168 w 1250549"/>
                <a:gd name="connsiteY131" fmla="*/ 398991 h 1071496"/>
                <a:gd name="connsiteX132" fmla="*/ 568175 w 1250549"/>
                <a:gd name="connsiteY132" fmla="*/ 210070 h 1071496"/>
                <a:gd name="connsiteX133" fmla="*/ 586503 w 1250549"/>
                <a:gd name="connsiteY133" fmla="*/ 191742 h 1071496"/>
                <a:gd name="connsiteX134" fmla="*/ 733129 w 1250549"/>
                <a:gd name="connsiteY134" fmla="*/ 338367 h 1071496"/>
                <a:gd name="connsiteX135" fmla="*/ 714801 w 1250549"/>
                <a:gd name="connsiteY135" fmla="*/ 356696 h 1071496"/>
                <a:gd name="connsiteX136" fmla="*/ 696473 w 1250549"/>
                <a:gd name="connsiteY136" fmla="*/ 338367 h 1071496"/>
                <a:gd name="connsiteX137" fmla="*/ 586503 w 1250549"/>
                <a:gd name="connsiteY137" fmla="*/ 228398 h 1071496"/>
                <a:gd name="connsiteX138" fmla="*/ 568175 w 1250549"/>
                <a:gd name="connsiteY138" fmla="*/ 210070 h 1071496"/>
                <a:gd name="connsiteX139" fmla="*/ 524469 w 1250549"/>
                <a:gd name="connsiteY139" fmla="*/ 628799 h 1071496"/>
                <a:gd name="connsiteX140" fmla="*/ 508961 w 1250549"/>
                <a:gd name="connsiteY140" fmla="*/ 637259 h 1071496"/>
                <a:gd name="connsiteX141" fmla="*/ 499092 w 1250549"/>
                <a:gd name="connsiteY141" fmla="*/ 634439 h 1071496"/>
                <a:gd name="connsiteX142" fmla="*/ 493452 w 1250549"/>
                <a:gd name="connsiteY142" fmla="*/ 609061 h 1071496"/>
                <a:gd name="connsiteX143" fmla="*/ 459616 w 1250549"/>
                <a:gd name="connsiteY143" fmla="*/ 463845 h 1071496"/>
                <a:gd name="connsiteX144" fmla="*/ 453976 w 1250549"/>
                <a:gd name="connsiteY144" fmla="*/ 438468 h 1071496"/>
                <a:gd name="connsiteX145" fmla="*/ 479354 w 1250549"/>
                <a:gd name="connsiteY145" fmla="*/ 432828 h 1071496"/>
                <a:gd name="connsiteX146" fmla="*/ 524469 w 1250549"/>
                <a:gd name="connsiteY146" fmla="*/ 628799 h 1071496"/>
                <a:gd name="connsiteX147" fmla="*/ 507551 w 1250549"/>
                <a:gd name="connsiteY147" fmla="*/ 304531 h 1071496"/>
                <a:gd name="connsiteX148" fmla="*/ 434238 w 1250549"/>
                <a:gd name="connsiteY148" fmla="*/ 273514 h 1071496"/>
                <a:gd name="connsiteX149" fmla="*/ 294662 w 1250549"/>
                <a:gd name="connsiteY149" fmla="*/ 345417 h 1071496"/>
                <a:gd name="connsiteX150" fmla="*/ 210070 w 1250549"/>
                <a:gd name="connsiteY150" fmla="*/ 322859 h 1071496"/>
                <a:gd name="connsiteX151" fmla="*/ 203020 w 1250549"/>
                <a:gd name="connsiteY151" fmla="*/ 297481 h 1071496"/>
                <a:gd name="connsiteX152" fmla="*/ 228398 w 1250549"/>
                <a:gd name="connsiteY152" fmla="*/ 290432 h 1071496"/>
                <a:gd name="connsiteX153" fmla="*/ 411680 w 1250549"/>
                <a:gd name="connsiteY153" fmla="*/ 241087 h 1071496"/>
                <a:gd name="connsiteX154" fmla="*/ 400401 w 1250549"/>
                <a:gd name="connsiteY154" fmla="*/ 191742 h 1071496"/>
                <a:gd name="connsiteX155" fmla="*/ 418730 w 1250549"/>
                <a:gd name="connsiteY155" fmla="*/ 173413 h 1071496"/>
                <a:gd name="connsiteX156" fmla="*/ 437058 w 1250549"/>
                <a:gd name="connsiteY156" fmla="*/ 191742 h 1071496"/>
                <a:gd name="connsiteX157" fmla="*/ 507551 w 1250549"/>
                <a:gd name="connsiteY157" fmla="*/ 266464 h 1071496"/>
                <a:gd name="connsiteX158" fmla="*/ 525879 w 1250549"/>
                <a:gd name="connsiteY158" fmla="*/ 284793 h 1071496"/>
                <a:gd name="connsiteX159" fmla="*/ 507551 w 1250549"/>
                <a:gd name="connsiteY159" fmla="*/ 304531 h 1071496"/>
                <a:gd name="connsiteX160" fmla="*/ 507551 w 1250549"/>
                <a:gd name="connsiteY160" fmla="*/ 304531 h 1071496"/>
                <a:gd name="connsiteX161" fmla="*/ 937559 w 1250549"/>
                <a:gd name="connsiteY161" fmla="*/ 662636 h 1071496"/>
                <a:gd name="connsiteX162" fmla="*/ 941789 w 1250549"/>
                <a:gd name="connsiteY162" fmla="*/ 688014 h 1071496"/>
                <a:gd name="connsiteX163" fmla="*/ 792344 w 1250549"/>
                <a:gd name="connsiteY163" fmla="*/ 766966 h 1071496"/>
                <a:gd name="connsiteX164" fmla="*/ 690833 w 1250549"/>
                <a:gd name="connsiteY164" fmla="*/ 735949 h 1071496"/>
                <a:gd name="connsiteX165" fmla="*/ 686604 w 1250549"/>
                <a:gd name="connsiteY165" fmla="*/ 710571 h 1071496"/>
                <a:gd name="connsiteX166" fmla="*/ 711981 w 1250549"/>
                <a:gd name="connsiteY166" fmla="*/ 706342 h 1071496"/>
                <a:gd name="connsiteX167" fmla="*/ 820541 w 1250549"/>
                <a:gd name="connsiteY167" fmla="*/ 728900 h 1071496"/>
                <a:gd name="connsiteX168" fmla="*/ 913592 w 1250549"/>
                <a:gd name="connsiteY168" fmla="*/ 668276 h 1071496"/>
                <a:gd name="connsiteX169" fmla="*/ 937559 w 1250549"/>
                <a:gd name="connsiteY169" fmla="*/ 662636 h 107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250549" h="1071496">
                  <a:moveTo>
                    <a:pt x="1250549" y="417320"/>
                  </a:moveTo>
                  <a:cubicBezTo>
                    <a:pt x="1250549" y="355286"/>
                    <a:pt x="1213893" y="298891"/>
                    <a:pt x="1157498" y="273514"/>
                  </a:cubicBezTo>
                  <a:cubicBezTo>
                    <a:pt x="1143400" y="186102"/>
                    <a:pt x="1071497" y="118429"/>
                    <a:pt x="984085" y="111379"/>
                  </a:cubicBezTo>
                  <a:cubicBezTo>
                    <a:pt x="960117" y="62034"/>
                    <a:pt x="909362" y="29607"/>
                    <a:pt x="852968" y="29607"/>
                  </a:cubicBezTo>
                  <a:cubicBezTo>
                    <a:pt x="852968" y="29607"/>
                    <a:pt x="852968" y="29607"/>
                    <a:pt x="852968" y="29607"/>
                  </a:cubicBezTo>
                  <a:cubicBezTo>
                    <a:pt x="852968" y="29607"/>
                    <a:pt x="852968" y="29607"/>
                    <a:pt x="852968" y="29607"/>
                  </a:cubicBezTo>
                  <a:cubicBezTo>
                    <a:pt x="845918" y="29607"/>
                    <a:pt x="838869" y="31017"/>
                    <a:pt x="831820" y="31017"/>
                  </a:cubicBezTo>
                  <a:cubicBezTo>
                    <a:pt x="831820" y="31017"/>
                    <a:pt x="830410" y="31017"/>
                    <a:pt x="830410" y="31017"/>
                  </a:cubicBezTo>
                  <a:cubicBezTo>
                    <a:pt x="823361" y="32427"/>
                    <a:pt x="814901" y="33837"/>
                    <a:pt x="807852" y="36656"/>
                  </a:cubicBezTo>
                  <a:cubicBezTo>
                    <a:pt x="779655" y="14099"/>
                    <a:pt x="744408" y="0"/>
                    <a:pt x="707752" y="0"/>
                  </a:cubicBezTo>
                  <a:cubicBezTo>
                    <a:pt x="678145" y="0"/>
                    <a:pt x="648537" y="8459"/>
                    <a:pt x="624570" y="25378"/>
                  </a:cubicBezTo>
                  <a:cubicBezTo>
                    <a:pt x="599192" y="14099"/>
                    <a:pt x="570995" y="8459"/>
                    <a:pt x="541388" y="8459"/>
                  </a:cubicBezTo>
                  <a:cubicBezTo>
                    <a:pt x="483583" y="8459"/>
                    <a:pt x="428599" y="32427"/>
                    <a:pt x="390532" y="76133"/>
                  </a:cubicBezTo>
                  <a:cubicBezTo>
                    <a:pt x="377844" y="73313"/>
                    <a:pt x="366565" y="71903"/>
                    <a:pt x="353876" y="71903"/>
                  </a:cubicBezTo>
                  <a:cubicBezTo>
                    <a:pt x="303121" y="71903"/>
                    <a:pt x="256595" y="97281"/>
                    <a:pt x="229808" y="140986"/>
                  </a:cubicBezTo>
                  <a:cubicBezTo>
                    <a:pt x="228398" y="140986"/>
                    <a:pt x="225578" y="140986"/>
                    <a:pt x="224168" y="140986"/>
                  </a:cubicBezTo>
                  <a:cubicBezTo>
                    <a:pt x="221349" y="140986"/>
                    <a:pt x="218529" y="140986"/>
                    <a:pt x="217119" y="140986"/>
                  </a:cubicBezTo>
                  <a:cubicBezTo>
                    <a:pt x="214299" y="140986"/>
                    <a:pt x="211480" y="142396"/>
                    <a:pt x="208660" y="142396"/>
                  </a:cubicBezTo>
                  <a:cubicBezTo>
                    <a:pt x="205840" y="142396"/>
                    <a:pt x="204430" y="143806"/>
                    <a:pt x="201611" y="143806"/>
                  </a:cubicBezTo>
                  <a:cubicBezTo>
                    <a:pt x="198791" y="143806"/>
                    <a:pt x="195971" y="145216"/>
                    <a:pt x="193151" y="146626"/>
                  </a:cubicBezTo>
                  <a:cubicBezTo>
                    <a:pt x="190332" y="146626"/>
                    <a:pt x="188922" y="148036"/>
                    <a:pt x="186102" y="148036"/>
                  </a:cubicBezTo>
                  <a:cubicBezTo>
                    <a:pt x="183282" y="149446"/>
                    <a:pt x="180463" y="149446"/>
                    <a:pt x="179053" y="150855"/>
                  </a:cubicBezTo>
                  <a:cubicBezTo>
                    <a:pt x="176233" y="152265"/>
                    <a:pt x="173413" y="152265"/>
                    <a:pt x="172003" y="153675"/>
                  </a:cubicBezTo>
                  <a:cubicBezTo>
                    <a:pt x="170594" y="155085"/>
                    <a:pt x="167774" y="155085"/>
                    <a:pt x="166364" y="156495"/>
                  </a:cubicBezTo>
                  <a:cubicBezTo>
                    <a:pt x="163544" y="157905"/>
                    <a:pt x="160724" y="159315"/>
                    <a:pt x="157905" y="160724"/>
                  </a:cubicBezTo>
                  <a:cubicBezTo>
                    <a:pt x="157905" y="160724"/>
                    <a:pt x="157905" y="160724"/>
                    <a:pt x="157905" y="160724"/>
                  </a:cubicBezTo>
                  <a:cubicBezTo>
                    <a:pt x="108560" y="187512"/>
                    <a:pt x="74723" y="239677"/>
                    <a:pt x="70493" y="298891"/>
                  </a:cubicBezTo>
                  <a:cubicBezTo>
                    <a:pt x="70493" y="298891"/>
                    <a:pt x="70493" y="300301"/>
                    <a:pt x="70493" y="300301"/>
                  </a:cubicBezTo>
                  <a:cubicBezTo>
                    <a:pt x="25378" y="342597"/>
                    <a:pt x="0" y="403221"/>
                    <a:pt x="0" y="465255"/>
                  </a:cubicBezTo>
                  <a:cubicBezTo>
                    <a:pt x="0" y="590733"/>
                    <a:pt x="102920" y="693653"/>
                    <a:pt x="228398" y="693653"/>
                  </a:cubicBezTo>
                  <a:cubicBezTo>
                    <a:pt x="241087" y="693653"/>
                    <a:pt x="255185" y="692243"/>
                    <a:pt x="267874" y="690833"/>
                  </a:cubicBezTo>
                  <a:cubicBezTo>
                    <a:pt x="284793" y="696473"/>
                    <a:pt x="303121" y="699292"/>
                    <a:pt x="321449" y="700702"/>
                  </a:cubicBezTo>
                  <a:cubicBezTo>
                    <a:pt x="358105" y="790934"/>
                    <a:pt x="431418" y="838869"/>
                    <a:pt x="531519" y="838869"/>
                  </a:cubicBezTo>
                  <a:cubicBezTo>
                    <a:pt x="627389" y="838869"/>
                    <a:pt x="742998" y="936150"/>
                    <a:pt x="742998" y="1050349"/>
                  </a:cubicBezTo>
                  <a:lnTo>
                    <a:pt x="742998" y="1071497"/>
                  </a:lnTo>
                  <a:lnTo>
                    <a:pt x="903723" y="1071497"/>
                  </a:lnTo>
                  <a:lnTo>
                    <a:pt x="885395" y="940379"/>
                  </a:lnTo>
                  <a:cubicBezTo>
                    <a:pt x="996774" y="951658"/>
                    <a:pt x="1102514" y="879755"/>
                    <a:pt x="1130711" y="768376"/>
                  </a:cubicBezTo>
                  <a:cubicBezTo>
                    <a:pt x="1134940" y="748638"/>
                    <a:pt x="1137760" y="728900"/>
                    <a:pt x="1137760" y="710571"/>
                  </a:cubicBezTo>
                  <a:cubicBezTo>
                    <a:pt x="1204024" y="686604"/>
                    <a:pt x="1250549" y="623160"/>
                    <a:pt x="1250549" y="551257"/>
                  </a:cubicBezTo>
                  <a:cubicBezTo>
                    <a:pt x="1250549" y="527289"/>
                    <a:pt x="1246320" y="504731"/>
                    <a:pt x="1236451" y="483583"/>
                  </a:cubicBezTo>
                  <a:cubicBezTo>
                    <a:pt x="1244910" y="462435"/>
                    <a:pt x="1250549" y="439878"/>
                    <a:pt x="1250549" y="417320"/>
                  </a:cubicBezTo>
                  <a:close/>
                  <a:moveTo>
                    <a:pt x="1189925" y="493452"/>
                  </a:moveTo>
                  <a:cubicBezTo>
                    <a:pt x="1199794" y="511781"/>
                    <a:pt x="1204024" y="530109"/>
                    <a:pt x="1204024" y="551257"/>
                  </a:cubicBezTo>
                  <a:cubicBezTo>
                    <a:pt x="1204024" y="599192"/>
                    <a:pt x="1175827" y="642898"/>
                    <a:pt x="1132121" y="662636"/>
                  </a:cubicBezTo>
                  <a:cubicBezTo>
                    <a:pt x="1113792" y="579454"/>
                    <a:pt x="1048939" y="511781"/>
                    <a:pt x="965757" y="490633"/>
                  </a:cubicBezTo>
                  <a:cubicBezTo>
                    <a:pt x="953068" y="487813"/>
                    <a:pt x="940379" y="494862"/>
                    <a:pt x="937559" y="507551"/>
                  </a:cubicBezTo>
                  <a:cubicBezTo>
                    <a:pt x="934740" y="520240"/>
                    <a:pt x="941789" y="532929"/>
                    <a:pt x="954478" y="535748"/>
                  </a:cubicBezTo>
                  <a:cubicBezTo>
                    <a:pt x="1029201" y="554077"/>
                    <a:pt x="1084185" y="617520"/>
                    <a:pt x="1091235" y="693653"/>
                  </a:cubicBezTo>
                  <a:cubicBezTo>
                    <a:pt x="1094054" y="714801"/>
                    <a:pt x="1091235" y="735949"/>
                    <a:pt x="1087005" y="757097"/>
                  </a:cubicBezTo>
                  <a:cubicBezTo>
                    <a:pt x="1061628" y="855787"/>
                    <a:pt x="962937" y="915002"/>
                    <a:pt x="864247" y="889624"/>
                  </a:cubicBezTo>
                  <a:lnTo>
                    <a:pt x="831820" y="881165"/>
                  </a:lnTo>
                  <a:lnTo>
                    <a:pt x="851558" y="1024971"/>
                  </a:lnTo>
                  <a:lnTo>
                    <a:pt x="786704" y="1024971"/>
                  </a:lnTo>
                  <a:cubicBezTo>
                    <a:pt x="772605" y="892444"/>
                    <a:pt x="640078" y="789524"/>
                    <a:pt x="530109" y="789524"/>
                  </a:cubicBezTo>
                  <a:cubicBezTo>
                    <a:pt x="453976" y="789524"/>
                    <a:pt x="400401" y="758507"/>
                    <a:pt x="369384" y="696473"/>
                  </a:cubicBezTo>
                  <a:cubicBezTo>
                    <a:pt x="369384" y="695063"/>
                    <a:pt x="369384" y="693653"/>
                    <a:pt x="367974" y="692243"/>
                  </a:cubicBezTo>
                  <a:cubicBezTo>
                    <a:pt x="344007" y="642898"/>
                    <a:pt x="365155" y="582274"/>
                    <a:pt x="415910" y="558306"/>
                  </a:cubicBezTo>
                  <a:cubicBezTo>
                    <a:pt x="427189" y="552667"/>
                    <a:pt x="432828" y="538568"/>
                    <a:pt x="427189" y="527289"/>
                  </a:cubicBezTo>
                  <a:cubicBezTo>
                    <a:pt x="421549" y="516010"/>
                    <a:pt x="407451" y="510371"/>
                    <a:pt x="396172" y="516010"/>
                  </a:cubicBezTo>
                  <a:cubicBezTo>
                    <a:pt x="342597" y="541388"/>
                    <a:pt x="312990" y="594963"/>
                    <a:pt x="312990" y="649947"/>
                  </a:cubicBezTo>
                  <a:cubicBezTo>
                    <a:pt x="300301" y="648537"/>
                    <a:pt x="287612" y="645718"/>
                    <a:pt x="276333" y="641488"/>
                  </a:cubicBezTo>
                  <a:lnTo>
                    <a:pt x="270694" y="638668"/>
                  </a:lnTo>
                  <a:lnTo>
                    <a:pt x="265054" y="640078"/>
                  </a:lnTo>
                  <a:cubicBezTo>
                    <a:pt x="253776" y="642898"/>
                    <a:pt x="241087" y="644308"/>
                    <a:pt x="228398" y="644308"/>
                  </a:cubicBezTo>
                  <a:cubicBezTo>
                    <a:pt x="128298" y="644308"/>
                    <a:pt x="45116" y="562536"/>
                    <a:pt x="45116" y="461026"/>
                  </a:cubicBezTo>
                  <a:cubicBezTo>
                    <a:pt x="45116" y="424369"/>
                    <a:pt x="56395" y="387713"/>
                    <a:pt x="77543" y="358105"/>
                  </a:cubicBezTo>
                  <a:cubicBezTo>
                    <a:pt x="94461" y="411680"/>
                    <a:pt x="139577" y="453976"/>
                    <a:pt x="194561" y="468075"/>
                  </a:cubicBezTo>
                  <a:cubicBezTo>
                    <a:pt x="190332" y="475124"/>
                    <a:pt x="187512" y="482173"/>
                    <a:pt x="186102" y="489223"/>
                  </a:cubicBezTo>
                  <a:cubicBezTo>
                    <a:pt x="180463" y="514600"/>
                    <a:pt x="183282" y="539978"/>
                    <a:pt x="197381" y="562536"/>
                  </a:cubicBezTo>
                  <a:cubicBezTo>
                    <a:pt x="201611" y="569585"/>
                    <a:pt x="208660" y="573815"/>
                    <a:pt x="217119" y="573815"/>
                  </a:cubicBezTo>
                  <a:cubicBezTo>
                    <a:pt x="221349" y="573815"/>
                    <a:pt x="225578" y="572405"/>
                    <a:pt x="228398" y="570995"/>
                  </a:cubicBezTo>
                  <a:cubicBezTo>
                    <a:pt x="239677" y="563946"/>
                    <a:pt x="242497" y="549847"/>
                    <a:pt x="236857" y="539978"/>
                  </a:cubicBezTo>
                  <a:cubicBezTo>
                    <a:pt x="229808" y="528699"/>
                    <a:pt x="228398" y="514600"/>
                    <a:pt x="231218" y="501912"/>
                  </a:cubicBezTo>
                  <a:cubicBezTo>
                    <a:pt x="234037" y="489223"/>
                    <a:pt x="242497" y="477944"/>
                    <a:pt x="253776" y="470895"/>
                  </a:cubicBezTo>
                  <a:cubicBezTo>
                    <a:pt x="265054" y="463845"/>
                    <a:pt x="267874" y="449747"/>
                    <a:pt x="262235" y="439878"/>
                  </a:cubicBezTo>
                  <a:cubicBezTo>
                    <a:pt x="256595" y="431418"/>
                    <a:pt x="246726" y="427189"/>
                    <a:pt x="236857" y="430009"/>
                  </a:cubicBezTo>
                  <a:cubicBezTo>
                    <a:pt x="170594" y="428599"/>
                    <a:pt x="115609" y="373614"/>
                    <a:pt x="115609" y="307350"/>
                  </a:cubicBezTo>
                  <a:cubicBezTo>
                    <a:pt x="115609" y="239677"/>
                    <a:pt x="170594" y="184692"/>
                    <a:pt x="238267" y="184692"/>
                  </a:cubicBezTo>
                  <a:cubicBezTo>
                    <a:pt x="239677" y="184692"/>
                    <a:pt x="239677" y="184692"/>
                    <a:pt x="241087" y="184692"/>
                  </a:cubicBezTo>
                  <a:lnTo>
                    <a:pt x="259415" y="186102"/>
                  </a:lnTo>
                  <a:lnTo>
                    <a:pt x="266464" y="172003"/>
                  </a:lnTo>
                  <a:cubicBezTo>
                    <a:pt x="283383" y="136757"/>
                    <a:pt x="318629" y="115609"/>
                    <a:pt x="356696" y="115609"/>
                  </a:cubicBezTo>
                  <a:cubicBezTo>
                    <a:pt x="369384" y="115609"/>
                    <a:pt x="380663" y="118429"/>
                    <a:pt x="393352" y="122658"/>
                  </a:cubicBezTo>
                  <a:lnTo>
                    <a:pt x="408861" y="128298"/>
                  </a:lnTo>
                  <a:lnTo>
                    <a:pt x="418730" y="114199"/>
                  </a:lnTo>
                  <a:cubicBezTo>
                    <a:pt x="448337" y="74723"/>
                    <a:pt x="494862" y="52165"/>
                    <a:pt x="544207" y="52165"/>
                  </a:cubicBezTo>
                  <a:cubicBezTo>
                    <a:pt x="569585" y="52165"/>
                    <a:pt x="596372" y="59214"/>
                    <a:pt x="618930" y="70493"/>
                  </a:cubicBezTo>
                  <a:lnTo>
                    <a:pt x="633029" y="77543"/>
                  </a:lnTo>
                  <a:lnTo>
                    <a:pt x="644308" y="67673"/>
                  </a:lnTo>
                  <a:cubicBezTo>
                    <a:pt x="662636" y="52165"/>
                    <a:pt x="685194" y="43706"/>
                    <a:pt x="709162" y="43706"/>
                  </a:cubicBezTo>
                  <a:cubicBezTo>
                    <a:pt x="728900" y="43706"/>
                    <a:pt x="748638" y="49345"/>
                    <a:pt x="764146" y="60624"/>
                  </a:cubicBezTo>
                  <a:cubicBezTo>
                    <a:pt x="730310" y="87412"/>
                    <a:pt x="707752" y="128298"/>
                    <a:pt x="707752" y="174823"/>
                  </a:cubicBezTo>
                  <a:cubicBezTo>
                    <a:pt x="707752" y="187512"/>
                    <a:pt x="717621" y="197381"/>
                    <a:pt x="730310" y="197381"/>
                  </a:cubicBezTo>
                  <a:cubicBezTo>
                    <a:pt x="742998" y="197381"/>
                    <a:pt x="752867" y="187512"/>
                    <a:pt x="752867" y="174823"/>
                  </a:cubicBezTo>
                  <a:cubicBezTo>
                    <a:pt x="752867" y="136757"/>
                    <a:pt x="774015" y="104330"/>
                    <a:pt x="803622" y="87412"/>
                  </a:cubicBezTo>
                  <a:lnTo>
                    <a:pt x="810672" y="84592"/>
                  </a:lnTo>
                  <a:cubicBezTo>
                    <a:pt x="824770" y="78952"/>
                    <a:pt x="838869" y="74723"/>
                    <a:pt x="852968" y="74723"/>
                  </a:cubicBezTo>
                  <a:cubicBezTo>
                    <a:pt x="895264" y="74723"/>
                    <a:pt x="931920" y="101510"/>
                    <a:pt x="947429" y="140986"/>
                  </a:cubicBezTo>
                  <a:lnTo>
                    <a:pt x="953068" y="156495"/>
                  </a:lnTo>
                  <a:lnTo>
                    <a:pt x="968577" y="156495"/>
                  </a:lnTo>
                  <a:cubicBezTo>
                    <a:pt x="1044709" y="156495"/>
                    <a:pt x="1108153" y="217119"/>
                    <a:pt x="1113792" y="291842"/>
                  </a:cubicBezTo>
                  <a:lnTo>
                    <a:pt x="1115202" y="307350"/>
                  </a:lnTo>
                  <a:lnTo>
                    <a:pt x="1129301" y="311580"/>
                  </a:lnTo>
                  <a:cubicBezTo>
                    <a:pt x="1174417" y="327088"/>
                    <a:pt x="1205434" y="369384"/>
                    <a:pt x="1205434" y="417320"/>
                  </a:cubicBezTo>
                  <a:cubicBezTo>
                    <a:pt x="1205434" y="435648"/>
                    <a:pt x="1201204" y="455386"/>
                    <a:pt x="1191335" y="470895"/>
                  </a:cubicBezTo>
                  <a:lnTo>
                    <a:pt x="1185696" y="482173"/>
                  </a:lnTo>
                  <a:lnTo>
                    <a:pt x="1189925" y="493452"/>
                  </a:lnTo>
                  <a:close/>
                  <a:moveTo>
                    <a:pt x="704932" y="610471"/>
                  </a:moveTo>
                  <a:cubicBezTo>
                    <a:pt x="704932" y="568175"/>
                    <a:pt x="683784" y="528699"/>
                    <a:pt x="648537" y="504731"/>
                  </a:cubicBezTo>
                  <a:cubicBezTo>
                    <a:pt x="648537" y="504731"/>
                    <a:pt x="648537" y="504731"/>
                    <a:pt x="648537" y="504731"/>
                  </a:cubicBezTo>
                  <a:cubicBezTo>
                    <a:pt x="587913" y="476534"/>
                    <a:pt x="545617" y="418730"/>
                    <a:pt x="537158" y="352466"/>
                  </a:cubicBezTo>
                  <a:cubicBezTo>
                    <a:pt x="535748" y="342597"/>
                    <a:pt x="542798" y="332728"/>
                    <a:pt x="552667" y="331318"/>
                  </a:cubicBezTo>
                  <a:cubicBezTo>
                    <a:pt x="562536" y="329908"/>
                    <a:pt x="572405" y="336958"/>
                    <a:pt x="573815" y="346827"/>
                  </a:cubicBezTo>
                  <a:cubicBezTo>
                    <a:pt x="582274" y="407451"/>
                    <a:pt x="623160" y="458206"/>
                    <a:pt x="680964" y="477944"/>
                  </a:cubicBezTo>
                  <a:cubicBezTo>
                    <a:pt x="721850" y="492043"/>
                    <a:pt x="765556" y="489223"/>
                    <a:pt x="805032" y="470895"/>
                  </a:cubicBezTo>
                  <a:cubicBezTo>
                    <a:pt x="844508" y="452566"/>
                    <a:pt x="872706" y="418730"/>
                    <a:pt x="886804" y="377844"/>
                  </a:cubicBezTo>
                  <a:cubicBezTo>
                    <a:pt x="889624" y="367974"/>
                    <a:pt x="900903" y="363745"/>
                    <a:pt x="910772" y="366565"/>
                  </a:cubicBezTo>
                  <a:cubicBezTo>
                    <a:pt x="920641" y="369384"/>
                    <a:pt x="924871" y="380663"/>
                    <a:pt x="922051" y="390532"/>
                  </a:cubicBezTo>
                  <a:cubicBezTo>
                    <a:pt x="905133" y="441287"/>
                    <a:pt x="868476" y="480764"/>
                    <a:pt x="820541" y="503321"/>
                  </a:cubicBezTo>
                  <a:cubicBezTo>
                    <a:pt x="793753" y="516010"/>
                    <a:pt x="764146" y="523059"/>
                    <a:pt x="734539" y="523059"/>
                  </a:cubicBezTo>
                  <a:cubicBezTo>
                    <a:pt x="728900" y="523059"/>
                    <a:pt x="723260" y="523059"/>
                    <a:pt x="716211" y="521650"/>
                  </a:cubicBezTo>
                  <a:cubicBezTo>
                    <a:pt x="731719" y="547027"/>
                    <a:pt x="741588" y="576634"/>
                    <a:pt x="741588" y="609061"/>
                  </a:cubicBezTo>
                  <a:cubicBezTo>
                    <a:pt x="741588" y="618930"/>
                    <a:pt x="733129" y="627389"/>
                    <a:pt x="723260" y="627389"/>
                  </a:cubicBezTo>
                  <a:cubicBezTo>
                    <a:pt x="713391" y="627389"/>
                    <a:pt x="704932" y="620340"/>
                    <a:pt x="704932" y="610471"/>
                  </a:cubicBezTo>
                  <a:close/>
                  <a:moveTo>
                    <a:pt x="1053168" y="398991"/>
                  </a:moveTo>
                  <a:cubicBezTo>
                    <a:pt x="1053168" y="408861"/>
                    <a:pt x="1044709" y="417320"/>
                    <a:pt x="1034840" y="417320"/>
                  </a:cubicBezTo>
                  <a:cubicBezTo>
                    <a:pt x="1024971" y="417320"/>
                    <a:pt x="1016512" y="408861"/>
                    <a:pt x="1016512" y="398991"/>
                  </a:cubicBezTo>
                  <a:cubicBezTo>
                    <a:pt x="1016512" y="315810"/>
                    <a:pt x="948838" y="248136"/>
                    <a:pt x="865656" y="248136"/>
                  </a:cubicBezTo>
                  <a:cubicBezTo>
                    <a:pt x="855787" y="248136"/>
                    <a:pt x="847328" y="239677"/>
                    <a:pt x="847328" y="229808"/>
                  </a:cubicBezTo>
                  <a:cubicBezTo>
                    <a:pt x="847328" y="219939"/>
                    <a:pt x="855787" y="211480"/>
                    <a:pt x="865656" y="211480"/>
                  </a:cubicBezTo>
                  <a:cubicBezTo>
                    <a:pt x="968577" y="211480"/>
                    <a:pt x="1053168" y="296071"/>
                    <a:pt x="1053168" y="398991"/>
                  </a:cubicBezTo>
                  <a:close/>
                  <a:moveTo>
                    <a:pt x="568175" y="210070"/>
                  </a:moveTo>
                  <a:cubicBezTo>
                    <a:pt x="568175" y="200201"/>
                    <a:pt x="576634" y="191742"/>
                    <a:pt x="586503" y="191742"/>
                  </a:cubicBezTo>
                  <a:cubicBezTo>
                    <a:pt x="666866" y="191742"/>
                    <a:pt x="733129" y="256595"/>
                    <a:pt x="733129" y="338367"/>
                  </a:cubicBezTo>
                  <a:cubicBezTo>
                    <a:pt x="733129" y="348236"/>
                    <a:pt x="724670" y="356696"/>
                    <a:pt x="714801" y="356696"/>
                  </a:cubicBezTo>
                  <a:cubicBezTo>
                    <a:pt x="704932" y="356696"/>
                    <a:pt x="696473" y="348236"/>
                    <a:pt x="696473" y="338367"/>
                  </a:cubicBezTo>
                  <a:cubicBezTo>
                    <a:pt x="696473" y="277743"/>
                    <a:pt x="647128" y="228398"/>
                    <a:pt x="586503" y="228398"/>
                  </a:cubicBezTo>
                  <a:cubicBezTo>
                    <a:pt x="576634" y="228398"/>
                    <a:pt x="568175" y="219939"/>
                    <a:pt x="568175" y="210070"/>
                  </a:cubicBezTo>
                  <a:close/>
                  <a:moveTo>
                    <a:pt x="524469" y="628799"/>
                  </a:moveTo>
                  <a:cubicBezTo>
                    <a:pt x="521650" y="634439"/>
                    <a:pt x="514600" y="637259"/>
                    <a:pt x="508961" y="637259"/>
                  </a:cubicBezTo>
                  <a:cubicBezTo>
                    <a:pt x="506141" y="637259"/>
                    <a:pt x="501912" y="635849"/>
                    <a:pt x="499092" y="634439"/>
                  </a:cubicBezTo>
                  <a:cubicBezTo>
                    <a:pt x="490633" y="628799"/>
                    <a:pt x="487813" y="617520"/>
                    <a:pt x="493452" y="609061"/>
                  </a:cubicBezTo>
                  <a:cubicBezTo>
                    <a:pt x="524469" y="559716"/>
                    <a:pt x="508961" y="494862"/>
                    <a:pt x="459616" y="463845"/>
                  </a:cubicBezTo>
                  <a:cubicBezTo>
                    <a:pt x="451156" y="458206"/>
                    <a:pt x="448337" y="446927"/>
                    <a:pt x="453976" y="438468"/>
                  </a:cubicBezTo>
                  <a:cubicBezTo>
                    <a:pt x="459616" y="430009"/>
                    <a:pt x="470895" y="427189"/>
                    <a:pt x="479354" y="432828"/>
                  </a:cubicBezTo>
                  <a:cubicBezTo>
                    <a:pt x="545617" y="475124"/>
                    <a:pt x="565355" y="562536"/>
                    <a:pt x="524469" y="628799"/>
                  </a:cubicBezTo>
                  <a:close/>
                  <a:moveTo>
                    <a:pt x="507551" y="304531"/>
                  </a:moveTo>
                  <a:cubicBezTo>
                    <a:pt x="479354" y="304531"/>
                    <a:pt x="453976" y="291842"/>
                    <a:pt x="434238" y="273514"/>
                  </a:cubicBezTo>
                  <a:cubicBezTo>
                    <a:pt x="401811" y="320039"/>
                    <a:pt x="348236" y="345417"/>
                    <a:pt x="294662" y="345417"/>
                  </a:cubicBezTo>
                  <a:cubicBezTo>
                    <a:pt x="266464" y="345417"/>
                    <a:pt x="236857" y="338367"/>
                    <a:pt x="210070" y="322859"/>
                  </a:cubicBezTo>
                  <a:cubicBezTo>
                    <a:pt x="201611" y="317219"/>
                    <a:pt x="198791" y="305940"/>
                    <a:pt x="203020" y="297481"/>
                  </a:cubicBezTo>
                  <a:cubicBezTo>
                    <a:pt x="208660" y="289022"/>
                    <a:pt x="219939" y="286202"/>
                    <a:pt x="228398" y="290432"/>
                  </a:cubicBezTo>
                  <a:cubicBezTo>
                    <a:pt x="291842" y="327088"/>
                    <a:pt x="373614" y="305940"/>
                    <a:pt x="411680" y="241087"/>
                  </a:cubicBezTo>
                  <a:cubicBezTo>
                    <a:pt x="404631" y="225578"/>
                    <a:pt x="400401" y="208660"/>
                    <a:pt x="400401" y="191742"/>
                  </a:cubicBezTo>
                  <a:cubicBezTo>
                    <a:pt x="400401" y="181872"/>
                    <a:pt x="408861" y="173413"/>
                    <a:pt x="418730" y="173413"/>
                  </a:cubicBezTo>
                  <a:cubicBezTo>
                    <a:pt x="428599" y="173413"/>
                    <a:pt x="437058" y="181872"/>
                    <a:pt x="437058" y="191742"/>
                  </a:cubicBezTo>
                  <a:cubicBezTo>
                    <a:pt x="435648" y="231218"/>
                    <a:pt x="468075" y="265054"/>
                    <a:pt x="507551" y="266464"/>
                  </a:cubicBezTo>
                  <a:cubicBezTo>
                    <a:pt x="517420" y="266464"/>
                    <a:pt x="525879" y="274923"/>
                    <a:pt x="525879" y="284793"/>
                  </a:cubicBezTo>
                  <a:cubicBezTo>
                    <a:pt x="525879" y="297481"/>
                    <a:pt x="517420" y="304531"/>
                    <a:pt x="507551" y="304531"/>
                  </a:cubicBezTo>
                  <a:cubicBezTo>
                    <a:pt x="507551" y="304531"/>
                    <a:pt x="507551" y="304531"/>
                    <a:pt x="507551" y="304531"/>
                  </a:cubicBezTo>
                  <a:close/>
                  <a:moveTo>
                    <a:pt x="937559" y="662636"/>
                  </a:moveTo>
                  <a:cubicBezTo>
                    <a:pt x="946019" y="668276"/>
                    <a:pt x="947429" y="679554"/>
                    <a:pt x="941789" y="688014"/>
                  </a:cubicBezTo>
                  <a:cubicBezTo>
                    <a:pt x="906543" y="738769"/>
                    <a:pt x="850148" y="766966"/>
                    <a:pt x="792344" y="766966"/>
                  </a:cubicBezTo>
                  <a:cubicBezTo>
                    <a:pt x="757097" y="766966"/>
                    <a:pt x="721850" y="757097"/>
                    <a:pt x="690833" y="735949"/>
                  </a:cubicBezTo>
                  <a:cubicBezTo>
                    <a:pt x="682374" y="730310"/>
                    <a:pt x="680964" y="719031"/>
                    <a:pt x="686604" y="710571"/>
                  </a:cubicBezTo>
                  <a:cubicBezTo>
                    <a:pt x="692243" y="702112"/>
                    <a:pt x="703522" y="700702"/>
                    <a:pt x="711981" y="706342"/>
                  </a:cubicBezTo>
                  <a:cubicBezTo>
                    <a:pt x="744408" y="727490"/>
                    <a:pt x="782475" y="735949"/>
                    <a:pt x="820541" y="728900"/>
                  </a:cubicBezTo>
                  <a:cubicBezTo>
                    <a:pt x="858607" y="721850"/>
                    <a:pt x="891034" y="700702"/>
                    <a:pt x="913592" y="668276"/>
                  </a:cubicBezTo>
                  <a:cubicBezTo>
                    <a:pt x="917821" y="659816"/>
                    <a:pt x="929100" y="656997"/>
                    <a:pt x="937559" y="662636"/>
                  </a:cubicBezTo>
                  <a:close/>
                </a:path>
              </a:pathLst>
            </a:custGeom>
            <a:solidFill>
              <a:schemeClr val="bg1"/>
            </a:solidFill>
            <a:ln w="14065" cap="flat">
              <a:noFill/>
              <a:prstDash val="solid"/>
              <a:miter/>
            </a:ln>
          </p:spPr>
          <p:txBody>
            <a:bodyPr rtlCol="0" anchor="ctr"/>
            <a:lstStyle/>
            <a:p>
              <a:endParaRPr lang="en-GB"/>
            </a:p>
          </p:txBody>
        </p:sp>
        <p:sp>
          <p:nvSpPr>
            <p:cNvPr id="221" name="Oval 220">
              <a:extLst>
                <a:ext uri="{FF2B5EF4-FFF2-40B4-BE49-F238E27FC236}">
                  <a16:creationId xmlns:a16="http://schemas.microsoft.com/office/drawing/2014/main" id="{1354D737-5F73-4281-87F2-FDF1D6E29805}"/>
                </a:ext>
              </a:extLst>
            </p:cNvPr>
            <p:cNvSpPr/>
            <p:nvPr/>
          </p:nvSpPr>
          <p:spPr>
            <a:xfrm>
              <a:off x="1767459" y="3252924"/>
              <a:ext cx="617401" cy="617401"/>
            </a:xfrm>
            <a:prstGeom prst="ellipse">
              <a:avLst/>
            </a:prstGeom>
            <a:solidFill>
              <a:schemeClr val="accent4"/>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22" name="Oval 221">
              <a:extLst>
                <a:ext uri="{FF2B5EF4-FFF2-40B4-BE49-F238E27FC236}">
                  <a16:creationId xmlns:a16="http://schemas.microsoft.com/office/drawing/2014/main" id="{D35A59E8-FC84-424C-9FE2-FA6D987FA8A4}"/>
                </a:ext>
              </a:extLst>
            </p:cNvPr>
            <p:cNvSpPr/>
            <p:nvPr/>
          </p:nvSpPr>
          <p:spPr>
            <a:xfrm>
              <a:off x="2016375" y="3349508"/>
              <a:ext cx="93054" cy="93054"/>
            </a:xfrm>
            <a:prstGeom prst="ellipse">
              <a:avLst/>
            </a:prstGeom>
            <a:no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23" name="Oval 222">
              <a:extLst>
                <a:ext uri="{FF2B5EF4-FFF2-40B4-BE49-F238E27FC236}">
                  <a16:creationId xmlns:a16="http://schemas.microsoft.com/office/drawing/2014/main" id="{F930E475-A7FA-4E25-A94C-C4FEEA666424}"/>
                </a:ext>
              </a:extLst>
            </p:cNvPr>
            <p:cNvSpPr/>
            <p:nvPr/>
          </p:nvSpPr>
          <p:spPr>
            <a:xfrm>
              <a:off x="2173537" y="3432852"/>
              <a:ext cx="93054" cy="93054"/>
            </a:xfrm>
            <a:prstGeom prst="ellipse">
              <a:avLst/>
            </a:prstGeom>
            <a:no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24" name="Oval 223">
              <a:extLst>
                <a:ext uri="{FF2B5EF4-FFF2-40B4-BE49-F238E27FC236}">
                  <a16:creationId xmlns:a16="http://schemas.microsoft.com/office/drawing/2014/main" id="{0FB294AC-CE75-479B-A2B5-B19749015756}"/>
                </a:ext>
              </a:extLst>
            </p:cNvPr>
            <p:cNvSpPr/>
            <p:nvPr/>
          </p:nvSpPr>
          <p:spPr>
            <a:xfrm>
              <a:off x="1861593" y="3468571"/>
              <a:ext cx="93054" cy="93054"/>
            </a:xfrm>
            <a:prstGeom prst="ellipse">
              <a:avLst/>
            </a:prstGeom>
            <a:no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25" name="Freeform: Shape 224">
              <a:extLst>
                <a:ext uri="{FF2B5EF4-FFF2-40B4-BE49-F238E27FC236}">
                  <a16:creationId xmlns:a16="http://schemas.microsoft.com/office/drawing/2014/main" id="{BA6EB483-B67E-40F2-A4C3-D9C507FDF805}"/>
                </a:ext>
              </a:extLst>
            </p:cNvPr>
            <p:cNvSpPr/>
            <p:nvPr/>
          </p:nvSpPr>
          <p:spPr>
            <a:xfrm>
              <a:off x="1938835" y="3547140"/>
              <a:ext cx="71437" cy="173460"/>
            </a:xfrm>
            <a:custGeom>
              <a:avLst/>
              <a:gdLst>
                <a:gd name="connsiteX0" fmla="*/ 0 w 71437"/>
                <a:gd name="connsiteY0" fmla="*/ 0 h 188119"/>
                <a:gd name="connsiteX1" fmla="*/ 71437 w 71437"/>
                <a:gd name="connsiteY1" fmla="*/ 71437 h 188119"/>
                <a:gd name="connsiteX2" fmla="*/ 71437 w 71437"/>
                <a:gd name="connsiteY2" fmla="*/ 188119 h 188119"/>
              </a:gdLst>
              <a:ahLst/>
              <a:cxnLst>
                <a:cxn ang="0">
                  <a:pos x="connsiteX0" y="connsiteY0"/>
                </a:cxn>
                <a:cxn ang="0">
                  <a:pos x="connsiteX1" y="connsiteY1"/>
                </a:cxn>
                <a:cxn ang="0">
                  <a:pos x="connsiteX2" y="connsiteY2"/>
                </a:cxn>
              </a:cxnLst>
              <a:rect l="l" t="t" r="r" b="b"/>
              <a:pathLst>
                <a:path w="71437" h="188119">
                  <a:moveTo>
                    <a:pt x="0" y="0"/>
                  </a:moveTo>
                  <a:lnTo>
                    <a:pt x="71437" y="71437"/>
                  </a:lnTo>
                  <a:lnTo>
                    <a:pt x="71437" y="188119"/>
                  </a:lnTo>
                </a:path>
              </a:pathLst>
            </a:custGeom>
            <a:noFill/>
            <a:ln w="3175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26" name="Straight Connector 225">
              <a:extLst>
                <a:ext uri="{FF2B5EF4-FFF2-40B4-BE49-F238E27FC236}">
                  <a16:creationId xmlns:a16="http://schemas.microsoft.com/office/drawing/2014/main" id="{E8119D2B-6A92-45E6-81AC-81BD0C958D6E}"/>
                </a:ext>
              </a:extLst>
            </p:cNvPr>
            <p:cNvCxnSpPr/>
            <p:nvPr/>
          </p:nvCxnSpPr>
          <p:spPr>
            <a:xfrm>
              <a:off x="2010272" y="3777272"/>
              <a:ext cx="0" cy="21046"/>
            </a:xfrm>
            <a:prstGeom prst="line">
              <a:avLst/>
            </a:prstGeom>
            <a:ln w="317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D896DE9F-2923-41A3-9CFC-C6721CB64FF4}"/>
                </a:ext>
              </a:extLst>
            </p:cNvPr>
            <p:cNvCxnSpPr>
              <a:cxnSpLocks/>
            </p:cNvCxnSpPr>
            <p:nvPr/>
          </p:nvCxnSpPr>
          <p:spPr>
            <a:xfrm>
              <a:off x="2064000" y="3592383"/>
              <a:ext cx="0" cy="205935"/>
            </a:xfrm>
            <a:prstGeom prst="line">
              <a:avLst/>
            </a:prstGeom>
            <a:ln w="317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228" name="Freeform: Shape 227">
              <a:extLst>
                <a:ext uri="{FF2B5EF4-FFF2-40B4-BE49-F238E27FC236}">
                  <a16:creationId xmlns:a16="http://schemas.microsoft.com/office/drawing/2014/main" id="{379610F3-90F7-43FB-B6D4-8E0099D2126E}"/>
                </a:ext>
              </a:extLst>
            </p:cNvPr>
            <p:cNvSpPr/>
            <p:nvPr/>
          </p:nvSpPr>
          <p:spPr>
            <a:xfrm flipH="1">
              <a:off x="2130574" y="3509996"/>
              <a:ext cx="46627" cy="122785"/>
            </a:xfrm>
            <a:custGeom>
              <a:avLst/>
              <a:gdLst>
                <a:gd name="connsiteX0" fmla="*/ 0 w 71437"/>
                <a:gd name="connsiteY0" fmla="*/ 0 h 188119"/>
                <a:gd name="connsiteX1" fmla="*/ 71437 w 71437"/>
                <a:gd name="connsiteY1" fmla="*/ 71437 h 188119"/>
                <a:gd name="connsiteX2" fmla="*/ 71437 w 71437"/>
                <a:gd name="connsiteY2" fmla="*/ 188119 h 188119"/>
              </a:gdLst>
              <a:ahLst/>
              <a:cxnLst>
                <a:cxn ang="0">
                  <a:pos x="connsiteX0" y="connsiteY0"/>
                </a:cxn>
                <a:cxn ang="0">
                  <a:pos x="connsiteX1" y="connsiteY1"/>
                </a:cxn>
                <a:cxn ang="0">
                  <a:pos x="connsiteX2" y="connsiteY2"/>
                </a:cxn>
              </a:cxnLst>
              <a:rect l="l" t="t" r="r" b="b"/>
              <a:pathLst>
                <a:path w="71437" h="188119">
                  <a:moveTo>
                    <a:pt x="0" y="0"/>
                  </a:moveTo>
                  <a:lnTo>
                    <a:pt x="71437" y="71437"/>
                  </a:lnTo>
                  <a:lnTo>
                    <a:pt x="71437" y="188119"/>
                  </a:lnTo>
                </a:path>
              </a:pathLst>
            </a:custGeom>
            <a:noFill/>
            <a:ln w="3175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29" name="Straight Connector 228">
              <a:extLst>
                <a:ext uri="{FF2B5EF4-FFF2-40B4-BE49-F238E27FC236}">
                  <a16:creationId xmlns:a16="http://schemas.microsoft.com/office/drawing/2014/main" id="{BF1252DE-9778-475C-88CB-2E0B91046405}"/>
                </a:ext>
              </a:extLst>
            </p:cNvPr>
            <p:cNvCxnSpPr>
              <a:cxnSpLocks/>
            </p:cNvCxnSpPr>
            <p:nvPr/>
          </p:nvCxnSpPr>
          <p:spPr>
            <a:xfrm>
              <a:off x="2130574" y="3694777"/>
              <a:ext cx="0" cy="103541"/>
            </a:xfrm>
            <a:prstGeom prst="line">
              <a:avLst/>
            </a:prstGeom>
            <a:ln w="317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FB1E2C34-35AF-4B57-89A6-0263F85AE522}"/>
                </a:ext>
              </a:extLst>
            </p:cNvPr>
            <p:cNvCxnSpPr>
              <a:cxnSpLocks/>
            </p:cNvCxnSpPr>
            <p:nvPr/>
          </p:nvCxnSpPr>
          <p:spPr>
            <a:xfrm>
              <a:off x="2064000" y="3442562"/>
              <a:ext cx="0" cy="83344"/>
            </a:xfrm>
            <a:prstGeom prst="line">
              <a:avLst/>
            </a:prstGeom>
            <a:ln w="31750" cap="rnd">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72" name="Group 171" descr=" 172">
            <a:extLst>
              <a:ext uri="{FF2B5EF4-FFF2-40B4-BE49-F238E27FC236}">
                <a16:creationId xmlns:a16="http://schemas.microsoft.com/office/drawing/2014/main" id="{FD8709F2-CBF2-4F39-A9EC-A02C6407BA5B}"/>
              </a:ext>
            </a:extLst>
          </p:cNvPr>
          <p:cNvGrpSpPr/>
          <p:nvPr/>
        </p:nvGrpSpPr>
        <p:grpSpPr>
          <a:xfrm>
            <a:off x="195253" y="3546448"/>
            <a:ext cx="5770784" cy="3143241"/>
            <a:chOff x="146440" y="2659836"/>
            <a:chExt cx="4328088" cy="2357431"/>
          </a:xfrm>
        </p:grpSpPr>
        <p:sp>
          <p:nvSpPr>
            <p:cNvPr id="173" name="Rectangle: Rounded Corners 172">
              <a:extLst>
                <a:ext uri="{FF2B5EF4-FFF2-40B4-BE49-F238E27FC236}">
                  <a16:creationId xmlns:a16="http://schemas.microsoft.com/office/drawing/2014/main" id="{46969D19-1C54-4C7B-AEE9-0361BA6B22C3}"/>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l" defTabSz="1219170" rtl="0" eaLnBrk="1" fontAlgn="auto" latinLnBrk="0" hangingPunct="1">
                <a:lnSpc>
                  <a:spcPct val="100000"/>
                </a:lnSpc>
                <a:spcBef>
                  <a:spcPts val="400"/>
                </a:spcBef>
                <a:spcAft>
                  <a:spcPts val="400"/>
                </a:spcAft>
                <a:buClrTx/>
                <a:buSzTx/>
                <a:buFontTx/>
                <a:buNone/>
                <a:tabLst/>
                <a:defRPr/>
              </a:pPr>
              <a:r>
                <a:rPr kumimoji="0" lang="en-GB" sz="14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p>
            <a:p>
              <a:pPr marL="304792" lvl="0" indent="-304792">
                <a:spcBef>
                  <a:spcPts val="200"/>
                </a:spcBef>
                <a:spcAft>
                  <a:spcPts val="200"/>
                </a:spcAft>
                <a:buFontTx/>
                <a:buAutoNum type="arabicPeriod"/>
              </a:pPr>
              <a:r>
                <a:rPr lang="en-GB" sz="1400" dirty="0">
                  <a:solidFill>
                    <a:srgbClr val="023761"/>
                  </a:solidFill>
                </a:rPr>
                <a:t>BDI, BDI-Novartis partnership is announced. 2019. Available at </a:t>
              </a:r>
              <a:r>
                <a:rPr lang="en-GB" sz="1400" dirty="0">
                  <a:solidFill>
                    <a:srgbClr val="023761"/>
                  </a:solidFill>
                  <a:hlinkClick r:id="rId11"/>
                </a:rPr>
                <a:t>https://www.bdi.ox.ac.uk/news/bdi-novartis-partnership-is-announced</a:t>
              </a:r>
              <a:r>
                <a:rPr lang="en-GB" sz="1400" dirty="0">
                  <a:solidFill>
                    <a:srgbClr val="023761"/>
                  </a:solidFill>
                </a:rPr>
                <a:t>. Accessed August 2020.</a:t>
              </a:r>
            </a:p>
          </p:txBody>
        </p:sp>
        <p:sp>
          <p:nvSpPr>
            <p:cNvPr id="174" name="Rectangle: Rounded Corners 173">
              <a:extLst>
                <a:ext uri="{FF2B5EF4-FFF2-40B4-BE49-F238E27FC236}">
                  <a16:creationId xmlns:a16="http://schemas.microsoft.com/office/drawing/2014/main" id="{7EF16C13-E78F-42DF-A60A-AFF3A7EBAD27}"/>
                </a:ext>
              </a:extLst>
            </p:cNvPr>
            <p:cNvSpPr/>
            <p:nvPr/>
          </p:nvSpPr>
          <p:spPr>
            <a:xfrm>
              <a:off x="1357693" y="4729267"/>
              <a:ext cx="982800" cy="288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75" name="Rectangle: Rounded Corners 174">
              <a:extLst>
                <a:ext uri="{FF2B5EF4-FFF2-40B4-BE49-F238E27FC236}">
                  <a16:creationId xmlns:a16="http://schemas.microsoft.com/office/drawing/2014/main" id="{3A7FCB02-0579-4692-9279-33464E9186D7}"/>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400"/>
                </a:spcBef>
                <a:spcAft>
                  <a:spcPts val="400"/>
                </a:spcAft>
                <a:buClrTx/>
                <a:buSzTx/>
                <a:buFontTx/>
                <a:buNone/>
                <a:tabLst/>
                <a:defRPr/>
              </a:pPr>
              <a:r>
                <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sym typeface="Wingdings" panose="05000000000000000000" pitchFamily="2" charset="2"/>
                </a:rPr>
                <a:t></a:t>
              </a:r>
              <a:endParaRPr kumimoji="0" lang="en-GB" sz="2667"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sp>
        <p:nvSpPr>
          <p:cNvPr id="177" name="Rectangle 176" descr=" 163">
            <a:extLst>
              <a:ext uri="{FF2B5EF4-FFF2-40B4-BE49-F238E27FC236}">
                <a16:creationId xmlns:a16="http://schemas.microsoft.com/office/drawing/2014/main" id="{FB75184A-35B1-4CBC-AF40-C86A2018EDB4}"/>
              </a:ext>
            </a:extLst>
          </p:cNvPr>
          <p:cNvSpPr/>
          <p:nvPr/>
        </p:nvSpPr>
        <p:spPr>
          <a:xfrm>
            <a:off x="294640" y="243536"/>
            <a:ext cx="10531856" cy="892552"/>
          </a:xfrm>
          <a:prstGeom prst="rect">
            <a:avLst/>
          </a:prstGeom>
        </p:spPr>
        <p:txBody>
          <a:bodyPr wrap="square">
            <a:spAutoFit/>
          </a:bodyPr>
          <a:lstStyle/>
          <a:p>
            <a:pPr lvl="0"/>
            <a:r>
              <a:rPr lang="en-GB" sz="2600" b="1" dirty="0">
                <a:solidFill>
                  <a:schemeClr val="bg1"/>
                </a:solidFill>
              </a:rPr>
              <a:t>Making drug development more efficient and targeted with Oxford BDI</a:t>
            </a:r>
            <a:endParaRPr kumimoji="0" lang="en-GB" sz="2600" b="1" i="0" u="none" strike="noStrike" kern="1200" cap="none" spc="0" normalizeH="0" baseline="0" noProof="0" dirty="0">
              <a:ln>
                <a:noFill/>
              </a:ln>
              <a:solidFill>
                <a:schemeClr val="bg1"/>
              </a:solidFill>
              <a:effectLst/>
              <a:uLnTx/>
              <a:uFillTx/>
              <a:latin typeface="Arial" panose="020B0604020202020204"/>
            </a:endParaRPr>
          </a:p>
        </p:txBody>
      </p:sp>
      <p:pic>
        <p:nvPicPr>
          <p:cNvPr id="163" name="Picture 162" descr=" 13">
            <a:extLst>
              <a:ext uri="{FF2B5EF4-FFF2-40B4-BE49-F238E27FC236}">
                <a16:creationId xmlns:a16="http://schemas.microsoft.com/office/drawing/2014/main" id="{36D37054-6915-40C3-BD45-E28906DA0920}"/>
              </a:ext>
            </a:extLst>
          </p:cNvPr>
          <p:cNvPicPr>
            <a:picLocks noChangeAspect="1"/>
          </p:cNvPicPr>
          <p:nvPr/>
        </p:nvPicPr>
        <p:blipFill>
          <a:blip r:embed="rId12"/>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1069267467"/>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1"/>
                                        </p:tgtEl>
                                        <p:attrNameLst>
                                          <p:attrName>style.visibility</p:attrName>
                                        </p:attrNameLst>
                                      </p:cBhvr>
                                      <p:to>
                                        <p:strVal val="visible"/>
                                      </p:to>
                                    </p:set>
                                    <p:animEffect transition="in" filter="fade">
                                      <p:cBhvr>
                                        <p:cTn id="7" dur="1000"/>
                                        <p:tgtEl>
                                          <p:spTgt spid="181"/>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183"/>
                                        </p:tgtEl>
                                        <p:attrNameLst>
                                          <p:attrName>style.visibility</p:attrName>
                                        </p:attrNameLst>
                                      </p:cBhvr>
                                      <p:to>
                                        <p:strVal val="visible"/>
                                      </p:to>
                                    </p:set>
                                    <p:animEffect transition="in" filter="fade">
                                      <p:cBhvr>
                                        <p:cTn id="11" dur="1000"/>
                                        <p:tgtEl>
                                          <p:spTgt spid="183"/>
                                        </p:tgtEl>
                                      </p:cBhvr>
                                    </p:animEffect>
                                  </p:childTnLst>
                                </p:cTn>
                              </p:par>
                            </p:childTnLst>
                          </p:cTn>
                        </p:par>
                        <p:par>
                          <p:cTn id="12" fill="hold">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184"/>
                                        </p:tgtEl>
                                        <p:attrNameLst>
                                          <p:attrName>style.visibility</p:attrName>
                                        </p:attrNameLst>
                                      </p:cBhvr>
                                      <p:to>
                                        <p:strVal val="visible"/>
                                      </p:to>
                                    </p:set>
                                    <p:animEffect transition="in" filter="fade">
                                      <p:cBhvr>
                                        <p:cTn id="15" dur="1000"/>
                                        <p:tgtEl>
                                          <p:spTgt spid="1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 grpId="0" animBg="1"/>
      <p:bldP spid="183" grpId="0" animBg="1"/>
      <p:bldP spid="184" grpId="0" animBg="1"/>
    </p:bldLst>
  </p:timing>
</p:sld>
</file>

<file path=ppt/slides/slide81.xml><?xml version="1.0" encoding="utf-8"?>
<p:sld xmlns:a="http://schemas.openxmlformats.org/drawingml/2006/main" xmlns:r="http://schemas.openxmlformats.org/officeDocument/2006/relationships" xmlns:p="http://schemas.openxmlformats.org/presentationml/2006/main" showMasterSp="0">
  <p:cSld>
    <p:bg>
      <p:bgPr>
        <a:solidFill>
          <a:srgbClr val="30638B"/>
        </a:solidFill>
        <a:effectLst/>
      </p:bgPr>
    </p:bg>
    <p:spTree>
      <p:nvGrpSpPr>
        <p:cNvPr id="1" name=""/>
        <p:cNvGrpSpPr/>
        <p:nvPr/>
      </p:nvGrpSpPr>
      <p:grpSpPr>
        <a:xfrm>
          <a:off x="0" y="0"/>
          <a:ext cx="0" cy="0"/>
          <a:chOff x="0" y="0"/>
          <a:chExt cx="0" cy="0"/>
        </a:xfrm>
      </p:grpSpPr>
      <p:sp>
        <p:nvSpPr>
          <p:cNvPr id="183" name="Rectangle: Rounded Corners 182">
            <a:extLst>
              <a:ext uri="{FF2B5EF4-FFF2-40B4-BE49-F238E27FC236}">
                <a16:creationId xmlns:a16="http://schemas.microsoft.com/office/drawing/2014/main" id="{A1B49291-EF51-4EC4-97D1-6FC02FFC848C}"/>
              </a:ext>
            </a:extLst>
          </p:cNvPr>
          <p:cNvSpPr/>
          <p:nvPr/>
        </p:nvSpPr>
        <p:spPr>
          <a:xfrm>
            <a:off x="3606799" y="1987550"/>
            <a:ext cx="6412619"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b="1" dirty="0">
                <a:solidFill>
                  <a:schemeClr val="accent2"/>
                </a:solidFill>
              </a:rPr>
              <a:t>Five-year alliance </a:t>
            </a:r>
            <a:r>
              <a:rPr lang="en-GB" sz="1600" dirty="0">
                <a:solidFill>
                  <a:schemeClr val="accent1"/>
                </a:solidFill>
              </a:rPr>
              <a:t>with the </a:t>
            </a:r>
            <a:r>
              <a:rPr lang="en-GB" sz="1600" b="1" dirty="0">
                <a:solidFill>
                  <a:schemeClr val="accent2"/>
                </a:solidFill>
              </a:rPr>
              <a:t>Big Data Institute</a:t>
            </a:r>
            <a:r>
              <a:rPr lang="en-GB" sz="1600" dirty="0">
                <a:solidFill>
                  <a:schemeClr val="accent1"/>
                </a:solidFill>
              </a:rPr>
              <a:t>, University of Oxford</a:t>
            </a:r>
            <a:r>
              <a:rPr lang="en-GB" sz="1600" baseline="30000" dirty="0">
                <a:solidFill>
                  <a:schemeClr val="accent1"/>
                </a:solidFill>
              </a:rPr>
              <a:t>1</a:t>
            </a:r>
            <a:r>
              <a:rPr lang="en-GB" sz="1600" dirty="0">
                <a:solidFill>
                  <a:schemeClr val="accent1"/>
                </a:solidFill>
              </a:rPr>
              <a:t> </a:t>
            </a:r>
          </a:p>
        </p:txBody>
      </p:sp>
      <p:sp>
        <p:nvSpPr>
          <p:cNvPr id="184" name="Rectangle: Rounded Corners 183">
            <a:extLst>
              <a:ext uri="{FF2B5EF4-FFF2-40B4-BE49-F238E27FC236}">
                <a16:creationId xmlns:a16="http://schemas.microsoft.com/office/drawing/2014/main" id="{17F1B8B5-2290-4FBC-96BC-FFD763D3CEA4}"/>
              </a:ext>
            </a:extLst>
          </p:cNvPr>
          <p:cNvSpPr/>
          <p:nvPr/>
        </p:nvSpPr>
        <p:spPr>
          <a:xfrm>
            <a:off x="3606800" y="2978150"/>
            <a:ext cx="6412618"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dirty="0">
                <a:solidFill>
                  <a:schemeClr val="accent1"/>
                </a:solidFill>
              </a:rPr>
              <a:t>To identify </a:t>
            </a:r>
            <a:r>
              <a:rPr lang="en-GB" sz="1600" b="1" dirty="0">
                <a:solidFill>
                  <a:schemeClr val="accent2"/>
                </a:solidFill>
              </a:rPr>
              <a:t>early predictors </a:t>
            </a:r>
            <a:r>
              <a:rPr lang="en-GB" sz="1600" dirty="0">
                <a:solidFill>
                  <a:schemeClr val="accent1"/>
                </a:solidFill>
              </a:rPr>
              <a:t>of </a:t>
            </a:r>
            <a:r>
              <a:rPr lang="en-GB" sz="1600" b="1" dirty="0">
                <a:solidFill>
                  <a:schemeClr val="accent2"/>
                </a:solidFill>
              </a:rPr>
              <a:t>patient responses </a:t>
            </a:r>
            <a:r>
              <a:rPr lang="en-GB" sz="1600" dirty="0">
                <a:solidFill>
                  <a:schemeClr val="accent1"/>
                </a:solidFill>
              </a:rPr>
              <a:t>to treatment, using AI and advanced analytics</a:t>
            </a:r>
            <a:r>
              <a:rPr lang="en-GB" sz="1600" baseline="30000" dirty="0">
                <a:solidFill>
                  <a:schemeClr val="accent1"/>
                </a:solidFill>
              </a:rPr>
              <a:t>1</a:t>
            </a:r>
            <a:endParaRPr lang="en-GB" sz="1600" dirty="0">
              <a:solidFill>
                <a:schemeClr val="accent1"/>
              </a:solidFill>
            </a:endParaRPr>
          </a:p>
        </p:txBody>
      </p:sp>
      <p:sp>
        <p:nvSpPr>
          <p:cNvPr id="185" name="Rectangle: Rounded Corners 184">
            <a:extLst>
              <a:ext uri="{FF2B5EF4-FFF2-40B4-BE49-F238E27FC236}">
                <a16:creationId xmlns:a16="http://schemas.microsoft.com/office/drawing/2014/main" id="{EC6656E9-C987-4DA3-B94C-C5E47ADF428E}"/>
              </a:ext>
            </a:extLst>
          </p:cNvPr>
          <p:cNvSpPr/>
          <p:nvPr/>
        </p:nvSpPr>
        <p:spPr>
          <a:xfrm>
            <a:off x="3606800" y="3968750"/>
            <a:ext cx="6412618" cy="8890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0000" tIns="46800" rIns="90000" bIns="46800" rtlCol="0" anchor="ctr"/>
          <a:lstStyle/>
          <a:p>
            <a:pPr marL="0" lvl="1">
              <a:spcBef>
                <a:spcPts val="600"/>
              </a:spcBef>
              <a:spcAft>
                <a:spcPts val="600"/>
              </a:spcAft>
            </a:pPr>
            <a:r>
              <a:rPr lang="en-GB" sz="1600" dirty="0">
                <a:solidFill>
                  <a:schemeClr val="accent1"/>
                </a:solidFill>
              </a:rPr>
              <a:t>Novartis providing big MS data including: </a:t>
            </a:r>
            <a:br>
              <a:rPr lang="en-GB" sz="1600" dirty="0">
                <a:solidFill>
                  <a:schemeClr val="accent1"/>
                </a:solidFill>
              </a:rPr>
            </a:br>
            <a:r>
              <a:rPr lang="en-GB" sz="1600" dirty="0">
                <a:solidFill>
                  <a:schemeClr val="accent1"/>
                </a:solidFill>
              </a:rPr>
              <a:t>~35,000 </a:t>
            </a:r>
            <a:r>
              <a:rPr lang="en-GB" sz="1600" b="1" dirty="0">
                <a:solidFill>
                  <a:schemeClr val="accent2"/>
                </a:solidFill>
              </a:rPr>
              <a:t>patients</a:t>
            </a:r>
            <a:r>
              <a:rPr lang="en-GB" sz="1600" dirty="0">
                <a:solidFill>
                  <a:schemeClr val="accent1"/>
                </a:solidFill>
              </a:rPr>
              <a:t>, ~100,000 </a:t>
            </a:r>
            <a:r>
              <a:rPr lang="en-GB" sz="1600" b="1" dirty="0">
                <a:solidFill>
                  <a:schemeClr val="accent2"/>
                </a:solidFill>
              </a:rPr>
              <a:t>MRI scans</a:t>
            </a:r>
            <a:r>
              <a:rPr lang="en-GB" sz="1600" dirty="0">
                <a:solidFill>
                  <a:schemeClr val="accent1"/>
                </a:solidFill>
              </a:rPr>
              <a:t>, ~60,000 </a:t>
            </a:r>
            <a:r>
              <a:rPr lang="en-GB" sz="1600" b="1" dirty="0">
                <a:solidFill>
                  <a:schemeClr val="accent2"/>
                </a:solidFill>
              </a:rPr>
              <a:t>patient years</a:t>
            </a:r>
            <a:endParaRPr lang="en-GB" sz="1600" b="1" baseline="30000" dirty="0">
              <a:solidFill>
                <a:schemeClr val="accent2"/>
              </a:solidFill>
            </a:endParaRPr>
          </a:p>
        </p:txBody>
      </p:sp>
      <p:sp>
        <p:nvSpPr>
          <p:cNvPr id="160" name="Freeform: Shape 159" descr=" 160">
            <a:extLst>
              <a:ext uri="{FF2B5EF4-FFF2-40B4-BE49-F238E27FC236}">
                <a16:creationId xmlns:a16="http://schemas.microsoft.com/office/drawing/2014/main" id="{2AD85B78-9461-4990-A325-C7DB423C1C77}"/>
              </a:ext>
            </a:extLst>
          </p:cNvPr>
          <p:cNvSpPr/>
          <p:nvPr/>
        </p:nvSpPr>
        <p:spPr>
          <a:xfrm>
            <a:off x="10307360" y="5202654"/>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solidFill>
                <a:schemeClr val="accent6"/>
              </a:solidFill>
            </a:endParaRPr>
          </a:p>
        </p:txBody>
      </p:sp>
      <p:sp>
        <p:nvSpPr>
          <p:cNvPr id="149" name="Freeform: Shape 148" descr=" 149">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48" name="Freeform: Shape 147" descr=" 148">
            <a:extLst>
              <a:ext uri="{FF2B5EF4-FFF2-40B4-BE49-F238E27FC236}">
                <a16:creationId xmlns:a16="http://schemas.microsoft.com/office/drawing/2014/main" id="{D770839F-2F8C-478E-89E7-BD8D22B4B824}"/>
              </a:ext>
            </a:extLst>
          </p:cNvPr>
          <p:cNvSpPr/>
          <p:nvPr/>
        </p:nvSpPr>
        <p:spPr>
          <a:xfrm>
            <a:off x="11297386" y="107005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11" name="Freeform: Shape 110" descr=" 111">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6" name="Freeform: Shape 105" descr=" 106">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104" name="Freeform: Shape 103" descr=" 104">
            <a:extLst>
              <a:ext uri="{FF2B5EF4-FFF2-40B4-BE49-F238E27FC236}">
                <a16:creationId xmlns:a16="http://schemas.microsoft.com/office/drawing/2014/main" id="{15BA8482-80F3-4E77-A2EA-62BE16C0FD96}"/>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sz="3200"/>
          </a:p>
        </p:txBody>
      </p:sp>
      <p:sp>
        <p:nvSpPr>
          <p:cNvPr id="96" name="Freeform: Shape 95" descr=" 96">
            <a:extLst>
              <a:ext uri="{FF2B5EF4-FFF2-40B4-BE49-F238E27FC236}">
                <a16:creationId xmlns:a16="http://schemas.microsoft.com/office/drawing/2014/main" id="{3B7864F1-8800-4EEF-8017-B0C73DD3CA6F}"/>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2133"/>
          </a:p>
        </p:txBody>
      </p:sp>
      <p:grpSp>
        <p:nvGrpSpPr>
          <p:cNvPr id="74" name="Graphic 72" descr=" 74">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endParaRPr lang="en-GB" sz="3200"/>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endParaRPr lang="en-GB" sz="3200"/>
            </a:p>
          </p:txBody>
        </p:sp>
      </p:grpSp>
      <p:grpSp>
        <p:nvGrpSpPr>
          <p:cNvPr id="78" name="Graphic 76" descr=" 78">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bg1"/>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endParaRPr lang="en-GB" sz="3200"/>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endParaRPr lang="en-GB" sz="3200"/>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endParaRPr lang="en-GB" sz="3200"/>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endParaRPr lang="en-GB" sz="3200"/>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endParaRPr lang="en-GB" sz="3200"/>
            </a:p>
          </p:txBody>
        </p:sp>
      </p:grpSp>
      <p:grpSp>
        <p:nvGrpSpPr>
          <p:cNvPr id="90" name="Graphic 88" descr=" 90">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chemeClr val="bg1"/>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grpFill/>
            <a:ln w="1848" cap="flat">
              <a:noFill/>
              <a:prstDash val="solid"/>
              <a:miter/>
            </a:ln>
          </p:spPr>
          <p:txBody>
            <a:bodyPr rtlCol="0" anchor="ctr"/>
            <a:lstStyle/>
            <a:p>
              <a:endParaRPr lang="en-GB" sz="3200"/>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grpFill/>
            <a:ln w="1848" cap="flat">
              <a:noFill/>
              <a:prstDash val="solid"/>
              <a:miter/>
            </a:ln>
          </p:spPr>
          <p:txBody>
            <a:bodyPr rtlCol="0" anchor="ctr"/>
            <a:lstStyle/>
            <a:p>
              <a:endParaRPr lang="en-GB" sz="3200"/>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grpFill/>
            <a:ln w="1848" cap="flat">
              <a:noFill/>
              <a:prstDash val="solid"/>
              <a:miter/>
            </a:ln>
          </p:spPr>
          <p:txBody>
            <a:bodyPr rtlCol="0" anchor="ctr"/>
            <a:lstStyle/>
            <a:p>
              <a:endParaRPr lang="en-GB" sz="3200"/>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grpFill/>
            <a:ln w="1848" cap="flat">
              <a:noFill/>
              <a:prstDash val="solid"/>
              <a:miter/>
            </a:ln>
          </p:spPr>
          <p:txBody>
            <a:bodyPr rtlCol="0" anchor="ctr"/>
            <a:lstStyle/>
            <a:p>
              <a:endParaRPr lang="en-GB" sz="3200"/>
            </a:p>
          </p:txBody>
        </p:sp>
      </p:grpSp>
      <p:grpSp>
        <p:nvGrpSpPr>
          <p:cNvPr id="97" name="Graphic 95" descr=" 97">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endParaRPr lang="en-GB" sz="3200"/>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endParaRPr lang="en-GB" sz="3200"/>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endParaRPr lang="en-GB" sz="3200"/>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endParaRPr lang="en-GB" sz="3200"/>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endParaRPr lang="en-GB" sz="3200"/>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endParaRPr lang="en-GB" sz="3200"/>
            </a:p>
          </p:txBody>
        </p:sp>
      </p:grpSp>
      <p:sp>
        <p:nvSpPr>
          <p:cNvPr id="105" name="Graphic 103" descr=" 105">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endParaRPr lang="en-GB" sz="3200"/>
          </a:p>
        </p:txBody>
      </p:sp>
      <p:grpSp>
        <p:nvGrpSpPr>
          <p:cNvPr id="107" name="Graphic 105" descr=" 107">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endParaRPr lang="en-GB" sz="3200"/>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endParaRPr lang="en-GB" sz="3200"/>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endParaRPr lang="en-GB" sz="3200"/>
            </a:p>
          </p:txBody>
        </p:sp>
      </p:grpSp>
      <p:grpSp>
        <p:nvGrpSpPr>
          <p:cNvPr id="112" name="Graphic 110" descr=" 112">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30638B"/>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grpFill/>
            <a:ln w="1429" cap="flat">
              <a:noFill/>
              <a:prstDash val="solid"/>
              <a:miter/>
            </a:ln>
          </p:spPr>
          <p:txBody>
            <a:bodyPr rtlCol="0" anchor="ctr"/>
            <a:lstStyle/>
            <a:p>
              <a:endParaRPr lang="en-GB" sz="3200"/>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grpFill/>
            <a:ln w="1429" cap="flat">
              <a:noFill/>
              <a:prstDash val="solid"/>
              <a:miter/>
            </a:ln>
          </p:spPr>
          <p:txBody>
            <a:bodyPr rtlCol="0" anchor="ctr"/>
            <a:lstStyle/>
            <a:p>
              <a:endParaRPr lang="en-GB" sz="3200"/>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grpFill/>
            <a:ln w="1429" cap="flat">
              <a:noFill/>
              <a:prstDash val="solid"/>
              <a:miter/>
            </a:ln>
          </p:spPr>
          <p:txBody>
            <a:bodyPr rtlCol="0" anchor="ctr"/>
            <a:lstStyle/>
            <a:p>
              <a:endParaRPr lang="en-GB" sz="3200"/>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grpFill/>
            <a:ln w="1429" cap="flat">
              <a:noFill/>
              <a:prstDash val="solid"/>
              <a:miter/>
            </a:ln>
          </p:spPr>
          <p:txBody>
            <a:bodyPr rtlCol="0" anchor="ctr"/>
            <a:lstStyle/>
            <a:p>
              <a:endParaRPr lang="en-GB" sz="3200"/>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grpFill/>
            <a:ln w="1429" cap="flat">
              <a:noFill/>
              <a:prstDash val="solid"/>
              <a:miter/>
            </a:ln>
          </p:spPr>
          <p:txBody>
            <a:bodyPr rtlCol="0" anchor="ctr"/>
            <a:lstStyle/>
            <a:p>
              <a:endParaRPr lang="en-GB" sz="3200"/>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grpFill/>
            <a:ln w="1429" cap="flat">
              <a:noFill/>
              <a:prstDash val="solid"/>
              <a:miter/>
            </a:ln>
          </p:spPr>
          <p:txBody>
            <a:bodyPr rtlCol="0" anchor="ctr"/>
            <a:lstStyle/>
            <a:p>
              <a:endParaRPr lang="en-GB" sz="3200"/>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grpFill/>
            <a:ln w="1429" cap="flat">
              <a:noFill/>
              <a:prstDash val="solid"/>
              <a:miter/>
            </a:ln>
          </p:spPr>
          <p:txBody>
            <a:bodyPr rtlCol="0" anchor="ctr"/>
            <a:lstStyle/>
            <a:p>
              <a:endParaRPr lang="en-GB" sz="3200"/>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grpFill/>
            <a:ln w="1429" cap="flat">
              <a:noFill/>
              <a:prstDash val="solid"/>
              <a:miter/>
            </a:ln>
          </p:spPr>
          <p:txBody>
            <a:bodyPr rtlCol="0" anchor="ctr"/>
            <a:lstStyle/>
            <a:p>
              <a:endParaRPr lang="en-GB" sz="3200"/>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grpFill/>
            <a:ln w="1429" cap="flat">
              <a:noFill/>
              <a:prstDash val="solid"/>
              <a:miter/>
            </a:ln>
          </p:spPr>
          <p:txBody>
            <a:bodyPr rtlCol="0" anchor="ctr"/>
            <a:lstStyle/>
            <a:p>
              <a:endParaRPr lang="en-GB" sz="3200"/>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grpFill/>
            <a:ln w="1429" cap="flat">
              <a:noFill/>
              <a:prstDash val="solid"/>
              <a:miter/>
            </a:ln>
          </p:spPr>
          <p:txBody>
            <a:bodyPr rtlCol="0" anchor="ctr"/>
            <a:lstStyle/>
            <a:p>
              <a:endParaRPr lang="en-GB" sz="3200"/>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grpFill/>
            <a:ln w="1429" cap="flat">
              <a:noFill/>
              <a:prstDash val="solid"/>
              <a:miter/>
            </a:ln>
          </p:spPr>
          <p:txBody>
            <a:bodyPr rtlCol="0" anchor="ctr"/>
            <a:lstStyle/>
            <a:p>
              <a:endParaRPr lang="en-GB" sz="3200"/>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grpFill/>
            <a:ln w="1429" cap="flat">
              <a:noFill/>
              <a:prstDash val="solid"/>
              <a:miter/>
            </a:ln>
          </p:spPr>
          <p:txBody>
            <a:bodyPr rtlCol="0" anchor="ctr"/>
            <a:lstStyle/>
            <a:p>
              <a:endParaRPr lang="en-GB" sz="3200"/>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grpFill/>
            <a:ln w="1429" cap="flat">
              <a:noFill/>
              <a:prstDash val="solid"/>
              <a:miter/>
            </a:ln>
          </p:spPr>
          <p:txBody>
            <a:bodyPr rtlCol="0" anchor="ctr"/>
            <a:lstStyle/>
            <a:p>
              <a:endParaRPr lang="en-GB" sz="3200"/>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grpFill/>
            <a:ln w="1429" cap="flat">
              <a:noFill/>
              <a:prstDash val="solid"/>
              <a:miter/>
            </a:ln>
          </p:spPr>
          <p:txBody>
            <a:bodyPr rtlCol="0" anchor="ctr"/>
            <a:lstStyle/>
            <a:p>
              <a:endParaRPr lang="en-GB" sz="3200"/>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grpFill/>
            <a:ln w="1429" cap="flat">
              <a:noFill/>
              <a:prstDash val="solid"/>
              <a:miter/>
            </a:ln>
          </p:spPr>
          <p:txBody>
            <a:bodyPr rtlCol="0" anchor="ctr"/>
            <a:lstStyle/>
            <a:p>
              <a:endParaRPr lang="en-GB" sz="3200"/>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grpFill/>
            <a:ln w="1429" cap="flat">
              <a:noFill/>
              <a:prstDash val="solid"/>
              <a:miter/>
            </a:ln>
          </p:spPr>
          <p:txBody>
            <a:bodyPr rtlCol="0" anchor="ctr"/>
            <a:lstStyle/>
            <a:p>
              <a:endParaRPr lang="en-GB" sz="3200"/>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grpFill/>
            <a:ln w="1429" cap="flat">
              <a:noFill/>
              <a:prstDash val="solid"/>
              <a:miter/>
            </a:ln>
          </p:spPr>
          <p:txBody>
            <a:bodyPr rtlCol="0" anchor="ctr"/>
            <a:lstStyle/>
            <a:p>
              <a:endParaRPr lang="en-GB" sz="3200"/>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grpFill/>
            <a:ln w="1429" cap="flat">
              <a:noFill/>
              <a:prstDash val="solid"/>
              <a:miter/>
            </a:ln>
          </p:spPr>
          <p:txBody>
            <a:bodyPr rtlCol="0" anchor="ctr"/>
            <a:lstStyle/>
            <a:p>
              <a:endParaRPr lang="en-GB" sz="3200"/>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grpFill/>
            <a:ln w="1429" cap="flat">
              <a:noFill/>
              <a:prstDash val="solid"/>
              <a:miter/>
            </a:ln>
          </p:spPr>
          <p:txBody>
            <a:bodyPr rtlCol="0" anchor="ctr"/>
            <a:lstStyle/>
            <a:p>
              <a:endParaRPr lang="en-GB" sz="3200"/>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grpFill/>
            <a:ln w="1429" cap="flat">
              <a:noFill/>
              <a:prstDash val="solid"/>
              <a:miter/>
            </a:ln>
          </p:spPr>
          <p:txBody>
            <a:bodyPr rtlCol="0" anchor="ctr"/>
            <a:lstStyle/>
            <a:p>
              <a:endParaRPr lang="en-GB" sz="3200"/>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grpFill/>
            <a:ln w="1429" cap="flat">
              <a:noFill/>
              <a:prstDash val="solid"/>
              <a:miter/>
            </a:ln>
          </p:spPr>
          <p:txBody>
            <a:bodyPr rtlCol="0" anchor="ctr"/>
            <a:lstStyle/>
            <a:p>
              <a:endParaRPr lang="en-GB" sz="3200"/>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grpFill/>
            <a:ln w="1429" cap="flat">
              <a:noFill/>
              <a:prstDash val="solid"/>
              <a:miter/>
            </a:ln>
          </p:spPr>
          <p:txBody>
            <a:bodyPr rtlCol="0" anchor="ctr"/>
            <a:lstStyle/>
            <a:p>
              <a:endParaRPr lang="en-GB" sz="3200"/>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grpFill/>
            <a:ln w="1429" cap="flat">
              <a:noFill/>
              <a:prstDash val="solid"/>
              <a:miter/>
            </a:ln>
          </p:spPr>
          <p:txBody>
            <a:bodyPr rtlCol="0" anchor="ctr"/>
            <a:lstStyle/>
            <a:p>
              <a:endParaRPr lang="en-GB" sz="3200"/>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grpFill/>
            <a:ln w="1429" cap="flat">
              <a:noFill/>
              <a:prstDash val="solid"/>
              <a:miter/>
            </a:ln>
          </p:spPr>
          <p:txBody>
            <a:bodyPr rtlCol="0" anchor="ctr"/>
            <a:lstStyle/>
            <a:p>
              <a:endParaRPr lang="en-GB" sz="3200"/>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grpFill/>
            <a:ln w="1429" cap="flat">
              <a:noFill/>
              <a:prstDash val="solid"/>
              <a:miter/>
            </a:ln>
          </p:spPr>
          <p:txBody>
            <a:bodyPr rtlCol="0" anchor="ctr"/>
            <a:lstStyle/>
            <a:p>
              <a:endParaRPr lang="en-GB" sz="3200"/>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grpFill/>
            <a:ln w="1429" cap="flat">
              <a:noFill/>
              <a:prstDash val="solid"/>
              <a:miter/>
            </a:ln>
          </p:spPr>
          <p:txBody>
            <a:bodyPr rtlCol="0" anchor="ctr"/>
            <a:lstStyle/>
            <a:p>
              <a:endParaRPr lang="en-GB" sz="3200"/>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grpFill/>
            <a:ln w="1429" cap="flat">
              <a:noFill/>
              <a:prstDash val="solid"/>
              <a:miter/>
            </a:ln>
          </p:spPr>
          <p:txBody>
            <a:bodyPr rtlCol="0" anchor="ctr"/>
            <a:lstStyle/>
            <a:p>
              <a:endParaRPr lang="en-GB" sz="3200"/>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grpFill/>
            <a:ln w="1429" cap="flat">
              <a:noFill/>
              <a:prstDash val="solid"/>
              <a:miter/>
            </a:ln>
          </p:spPr>
          <p:txBody>
            <a:bodyPr rtlCol="0" anchor="ctr"/>
            <a:lstStyle/>
            <a:p>
              <a:endParaRPr lang="en-GB" sz="3200"/>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grpFill/>
            <a:ln w="1429" cap="flat">
              <a:noFill/>
              <a:prstDash val="solid"/>
              <a:miter/>
            </a:ln>
          </p:spPr>
          <p:txBody>
            <a:bodyPr rtlCol="0" anchor="ctr"/>
            <a:lstStyle/>
            <a:p>
              <a:endParaRPr lang="en-GB" sz="3200"/>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grpFill/>
            <a:ln w="1429" cap="flat">
              <a:noFill/>
              <a:prstDash val="solid"/>
              <a:miter/>
            </a:ln>
          </p:spPr>
          <p:txBody>
            <a:bodyPr rtlCol="0" anchor="ctr"/>
            <a:lstStyle/>
            <a:p>
              <a:endParaRPr lang="en-GB" sz="3200"/>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grpFill/>
            <a:ln w="1429" cap="flat">
              <a:noFill/>
              <a:prstDash val="solid"/>
              <a:miter/>
            </a:ln>
          </p:spPr>
          <p:txBody>
            <a:bodyPr rtlCol="0" anchor="ctr"/>
            <a:lstStyle/>
            <a:p>
              <a:endParaRPr lang="en-GB" sz="3200"/>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grpFill/>
            <a:ln w="1429" cap="flat">
              <a:noFill/>
              <a:prstDash val="solid"/>
              <a:miter/>
            </a:ln>
          </p:spPr>
          <p:txBody>
            <a:bodyPr rtlCol="0" anchor="ctr"/>
            <a:lstStyle/>
            <a:p>
              <a:endParaRPr lang="en-GB" sz="3200"/>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grpFill/>
            <a:ln w="1429" cap="flat">
              <a:noFill/>
              <a:prstDash val="solid"/>
              <a:miter/>
            </a:ln>
          </p:spPr>
          <p:txBody>
            <a:bodyPr rtlCol="0" anchor="ctr"/>
            <a:lstStyle/>
            <a:p>
              <a:endParaRPr lang="en-GB" sz="3200"/>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grpFill/>
            <a:ln w="1429" cap="flat">
              <a:noFill/>
              <a:prstDash val="solid"/>
              <a:miter/>
            </a:ln>
          </p:spPr>
          <p:txBody>
            <a:bodyPr rtlCol="0" anchor="ctr"/>
            <a:lstStyle/>
            <a:p>
              <a:endParaRPr lang="en-GB" sz="3200"/>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grpFill/>
            <a:ln w="1429" cap="flat">
              <a:noFill/>
              <a:prstDash val="solid"/>
              <a:miter/>
            </a:ln>
          </p:spPr>
          <p:txBody>
            <a:bodyPr rtlCol="0" anchor="ctr"/>
            <a:lstStyle/>
            <a:p>
              <a:endParaRPr lang="en-GB" sz="3200"/>
            </a:p>
          </p:txBody>
        </p:sp>
      </p:grpSp>
      <p:sp>
        <p:nvSpPr>
          <p:cNvPr id="4" name="Rectangle 3" descr=" 4">
            <a:extLst>
              <a:ext uri="{FF2B5EF4-FFF2-40B4-BE49-F238E27FC236}">
                <a16:creationId xmlns:a16="http://schemas.microsoft.com/office/drawing/2014/main" id="{FFF7B878-80EE-40AD-8688-16DADFFF6214}"/>
              </a:ext>
            </a:extLst>
          </p:cNvPr>
          <p:cNvSpPr/>
          <p:nvPr/>
        </p:nvSpPr>
        <p:spPr>
          <a:xfrm>
            <a:off x="10257781" y="5357584"/>
            <a:ext cx="1212860" cy="420756"/>
          </a:xfrm>
          <a:prstGeom prst="rect">
            <a:avLst/>
          </a:prstGeom>
        </p:spPr>
        <p:txBody>
          <a:bodyPr wrap="square">
            <a:spAutoFit/>
          </a:bodyPr>
          <a:lstStyle/>
          <a:p>
            <a:pPr algn="r"/>
            <a:r>
              <a:rPr lang="en-GB" sz="1067" dirty="0">
                <a:solidFill>
                  <a:srgbClr val="30638B"/>
                </a:solidFill>
              </a:rPr>
              <a:t>Big data revolution</a:t>
            </a:r>
          </a:p>
        </p:txBody>
      </p:sp>
      <p:sp>
        <p:nvSpPr>
          <p:cNvPr id="89" name="Freeform: Shape 88" descr=" 89">
            <a:extLst>
              <a:ext uri="{FF2B5EF4-FFF2-40B4-BE49-F238E27FC236}">
                <a16:creationId xmlns:a16="http://schemas.microsoft.com/office/drawing/2014/main" id="{47EBB224-31E2-427C-86BE-27FD7CC695FF}"/>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0" name="Freeform: Shape 149" descr=" 150">
            <a:extLst>
              <a:ext uri="{FF2B5EF4-FFF2-40B4-BE49-F238E27FC236}">
                <a16:creationId xmlns:a16="http://schemas.microsoft.com/office/drawing/2014/main" id="{6DFCE0FF-EEE5-4D48-8978-1C8618D8ED27}"/>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endParaRPr lang="en-GB" sz="3200"/>
          </a:p>
        </p:txBody>
      </p:sp>
      <p:sp>
        <p:nvSpPr>
          <p:cNvPr id="151" name="Freeform: Shape 150" descr=" 151">
            <a:extLst>
              <a:ext uri="{FF2B5EF4-FFF2-40B4-BE49-F238E27FC236}">
                <a16:creationId xmlns:a16="http://schemas.microsoft.com/office/drawing/2014/main" id="{515F341D-F441-4932-8FF2-14420CC74EC9}"/>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52" name="Freeform: Shape 151" descr=" 152">
            <a:extLst>
              <a:ext uri="{FF2B5EF4-FFF2-40B4-BE49-F238E27FC236}">
                <a16:creationId xmlns:a16="http://schemas.microsoft.com/office/drawing/2014/main" id="{DA398472-6905-401A-B534-9C1A87600E4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53" name="Freeform: Shape 152" descr=" 153">
            <a:extLst>
              <a:ext uri="{FF2B5EF4-FFF2-40B4-BE49-F238E27FC236}">
                <a16:creationId xmlns:a16="http://schemas.microsoft.com/office/drawing/2014/main" id="{02B6F5E0-A038-48BC-BC1B-9339361E4E91}"/>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endParaRPr lang="en-GB" sz="3200"/>
          </a:p>
        </p:txBody>
      </p:sp>
      <p:sp>
        <p:nvSpPr>
          <p:cNvPr id="154" name="Freeform: Shape 153" descr=" 154">
            <a:extLst>
              <a:ext uri="{FF2B5EF4-FFF2-40B4-BE49-F238E27FC236}">
                <a16:creationId xmlns:a16="http://schemas.microsoft.com/office/drawing/2014/main" id="{611A15E5-A56B-4625-8457-839A49017F2D}"/>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55" name="Freeform: Shape 154" descr=" 155">
            <a:hlinkClick r:id="rId3" action="ppaction://hlinksldjump" highlightClick="1"/>
            <a:extLst>
              <a:ext uri="{FF2B5EF4-FFF2-40B4-BE49-F238E27FC236}">
                <a16:creationId xmlns:a16="http://schemas.microsoft.com/office/drawing/2014/main" id="{E0DCB22E-730F-486D-9E4D-633BC7785694}"/>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6" name="Freeform: Shape 155" descr=" 156">
            <a:hlinkClick r:id="rId4" action="ppaction://hlinksldjump" highlightClick="1"/>
            <a:extLst>
              <a:ext uri="{FF2B5EF4-FFF2-40B4-BE49-F238E27FC236}">
                <a16:creationId xmlns:a16="http://schemas.microsoft.com/office/drawing/2014/main" id="{C008550F-F8E5-4AA8-B1C1-4311F76A4632}"/>
              </a:ext>
            </a:extLst>
          </p:cNvPr>
          <p:cNvSpPr/>
          <p:nvPr/>
        </p:nvSpPr>
        <p:spPr>
          <a:xfrm>
            <a:off x="11290300" y="1070055"/>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7" name="Freeform: Shape 156" descr=" 157">
            <a:hlinkClick r:id="rId5" action="ppaction://hlinksldjump" highlightClick="1"/>
            <a:extLst>
              <a:ext uri="{FF2B5EF4-FFF2-40B4-BE49-F238E27FC236}">
                <a16:creationId xmlns:a16="http://schemas.microsoft.com/office/drawing/2014/main" id="{FEC17039-BC98-4CEE-80C1-9C4EB3BCDD6E}"/>
              </a:ext>
            </a:extLst>
          </p:cNvPr>
          <p:cNvSpPr/>
          <p:nvPr/>
        </p:nvSpPr>
        <p:spPr>
          <a:xfrm>
            <a:off x="11341100" y="1896574"/>
            <a:ext cx="8509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8" name="Freeform: Shape 157" descr=" 158">
            <a:hlinkClick r:id="rId6" action="ppaction://hlinksldjump" highlightClick="1"/>
            <a:extLst>
              <a:ext uri="{FF2B5EF4-FFF2-40B4-BE49-F238E27FC236}">
                <a16:creationId xmlns:a16="http://schemas.microsoft.com/office/drawing/2014/main" id="{86F396FC-B4A0-4B79-A36F-63F30BEA1CAB}"/>
              </a:ext>
            </a:extLst>
          </p:cNvPr>
          <p:cNvSpPr/>
          <p:nvPr/>
        </p:nvSpPr>
        <p:spPr>
          <a:xfrm>
            <a:off x="11277600" y="2723094"/>
            <a:ext cx="9144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59" name="Freeform: Shape 158" descr=" 159">
            <a:hlinkClick r:id="rId7" action="ppaction://hlinksldjump" highlightClick="1"/>
            <a:extLst>
              <a:ext uri="{FF2B5EF4-FFF2-40B4-BE49-F238E27FC236}">
                <a16:creationId xmlns:a16="http://schemas.microsoft.com/office/drawing/2014/main" id="{9D2F5F53-3F60-426D-8ED9-B6E386C8641D}"/>
              </a:ext>
            </a:extLst>
          </p:cNvPr>
          <p:cNvSpPr/>
          <p:nvPr/>
        </p:nvSpPr>
        <p:spPr>
          <a:xfrm>
            <a:off x="10350500" y="3551918"/>
            <a:ext cx="18415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1" name="Freeform: Shape 160" descr=" 161">
            <a:hlinkClick r:id="rId8" action="ppaction://hlinksldjump" highlightClick="1"/>
            <a:extLst>
              <a:ext uri="{FF2B5EF4-FFF2-40B4-BE49-F238E27FC236}">
                <a16:creationId xmlns:a16="http://schemas.microsoft.com/office/drawing/2014/main" id="{FAD7A251-FFF7-4066-AD86-818F1B2C2E1D}"/>
              </a:ext>
            </a:extLst>
          </p:cNvPr>
          <p:cNvSpPr/>
          <p:nvPr/>
        </p:nvSpPr>
        <p:spPr>
          <a:xfrm>
            <a:off x="11290300" y="4376132"/>
            <a:ext cx="9017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2" name="Freeform: Shape 161" descr=" 162">
            <a:hlinkClick r:id="rId9" action="ppaction://hlinksldjump" highlightClick="1"/>
            <a:extLst>
              <a:ext uri="{FF2B5EF4-FFF2-40B4-BE49-F238E27FC236}">
                <a16:creationId xmlns:a16="http://schemas.microsoft.com/office/drawing/2014/main" id="{61ED8A07-BFEB-4548-AB52-B53BFEFFCE1F}"/>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64" name="Freeform: Shape 163" descr=" 164">
            <a:extLst>
              <a:ext uri="{FF2B5EF4-FFF2-40B4-BE49-F238E27FC236}">
                <a16:creationId xmlns:a16="http://schemas.microsoft.com/office/drawing/2014/main" id="{7AC40416-0D89-4D53-A89A-A38D2FF2B665}"/>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endParaRPr lang="en-GB" sz="3200"/>
          </a:p>
        </p:txBody>
      </p:sp>
      <p:sp>
        <p:nvSpPr>
          <p:cNvPr id="165" name="Freeform: Shape 164" descr=" 165">
            <a:extLst>
              <a:ext uri="{FF2B5EF4-FFF2-40B4-BE49-F238E27FC236}">
                <a16:creationId xmlns:a16="http://schemas.microsoft.com/office/drawing/2014/main" id="{97A65372-54D7-407F-8585-A5671D764360}"/>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rgbClr val="FFC000"/>
          </a:solidFill>
          <a:ln w="748" cap="flat">
            <a:noFill/>
            <a:prstDash val="solid"/>
            <a:miter/>
          </a:ln>
          <a:effectLst/>
        </p:spPr>
        <p:txBody>
          <a:bodyPr rtlCol="0" anchor="ctr"/>
          <a:lstStyle/>
          <a:p>
            <a:endParaRPr lang="en-GB" sz="3200"/>
          </a:p>
        </p:txBody>
      </p:sp>
      <p:sp>
        <p:nvSpPr>
          <p:cNvPr id="166" name="Freeform: Shape 165" descr=" 166">
            <a:extLst>
              <a:ext uri="{FF2B5EF4-FFF2-40B4-BE49-F238E27FC236}">
                <a16:creationId xmlns:a16="http://schemas.microsoft.com/office/drawing/2014/main" id="{D4C610EB-624F-4835-8EA4-D5DFBD9371AC}"/>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endParaRPr lang="en-GB" sz="3200"/>
          </a:p>
        </p:txBody>
      </p:sp>
      <p:sp>
        <p:nvSpPr>
          <p:cNvPr id="168" name="Oval 167" descr=" 168">
            <a:hlinkClick r:id="" action="ppaction://hlinkshowjump?jump=nextslide" highlightClick="1"/>
            <a:extLst>
              <a:ext uri="{FF2B5EF4-FFF2-40B4-BE49-F238E27FC236}">
                <a16:creationId xmlns:a16="http://schemas.microsoft.com/office/drawing/2014/main" id="{D1C1009A-0599-4556-8C0B-B6AE19C09A7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a:p>
        </p:txBody>
      </p:sp>
      <p:sp>
        <p:nvSpPr>
          <p:cNvPr id="169" name="Oval 168" descr=" 169">
            <a:hlinkClick r:id="rId9" action="ppaction://hlinksldjump" highlightClick="1"/>
            <a:extLst>
              <a:ext uri="{FF2B5EF4-FFF2-40B4-BE49-F238E27FC236}">
                <a16:creationId xmlns:a16="http://schemas.microsoft.com/office/drawing/2014/main" id="{9092A0F2-38E9-421C-851B-27177C40753D}"/>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endParaRPr lang="en-GB" sz="3200" dirty="0"/>
          </a:p>
        </p:txBody>
      </p:sp>
      <p:sp>
        <p:nvSpPr>
          <p:cNvPr id="170" name="Oval 169" descr=" 170">
            <a:hlinkClick r:id="rId10" action="ppaction://hlinksldjump" highlightClick="1"/>
            <a:extLst>
              <a:ext uri="{FF2B5EF4-FFF2-40B4-BE49-F238E27FC236}">
                <a16:creationId xmlns:a16="http://schemas.microsoft.com/office/drawing/2014/main" id="{DEADFB5D-143A-4A2D-804B-75E79863A340}"/>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endParaRPr lang="en-GB" sz="3200"/>
          </a:p>
        </p:txBody>
      </p:sp>
      <p:sp>
        <p:nvSpPr>
          <p:cNvPr id="171" name="REFERENCES" descr=" 171">
            <a:hlinkClick r:id="" action="ppaction://noaction" highlightClick="1"/>
            <a:extLst>
              <a:ext uri="{FF2B5EF4-FFF2-40B4-BE49-F238E27FC236}">
                <a16:creationId xmlns:a16="http://schemas.microsoft.com/office/drawing/2014/main" id="{963FF888-E5E8-4492-BD17-785F2A941D04}"/>
              </a:ext>
            </a:extLst>
          </p:cNvPr>
          <p:cNvSpPr/>
          <p:nvPr/>
        </p:nvSpPr>
        <p:spPr>
          <a:xfrm>
            <a:off x="1810257" y="6305689"/>
            <a:ext cx="1310400"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76" name="ABBREVIATIONS" descr=" 176">
            <a:hlinkClick r:id="" action="ppaction://noaction" highlightClick="1"/>
            <a:extLst>
              <a:ext uri="{FF2B5EF4-FFF2-40B4-BE49-F238E27FC236}">
                <a16:creationId xmlns:a16="http://schemas.microsoft.com/office/drawing/2014/main" id="{89C1EF79-8E94-4950-93DF-A4A4EABA9803}"/>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sp>
        <p:nvSpPr>
          <p:cNvPr id="208" name="Oval 207" descr=" 208">
            <a:extLst>
              <a:ext uri="{FF2B5EF4-FFF2-40B4-BE49-F238E27FC236}">
                <a16:creationId xmlns:a16="http://schemas.microsoft.com/office/drawing/2014/main" id="{D6F2A1F0-380D-4BE0-A89B-89D08F53D952}"/>
              </a:ext>
            </a:extLst>
          </p:cNvPr>
          <p:cNvSpPr/>
          <p:nvPr/>
        </p:nvSpPr>
        <p:spPr>
          <a:xfrm>
            <a:off x="548698" y="2020600"/>
            <a:ext cx="2766001" cy="27660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13" name="Group 212" descr=" 213">
            <a:extLst>
              <a:ext uri="{FF2B5EF4-FFF2-40B4-BE49-F238E27FC236}">
                <a16:creationId xmlns:a16="http://schemas.microsoft.com/office/drawing/2014/main" id="{80DD412E-9166-44EF-85D7-4F9C0D5E5A92}"/>
              </a:ext>
            </a:extLst>
          </p:cNvPr>
          <p:cNvGrpSpPr/>
          <p:nvPr/>
        </p:nvGrpSpPr>
        <p:grpSpPr>
          <a:xfrm>
            <a:off x="892965" y="2410105"/>
            <a:ext cx="1879263" cy="1924033"/>
            <a:chOff x="1230046" y="3252924"/>
            <a:chExt cx="1154814" cy="1182325"/>
          </a:xfrm>
        </p:grpSpPr>
        <p:sp>
          <p:nvSpPr>
            <p:cNvPr id="220" name="Freeform: Shape 219">
              <a:extLst>
                <a:ext uri="{FF2B5EF4-FFF2-40B4-BE49-F238E27FC236}">
                  <a16:creationId xmlns:a16="http://schemas.microsoft.com/office/drawing/2014/main" id="{8B2E9A46-9696-4C00-B89B-796A675B7B67}"/>
                </a:ext>
              </a:extLst>
            </p:cNvPr>
            <p:cNvSpPr/>
            <p:nvPr/>
          </p:nvSpPr>
          <p:spPr>
            <a:xfrm>
              <a:off x="1230046" y="3508789"/>
              <a:ext cx="1081277" cy="926460"/>
            </a:xfrm>
            <a:custGeom>
              <a:avLst/>
              <a:gdLst>
                <a:gd name="connsiteX0" fmla="*/ 1250549 w 1250549"/>
                <a:gd name="connsiteY0" fmla="*/ 417320 h 1071496"/>
                <a:gd name="connsiteX1" fmla="*/ 1157498 w 1250549"/>
                <a:gd name="connsiteY1" fmla="*/ 273514 h 1071496"/>
                <a:gd name="connsiteX2" fmla="*/ 984085 w 1250549"/>
                <a:gd name="connsiteY2" fmla="*/ 111379 h 1071496"/>
                <a:gd name="connsiteX3" fmla="*/ 852968 w 1250549"/>
                <a:gd name="connsiteY3" fmla="*/ 29607 h 1071496"/>
                <a:gd name="connsiteX4" fmla="*/ 852968 w 1250549"/>
                <a:gd name="connsiteY4" fmla="*/ 29607 h 1071496"/>
                <a:gd name="connsiteX5" fmla="*/ 852968 w 1250549"/>
                <a:gd name="connsiteY5" fmla="*/ 29607 h 1071496"/>
                <a:gd name="connsiteX6" fmla="*/ 831820 w 1250549"/>
                <a:gd name="connsiteY6" fmla="*/ 31017 h 1071496"/>
                <a:gd name="connsiteX7" fmla="*/ 830410 w 1250549"/>
                <a:gd name="connsiteY7" fmla="*/ 31017 h 1071496"/>
                <a:gd name="connsiteX8" fmla="*/ 807852 w 1250549"/>
                <a:gd name="connsiteY8" fmla="*/ 36656 h 1071496"/>
                <a:gd name="connsiteX9" fmla="*/ 707752 w 1250549"/>
                <a:gd name="connsiteY9" fmla="*/ 0 h 1071496"/>
                <a:gd name="connsiteX10" fmla="*/ 624570 w 1250549"/>
                <a:gd name="connsiteY10" fmla="*/ 25378 h 1071496"/>
                <a:gd name="connsiteX11" fmla="*/ 541388 w 1250549"/>
                <a:gd name="connsiteY11" fmla="*/ 8459 h 1071496"/>
                <a:gd name="connsiteX12" fmla="*/ 390532 w 1250549"/>
                <a:gd name="connsiteY12" fmla="*/ 76133 h 1071496"/>
                <a:gd name="connsiteX13" fmla="*/ 353876 w 1250549"/>
                <a:gd name="connsiteY13" fmla="*/ 71903 h 1071496"/>
                <a:gd name="connsiteX14" fmla="*/ 229808 w 1250549"/>
                <a:gd name="connsiteY14" fmla="*/ 140986 h 1071496"/>
                <a:gd name="connsiteX15" fmla="*/ 224168 w 1250549"/>
                <a:gd name="connsiteY15" fmla="*/ 140986 h 1071496"/>
                <a:gd name="connsiteX16" fmla="*/ 217119 w 1250549"/>
                <a:gd name="connsiteY16" fmla="*/ 140986 h 1071496"/>
                <a:gd name="connsiteX17" fmla="*/ 208660 w 1250549"/>
                <a:gd name="connsiteY17" fmla="*/ 142396 h 1071496"/>
                <a:gd name="connsiteX18" fmla="*/ 201611 w 1250549"/>
                <a:gd name="connsiteY18" fmla="*/ 143806 h 1071496"/>
                <a:gd name="connsiteX19" fmla="*/ 193151 w 1250549"/>
                <a:gd name="connsiteY19" fmla="*/ 146626 h 1071496"/>
                <a:gd name="connsiteX20" fmla="*/ 186102 w 1250549"/>
                <a:gd name="connsiteY20" fmla="*/ 148036 h 1071496"/>
                <a:gd name="connsiteX21" fmla="*/ 179053 w 1250549"/>
                <a:gd name="connsiteY21" fmla="*/ 150855 h 1071496"/>
                <a:gd name="connsiteX22" fmla="*/ 172003 w 1250549"/>
                <a:gd name="connsiteY22" fmla="*/ 153675 h 1071496"/>
                <a:gd name="connsiteX23" fmla="*/ 166364 w 1250549"/>
                <a:gd name="connsiteY23" fmla="*/ 156495 h 1071496"/>
                <a:gd name="connsiteX24" fmla="*/ 157905 w 1250549"/>
                <a:gd name="connsiteY24" fmla="*/ 160724 h 1071496"/>
                <a:gd name="connsiteX25" fmla="*/ 157905 w 1250549"/>
                <a:gd name="connsiteY25" fmla="*/ 160724 h 1071496"/>
                <a:gd name="connsiteX26" fmla="*/ 70493 w 1250549"/>
                <a:gd name="connsiteY26" fmla="*/ 298891 h 1071496"/>
                <a:gd name="connsiteX27" fmla="*/ 70493 w 1250549"/>
                <a:gd name="connsiteY27" fmla="*/ 300301 h 1071496"/>
                <a:gd name="connsiteX28" fmla="*/ 0 w 1250549"/>
                <a:gd name="connsiteY28" fmla="*/ 465255 h 1071496"/>
                <a:gd name="connsiteX29" fmla="*/ 228398 w 1250549"/>
                <a:gd name="connsiteY29" fmla="*/ 693653 h 1071496"/>
                <a:gd name="connsiteX30" fmla="*/ 267874 w 1250549"/>
                <a:gd name="connsiteY30" fmla="*/ 690833 h 1071496"/>
                <a:gd name="connsiteX31" fmla="*/ 321449 w 1250549"/>
                <a:gd name="connsiteY31" fmla="*/ 700702 h 1071496"/>
                <a:gd name="connsiteX32" fmla="*/ 531519 w 1250549"/>
                <a:gd name="connsiteY32" fmla="*/ 838869 h 1071496"/>
                <a:gd name="connsiteX33" fmla="*/ 742998 w 1250549"/>
                <a:gd name="connsiteY33" fmla="*/ 1050349 h 1071496"/>
                <a:gd name="connsiteX34" fmla="*/ 742998 w 1250549"/>
                <a:gd name="connsiteY34" fmla="*/ 1071497 h 1071496"/>
                <a:gd name="connsiteX35" fmla="*/ 903723 w 1250549"/>
                <a:gd name="connsiteY35" fmla="*/ 1071497 h 1071496"/>
                <a:gd name="connsiteX36" fmla="*/ 885395 w 1250549"/>
                <a:gd name="connsiteY36" fmla="*/ 940379 h 1071496"/>
                <a:gd name="connsiteX37" fmla="*/ 1130711 w 1250549"/>
                <a:gd name="connsiteY37" fmla="*/ 768376 h 1071496"/>
                <a:gd name="connsiteX38" fmla="*/ 1137760 w 1250549"/>
                <a:gd name="connsiteY38" fmla="*/ 710571 h 1071496"/>
                <a:gd name="connsiteX39" fmla="*/ 1250549 w 1250549"/>
                <a:gd name="connsiteY39" fmla="*/ 551257 h 1071496"/>
                <a:gd name="connsiteX40" fmla="*/ 1236451 w 1250549"/>
                <a:gd name="connsiteY40" fmla="*/ 483583 h 1071496"/>
                <a:gd name="connsiteX41" fmla="*/ 1250549 w 1250549"/>
                <a:gd name="connsiteY41" fmla="*/ 417320 h 1071496"/>
                <a:gd name="connsiteX42" fmla="*/ 1189925 w 1250549"/>
                <a:gd name="connsiteY42" fmla="*/ 493452 h 1071496"/>
                <a:gd name="connsiteX43" fmla="*/ 1204024 w 1250549"/>
                <a:gd name="connsiteY43" fmla="*/ 551257 h 1071496"/>
                <a:gd name="connsiteX44" fmla="*/ 1132121 w 1250549"/>
                <a:gd name="connsiteY44" fmla="*/ 662636 h 1071496"/>
                <a:gd name="connsiteX45" fmla="*/ 965757 w 1250549"/>
                <a:gd name="connsiteY45" fmla="*/ 490633 h 1071496"/>
                <a:gd name="connsiteX46" fmla="*/ 937559 w 1250549"/>
                <a:gd name="connsiteY46" fmla="*/ 507551 h 1071496"/>
                <a:gd name="connsiteX47" fmla="*/ 954478 w 1250549"/>
                <a:gd name="connsiteY47" fmla="*/ 535748 h 1071496"/>
                <a:gd name="connsiteX48" fmla="*/ 1091235 w 1250549"/>
                <a:gd name="connsiteY48" fmla="*/ 693653 h 1071496"/>
                <a:gd name="connsiteX49" fmla="*/ 1087005 w 1250549"/>
                <a:gd name="connsiteY49" fmla="*/ 757097 h 1071496"/>
                <a:gd name="connsiteX50" fmla="*/ 864247 w 1250549"/>
                <a:gd name="connsiteY50" fmla="*/ 889624 h 1071496"/>
                <a:gd name="connsiteX51" fmla="*/ 831820 w 1250549"/>
                <a:gd name="connsiteY51" fmla="*/ 881165 h 1071496"/>
                <a:gd name="connsiteX52" fmla="*/ 851558 w 1250549"/>
                <a:gd name="connsiteY52" fmla="*/ 1024971 h 1071496"/>
                <a:gd name="connsiteX53" fmla="*/ 786704 w 1250549"/>
                <a:gd name="connsiteY53" fmla="*/ 1024971 h 1071496"/>
                <a:gd name="connsiteX54" fmla="*/ 530109 w 1250549"/>
                <a:gd name="connsiteY54" fmla="*/ 789524 h 1071496"/>
                <a:gd name="connsiteX55" fmla="*/ 369384 w 1250549"/>
                <a:gd name="connsiteY55" fmla="*/ 696473 h 1071496"/>
                <a:gd name="connsiteX56" fmla="*/ 367974 w 1250549"/>
                <a:gd name="connsiteY56" fmla="*/ 692243 h 1071496"/>
                <a:gd name="connsiteX57" fmla="*/ 415910 w 1250549"/>
                <a:gd name="connsiteY57" fmla="*/ 558306 h 1071496"/>
                <a:gd name="connsiteX58" fmla="*/ 427189 w 1250549"/>
                <a:gd name="connsiteY58" fmla="*/ 527289 h 1071496"/>
                <a:gd name="connsiteX59" fmla="*/ 396172 w 1250549"/>
                <a:gd name="connsiteY59" fmla="*/ 516010 h 1071496"/>
                <a:gd name="connsiteX60" fmla="*/ 312990 w 1250549"/>
                <a:gd name="connsiteY60" fmla="*/ 649947 h 1071496"/>
                <a:gd name="connsiteX61" fmla="*/ 276333 w 1250549"/>
                <a:gd name="connsiteY61" fmla="*/ 641488 h 1071496"/>
                <a:gd name="connsiteX62" fmla="*/ 270694 w 1250549"/>
                <a:gd name="connsiteY62" fmla="*/ 638668 h 1071496"/>
                <a:gd name="connsiteX63" fmla="*/ 265054 w 1250549"/>
                <a:gd name="connsiteY63" fmla="*/ 640078 h 1071496"/>
                <a:gd name="connsiteX64" fmla="*/ 228398 w 1250549"/>
                <a:gd name="connsiteY64" fmla="*/ 644308 h 1071496"/>
                <a:gd name="connsiteX65" fmla="*/ 45116 w 1250549"/>
                <a:gd name="connsiteY65" fmla="*/ 461026 h 1071496"/>
                <a:gd name="connsiteX66" fmla="*/ 77543 w 1250549"/>
                <a:gd name="connsiteY66" fmla="*/ 358105 h 1071496"/>
                <a:gd name="connsiteX67" fmla="*/ 194561 w 1250549"/>
                <a:gd name="connsiteY67" fmla="*/ 468075 h 1071496"/>
                <a:gd name="connsiteX68" fmla="*/ 186102 w 1250549"/>
                <a:gd name="connsiteY68" fmla="*/ 489223 h 1071496"/>
                <a:gd name="connsiteX69" fmla="*/ 197381 w 1250549"/>
                <a:gd name="connsiteY69" fmla="*/ 562536 h 1071496"/>
                <a:gd name="connsiteX70" fmla="*/ 217119 w 1250549"/>
                <a:gd name="connsiteY70" fmla="*/ 573815 h 1071496"/>
                <a:gd name="connsiteX71" fmla="*/ 228398 w 1250549"/>
                <a:gd name="connsiteY71" fmla="*/ 570995 h 1071496"/>
                <a:gd name="connsiteX72" fmla="*/ 236857 w 1250549"/>
                <a:gd name="connsiteY72" fmla="*/ 539978 h 1071496"/>
                <a:gd name="connsiteX73" fmla="*/ 231218 w 1250549"/>
                <a:gd name="connsiteY73" fmla="*/ 501912 h 1071496"/>
                <a:gd name="connsiteX74" fmla="*/ 253776 w 1250549"/>
                <a:gd name="connsiteY74" fmla="*/ 470895 h 1071496"/>
                <a:gd name="connsiteX75" fmla="*/ 262235 w 1250549"/>
                <a:gd name="connsiteY75" fmla="*/ 439878 h 1071496"/>
                <a:gd name="connsiteX76" fmla="*/ 236857 w 1250549"/>
                <a:gd name="connsiteY76" fmla="*/ 430009 h 1071496"/>
                <a:gd name="connsiteX77" fmla="*/ 115609 w 1250549"/>
                <a:gd name="connsiteY77" fmla="*/ 307350 h 1071496"/>
                <a:gd name="connsiteX78" fmla="*/ 238267 w 1250549"/>
                <a:gd name="connsiteY78" fmla="*/ 184692 h 1071496"/>
                <a:gd name="connsiteX79" fmla="*/ 241087 w 1250549"/>
                <a:gd name="connsiteY79" fmla="*/ 184692 h 1071496"/>
                <a:gd name="connsiteX80" fmla="*/ 259415 w 1250549"/>
                <a:gd name="connsiteY80" fmla="*/ 186102 h 1071496"/>
                <a:gd name="connsiteX81" fmla="*/ 266464 w 1250549"/>
                <a:gd name="connsiteY81" fmla="*/ 172003 h 1071496"/>
                <a:gd name="connsiteX82" fmla="*/ 356696 w 1250549"/>
                <a:gd name="connsiteY82" fmla="*/ 115609 h 1071496"/>
                <a:gd name="connsiteX83" fmla="*/ 393352 w 1250549"/>
                <a:gd name="connsiteY83" fmla="*/ 122658 h 1071496"/>
                <a:gd name="connsiteX84" fmla="*/ 408861 w 1250549"/>
                <a:gd name="connsiteY84" fmla="*/ 128298 h 1071496"/>
                <a:gd name="connsiteX85" fmla="*/ 418730 w 1250549"/>
                <a:gd name="connsiteY85" fmla="*/ 114199 h 1071496"/>
                <a:gd name="connsiteX86" fmla="*/ 544207 w 1250549"/>
                <a:gd name="connsiteY86" fmla="*/ 52165 h 1071496"/>
                <a:gd name="connsiteX87" fmla="*/ 618930 w 1250549"/>
                <a:gd name="connsiteY87" fmla="*/ 70493 h 1071496"/>
                <a:gd name="connsiteX88" fmla="*/ 633029 w 1250549"/>
                <a:gd name="connsiteY88" fmla="*/ 77543 h 1071496"/>
                <a:gd name="connsiteX89" fmla="*/ 644308 w 1250549"/>
                <a:gd name="connsiteY89" fmla="*/ 67673 h 1071496"/>
                <a:gd name="connsiteX90" fmla="*/ 709162 w 1250549"/>
                <a:gd name="connsiteY90" fmla="*/ 43706 h 1071496"/>
                <a:gd name="connsiteX91" fmla="*/ 764146 w 1250549"/>
                <a:gd name="connsiteY91" fmla="*/ 60624 h 1071496"/>
                <a:gd name="connsiteX92" fmla="*/ 707752 w 1250549"/>
                <a:gd name="connsiteY92" fmla="*/ 174823 h 1071496"/>
                <a:gd name="connsiteX93" fmla="*/ 730310 w 1250549"/>
                <a:gd name="connsiteY93" fmla="*/ 197381 h 1071496"/>
                <a:gd name="connsiteX94" fmla="*/ 752867 w 1250549"/>
                <a:gd name="connsiteY94" fmla="*/ 174823 h 1071496"/>
                <a:gd name="connsiteX95" fmla="*/ 803622 w 1250549"/>
                <a:gd name="connsiteY95" fmla="*/ 87412 h 1071496"/>
                <a:gd name="connsiteX96" fmla="*/ 810672 w 1250549"/>
                <a:gd name="connsiteY96" fmla="*/ 84592 h 1071496"/>
                <a:gd name="connsiteX97" fmla="*/ 852968 w 1250549"/>
                <a:gd name="connsiteY97" fmla="*/ 74723 h 1071496"/>
                <a:gd name="connsiteX98" fmla="*/ 947429 w 1250549"/>
                <a:gd name="connsiteY98" fmla="*/ 140986 h 1071496"/>
                <a:gd name="connsiteX99" fmla="*/ 953068 w 1250549"/>
                <a:gd name="connsiteY99" fmla="*/ 156495 h 1071496"/>
                <a:gd name="connsiteX100" fmla="*/ 968577 w 1250549"/>
                <a:gd name="connsiteY100" fmla="*/ 156495 h 1071496"/>
                <a:gd name="connsiteX101" fmla="*/ 1113792 w 1250549"/>
                <a:gd name="connsiteY101" fmla="*/ 291842 h 1071496"/>
                <a:gd name="connsiteX102" fmla="*/ 1115202 w 1250549"/>
                <a:gd name="connsiteY102" fmla="*/ 307350 h 1071496"/>
                <a:gd name="connsiteX103" fmla="*/ 1129301 w 1250549"/>
                <a:gd name="connsiteY103" fmla="*/ 311580 h 1071496"/>
                <a:gd name="connsiteX104" fmla="*/ 1205434 w 1250549"/>
                <a:gd name="connsiteY104" fmla="*/ 417320 h 1071496"/>
                <a:gd name="connsiteX105" fmla="*/ 1191335 w 1250549"/>
                <a:gd name="connsiteY105" fmla="*/ 470895 h 1071496"/>
                <a:gd name="connsiteX106" fmla="*/ 1185696 w 1250549"/>
                <a:gd name="connsiteY106" fmla="*/ 482173 h 1071496"/>
                <a:gd name="connsiteX107" fmla="*/ 1189925 w 1250549"/>
                <a:gd name="connsiteY107" fmla="*/ 493452 h 1071496"/>
                <a:gd name="connsiteX108" fmla="*/ 704932 w 1250549"/>
                <a:gd name="connsiteY108" fmla="*/ 610471 h 1071496"/>
                <a:gd name="connsiteX109" fmla="*/ 648537 w 1250549"/>
                <a:gd name="connsiteY109" fmla="*/ 504731 h 1071496"/>
                <a:gd name="connsiteX110" fmla="*/ 648537 w 1250549"/>
                <a:gd name="connsiteY110" fmla="*/ 504731 h 1071496"/>
                <a:gd name="connsiteX111" fmla="*/ 537158 w 1250549"/>
                <a:gd name="connsiteY111" fmla="*/ 352466 h 1071496"/>
                <a:gd name="connsiteX112" fmla="*/ 552667 w 1250549"/>
                <a:gd name="connsiteY112" fmla="*/ 331318 h 1071496"/>
                <a:gd name="connsiteX113" fmla="*/ 573815 w 1250549"/>
                <a:gd name="connsiteY113" fmla="*/ 346827 h 1071496"/>
                <a:gd name="connsiteX114" fmla="*/ 680964 w 1250549"/>
                <a:gd name="connsiteY114" fmla="*/ 477944 h 1071496"/>
                <a:gd name="connsiteX115" fmla="*/ 805032 w 1250549"/>
                <a:gd name="connsiteY115" fmla="*/ 470895 h 1071496"/>
                <a:gd name="connsiteX116" fmla="*/ 886804 w 1250549"/>
                <a:gd name="connsiteY116" fmla="*/ 377844 h 1071496"/>
                <a:gd name="connsiteX117" fmla="*/ 910772 w 1250549"/>
                <a:gd name="connsiteY117" fmla="*/ 366565 h 1071496"/>
                <a:gd name="connsiteX118" fmla="*/ 922051 w 1250549"/>
                <a:gd name="connsiteY118" fmla="*/ 390532 h 1071496"/>
                <a:gd name="connsiteX119" fmla="*/ 820541 w 1250549"/>
                <a:gd name="connsiteY119" fmla="*/ 503321 h 1071496"/>
                <a:gd name="connsiteX120" fmla="*/ 734539 w 1250549"/>
                <a:gd name="connsiteY120" fmla="*/ 523059 h 1071496"/>
                <a:gd name="connsiteX121" fmla="*/ 716211 w 1250549"/>
                <a:gd name="connsiteY121" fmla="*/ 521650 h 1071496"/>
                <a:gd name="connsiteX122" fmla="*/ 741588 w 1250549"/>
                <a:gd name="connsiteY122" fmla="*/ 609061 h 1071496"/>
                <a:gd name="connsiteX123" fmla="*/ 723260 w 1250549"/>
                <a:gd name="connsiteY123" fmla="*/ 627389 h 1071496"/>
                <a:gd name="connsiteX124" fmla="*/ 704932 w 1250549"/>
                <a:gd name="connsiteY124" fmla="*/ 610471 h 1071496"/>
                <a:gd name="connsiteX125" fmla="*/ 1053168 w 1250549"/>
                <a:gd name="connsiteY125" fmla="*/ 398991 h 1071496"/>
                <a:gd name="connsiteX126" fmla="*/ 1034840 w 1250549"/>
                <a:gd name="connsiteY126" fmla="*/ 417320 h 1071496"/>
                <a:gd name="connsiteX127" fmla="*/ 1016512 w 1250549"/>
                <a:gd name="connsiteY127" fmla="*/ 398991 h 1071496"/>
                <a:gd name="connsiteX128" fmla="*/ 865656 w 1250549"/>
                <a:gd name="connsiteY128" fmla="*/ 248136 h 1071496"/>
                <a:gd name="connsiteX129" fmla="*/ 847328 w 1250549"/>
                <a:gd name="connsiteY129" fmla="*/ 229808 h 1071496"/>
                <a:gd name="connsiteX130" fmla="*/ 865656 w 1250549"/>
                <a:gd name="connsiteY130" fmla="*/ 211480 h 1071496"/>
                <a:gd name="connsiteX131" fmla="*/ 1053168 w 1250549"/>
                <a:gd name="connsiteY131" fmla="*/ 398991 h 1071496"/>
                <a:gd name="connsiteX132" fmla="*/ 568175 w 1250549"/>
                <a:gd name="connsiteY132" fmla="*/ 210070 h 1071496"/>
                <a:gd name="connsiteX133" fmla="*/ 586503 w 1250549"/>
                <a:gd name="connsiteY133" fmla="*/ 191742 h 1071496"/>
                <a:gd name="connsiteX134" fmla="*/ 733129 w 1250549"/>
                <a:gd name="connsiteY134" fmla="*/ 338367 h 1071496"/>
                <a:gd name="connsiteX135" fmla="*/ 714801 w 1250549"/>
                <a:gd name="connsiteY135" fmla="*/ 356696 h 1071496"/>
                <a:gd name="connsiteX136" fmla="*/ 696473 w 1250549"/>
                <a:gd name="connsiteY136" fmla="*/ 338367 h 1071496"/>
                <a:gd name="connsiteX137" fmla="*/ 586503 w 1250549"/>
                <a:gd name="connsiteY137" fmla="*/ 228398 h 1071496"/>
                <a:gd name="connsiteX138" fmla="*/ 568175 w 1250549"/>
                <a:gd name="connsiteY138" fmla="*/ 210070 h 1071496"/>
                <a:gd name="connsiteX139" fmla="*/ 524469 w 1250549"/>
                <a:gd name="connsiteY139" fmla="*/ 628799 h 1071496"/>
                <a:gd name="connsiteX140" fmla="*/ 508961 w 1250549"/>
                <a:gd name="connsiteY140" fmla="*/ 637259 h 1071496"/>
                <a:gd name="connsiteX141" fmla="*/ 499092 w 1250549"/>
                <a:gd name="connsiteY141" fmla="*/ 634439 h 1071496"/>
                <a:gd name="connsiteX142" fmla="*/ 493452 w 1250549"/>
                <a:gd name="connsiteY142" fmla="*/ 609061 h 1071496"/>
                <a:gd name="connsiteX143" fmla="*/ 459616 w 1250549"/>
                <a:gd name="connsiteY143" fmla="*/ 463845 h 1071496"/>
                <a:gd name="connsiteX144" fmla="*/ 453976 w 1250549"/>
                <a:gd name="connsiteY144" fmla="*/ 438468 h 1071496"/>
                <a:gd name="connsiteX145" fmla="*/ 479354 w 1250549"/>
                <a:gd name="connsiteY145" fmla="*/ 432828 h 1071496"/>
                <a:gd name="connsiteX146" fmla="*/ 524469 w 1250549"/>
                <a:gd name="connsiteY146" fmla="*/ 628799 h 1071496"/>
                <a:gd name="connsiteX147" fmla="*/ 507551 w 1250549"/>
                <a:gd name="connsiteY147" fmla="*/ 304531 h 1071496"/>
                <a:gd name="connsiteX148" fmla="*/ 434238 w 1250549"/>
                <a:gd name="connsiteY148" fmla="*/ 273514 h 1071496"/>
                <a:gd name="connsiteX149" fmla="*/ 294662 w 1250549"/>
                <a:gd name="connsiteY149" fmla="*/ 345417 h 1071496"/>
                <a:gd name="connsiteX150" fmla="*/ 210070 w 1250549"/>
                <a:gd name="connsiteY150" fmla="*/ 322859 h 1071496"/>
                <a:gd name="connsiteX151" fmla="*/ 203020 w 1250549"/>
                <a:gd name="connsiteY151" fmla="*/ 297481 h 1071496"/>
                <a:gd name="connsiteX152" fmla="*/ 228398 w 1250549"/>
                <a:gd name="connsiteY152" fmla="*/ 290432 h 1071496"/>
                <a:gd name="connsiteX153" fmla="*/ 411680 w 1250549"/>
                <a:gd name="connsiteY153" fmla="*/ 241087 h 1071496"/>
                <a:gd name="connsiteX154" fmla="*/ 400401 w 1250549"/>
                <a:gd name="connsiteY154" fmla="*/ 191742 h 1071496"/>
                <a:gd name="connsiteX155" fmla="*/ 418730 w 1250549"/>
                <a:gd name="connsiteY155" fmla="*/ 173413 h 1071496"/>
                <a:gd name="connsiteX156" fmla="*/ 437058 w 1250549"/>
                <a:gd name="connsiteY156" fmla="*/ 191742 h 1071496"/>
                <a:gd name="connsiteX157" fmla="*/ 507551 w 1250549"/>
                <a:gd name="connsiteY157" fmla="*/ 266464 h 1071496"/>
                <a:gd name="connsiteX158" fmla="*/ 525879 w 1250549"/>
                <a:gd name="connsiteY158" fmla="*/ 284793 h 1071496"/>
                <a:gd name="connsiteX159" fmla="*/ 507551 w 1250549"/>
                <a:gd name="connsiteY159" fmla="*/ 304531 h 1071496"/>
                <a:gd name="connsiteX160" fmla="*/ 507551 w 1250549"/>
                <a:gd name="connsiteY160" fmla="*/ 304531 h 1071496"/>
                <a:gd name="connsiteX161" fmla="*/ 937559 w 1250549"/>
                <a:gd name="connsiteY161" fmla="*/ 662636 h 1071496"/>
                <a:gd name="connsiteX162" fmla="*/ 941789 w 1250549"/>
                <a:gd name="connsiteY162" fmla="*/ 688014 h 1071496"/>
                <a:gd name="connsiteX163" fmla="*/ 792344 w 1250549"/>
                <a:gd name="connsiteY163" fmla="*/ 766966 h 1071496"/>
                <a:gd name="connsiteX164" fmla="*/ 690833 w 1250549"/>
                <a:gd name="connsiteY164" fmla="*/ 735949 h 1071496"/>
                <a:gd name="connsiteX165" fmla="*/ 686604 w 1250549"/>
                <a:gd name="connsiteY165" fmla="*/ 710571 h 1071496"/>
                <a:gd name="connsiteX166" fmla="*/ 711981 w 1250549"/>
                <a:gd name="connsiteY166" fmla="*/ 706342 h 1071496"/>
                <a:gd name="connsiteX167" fmla="*/ 820541 w 1250549"/>
                <a:gd name="connsiteY167" fmla="*/ 728900 h 1071496"/>
                <a:gd name="connsiteX168" fmla="*/ 913592 w 1250549"/>
                <a:gd name="connsiteY168" fmla="*/ 668276 h 1071496"/>
                <a:gd name="connsiteX169" fmla="*/ 937559 w 1250549"/>
                <a:gd name="connsiteY169" fmla="*/ 662636 h 107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250549" h="1071496">
                  <a:moveTo>
                    <a:pt x="1250549" y="417320"/>
                  </a:moveTo>
                  <a:cubicBezTo>
                    <a:pt x="1250549" y="355286"/>
                    <a:pt x="1213893" y="298891"/>
                    <a:pt x="1157498" y="273514"/>
                  </a:cubicBezTo>
                  <a:cubicBezTo>
                    <a:pt x="1143400" y="186102"/>
                    <a:pt x="1071497" y="118429"/>
                    <a:pt x="984085" y="111379"/>
                  </a:cubicBezTo>
                  <a:cubicBezTo>
                    <a:pt x="960117" y="62034"/>
                    <a:pt x="909362" y="29607"/>
                    <a:pt x="852968" y="29607"/>
                  </a:cubicBezTo>
                  <a:cubicBezTo>
                    <a:pt x="852968" y="29607"/>
                    <a:pt x="852968" y="29607"/>
                    <a:pt x="852968" y="29607"/>
                  </a:cubicBezTo>
                  <a:cubicBezTo>
                    <a:pt x="852968" y="29607"/>
                    <a:pt x="852968" y="29607"/>
                    <a:pt x="852968" y="29607"/>
                  </a:cubicBezTo>
                  <a:cubicBezTo>
                    <a:pt x="845918" y="29607"/>
                    <a:pt x="838869" y="31017"/>
                    <a:pt x="831820" y="31017"/>
                  </a:cubicBezTo>
                  <a:cubicBezTo>
                    <a:pt x="831820" y="31017"/>
                    <a:pt x="830410" y="31017"/>
                    <a:pt x="830410" y="31017"/>
                  </a:cubicBezTo>
                  <a:cubicBezTo>
                    <a:pt x="823361" y="32427"/>
                    <a:pt x="814901" y="33837"/>
                    <a:pt x="807852" y="36656"/>
                  </a:cubicBezTo>
                  <a:cubicBezTo>
                    <a:pt x="779655" y="14099"/>
                    <a:pt x="744408" y="0"/>
                    <a:pt x="707752" y="0"/>
                  </a:cubicBezTo>
                  <a:cubicBezTo>
                    <a:pt x="678145" y="0"/>
                    <a:pt x="648537" y="8459"/>
                    <a:pt x="624570" y="25378"/>
                  </a:cubicBezTo>
                  <a:cubicBezTo>
                    <a:pt x="599192" y="14099"/>
                    <a:pt x="570995" y="8459"/>
                    <a:pt x="541388" y="8459"/>
                  </a:cubicBezTo>
                  <a:cubicBezTo>
                    <a:pt x="483583" y="8459"/>
                    <a:pt x="428599" y="32427"/>
                    <a:pt x="390532" y="76133"/>
                  </a:cubicBezTo>
                  <a:cubicBezTo>
                    <a:pt x="377844" y="73313"/>
                    <a:pt x="366565" y="71903"/>
                    <a:pt x="353876" y="71903"/>
                  </a:cubicBezTo>
                  <a:cubicBezTo>
                    <a:pt x="303121" y="71903"/>
                    <a:pt x="256595" y="97281"/>
                    <a:pt x="229808" y="140986"/>
                  </a:cubicBezTo>
                  <a:cubicBezTo>
                    <a:pt x="228398" y="140986"/>
                    <a:pt x="225578" y="140986"/>
                    <a:pt x="224168" y="140986"/>
                  </a:cubicBezTo>
                  <a:cubicBezTo>
                    <a:pt x="221349" y="140986"/>
                    <a:pt x="218529" y="140986"/>
                    <a:pt x="217119" y="140986"/>
                  </a:cubicBezTo>
                  <a:cubicBezTo>
                    <a:pt x="214299" y="140986"/>
                    <a:pt x="211480" y="142396"/>
                    <a:pt x="208660" y="142396"/>
                  </a:cubicBezTo>
                  <a:cubicBezTo>
                    <a:pt x="205840" y="142396"/>
                    <a:pt x="204430" y="143806"/>
                    <a:pt x="201611" y="143806"/>
                  </a:cubicBezTo>
                  <a:cubicBezTo>
                    <a:pt x="198791" y="143806"/>
                    <a:pt x="195971" y="145216"/>
                    <a:pt x="193151" y="146626"/>
                  </a:cubicBezTo>
                  <a:cubicBezTo>
                    <a:pt x="190332" y="146626"/>
                    <a:pt x="188922" y="148036"/>
                    <a:pt x="186102" y="148036"/>
                  </a:cubicBezTo>
                  <a:cubicBezTo>
                    <a:pt x="183282" y="149446"/>
                    <a:pt x="180463" y="149446"/>
                    <a:pt x="179053" y="150855"/>
                  </a:cubicBezTo>
                  <a:cubicBezTo>
                    <a:pt x="176233" y="152265"/>
                    <a:pt x="173413" y="152265"/>
                    <a:pt x="172003" y="153675"/>
                  </a:cubicBezTo>
                  <a:cubicBezTo>
                    <a:pt x="170594" y="155085"/>
                    <a:pt x="167774" y="155085"/>
                    <a:pt x="166364" y="156495"/>
                  </a:cubicBezTo>
                  <a:cubicBezTo>
                    <a:pt x="163544" y="157905"/>
                    <a:pt x="160724" y="159315"/>
                    <a:pt x="157905" y="160724"/>
                  </a:cubicBezTo>
                  <a:cubicBezTo>
                    <a:pt x="157905" y="160724"/>
                    <a:pt x="157905" y="160724"/>
                    <a:pt x="157905" y="160724"/>
                  </a:cubicBezTo>
                  <a:cubicBezTo>
                    <a:pt x="108560" y="187512"/>
                    <a:pt x="74723" y="239677"/>
                    <a:pt x="70493" y="298891"/>
                  </a:cubicBezTo>
                  <a:cubicBezTo>
                    <a:pt x="70493" y="298891"/>
                    <a:pt x="70493" y="300301"/>
                    <a:pt x="70493" y="300301"/>
                  </a:cubicBezTo>
                  <a:cubicBezTo>
                    <a:pt x="25378" y="342597"/>
                    <a:pt x="0" y="403221"/>
                    <a:pt x="0" y="465255"/>
                  </a:cubicBezTo>
                  <a:cubicBezTo>
                    <a:pt x="0" y="590733"/>
                    <a:pt x="102920" y="693653"/>
                    <a:pt x="228398" y="693653"/>
                  </a:cubicBezTo>
                  <a:cubicBezTo>
                    <a:pt x="241087" y="693653"/>
                    <a:pt x="255185" y="692243"/>
                    <a:pt x="267874" y="690833"/>
                  </a:cubicBezTo>
                  <a:cubicBezTo>
                    <a:pt x="284793" y="696473"/>
                    <a:pt x="303121" y="699292"/>
                    <a:pt x="321449" y="700702"/>
                  </a:cubicBezTo>
                  <a:cubicBezTo>
                    <a:pt x="358105" y="790934"/>
                    <a:pt x="431418" y="838869"/>
                    <a:pt x="531519" y="838869"/>
                  </a:cubicBezTo>
                  <a:cubicBezTo>
                    <a:pt x="627389" y="838869"/>
                    <a:pt x="742998" y="936150"/>
                    <a:pt x="742998" y="1050349"/>
                  </a:cubicBezTo>
                  <a:lnTo>
                    <a:pt x="742998" y="1071497"/>
                  </a:lnTo>
                  <a:lnTo>
                    <a:pt x="903723" y="1071497"/>
                  </a:lnTo>
                  <a:lnTo>
                    <a:pt x="885395" y="940379"/>
                  </a:lnTo>
                  <a:cubicBezTo>
                    <a:pt x="996774" y="951658"/>
                    <a:pt x="1102514" y="879755"/>
                    <a:pt x="1130711" y="768376"/>
                  </a:cubicBezTo>
                  <a:cubicBezTo>
                    <a:pt x="1134940" y="748638"/>
                    <a:pt x="1137760" y="728900"/>
                    <a:pt x="1137760" y="710571"/>
                  </a:cubicBezTo>
                  <a:cubicBezTo>
                    <a:pt x="1204024" y="686604"/>
                    <a:pt x="1250549" y="623160"/>
                    <a:pt x="1250549" y="551257"/>
                  </a:cubicBezTo>
                  <a:cubicBezTo>
                    <a:pt x="1250549" y="527289"/>
                    <a:pt x="1246320" y="504731"/>
                    <a:pt x="1236451" y="483583"/>
                  </a:cubicBezTo>
                  <a:cubicBezTo>
                    <a:pt x="1244910" y="462435"/>
                    <a:pt x="1250549" y="439878"/>
                    <a:pt x="1250549" y="417320"/>
                  </a:cubicBezTo>
                  <a:close/>
                  <a:moveTo>
                    <a:pt x="1189925" y="493452"/>
                  </a:moveTo>
                  <a:cubicBezTo>
                    <a:pt x="1199794" y="511781"/>
                    <a:pt x="1204024" y="530109"/>
                    <a:pt x="1204024" y="551257"/>
                  </a:cubicBezTo>
                  <a:cubicBezTo>
                    <a:pt x="1204024" y="599192"/>
                    <a:pt x="1175827" y="642898"/>
                    <a:pt x="1132121" y="662636"/>
                  </a:cubicBezTo>
                  <a:cubicBezTo>
                    <a:pt x="1113792" y="579454"/>
                    <a:pt x="1048939" y="511781"/>
                    <a:pt x="965757" y="490633"/>
                  </a:cubicBezTo>
                  <a:cubicBezTo>
                    <a:pt x="953068" y="487813"/>
                    <a:pt x="940379" y="494862"/>
                    <a:pt x="937559" y="507551"/>
                  </a:cubicBezTo>
                  <a:cubicBezTo>
                    <a:pt x="934740" y="520240"/>
                    <a:pt x="941789" y="532929"/>
                    <a:pt x="954478" y="535748"/>
                  </a:cubicBezTo>
                  <a:cubicBezTo>
                    <a:pt x="1029201" y="554077"/>
                    <a:pt x="1084185" y="617520"/>
                    <a:pt x="1091235" y="693653"/>
                  </a:cubicBezTo>
                  <a:cubicBezTo>
                    <a:pt x="1094054" y="714801"/>
                    <a:pt x="1091235" y="735949"/>
                    <a:pt x="1087005" y="757097"/>
                  </a:cubicBezTo>
                  <a:cubicBezTo>
                    <a:pt x="1061628" y="855787"/>
                    <a:pt x="962937" y="915002"/>
                    <a:pt x="864247" y="889624"/>
                  </a:cubicBezTo>
                  <a:lnTo>
                    <a:pt x="831820" y="881165"/>
                  </a:lnTo>
                  <a:lnTo>
                    <a:pt x="851558" y="1024971"/>
                  </a:lnTo>
                  <a:lnTo>
                    <a:pt x="786704" y="1024971"/>
                  </a:lnTo>
                  <a:cubicBezTo>
                    <a:pt x="772605" y="892444"/>
                    <a:pt x="640078" y="789524"/>
                    <a:pt x="530109" y="789524"/>
                  </a:cubicBezTo>
                  <a:cubicBezTo>
                    <a:pt x="453976" y="789524"/>
                    <a:pt x="400401" y="758507"/>
                    <a:pt x="369384" y="696473"/>
                  </a:cubicBezTo>
                  <a:cubicBezTo>
                    <a:pt x="369384" y="695063"/>
                    <a:pt x="369384" y="693653"/>
                    <a:pt x="367974" y="692243"/>
                  </a:cubicBezTo>
                  <a:cubicBezTo>
                    <a:pt x="344007" y="642898"/>
                    <a:pt x="365155" y="582274"/>
                    <a:pt x="415910" y="558306"/>
                  </a:cubicBezTo>
                  <a:cubicBezTo>
                    <a:pt x="427189" y="552667"/>
                    <a:pt x="432828" y="538568"/>
                    <a:pt x="427189" y="527289"/>
                  </a:cubicBezTo>
                  <a:cubicBezTo>
                    <a:pt x="421549" y="516010"/>
                    <a:pt x="407451" y="510371"/>
                    <a:pt x="396172" y="516010"/>
                  </a:cubicBezTo>
                  <a:cubicBezTo>
                    <a:pt x="342597" y="541388"/>
                    <a:pt x="312990" y="594963"/>
                    <a:pt x="312990" y="649947"/>
                  </a:cubicBezTo>
                  <a:cubicBezTo>
                    <a:pt x="300301" y="648537"/>
                    <a:pt x="287612" y="645718"/>
                    <a:pt x="276333" y="641488"/>
                  </a:cubicBezTo>
                  <a:lnTo>
                    <a:pt x="270694" y="638668"/>
                  </a:lnTo>
                  <a:lnTo>
                    <a:pt x="265054" y="640078"/>
                  </a:lnTo>
                  <a:cubicBezTo>
                    <a:pt x="253776" y="642898"/>
                    <a:pt x="241087" y="644308"/>
                    <a:pt x="228398" y="644308"/>
                  </a:cubicBezTo>
                  <a:cubicBezTo>
                    <a:pt x="128298" y="644308"/>
                    <a:pt x="45116" y="562536"/>
                    <a:pt x="45116" y="461026"/>
                  </a:cubicBezTo>
                  <a:cubicBezTo>
                    <a:pt x="45116" y="424369"/>
                    <a:pt x="56395" y="387713"/>
                    <a:pt x="77543" y="358105"/>
                  </a:cubicBezTo>
                  <a:cubicBezTo>
                    <a:pt x="94461" y="411680"/>
                    <a:pt x="139577" y="453976"/>
                    <a:pt x="194561" y="468075"/>
                  </a:cubicBezTo>
                  <a:cubicBezTo>
                    <a:pt x="190332" y="475124"/>
                    <a:pt x="187512" y="482173"/>
                    <a:pt x="186102" y="489223"/>
                  </a:cubicBezTo>
                  <a:cubicBezTo>
                    <a:pt x="180463" y="514600"/>
                    <a:pt x="183282" y="539978"/>
                    <a:pt x="197381" y="562536"/>
                  </a:cubicBezTo>
                  <a:cubicBezTo>
                    <a:pt x="201611" y="569585"/>
                    <a:pt x="208660" y="573815"/>
                    <a:pt x="217119" y="573815"/>
                  </a:cubicBezTo>
                  <a:cubicBezTo>
                    <a:pt x="221349" y="573815"/>
                    <a:pt x="225578" y="572405"/>
                    <a:pt x="228398" y="570995"/>
                  </a:cubicBezTo>
                  <a:cubicBezTo>
                    <a:pt x="239677" y="563946"/>
                    <a:pt x="242497" y="549847"/>
                    <a:pt x="236857" y="539978"/>
                  </a:cubicBezTo>
                  <a:cubicBezTo>
                    <a:pt x="229808" y="528699"/>
                    <a:pt x="228398" y="514600"/>
                    <a:pt x="231218" y="501912"/>
                  </a:cubicBezTo>
                  <a:cubicBezTo>
                    <a:pt x="234037" y="489223"/>
                    <a:pt x="242497" y="477944"/>
                    <a:pt x="253776" y="470895"/>
                  </a:cubicBezTo>
                  <a:cubicBezTo>
                    <a:pt x="265054" y="463845"/>
                    <a:pt x="267874" y="449747"/>
                    <a:pt x="262235" y="439878"/>
                  </a:cubicBezTo>
                  <a:cubicBezTo>
                    <a:pt x="256595" y="431418"/>
                    <a:pt x="246726" y="427189"/>
                    <a:pt x="236857" y="430009"/>
                  </a:cubicBezTo>
                  <a:cubicBezTo>
                    <a:pt x="170594" y="428599"/>
                    <a:pt x="115609" y="373614"/>
                    <a:pt x="115609" y="307350"/>
                  </a:cubicBezTo>
                  <a:cubicBezTo>
                    <a:pt x="115609" y="239677"/>
                    <a:pt x="170594" y="184692"/>
                    <a:pt x="238267" y="184692"/>
                  </a:cubicBezTo>
                  <a:cubicBezTo>
                    <a:pt x="239677" y="184692"/>
                    <a:pt x="239677" y="184692"/>
                    <a:pt x="241087" y="184692"/>
                  </a:cubicBezTo>
                  <a:lnTo>
                    <a:pt x="259415" y="186102"/>
                  </a:lnTo>
                  <a:lnTo>
                    <a:pt x="266464" y="172003"/>
                  </a:lnTo>
                  <a:cubicBezTo>
                    <a:pt x="283383" y="136757"/>
                    <a:pt x="318629" y="115609"/>
                    <a:pt x="356696" y="115609"/>
                  </a:cubicBezTo>
                  <a:cubicBezTo>
                    <a:pt x="369384" y="115609"/>
                    <a:pt x="380663" y="118429"/>
                    <a:pt x="393352" y="122658"/>
                  </a:cubicBezTo>
                  <a:lnTo>
                    <a:pt x="408861" y="128298"/>
                  </a:lnTo>
                  <a:lnTo>
                    <a:pt x="418730" y="114199"/>
                  </a:lnTo>
                  <a:cubicBezTo>
                    <a:pt x="448337" y="74723"/>
                    <a:pt x="494862" y="52165"/>
                    <a:pt x="544207" y="52165"/>
                  </a:cubicBezTo>
                  <a:cubicBezTo>
                    <a:pt x="569585" y="52165"/>
                    <a:pt x="596372" y="59214"/>
                    <a:pt x="618930" y="70493"/>
                  </a:cubicBezTo>
                  <a:lnTo>
                    <a:pt x="633029" y="77543"/>
                  </a:lnTo>
                  <a:lnTo>
                    <a:pt x="644308" y="67673"/>
                  </a:lnTo>
                  <a:cubicBezTo>
                    <a:pt x="662636" y="52165"/>
                    <a:pt x="685194" y="43706"/>
                    <a:pt x="709162" y="43706"/>
                  </a:cubicBezTo>
                  <a:cubicBezTo>
                    <a:pt x="728900" y="43706"/>
                    <a:pt x="748638" y="49345"/>
                    <a:pt x="764146" y="60624"/>
                  </a:cubicBezTo>
                  <a:cubicBezTo>
                    <a:pt x="730310" y="87412"/>
                    <a:pt x="707752" y="128298"/>
                    <a:pt x="707752" y="174823"/>
                  </a:cubicBezTo>
                  <a:cubicBezTo>
                    <a:pt x="707752" y="187512"/>
                    <a:pt x="717621" y="197381"/>
                    <a:pt x="730310" y="197381"/>
                  </a:cubicBezTo>
                  <a:cubicBezTo>
                    <a:pt x="742998" y="197381"/>
                    <a:pt x="752867" y="187512"/>
                    <a:pt x="752867" y="174823"/>
                  </a:cubicBezTo>
                  <a:cubicBezTo>
                    <a:pt x="752867" y="136757"/>
                    <a:pt x="774015" y="104330"/>
                    <a:pt x="803622" y="87412"/>
                  </a:cubicBezTo>
                  <a:lnTo>
                    <a:pt x="810672" y="84592"/>
                  </a:lnTo>
                  <a:cubicBezTo>
                    <a:pt x="824770" y="78952"/>
                    <a:pt x="838869" y="74723"/>
                    <a:pt x="852968" y="74723"/>
                  </a:cubicBezTo>
                  <a:cubicBezTo>
                    <a:pt x="895264" y="74723"/>
                    <a:pt x="931920" y="101510"/>
                    <a:pt x="947429" y="140986"/>
                  </a:cubicBezTo>
                  <a:lnTo>
                    <a:pt x="953068" y="156495"/>
                  </a:lnTo>
                  <a:lnTo>
                    <a:pt x="968577" y="156495"/>
                  </a:lnTo>
                  <a:cubicBezTo>
                    <a:pt x="1044709" y="156495"/>
                    <a:pt x="1108153" y="217119"/>
                    <a:pt x="1113792" y="291842"/>
                  </a:cubicBezTo>
                  <a:lnTo>
                    <a:pt x="1115202" y="307350"/>
                  </a:lnTo>
                  <a:lnTo>
                    <a:pt x="1129301" y="311580"/>
                  </a:lnTo>
                  <a:cubicBezTo>
                    <a:pt x="1174417" y="327088"/>
                    <a:pt x="1205434" y="369384"/>
                    <a:pt x="1205434" y="417320"/>
                  </a:cubicBezTo>
                  <a:cubicBezTo>
                    <a:pt x="1205434" y="435648"/>
                    <a:pt x="1201204" y="455386"/>
                    <a:pt x="1191335" y="470895"/>
                  </a:cubicBezTo>
                  <a:lnTo>
                    <a:pt x="1185696" y="482173"/>
                  </a:lnTo>
                  <a:lnTo>
                    <a:pt x="1189925" y="493452"/>
                  </a:lnTo>
                  <a:close/>
                  <a:moveTo>
                    <a:pt x="704932" y="610471"/>
                  </a:moveTo>
                  <a:cubicBezTo>
                    <a:pt x="704932" y="568175"/>
                    <a:pt x="683784" y="528699"/>
                    <a:pt x="648537" y="504731"/>
                  </a:cubicBezTo>
                  <a:cubicBezTo>
                    <a:pt x="648537" y="504731"/>
                    <a:pt x="648537" y="504731"/>
                    <a:pt x="648537" y="504731"/>
                  </a:cubicBezTo>
                  <a:cubicBezTo>
                    <a:pt x="587913" y="476534"/>
                    <a:pt x="545617" y="418730"/>
                    <a:pt x="537158" y="352466"/>
                  </a:cubicBezTo>
                  <a:cubicBezTo>
                    <a:pt x="535748" y="342597"/>
                    <a:pt x="542798" y="332728"/>
                    <a:pt x="552667" y="331318"/>
                  </a:cubicBezTo>
                  <a:cubicBezTo>
                    <a:pt x="562536" y="329908"/>
                    <a:pt x="572405" y="336958"/>
                    <a:pt x="573815" y="346827"/>
                  </a:cubicBezTo>
                  <a:cubicBezTo>
                    <a:pt x="582274" y="407451"/>
                    <a:pt x="623160" y="458206"/>
                    <a:pt x="680964" y="477944"/>
                  </a:cubicBezTo>
                  <a:cubicBezTo>
                    <a:pt x="721850" y="492043"/>
                    <a:pt x="765556" y="489223"/>
                    <a:pt x="805032" y="470895"/>
                  </a:cubicBezTo>
                  <a:cubicBezTo>
                    <a:pt x="844508" y="452566"/>
                    <a:pt x="872706" y="418730"/>
                    <a:pt x="886804" y="377844"/>
                  </a:cubicBezTo>
                  <a:cubicBezTo>
                    <a:pt x="889624" y="367974"/>
                    <a:pt x="900903" y="363745"/>
                    <a:pt x="910772" y="366565"/>
                  </a:cubicBezTo>
                  <a:cubicBezTo>
                    <a:pt x="920641" y="369384"/>
                    <a:pt x="924871" y="380663"/>
                    <a:pt x="922051" y="390532"/>
                  </a:cubicBezTo>
                  <a:cubicBezTo>
                    <a:pt x="905133" y="441287"/>
                    <a:pt x="868476" y="480764"/>
                    <a:pt x="820541" y="503321"/>
                  </a:cubicBezTo>
                  <a:cubicBezTo>
                    <a:pt x="793753" y="516010"/>
                    <a:pt x="764146" y="523059"/>
                    <a:pt x="734539" y="523059"/>
                  </a:cubicBezTo>
                  <a:cubicBezTo>
                    <a:pt x="728900" y="523059"/>
                    <a:pt x="723260" y="523059"/>
                    <a:pt x="716211" y="521650"/>
                  </a:cubicBezTo>
                  <a:cubicBezTo>
                    <a:pt x="731719" y="547027"/>
                    <a:pt x="741588" y="576634"/>
                    <a:pt x="741588" y="609061"/>
                  </a:cubicBezTo>
                  <a:cubicBezTo>
                    <a:pt x="741588" y="618930"/>
                    <a:pt x="733129" y="627389"/>
                    <a:pt x="723260" y="627389"/>
                  </a:cubicBezTo>
                  <a:cubicBezTo>
                    <a:pt x="713391" y="627389"/>
                    <a:pt x="704932" y="620340"/>
                    <a:pt x="704932" y="610471"/>
                  </a:cubicBezTo>
                  <a:close/>
                  <a:moveTo>
                    <a:pt x="1053168" y="398991"/>
                  </a:moveTo>
                  <a:cubicBezTo>
                    <a:pt x="1053168" y="408861"/>
                    <a:pt x="1044709" y="417320"/>
                    <a:pt x="1034840" y="417320"/>
                  </a:cubicBezTo>
                  <a:cubicBezTo>
                    <a:pt x="1024971" y="417320"/>
                    <a:pt x="1016512" y="408861"/>
                    <a:pt x="1016512" y="398991"/>
                  </a:cubicBezTo>
                  <a:cubicBezTo>
                    <a:pt x="1016512" y="315810"/>
                    <a:pt x="948838" y="248136"/>
                    <a:pt x="865656" y="248136"/>
                  </a:cubicBezTo>
                  <a:cubicBezTo>
                    <a:pt x="855787" y="248136"/>
                    <a:pt x="847328" y="239677"/>
                    <a:pt x="847328" y="229808"/>
                  </a:cubicBezTo>
                  <a:cubicBezTo>
                    <a:pt x="847328" y="219939"/>
                    <a:pt x="855787" y="211480"/>
                    <a:pt x="865656" y="211480"/>
                  </a:cubicBezTo>
                  <a:cubicBezTo>
                    <a:pt x="968577" y="211480"/>
                    <a:pt x="1053168" y="296071"/>
                    <a:pt x="1053168" y="398991"/>
                  </a:cubicBezTo>
                  <a:close/>
                  <a:moveTo>
                    <a:pt x="568175" y="210070"/>
                  </a:moveTo>
                  <a:cubicBezTo>
                    <a:pt x="568175" y="200201"/>
                    <a:pt x="576634" y="191742"/>
                    <a:pt x="586503" y="191742"/>
                  </a:cubicBezTo>
                  <a:cubicBezTo>
                    <a:pt x="666866" y="191742"/>
                    <a:pt x="733129" y="256595"/>
                    <a:pt x="733129" y="338367"/>
                  </a:cubicBezTo>
                  <a:cubicBezTo>
                    <a:pt x="733129" y="348236"/>
                    <a:pt x="724670" y="356696"/>
                    <a:pt x="714801" y="356696"/>
                  </a:cubicBezTo>
                  <a:cubicBezTo>
                    <a:pt x="704932" y="356696"/>
                    <a:pt x="696473" y="348236"/>
                    <a:pt x="696473" y="338367"/>
                  </a:cubicBezTo>
                  <a:cubicBezTo>
                    <a:pt x="696473" y="277743"/>
                    <a:pt x="647128" y="228398"/>
                    <a:pt x="586503" y="228398"/>
                  </a:cubicBezTo>
                  <a:cubicBezTo>
                    <a:pt x="576634" y="228398"/>
                    <a:pt x="568175" y="219939"/>
                    <a:pt x="568175" y="210070"/>
                  </a:cubicBezTo>
                  <a:close/>
                  <a:moveTo>
                    <a:pt x="524469" y="628799"/>
                  </a:moveTo>
                  <a:cubicBezTo>
                    <a:pt x="521650" y="634439"/>
                    <a:pt x="514600" y="637259"/>
                    <a:pt x="508961" y="637259"/>
                  </a:cubicBezTo>
                  <a:cubicBezTo>
                    <a:pt x="506141" y="637259"/>
                    <a:pt x="501912" y="635849"/>
                    <a:pt x="499092" y="634439"/>
                  </a:cubicBezTo>
                  <a:cubicBezTo>
                    <a:pt x="490633" y="628799"/>
                    <a:pt x="487813" y="617520"/>
                    <a:pt x="493452" y="609061"/>
                  </a:cubicBezTo>
                  <a:cubicBezTo>
                    <a:pt x="524469" y="559716"/>
                    <a:pt x="508961" y="494862"/>
                    <a:pt x="459616" y="463845"/>
                  </a:cubicBezTo>
                  <a:cubicBezTo>
                    <a:pt x="451156" y="458206"/>
                    <a:pt x="448337" y="446927"/>
                    <a:pt x="453976" y="438468"/>
                  </a:cubicBezTo>
                  <a:cubicBezTo>
                    <a:pt x="459616" y="430009"/>
                    <a:pt x="470895" y="427189"/>
                    <a:pt x="479354" y="432828"/>
                  </a:cubicBezTo>
                  <a:cubicBezTo>
                    <a:pt x="545617" y="475124"/>
                    <a:pt x="565355" y="562536"/>
                    <a:pt x="524469" y="628799"/>
                  </a:cubicBezTo>
                  <a:close/>
                  <a:moveTo>
                    <a:pt x="507551" y="304531"/>
                  </a:moveTo>
                  <a:cubicBezTo>
                    <a:pt x="479354" y="304531"/>
                    <a:pt x="453976" y="291842"/>
                    <a:pt x="434238" y="273514"/>
                  </a:cubicBezTo>
                  <a:cubicBezTo>
                    <a:pt x="401811" y="320039"/>
                    <a:pt x="348236" y="345417"/>
                    <a:pt x="294662" y="345417"/>
                  </a:cubicBezTo>
                  <a:cubicBezTo>
                    <a:pt x="266464" y="345417"/>
                    <a:pt x="236857" y="338367"/>
                    <a:pt x="210070" y="322859"/>
                  </a:cubicBezTo>
                  <a:cubicBezTo>
                    <a:pt x="201611" y="317219"/>
                    <a:pt x="198791" y="305940"/>
                    <a:pt x="203020" y="297481"/>
                  </a:cubicBezTo>
                  <a:cubicBezTo>
                    <a:pt x="208660" y="289022"/>
                    <a:pt x="219939" y="286202"/>
                    <a:pt x="228398" y="290432"/>
                  </a:cubicBezTo>
                  <a:cubicBezTo>
                    <a:pt x="291842" y="327088"/>
                    <a:pt x="373614" y="305940"/>
                    <a:pt x="411680" y="241087"/>
                  </a:cubicBezTo>
                  <a:cubicBezTo>
                    <a:pt x="404631" y="225578"/>
                    <a:pt x="400401" y="208660"/>
                    <a:pt x="400401" y="191742"/>
                  </a:cubicBezTo>
                  <a:cubicBezTo>
                    <a:pt x="400401" y="181872"/>
                    <a:pt x="408861" y="173413"/>
                    <a:pt x="418730" y="173413"/>
                  </a:cubicBezTo>
                  <a:cubicBezTo>
                    <a:pt x="428599" y="173413"/>
                    <a:pt x="437058" y="181872"/>
                    <a:pt x="437058" y="191742"/>
                  </a:cubicBezTo>
                  <a:cubicBezTo>
                    <a:pt x="435648" y="231218"/>
                    <a:pt x="468075" y="265054"/>
                    <a:pt x="507551" y="266464"/>
                  </a:cubicBezTo>
                  <a:cubicBezTo>
                    <a:pt x="517420" y="266464"/>
                    <a:pt x="525879" y="274923"/>
                    <a:pt x="525879" y="284793"/>
                  </a:cubicBezTo>
                  <a:cubicBezTo>
                    <a:pt x="525879" y="297481"/>
                    <a:pt x="517420" y="304531"/>
                    <a:pt x="507551" y="304531"/>
                  </a:cubicBezTo>
                  <a:cubicBezTo>
                    <a:pt x="507551" y="304531"/>
                    <a:pt x="507551" y="304531"/>
                    <a:pt x="507551" y="304531"/>
                  </a:cubicBezTo>
                  <a:close/>
                  <a:moveTo>
                    <a:pt x="937559" y="662636"/>
                  </a:moveTo>
                  <a:cubicBezTo>
                    <a:pt x="946019" y="668276"/>
                    <a:pt x="947429" y="679554"/>
                    <a:pt x="941789" y="688014"/>
                  </a:cubicBezTo>
                  <a:cubicBezTo>
                    <a:pt x="906543" y="738769"/>
                    <a:pt x="850148" y="766966"/>
                    <a:pt x="792344" y="766966"/>
                  </a:cubicBezTo>
                  <a:cubicBezTo>
                    <a:pt x="757097" y="766966"/>
                    <a:pt x="721850" y="757097"/>
                    <a:pt x="690833" y="735949"/>
                  </a:cubicBezTo>
                  <a:cubicBezTo>
                    <a:pt x="682374" y="730310"/>
                    <a:pt x="680964" y="719031"/>
                    <a:pt x="686604" y="710571"/>
                  </a:cubicBezTo>
                  <a:cubicBezTo>
                    <a:pt x="692243" y="702112"/>
                    <a:pt x="703522" y="700702"/>
                    <a:pt x="711981" y="706342"/>
                  </a:cubicBezTo>
                  <a:cubicBezTo>
                    <a:pt x="744408" y="727490"/>
                    <a:pt x="782475" y="735949"/>
                    <a:pt x="820541" y="728900"/>
                  </a:cubicBezTo>
                  <a:cubicBezTo>
                    <a:pt x="858607" y="721850"/>
                    <a:pt x="891034" y="700702"/>
                    <a:pt x="913592" y="668276"/>
                  </a:cubicBezTo>
                  <a:cubicBezTo>
                    <a:pt x="917821" y="659816"/>
                    <a:pt x="929100" y="656997"/>
                    <a:pt x="937559" y="662636"/>
                  </a:cubicBezTo>
                  <a:close/>
                </a:path>
              </a:pathLst>
            </a:custGeom>
            <a:solidFill>
              <a:schemeClr val="bg1"/>
            </a:solidFill>
            <a:ln w="14065" cap="flat">
              <a:noFill/>
              <a:prstDash val="solid"/>
              <a:miter/>
            </a:ln>
          </p:spPr>
          <p:txBody>
            <a:bodyPr rtlCol="0" anchor="ctr"/>
            <a:lstStyle/>
            <a:p>
              <a:endParaRPr lang="en-GB"/>
            </a:p>
          </p:txBody>
        </p:sp>
        <p:sp>
          <p:nvSpPr>
            <p:cNvPr id="221" name="Oval 220">
              <a:extLst>
                <a:ext uri="{FF2B5EF4-FFF2-40B4-BE49-F238E27FC236}">
                  <a16:creationId xmlns:a16="http://schemas.microsoft.com/office/drawing/2014/main" id="{1354D737-5F73-4281-87F2-FDF1D6E29805}"/>
                </a:ext>
              </a:extLst>
            </p:cNvPr>
            <p:cNvSpPr/>
            <p:nvPr/>
          </p:nvSpPr>
          <p:spPr>
            <a:xfrm>
              <a:off x="1767459" y="3252924"/>
              <a:ext cx="617401" cy="617401"/>
            </a:xfrm>
            <a:prstGeom prst="ellipse">
              <a:avLst/>
            </a:prstGeom>
            <a:solidFill>
              <a:schemeClr val="accent4"/>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22" name="Oval 221">
              <a:extLst>
                <a:ext uri="{FF2B5EF4-FFF2-40B4-BE49-F238E27FC236}">
                  <a16:creationId xmlns:a16="http://schemas.microsoft.com/office/drawing/2014/main" id="{D35A59E8-FC84-424C-9FE2-FA6D987FA8A4}"/>
                </a:ext>
              </a:extLst>
            </p:cNvPr>
            <p:cNvSpPr/>
            <p:nvPr/>
          </p:nvSpPr>
          <p:spPr>
            <a:xfrm>
              <a:off x="2016375" y="3349508"/>
              <a:ext cx="93054" cy="93054"/>
            </a:xfrm>
            <a:prstGeom prst="ellipse">
              <a:avLst/>
            </a:prstGeom>
            <a:no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23" name="Oval 222">
              <a:extLst>
                <a:ext uri="{FF2B5EF4-FFF2-40B4-BE49-F238E27FC236}">
                  <a16:creationId xmlns:a16="http://schemas.microsoft.com/office/drawing/2014/main" id="{F930E475-A7FA-4E25-A94C-C4FEEA666424}"/>
                </a:ext>
              </a:extLst>
            </p:cNvPr>
            <p:cNvSpPr/>
            <p:nvPr/>
          </p:nvSpPr>
          <p:spPr>
            <a:xfrm>
              <a:off x="2173537" y="3432852"/>
              <a:ext cx="93054" cy="93054"/>
            </a:xfrm>
            <a:prstGeom prst="ellipse">
              <a:avLst/>
            </a:prstGeom>
            <a:no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24" name="Oval 223">
              <a:extLst>
                <a:ext uri="{FF2B5EF4-FFF2-40B4-BE49-F238E27FC236}">
                  <a16:creationId xmlns:a16="http://schemas.microsoft.com/office/drawing/2014/main" id="{0FB294AC-CE75-479B-A2B5-B19749015756}"/>
                </a:ext>
              </a:extLst>
            </p:cNvPr>
            <p:cNvSpPr/>
            <p:nvPr/>
          </p:nvSpPr>
          <p:spPr>
            <a:xfrm>
              <a:off x="1861593" y="3468571"/>
              <a:ext cx="93054" cy="93054"/>
            </a:xfrm>
            <a:prstGeom prst="ellipse">
              <a:avLst/>
            </a:prstGeom>
            <a:no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GB"/>
            </a:p>
          </p:txBody>
        </p:sp>
        <p:sp>
          <p:nvSpPr>
            <p:cNvPr id="225" name="Freeform: Shape 224">
              <a:extLst>
                <a:ext uri="{FF2B5EF4-FFF2-40B4-BE49-F238E27FC236}">
                  <a16:creationId xmlns:a16="http://schemas.microsoft.com/office/drawing/2014/main" id="{BA6EB483-B67E-40F2-A4C3-D9C507FDF805}"/>
                </a:ext>
              </a:extLst>
            </p:cNvPr>
            <p:cNvSpPr/>
            <p:nvPr/>
          </p:nvSpPr>
          <p:spPr>
            <a:xfrm>
              <a:off x="1938835" y="3547140"/>
              <a:ext cx="71437" cy="173460"/>
            </a:xfrm>
            <a:custGeom>
              <a:avLst/>
              <a:gdLst>
                <a:gd name="connsiteX0" fmla="*/ 0 w 71437"/>
                <a:gd name="connsiteY0" fmla="*/ 0 h 188119"/>
                <a:gd name="connsiteX1" fmla="*/ 71437 w 71437"/>
                <a:gd name="connsiteY1" fmla="*/ 71437 h 188119"/>
                <a:gd name="connsiteX2" fmla="*/ 71437 w 71437"/>
                <a:gd name="connsiteY2" fmla="*/ 188119 h 188119"/>
              </a:gdLst>
              <a:ahLst/>
              <a:cxnLst>
                <a:cxn ang="0">
                  <a:pos x="connsiteX0" y="connsiteY0"/>
                </a:cxn>
                <a:cxn ang="0">
                  <a:pos x="connsiteX1" y="connsiteY1"/>
                </a:cxn>
                <a:cxn ang="0">
                  <a:pos x="connsiteX2" y="connsiteY2"/>
                </a:cxn>
              </a:cxnLst>
              <a:rect l="l" t="t" r="r" b="b"/>
              <a:pathLst>
                <a:path w="71437" h="188119">
                  <a:moveTo>
                    <a:pt x="0" y="0"/>
                  </a:moveTo>
                  <a:lnTo>
                    <a:pt x="71437" y="71437"/>
                  </a:lnTo>
                  <a:lnTo>
                    <a:pt x="71437" y="188119"/>
                  </a:lnTo>
                </a:path>
              </a:pathLst>
            </a:custGeom>
            <a:noFill/>
            <a:ln w="3175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26" name="Straight Connector 225">
              <a:extLst>
                <a:ext uri="{FF2B5EF4-FFF2-40B4-BE49-F238E27FC236}">
                  <a16:creationId xmlns:a16="http://schemas.microsoft.com/office/drawing/2014/main" id="{E8119D2B-6A92-45E6-81AC-81BD0C958D6E}"/>
                </a:ext>
              </a:extLst>
            </p:cNvPr>
            <p:cNvCxnSpPr/>
            <p:nvPr/>
          </p:nvCxnSpPr>
          <p:spPr>
            <a:xfrm>
              <a:off x="2010272" y="3777272"/>
              <a:ext cx="0" cy="21046"/>
            </a:xfrm>
            <a:prstGeom prst="line">
              <a:avLst/>
            </a:prstGeom>
            <a:ln w="317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D896DE9F-2923-41A3-9CFC-C6721CB64FF4}"/>
                </a:ext>
              </a:extLst>
            </p:cNvPr>
            <p:cNvCxnSpPr>
              <a:cxnSpLocks/>
            </p:cNvCxnSpPr>
            <p:nvPr/>
          </p:nvCxnSpPr>
          <p:spPr>
            <a:xfrm>
              <a:off x="2064000" y="3592383"/>
              <a:ext cx="0" cy="205935"/>
            </a:xfrm>
            <a:prstGeom prst="line">
              <a:avLst/>
            </a:prstGeom>
            <a:ln w="3175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228" name="Freeform: Shape 227">
              <a:extLst>
                <a:ext uri="{FF2B5EF4-FFF2-40B4-BE49-F238E27FC236}">
                  <a16:creationId xmlns:a16="http://schemas.microsoft.com/office/drawing/2014/main" id="{379610F3-90F7-43FB-B6D4-8E0099D2126E}"/>
                </a:ext>
              </a:extLst>
            </p:cNvPr>
            <p:cNvSpPr/>
            <p:nvPr/>
          </p:nvSpPr>
          <p:spPr>
            <a:xfrm flipH="1">
              <a:off x="2130574" y="3509996"/>
              <a:ext cx="46627" cy="122785"/>
            </a:xfrm>
            <a:custGeom>
              <a:avLst/>
              <a:gdLst>
                <a:gd name="connsiteX0" fmla="*/ 0 w 71437"/>
                <a:gd name="connsiteY0" fmla="*/ 0 h 188119"/>
                <a:gd name="connsiteX1" fmla="*/ 71437 w 71437"/>
                <a:gd name="connsiteY1" fmla="*/ 71437 h 188119"/>
                <a:gd name="connsiteX2" fmla="*/ 71437 w 71437"/>
                <a:gd name="connsiteY2" fmla="*/ 188119 h 188119"/>
              </a:gdLst>
              <a:ahLst/>
              <a:cxnLst>
                <a:cxn ang="0">
                  <a:pos x="connsiteX0" y="connsiteY0"/>
                </a:cxn>
                <a:cxn ang="0">
                  <a:pos x="connsiteX1" y="connsiteY1"/>
                </a:cxn>
                <a:cxn ang="0">
                  <a:pos x="connsiteX2" y="connsiteY2"/>
                </a:cxn>
              </a:cxnLst>
              <a:rect l="l" t="t" r="r" b="b"/>
              <a:pathLst>
                <a:path w="71437" h="188119">
                  <a:moveTo>
                    <a:pt x="0" y="0"/>
                  </a:moveTo>
                  <a:lnTo>
                    <a:pt x="71437" y="71437"/>
                  </a:lnTo>
                  <a:lnTo>
                    <a:pt x="71437" y="188119"/>
                  </a:lnTo>
                </a:path>
              </a:pathLst>
            </a:custGeom>
            <a:noFill/>
            <a:ln w="3175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29" name="Straight Connector 228">
              <a:extLst>
                <a:ext uri="{FF2B5EF4-FFF2-40B4-BE49-F238E27FC236}">
                  <a16:creationId xmlns:a16="http://schemas.microsoft.com/office/drawing/2014/main" id="{BF1252DE-9778-475C-88CB-2E0B91046405}"/>
                </a:ext>
              </a:extLst>
            </p:cNvPr>
            <p:cNvCxnSpPr>
              <a:cxnSpLocks/>
            </p:cNvCxnSpPr>
            <p:nvPr/>
          </p:nvCxnSpPr>
          <p:spPr>
            <a:xfrm>
              <a:off x="2130574" y="3694777"/>
              <a:ext cx="0" cy="103541"/>
            </a:xfrm>
            <a:prstGeom prst="line">
              <a:avLst/>
            </a:prstGeom>
            <a:ln w="31750" cap="rnd">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FB1E2C34-35AF-4B57-89A6-0263F85AE522}"/>
                </a:ext>
              </a:extLst>
            </p:cNvPr>
            <p:cNvCxnSpPr>
              <a:cxnSpLocks/>
            </p:cNvCxnSpPr>
            <p:nvPr/>
          </p:nvCxnSpPr>
          <p:spPr>
            <a:xfrm>
              <a:off x="2064000" y="3442562"/>
              <a:ext cx="0" cy="83344"/>
            </a:xfrm>
            <a:prstGeom prst="line">
              <a:avLst/>
            </a:prstGeom>
            <a:ln w="31750" cap="rnd">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77" name="Group 176" descr=" 177">
            <a:extLst>
              <a:ext uri="{FF2B5EF4-FFF2-40B4-BE49-F238E27FC236}">
                <a16:creationId xmlns:a16="http://schemas.microsoft.com/office/drawing/2014/main" id="{70177FAD-53BF-4FDD-B8D5-770B8426FE76}"/>
              </a:ext>
            </a:extLst>
          </p:cNvPr>
          <p:cNvGrpSpPr/>
          <p:nvPr/>
        </p:nvGrpSpPr>
        <p:grpSpPr>
          <a:xfrm>
            <a:off x="3180920" y="3546448"/>
            <a:ext cx="5770784" cy="3143241"/>
            <a:chOff x="3180920" y="3546448"/>
            <a:chExt cx="5770784" cy="3143241"/>
          </a:xfrm>
        </p:grpSpPr>
        <p:sp>
          <p:nvSpPr>
            <p:cNvPr id="178" name="ABBREVIATIONS">
              <a:extLst>
                <a:ext uri="{FF2B5EF4-FFF2-40B4-BE49-F238E27FC236}">
                  <a16:creationId xmlns:a16="http://schemas.microsoft.com/office/drawing/2014/main" id="{14540AF3-AE25-4920-B253-B9BAB522F392}"/>
                </a:ext>
              </a:extLst>
            </p:cNvPr>
            <p:cNvSpPr/>
            <p:nvPr/>
          </p:nvSpPr>
          <p:spPr>
            <a:xfrm>
              <a:off x="3180920" y="6305689"/>
              <a:ext cx="1310869" cy="384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grpSp>
          <p:nvGrpSpPr>
            <p:cNvPr id="179" name="Group 178">
              <a:extLst>
                <a:ext uri="{FF2B5EF4-FFF2-40B4-BE49-F238E27FC236}">
                  <a16:creationId xmlns:a16="http://schemas.microsoft.com/office/drawing/2014/main" id="{0D8A72D1-15C9-436A-A0B3-25265C2B8975}"/>
                </a:ext>
              </a:extLst>
            </p:cNvPr>
            <p:cNvGrpSpPr/>
            <p:nvPr/>
          </p:nvGrpSpPr>
          <p:grpSpPr>
            <a:xfrm>
              <a:off x="3180920" y="3546448"/>
              <a:ext cx="5770784" cy="2687056"/>
              <a:chOff x="146440" y="2659836"/>
              <a:chExt cx="4328088" cy="2015292"/>
            </a:xfrm>
          </p:grpSpPr>
          <p:sp>
            <p:nvSpPr>
              <p:cNvPr id="180" name="Rectangle: Rounded Corners 179">
                <a:extLst>
                  <a:ext uri="{FF2B5EF4-FFF2-40B4-BE49-F238E27FC236}">
                    <a16:creationId xmlns:a16="http://schemas.microsoft.com/office/drawing/2014/main" id="{2F208FED-E06A-4BA9-96CC-7A446D2397DC}"/>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spcBef>
                    <a:spcPts val="400"/>
                  </a:spcBef>
                  <a:spcAft>
                    <a:spcPts val="400"/>
                  </a:spcAft>
                </a:pPr>
                <a:r>
                  <a:rPr lang="en-GB" sz="1400" b="1" dirty="0">
                    <a:solidFill>
                      <a:srgbClr val="023761"/>
                    </a:solidFill>
                  </a:rPr>
                  <a:t>ABBREVIATIONS</a:t>
                </a:r>
              </a:p>
              <a:p>
                <a:pPr>
                  <a:spcBef>
                    <a:spcPts val="400"/>
                  </a:spcBef>
                  <a:spcAft>
                    <a:spcPts val="400"/>
                  </a:spcAft>
                </a:pPr>
                <a:r>
                  <a:rPr lang="en-GB" sz="1400" dirty="0">
                    <a:solidFill>
                      <a:srgbClr val="023761"/>
                    </a:solidFill>
                  </a:rPr>
                  <a:t>BDI, Big Data Institute.</a:t>
                </a:r>
              </a:p>
            </p:txBody>
          </p:sp>
          <p:sp>
            <p:nvSpPr>
              <p:cNvPr id="181" name="Rectangle: Rounded Corners 180">
                <a:extLst>
                  <a:ext uri="{FF2B5EF4-FFF2-40B4-BE49-F238E27FC236}">
                    <a16:creationId xmlns:a16="http://schemas.microsoft.com/office/drawing/2014/main" id="{70E75546-C10E-465E-B152-6C54417C362B}"/>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lgn="ctr">
                  <a:spcBef>
                    <a:spcPts val="400"/>
                  </a:spcBef>
                  <a:spcAft>
                    <a:spcPts val="400"/>
                  </a:spcAft>
                </a:pPr>
                <a:r>
                  <a:rPr lang="en-GB" sz="2667" dirty="0">
                    <a:solidFill>
                      <a:schemeClr val="bg1"/>
                    </a:solidFill>
                    <a:sym typeface="Wingdings" panose="05000000000000000000" pitchFamily="2" charset="2"/>
                  </a:rPr>
                  <a:t></a:t>
                </a:r>
                <a:endParaRPr lang="en-GB" sz="2667" dirty="0">
                  <a:solidFill>
                    <a:schemeClr val="bg1"/>
                  </a:solidFill>
                </a:endParaRPr>
              </a:p>
            </p:txBody>
          </p:sp>
        </p:grpSp>
      </p:grpSp>
      <p:sp>
        <p:nvSpPr>
          <p:cNvPr id="172" name="Rectangle 171" descr=" 163">
            <a:extLst>
              <a:ext uri="{FF2B5EF4-FFF2-40B4-BE49-F238E27FC236}">
                <a16:creationId xmlns:a16="http://schemas.microsoft.com/office/drawing/2014/main" id="{F96C48DF-E833-4E50-9DB3-1FB4DD0202BC}"/>
              </a:ext>
            </a:extLst>
          </p:cNvPr>
          <p:cNvSpPr/>
          <p:nvPr/>
        </p:nvSpPr>
        <p:spPr>
          <a:xfrm>
            <a:off x="294640" y="243536"/>
            <a:ext cx="10531856" cy="892552"/>
          </a:xfrm>
          <a:prstGeom prst="rect">
            <a:avLst/>
          </a:prstGeom>
        </p:spPr>
        <p:txBody>
          <a:bodyPr wrap="square">
            <a:spAutoFit/>
          </a:bodyPr>
          <a:lstStyle/>
          <a:p>
            <a:pPr lvl="0"/>
            <a:r>
              <a:rPr lang="en-GB" sz="2600" b="1" dirty="0">
                <a:solidFill>
                  <a:schemeClr val="bg1"/>
                </a:solidFill>
              </a:rPr>
              <a:t>Making drug development more efficient and targeted with Oxford BDI</a:t>
            </a:r>
            <a:endParaRPr kumimoji="0" lang="en-GB" sz="2600" b="1" i="0" u="none" strike="noStrike" kern="1200" cap="none" spc="0" normalizeH="0" baseline="0" noProof="0" dirty="0">
              <a:ln>
                <a:noFill/>
              </a:ln>
              <a:solidFill>
                <a:schemeClr val="bg1"/>
              </a:solidFill>
              <a:effectLst/>
              <a:uLnTx/>
              <a:uFillTx/>
              <a:latin typeface="Arial" panose="020B0604020202020204"/>
            </a:endParaRPr>
          </a:p>
        </p:txBody>
      </p:sp>
      <p:pic>
        <p:nvPicPr>
          <p:cNvPr id="163" name="Picture 162" descr=" 13">
            <a:extLst>
              <a:ext uri="{FF2B5EF4-FFF2-40B4-BE49-F238E27FC236}">
                <a16:creationId xmlns:a16="http://schemas.microsoft.com/office/drawing/2014/main" id="{36D37054-6915-40C3-BD45-E28906DA0920}"/>
              </a:ext>
            </a:extLst>
          </p:cNvPr>
          <p:cNvPicPr>
            <a:picLocks noChangeAspect="1"/>
          </p:cNvPicPr>
          <p:nvPr/>
        </p:nvPicPr>
        <p:blipFill>
          <a:blip r:embed="rId11"/>
          <a:stretch>
            <a:fillRect/>
          </a:stretch>
        </p:blipFill>
        <p:spPr>
          <a:xfrm>
            <a:off x="9804263" y="6165848"/>
            <a:ext cx="1847316" cy="337291"/>
          </a:xfrm>
          <a:prstGeom prst="rect">
            <a:avLst/>
          </a:prstGeom>
          <a:solidFill>
            <a:schemeClr val="bg1"/>
          </a:solidFill>
        </p:spPr>
      </p:pic>
    </p:spTree>
    <p:extLst>
      <p:ext uri="{BB962C8B-B14F-4D97-AF65-F5344CB8AC3E}">
        <p14:creationId xmlns:p14="http://schemas.microsoft.com/office/powerpoint/2010/main" val="1871495201"/>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3"/>
                                        </p:tgtEl>
                                        <p:attrNameLst>
                                          <p:attrName>style.visibility</p:attrName>
                                        </p:attrNameLst>
                                      </p:cBhvr>
                                      <p:to>
                                        <p:strVal val="visible"/>
                                      </p:to>
                                    </p:set>
                                    <p:animEffect transition="in" filter="fade">
                                      <p:cBhvr>
                                        <p:cTn id="7" dur="1000"/>
                                        <p:tgtEl>
                                          <p:spTgt spid="183"/>
                                        </p:tgtEl>
                                      </p:cBhvr>
                                    </p:animEffect>
                                  </p:childTnLst>
                                </p:cTn>
                              </p:par>
                            </p:childTnLst>
                          </p:cTn>
                        </p:par>
                        <p:par>
                          <p:cTn id="8" fill="hold">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184"/>
                                        </p:tgtEl>
                                        <p:attrNameLst>
                                          <p:attrName>style.visibility</p:attrName>
                                        </p:attrNameLst>
                                      </p:cBhvr>
                                      <p:to>
                                        <p:strVal val="visible"/>
                                      </p:to>
                                    </p:set>
                                    <p:animEffect transition="in" filter="fade">
                                      <p:cBhvr>
                                        <p:cTn id="11" dur="1000"/>
                                        <p:tgtEl>
                                          <p:spTgt spid="184"/>
                                        </p:tgtEl>
                                      </p:cBhvr>
                                    </p:animEffect>
                                  </p:childTnLst>
                                </p:cTn>
                              </p:par>
                            </p:childTnLst>
                          </p:cTn>
                        </p:par>
                        <p:par>
                          <p:cTn id="12" fill="hold">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185"/>
                                        </p:tgtEl>
                                        <p:attrNameLst>
                                          <p:attrName>style.visibility</p:attrName>
                                        </p:attrNameLst>
                                      </p:cBhvr>
                                      <p:to>
                                        <p:strVal val="visible"/>
                                      </p:to>
                                    </p:set>
                                    <p:animEffect transition="in" filter="fade">
                                      <p:cBhvr>
                                        <p:cTn id="15"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 grpId="0" animBg="1"/>
      <p:bldP spid="184" grpId="0" animBg="1"/>
      <p:bldP spid="185"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 4">
            <a:extLst>
              <a:ext uri="{FF2B5EF4-FFF2-40B4-BE49-F238E27FC236}">
                <a16:creationId xmlns:a16="http://schemas.microsoft.com/office/drawing/2014/main" id="{6F61868A-AC58-4C50-BD4F-2C3DB3C3954C}"/>
              </a:ext>
            </a:extLst>
          </p:cNvPr>
          <p:cNvPicPr>
            <a:picLocks noChangeAspect="1"/>
          </p:cNvPicPr>
          <p:nvPr/>
        </p:nvPicPr>
        <p:blipFill rotWithShape="1">
          <a:blip r:embed="rId3"/>
          <a:srcRect l="13333"/>
          <a:stretch/>
        </p:blipFill>
        <p:spPr>
          <a:xfrm>
            <a:off x="0" y="0"/>
            <a:ext cx="12192000" cy="6858000"/>
          </a:xfrm>
          <a:prstGeom prst="rect">
            <a:avLst/>
          </a:prstGeom>
        </p:spPr>
      </p:pic>
      <p:sp>
        <p:nvSpPr>
          <p:cNvPr id="5" name="Rectangle 4" descr=" 5">
            <a:extLst>
              <a:ext uri="{FF2B5EF4-FFF2-40B4-BE49-F238E27FC236}">
                <a16:creationId xmlns:a16="http://schemas.microsoft.com/office/drawing/2014/main" id="{65D28A3D-0763-4420-B8D5-C4D9A730C368}"/>
              </a:ext>
            </a:extLst>
          </p:cNvPr>
          <p:cNvSpPr/>
          <p:nvPr/>
        </p:nvSpPr>
        <p:spPr>
          <a:xfrm>
            <a:off x="0" y="4546600"/>
            <a:ext cx="12192000" cy="2311400"/>
          </a:xfrm>
          <a:prstGeom prst="rect">
            <a:avLst/>
          </a:prstGeom>
          <a:gradFill>
            <a:gsLst>
              <a:gs pos="0">
                <a:schemeClr val="bg1">
                  <a:alpha val="0"/>
                </a:schemeClr>
              </a:gs>
              <a:gs pos="100000">
                <a:schemeClr val="bg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GB" sz="3200"/>
          </a:p>
        </p:txBody>
      </p:sp>
      <p:pic>
        <p:nvPicPr>
          <p:cNvPr id="13" name="Picture 12" descr=" 13">
            <a:extLst>
              <a:ext uri="{FF2B5EF4-FFF2-40B4-BE49-F238E27FC236}">
                <a16:creationId xmlns:a16="http://schemas.microsoft.com/office/drawing/2014/main" id="{36D37054-6915-40C3-BD45-E28906DA0920}"/>
              </a:ext>
            </a:extLst>
          </p:cNvPr>
          <p:cNvPicPr>
            <a:picLocks noChangeAspect="1"/>
          </p:cNvPicPr>
          <p:nvPr/>
        </p:nvPicPr>
        <p:blipFill>
          <a:blip r:embed="rId4"/>
          <a:stretch>
            <a:fillRect/>
          </a:stretch>
        </p:blipFill>
        <p:spPr>
          <a:xfrm>
            <a:off x="9763410" y="6187335"/>
            <a:ext cx="1847316" cy="337291"/>
          </a:xfrm>
          <a:prstGeom prst="rect">
            <a:avLst/>
          </a:prstGeom>
        </p:spPr>
      </p:pic>
      <p:sp>
        <p:nvSpPr>
          <p:cNvPr id="151" name="Title 1" descr=" 151">
            <a:extLst>
              <a:ext uri="{FF2B5EF4-FFF2-40B4-BE49-F238E27FC236}">
                <a16:creationId xmlns:a16="http://schemas.microsoft.com/office/drawing/2014/main" id="{357E3868-DAAD-49DD-AD7C-EF55CB282031}"/>
              </a:ext>
            </a:extLst>
          </p:cNvPr>
          <p:cNvSpPr>
            <a:spLocks noGrp="1"/>
          </p:cNvSpPr>
          <p:nvPr>
            <p:ph type="title"/>
          </p:nvPr>
        </p:nvSpPr>
        <p:spPr>
          <a:xfrm>
            <a:off x="5711957" y="733263"/>
            <a:ext cx="5870443" cy="1377236"/>
          </a:xfrm>
        </p:spPr>
        <p:txBody>
          <a:bodyPr>
            <a:noAutofit/>
          </a:bodyPr>
          <a:lstStyle/>
          <a:p>
            <a:pPr algn="r"/>
            <a:r>
              <a:rPr lang="en-US" sz="4800" dirty="0">
                <a:solidFill>
                  <a:schemeClr val="accent1"/>
                </a:solidFill>
              </a:rPr>
              <a:t>We are reimagining medicine to improve </a:t>
            </a:r>
            <a:br>
              <a:rPr lang="en-US" sz="4800" dirty="0">
                <a:solidFill>
                  <a:schemeClr val="accent1"/>
                </a:solidFill>
              </a:rPr>
            </a:br>
            <a:r>
              <a:rPr lang="en-US" sz="4800" dirty="0">
                <a:solidFill>
                  <a:schemeClr val="accent1"/>
                </a:solidFill>
              </a:rPr>
              <a:t>and extend people’s lives</a:t>
            </a:r>
            <a:br>
              <a:rPr lang="en-US" sz="4800" dirty="0">
                <a:solidFill>
                  <a:schemeClr val="accent1"/>
                </a:solidFill>
              </a:rPr>
            </a:br>
            <a:endParaRPr lang="en-US" sz="4800" dirty="0">
              <a:solidFill>
                <a:schemeClr val="accent1"/>
              </a:solidFill>
            </a:endParaRPr>
          </a:p>
        </p:txBody>
      </p:sp>
      <p:sp>
        <p:nvSpPr>
          <p:cNvPr id="152" name="Content Placeholder 2" descr=" 152">
            <a:extLst>
              <a:ext uri="{FF2B5EF4-FFF2-40B4-BE49-F238E27FC236}">
                <a16:creationId xmlns:a16="http://schemas.microsoft.com/office/drawing/2014/main" id="{BA99B1D4-1DDA-4956-AD75-438AE5731587}"/>
              </a:ext>
            </a:extLst>
          </p:cNvPr>
          <p:cNvSpPr>
            <a:spLocks noGrp="1"/>
          </p:cNvSpPr>
          <p:nvPr>
            <p:ph idx="1"/>
          </p:nvPr>
        </p:nvSpPr>
        <p:spPr>
          <a:xfrm>
            <a:off x="6864085" y="5049563"/>
            <a:ext cx="4718315" cy="1627899"/>
          </a:xfrm>
        </p:spPr>
        <p:txBody>
          <a:bodyPr/>
          <a:lstStyle/>
          <a:p>
            <a:pPr marL="0" indent="0" algn="r">
              <a:buNone/>
            </a:pPr>
            <a:r>
              <a:rPr lang="en-US" sz="3200" i="1">
                <a:solidFill>
                  <a:schemeClr val="accent2">
                    <a:lumMod val="100000"/>
                  </a:schemeClr>
                </a:solidFill>
                <a:latin typeface="Arial" panose="020B0604020202020204" pitchFamily="34" charset="0"/>
              </a:rPr>
              <a:t>Lets do this together</a:t>
            </a:r>
            <a:endParaRPr lang="en-US" sz="3200" i="1" dirty="0">
              <a:solidFill>
                <a:schemeClr val="accent2"/>
              </a:solidFill>
            </a:endParaRPr>
          </a:p>
        </p:txBody>
      </p:sp>
    </p:spTree>
    <p:extLst>
      <p:ext uri="{BB962C8B-B14F-4D97-AF65-F5344CB8AC3E}">
        <p14:creationId xmlns:p14="http://schemas.microsoft.com/office/powerpoint/2010/main" val="2275872907"/>
      </p:ext>
    </p:extLst>
  </p:cSld>
  <p:clrMapOvr>
    <a:masterClrMapping/>
  </p:clrMapOvr>
  <mc:AlternateContent xmlns:mc="http://schemas.openxmlformats.org/markup-compatibility/2006" xmlns:p14="http://schemas.microsoft.com/office/powerpoint/2010/main">
    <mc:Choice Requires="p14">
      <p:transition spd="slow" p14:dur="2000">
        <p:cut/>
      </p:transition>
    </mc:Choice>
    <mc:Fallback xmlns="">
      <p:transition spd="slow">
        <p:cut/>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showMasterSp="0">
  <p:cSld>
    <p:bg>
      <p:bgPr>
        <a:solidFill>
          <a:srgbClr val="0460A9"/>
        </a:solidFill>
        <a:effectLst/>
      </p:bgPr>
    </p:bg>
    <p:spTree>
      <p:nvGrpSpPr>
        <p:cNvPr id="1" name=""/>
        <p:cNvGrpSpPr/>
        <p:nvPr/>
      </p:nvGrpSpPr>
      <p:grpSpPr>
        <a:xfrm>
          <a:off x="0" y="0"/>
          <a:ext cx="0" cy="0"/>
          <a:chOff x="0" y="0"/>
          <a:chExt cx="0" cy="0"/>
        </a:xfrm>
      </p:grpSpPr>
      <p:sp>
        <p:nvSpPr>
          <p:cNvPr id="160" name="Freeform: Shape 159">
            <a:extLst>
              <a:ext uri="{FF2B5EF4-FFF2-40B4-BE49-F238E27FC236}">
                <a16:creationId xmlns:a16="http://schemas.microsoft.com/office/drawing/2014/main" id="{2AD85B78-9461-4990-A325-C7DB423C1C77}"/>
              </a:ext>
            </a:extLst>
          </p:cNvPr>
          <p:cNvSpPr/>
          <p:nvPr/>
        </p:nvSpPr>
        <p:spPr>
          <a:xfrm>
            <a:off x="10307360" y="1070057"/>
            <a:ext cx="1884641" cy="761268"/>
          </a:xfrm>
          <a:custGeom>
            <a:avLst/>
            <a:gdLst>
              <a:gd name="connsiteX0" fmla="*/ 285476 w 1413481"/>
              <a:gd name="connsiteY0" fmla="*/ 0 h 570951"/>
              <a:gd name="connsiteX1" fmla="*/ 1413481 w 1413481"/>
              <a:gd name="connsiteY1" fmla="*/ 0 h 570951"/>
              <a:gd name="connsiteX2" fmla="*/ 1413481 w 1413481"/>
              <a:gd name="connsiteY2" fmla="*/ 570951 h 570951"/>
              <a:gd name="connsiteX3" fmla="*/ 285476 w 1413481"/>
              <a:gd name="connsiteY3" fmla="*/ 570951 h 570951"/>
              <a:gd name="connsiteX4" fmla="*/ 5800 w 1413481"/>
              <a:gd name="connsiteY4" fmla="*/ 343008 h 570951"/>
              <a:gd name="connsiteX5" fmla="*/ 0 w 1413481"/>
              <a:gd name="connsiteY5" fmla="*/ 285476 h 570951"/>
              <a:gd name="connsiteX6" fmla="*/ 5800 w 1413481"/>
              <a:gd name="connsiteY6" fmla="*/ 227943 h 570951"/>
              <a:gd name="connsiteX7" fmla="*/ 285476 w 141348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3481" h="570951">
                <a:moveTo>
                  <a:pt x="285476" y="0"/>
                </a:moveTo>
                <a:lnTo>
                  <a:pt x="1413481" y="0"/>
                </a:lnTo>
                <a:lnTo>
                  <a:pt x="141348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49" name="Freeform: Shape 148">
            <a:extLst>
              <a:ext uri="{FF2B5EF4-FFF2-40B4-BE49-F238E27FC236}">
                <a16:creationId xmlns:a16="http://schemas.microsoft.com/office/drawing/2014/main" id="{C2F34A53-2935-4650-BD34-27066992FF30}"/>
              </a:ext>
            </a:extLst>
          </p:cNvPr>
          <p:cNvSpPr/>
          <p:nvPr/>
        </p:nvSpPr>
        <p:spPr>
          <a:xfrm>
            <a:off x="11297386" y="243537"/>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11" name="Freeform: Shape 110">
            <a:extLst>
              <a:ext uri="{FF2B5EF4-FFF2-40B4-BE49-F238E27FC236}">
                <a16:creationId xmlns:a16="http://schemas.microsoft.com/office/drawing/2014/main" id="{5F254CCD-CC11-4660-B053-4ABA67CF0FDF}"/>
              </a:ext>
            </a:extLst>
          </p:cNvPr>
          <p:cNvSpPr/>
          <p:nvPr/>
        </p:nvSpPr>
        <p:spPr>
          <a:xfrm>
            <a:off x="11297386" y="272309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6" name="Freeform: Shape 105">
            <a:extLst>
              <a:ext uri="{FF2B5EF4-FFF2-40B4-BE49-F238E27FC236}">
                <a16:creationId xmlns:a16="http://schemas.microsoft.com/office/drawing/2014/main" id="{6B53508B-7D2A-4F04-93FC-1ADC482D5E2B}"/>
              </a:ext>
            </a:extLst>
          </p:cNvPr>
          <p:cNvSpPr/>
          <p:nvPr/>
        </p:nvSpPr>
        <p:spPr>
          <a:xfrm>
            <a:off x="11297386" y="354961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104" name="Freeform: Shape 103">
            <a:extLst>
              <a:ext uri="{FF2B5EF4-FFF2-40B4-BE49-F238E27FC236}">
                <a16:creationId xmlns:a16="http://schemas.microsoft.com/office/drawing/2014/main" id="{15BA8482-80F3-4E77-A2EA-62BE16C0FD96}"/>
              </a:ext>
            </a:extLst>
          </p:cNvPr>
          <p:cNvSpPr/>
          <p:nvPr/>
        </p:nvSpPr>
        <p:spPr>
          <a:xfrm>
            <a:off x="11297386" y="437613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96" name="Freeform: Shape 95">
            <a:extLst>
              <a:ext uri="{FF2B5EF4-FFF2-40B4-BE49-F238E27FC236}">
                <a16:creationId xmlns:a16="http://schemas.microsoft.com/office/drawing/2014/main" id="{3B7864F1-8800-4EEF-8017-B0C73DD3CA6F}"/>
              </a:ext>
            </a:extLst>
          </p:cNvPr>
          <p:cNvSpPr/>
          <p:nvPr/>
        </p:nvSpPr>
        <p:spPr>
          <a:xfrm>
            <a:off x="11297386" y="5202654"/>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133"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74" name="Graphic 72">
            <a:extLst>
              <a:ext uri="{FF2B5EF4-FFF2-40B4-BE49-F238E27FC236}">
                <a16:creationId xmlns:a16="http://schemas.microsoft.com/office/drawing/2014/main" id="{45AC30B1-0F48-45C6-8C27-41A6F7EAFD8C}"/>
              </a:ext>
            </a:extLst>
          </p:cNvPr>
          <p:cNvGrpSpPr/>
          <p:nvPr/>
        </p:nvGrpSpPr>
        <p:grpSpPr>
          <a:xfrm>
            <a:off x="11563432" y="324575"/>
            <a:ext cx="506699" cy="597180"/>
            <a:chOff x="3944604" y="243431"/>
            <a:chExt cx="380024" cy="447885"/>
          </a:xfrm>
          <a:solidFill>
            <a:schemeClr val="bg1"/>
          </a:solidFill>
        </p:grpSpPr>
        <p:sp>
          <p:nvSpPr>
            <p:cNvPr id="75" name="Freeform: Shape 74">
              <a:extLst>
                <a:ext uri="{FF2B5EF4-FFF2-40B4-BE49-F238E27FC236}">
                  <a16:creationId xmlns:a16="http://schemas.microsoft.com/office/drawing/2014/main" id="{A7E51145-DA64-44E8-B342-84B058CCFAB5}"/>
                </a:ext>
              </a:extLst>
            </p:cNvPr>
            <p:cNvSpPr/>
            <p:nvPr/>
          </p:nvSpPr>
          <p:spPr>
            <a:xfrm>
              <a:off x="3944604" y="243431"/>
              <a:ext cx="380024" cy="447885"/>
            </a:xfrm>
            <a:custGeom>
              <a:avLst/>
              <a:gdLst>
                <a:gd name="connsiteX0" fmla="*/ 335658 w 380023"/>
                <a:gd name="connsiteY0" fmla="*/ 136492 h 447884"/>
                <a:gd name="connsiteX1" fmla="*/ 369317 w 380023"/>
                <a:gd name="connsiteY1" fmla="*/ 125001 h 447884"/>
                <a:gd name="connsiteX2" fmla="*/ 366768 w 380023"/>
                <a:gd name="connsiteY2" fmla="*/ 117506 h 447884"/>
                <a:gd name="connsiteX3" fmla="*/ 332702 w 380023"/>
                <a:gd name="connsiteY3" fmla="*/ 129133 h 447884"/>
                <a:gd name="connsiteX4" fmla="*/ 300505 w 380023"/>
                <a:gd name="connsiteY4" fmla="*/ 81645 h 447884"/>
                <a:gd name="connsiteX5" fmla="*/ 328660 w 380023"/>
                <a:gd name="connsiteY5" fmla="*/ 60276 h 447884"/>
                <a:gd name="connsiteX6" fmla="*/ 323880 w 380023"/>
                <a:gd name="connsiteY6" fmla="*/ 53972 h 447884"/>
                <a:gd name="connsiteX7" fmla="*/ 294730 w 380023"/>
                <a:gd name="connsiteY7" fmla="*/ 76095 h 447884"/>
                <a:gd name="connsiteX8" fmla="*/ 255430 w 380023"/>
                <a:gd name="connsiteY8" fmla="*/ 50036 h 447884"/>
                <a:gd name="connsiteX9" fmla="*/ 276437 w 380023"/>
                <a:gd name="connsiteY9" fmla="*/ 22289 h 447884"/>
                <a:gd name="connsiteX10" fmla="*/ 270134 w 380023"/>
                <a:gd name="connsiteY10" fmla="*/ 17508 h 447884"/>
                <a:gd name="connsiteX11" fmla="*/ 247920 w 380023"/>
                <a:gd name="connsiteY11" fmla="*/ 46824 h 447884"/>
                <a:gd name="connsiteX12" fmla="*/ 194581 w 380023"/>
                <a:gd name="connsiteY12" fmla="*/ 35891 h 447884"/>
                <a:gd name="connsiteX13" fmla="*/ 194581 w 380023"/>
                <a:gd name="connsiteY13" fmla="*/ 0 h 447884"/>
                <a:gd name="connsiteX14" fmla="*/ 186664 w 380023"/>
                <a:gd name="connsiteY14" fmla="*/ 0 h 447884"/>
                <a:gd name="connsiteX15" fmla="*/ 186664 w 380023"/>
                <a:gd name="connsiteY15" fmla="*/ 35891 h 447884"/>
                <a:gd name="connsiteX16" fmla="*/ 133280 w 380023"/>
                <a:gd name="connsiteY16" fmla="*/ 46839 h 447884"/>
                <a:gd name="connsiteX17" fmla="*/ 111067 w 380023"/>
                <a:gd name="connsiteY17" fmla="*/ 17523 h 447884"/>
                <a:gd name="connsiteX18" fmla="*/ 104763 w 380023"/>
                <a:gd name="connsiteY18" fmla="*/ 22304 h 447884"/>
                <a:gd name="connsiteX19" fmla="*/ 125785 w 380023"/>
                <a:gd name="connsiteY19" fmla="*/ 50067 h 447884"/>
                <a:gd name="connsiteX20" fmla="*/ 86501 w 380023"/>
                <a:gd name="connsiteY20" fmla="*/ 76125 h 447884"/>
                <a:gd name="connsiteX21" fmla="*/ 57320 w 380023"/>
                <a:gd name="connsiteY21" fmla="*/ 53972 h 447884"/>
                <a:gd name="connsiteX22" fmla="*/ 52540 w 380023"/>
                <a:gd name="connsiteY22" fmla="*/ 60276 h 447884"/>
                <a:gd name="connsiteX23" fmla="*/ 80725 w 380023"/>
                <a:gd name="connsiteY23" fmla="*/ 81675 h 447884"/>
                <a:gd name="connsiteX24" fmla="*/ 48544 w 380023"/>
                <a:gd name="connsiteY24" fmla="*/ 129163 h 447884"/>
                <a:gd name="connsiteX25" fmla="*/ 14432 w 380023"/>
                <a:gd name="connsiteY25" fmla="*/ 117521 h 447884"/>
                <a:gd name="connsiteX26" fmla="*/ 11883 w 380023"/>
                <a:gd name="connsiteY26" fmla="*/ 125016 h 447884"/>
                <a:gd name="connsiteX27" fmla="*/ 45573 w 380023"/>
                <a:gd name="connsiteY27" fmla="*/ 136507 h 447884"/>
                <a:gd name="connsiteX28" fmla="*/ 35891 w 380023"/>
                <a:gd name="connsiteY28" fmla="*/ 186664 h 447884"/>
                <a:gd name="connsiteX29" fmla="*/ 0 w 380023"/>
                <a:gd name="connsiteY29" fmla="*/ 186664 h 447884"/>
                <a:gd name="connsiteX30" fmla="*/ 0 w 380023"/>
                <a:gd name="connsiteY30" fmla="*/ 194581 h 447884"/>
                <a:gd name="connsiteX31" fmla="*/ 35891 w 380023"/>
                <a:gd name="connsiteY31" fmla="*/ 194581 h 447884"/>
                <a:gd name="connsiteX32" fmla="*/ 145450 w 380023"/>
                <a:gd name="connsiteY32" fmla="*/ 338719 h 447884"/>
                <a:gd name="connsiteX33" fmla="*/ 145450 w 380023"/>
                <a:gd name="connsiteY33" fmla="*/ 368291 h 447884"/>
                <a:gd name="connsiteX34" fmla="*/ 135210 w 380023"/>
                <a:gd name="connsiteY34" fmla="*/ 368291 h 447884"/>
                <a:gd name="connsiteX35" fmla="*/ 113102 w 380023"/>
                <a:gd name="connsiteY35" fmla="*/ 390414 h 447884"/>
                <a:gd name="connsiteX36" fmla="*/ 122648 w 380023"/>
                <a:gd name="connsiteY36" fmla="*/ 408571 h 447884"/>
                <a:gd name="connsiteX37" fmla="*/ 113102 w 380023"/>
                <a:gd name="connsiteY37" fmla="*/ 426727 h 447884"/>
                <a:gd name="connsiteX38" fmla="*/ 135210 w 380023"/>
                <a:gd name="connsiteY38" fmla="*/ 448850 h 447884"/>
                <a:gd name="connsiteX39" fmla="*/ 246035 w 380023"/>
                <a:gd name="connsiteY39" fmla="*/ 448850 h 447884"/>
                <a:gd name="connsiteX40" fmla="*/ 268143 w 380023"/>
                <a:gd name="connsiteY40" fmla="*/ 426727 h 447884"/>
                <a:gd name="connsiteX41" fmla="*/ 258597 w 380023"/>
                <a:gd name="connsiteY41" fmla="*/ 408571 h 447884"/>
                <a:gd name="connsiteX42" fmla="*/ 268143 w 380023"/>
                <a:gd name="connsiteY42" fmla="*/ 390414 h 447884"/>
                <a:gd name="connsiteX43" fmla="*/ 246035 w 380023"/>
                <a:gd name="connsiteY43" fmla="*/ 368291 h 447884"/>
                <a:gd name="connsiteX44" fmla="*/ 235796 w 380023"/>
                <a:gd name="connsiteY44" fmla="*/ 368291 h 447884"/>
                <a:gd name="connsiteX45" fmla="*/ 235796 w 380023"/>
                <a:gd name="connsiteY45" fmla="*/ 338719 h 447884"/>
                <a:gd name="connsiteX46" fmla="*/ 345369 w 380023"/>
                <a:gd name="connsiteY46" fmla="*/ 194581 h 447884"/>
                <a:gd name="connsiteX47" fmla="*/ 381200 w 380023"/>
                <a:gd name="connsiteY47" fmla="*/ 194581 h 447884"/>
                <a:gd name="connsiteX48" fmla="*/ 381200 w 380023"/>
                <a:gd name="connsiteY48" fmla="*/ 186664 h 447884"/>
                <a:gd name="connsiteX49" fmla="*/ 345339 w 380023"/>
                <a:gd name="connsiteY49" fmla="*/ 186664 h 447884"/>
                <a:gd name="connsiteX50" fmla="*/ 335658 w 380023"/>
                <a:gd name="connsiteY50" fmla="*/ 136492 h 447884"/>
                <a:gd name="connsiteX51" fmla="*/ 260211 w 380023"/>
                <a:gd name="connsiteY51" fmla="*/ 426712 h 447884"/>
                <a:gd name="connsiteX52" fmla="*/ 246020 w 380023"/>
                <a:gd name="connsiteY52" fmla="*/ 440918 h 447884"/>
                <a:gd name="connsiteX53" fmla="*/ 135195 w 380023"/>
                <a:gd name="connsiteY53" fmla="*/ 440918 h 447884"/>
                <a:gd name="connsiteX54" fmla="*/ 121004 w 380023"/>
                <a:gd name="connsiteY54" fmla="*/ 426712 h 447884"/>
                <a:gd name="connsiteX55" fmla="*/ 135195 w 380023"/>
                <a:gd name="connsiteY55" fmla="*/ 412507 h 447884"/>
                <a:gd name="connsiteX56" fmla="*/ 246020 w 380023"/>
                <a:gd name="connsiteY56" fmla="*/ 412507 h 447884"/>
                <a:gd name="connsiteX57" fmla="*/ 260211 w 380023"/>
                <a:gd name="connsiteY57" fmla="*/ 426712 h 447884"/>
                <a:gd name="connsiteX58" fmla="*/ 246020 w 380023"/>
                <a:gd name="connsiteY58" fmla="*/ 376193 h 447884"/>
                <a:gd name="connsiteX59" fmla="*/ 260211 w 380023"/>
                <a:gd name="connsiteY59" fmla="*/ 390399 h 447884"/>
                <a:gd name="connsiteX60" fmla="*/ 246020 w 380023"/>
                <a:gd name="connsiteY60" fmla="*/ 404605 h 447884"/>
                <a:gd name="connsiteX61" fmla="*/ 135195 w 380023"/>
                <a:gd name="connsiteY61" fmla="*/ 404605 h 447884"/>
                <a:gd name="connsiteX62" fmla="*/ 121004 w 380023"/>
                <a:gd name="connsiteY62" fmla="*/ 390399 h 447884"/>
                <a:gd name="connsiteX63" fmla="*/ 135195 w 380023"/>
                <a:gd name="connsiteY63" fmla="*/ 376193 h 447884"/>
                <a:gd name="connsiteX64" fmla="*/ 145435 w 380023"/>
                <a:gd name="connsiteY64" fmla="*/ 376193 h 447884"/>
                <a:gd name="connsiteX65" fmla="*/ 235781 w 380023"/>
                <a:gd name="connsiteY65" fmla="*/ 376193 h 447884"/>
                <a:gd name="connsiteX66" fmla="*/ 246020 w 380023"/>
                <a:gd name="connsiteY66" fmla="*/ 376193 h 447884"/>
                <a:gd name="connsiteX67" fmla="*/ 227864 w 380023"/>
                <a:gd name="connsiteY67" fmla="*/ 368276 h 447884"/>
                <a:gd name="connsiteX68" fmla="*/ 153352 w 380023"/>
                <a:gd name="connsiteY68" fmla="*/ 368276 h 447884"/>
                <a:gd name="connsiteX69" fmla="*/ 153352 w 380023"/>
                <a:gd name="connsiteY69" fmla="*/ 340890 h 447884"/>
                <a:gd name="connsiteX70" fmla="*/ 190615 w 380023"/>
                <a:gd name="connsiteY70" fmla="*/ 345445 h 447884"/>
                <a:gd name="connsiteX71" fmla="*/ 227879 w 380023"/>
                <a:gd name="connsiteY71" fmla="*/ 340890 h 447884"/>
                <a:gd name="connsiteX72" fmla="*/ 227864 w 380023"/>
                <a:gd name="connsiteY72" fmla="*/ 368276 h 447884"/>
                <a:gd name="connsiteX73" fmla="*/ 227864 w 380023"/>
                <a:gd name="connsiteY73" fmla="*/ 368276 h 447884"/>
                <a:gd name="connsiteX74" fmla="*/ 197190 w 380023"/>
                <a:gd name="connsiteY74" fmla="*/ 337377 h 447884"/>
                <a:gd name="connsiteX75" fmla="*/ 278187 w 380023"/>
                <a:gd name="connsiteY75" fmla="*/ 180572 h 447884"/>
                <a:gd name="connsiteX76" fmla="*/ 271159 w 380023"/>
                <a:gd name="connsiteY76" fmla="*/ 176937 h 447884"/>
                <a:gd name="connsiteX77" fmla="*/ 190615 w 380023"/>
                <a:gd name="connsiteY77" fmla="*/ 332868 h 447884"/>
                <a:gd name="connsiteX78" fmla="*/ 110071 w 380023"/>
                <a:gd name="connsiteY78" fmla="*/ 176922 h 447884"/>
                <a:gd name="connsiteX79" fmla="*/ 103044 w 380023"/>
                <a:gd name="connsiteY79" fmla="*/ 180556 h 447884"/>
                <a:gd name="connsiteX80" fmla="*/ 184040 w 380023"/>
                <a:gd name="connsiteY80" fmla="*/ 337377 h 447884"/>
                <a:gd name="connsiteX81" fmla="*/ 43703 w 380023"/>
                <a:gd name="connsiteY81" fmla="*/ 190630 h 447884"/>
                <a:gd name="connsiteX82" fmla="*/ 190615 w 380023"/>
                <a:gd name="connsiteY82" fmla="*/ 43703 h 447884"/>
                <a:gd name="connsiteX83" fmla="*/ 337543 w 380023"/>
                <a:gd name="connsiteY83" fmla="*/ 190630 h 447884"/>
                <a:gd name="connsiteX84" fmla="*/ 197190 w 380023"/>
                <a:gd name="connsiteY84" fmla="*/ 337377 h 447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380023" h="447884">
                  <a:moveTo>
                    <a:pt x="335658" y="136492"/>
                  </a:moveTo>
                  <a:lnTo>
                    <a:pt x="369317" y="125001"/>
                  </a:lnTo>
                  <a:lnTo>
                    <a:pt x="366768" y="117506"/>
                  </a:lnTo>
                  <a:lnTo>
                    <a:pt x="332702" y="129133"/>
                  </a:lnTo>
                  <a:cubicBezTo>
                    <a:pt x="324966" y="111323"/>
                    <a:pt x="313987" y="95247"/>
                    <a:pt x="300505" y="81645"/>
                  </a:cubicBezTo>
                  <a:lnTo>
                    <a:pt x="328660" y="60276"/>
                  </a:lnTo>
                  <a:lnTo>
                    <a:pt x="323880" y="53972"/>
                  </a:lnTo>
                  <a:lnTo>
                    <a:pt x="294730" y="76095"/>
                  </a:lnTo>
                  <a:cubicBezTo>
                    <a:pt x="283103" y="65524"/>
                    <a:pt x="269847" y="56717"/>
                    <a:pt x="255430" y="50036"/>
                  </a:cubicBezTo>
                  <a:lnTo>
                    <a:pt x="276437" y="22289"/>
                  </a:lnTo>
                  <a:lnTo>
                    <a:pt x="270134" y="17508"/>
                  </a:lnTo>
                  <a:lnTo>
                    <a:pt x="247920" y="46824"/>
                  </a:lnTo>
                  <a:cubicBezTo>
                    <a:pt x="231347" y="40189"/>
                    <a:pt x="213371" y="36359"/>
                    <a:pt x="194581" y="35891"/>
                  </a:cubicBezTo>
                  <a:lnTo>
                    <a:pt x="194581" y="0"/>
                  </a:lnTo>
                  <a:lnTo>
                    <a:pt x="186664" y="0"/>
                  </a:lnTo>
                  <a:lnTo>
                    <a:pt x="186664" y="35891"/>
                  </a:lnTo>
                  <a:cubicBezTo>
                    <a:pt x="167859" y="36374"/>
                    <a:pt x="149868" y="40204"/>
                    <a:pt x="133280" y="46839"/>
                  </a:cubicBezTo>
                  <a:lnTo>
                    <a:pt x="111067" y="17523"/>
                  </a:lnTo>
                  <a:lnTo>
                    <a:pt x="104763" y="22304"/>
                  </a:lnTo>
                  <a:lnTo>
                    <a:pt x="125785" y="50067"/>
                  </a:lnTo>
                  <a:cubicBezTo>
                    <a:pt x="111368" y="56747"/>
                    <a:pt x="98113" y="65554"/>
                    <a:pt x="86501" y="76125"/>
                  </a:cubicBezTo>
                  <a:lnTo>
                    <a:pt x="57320" y="53972"/>
                  </a:lnTo>
                  <a:lnTo>
                    <a:pt x="52540" y="60276"/>
                  </a:lnTo>
                  <a:lnTo>
                    <a:pt x="80725" y="81675"/>
                  </a:lnTo>
                  <a:cubicBezTo>
                    <a:pt x="67243" y="95277"/>
                    <a:pt x="56265" y="111353"/>
                    <a:pt x="48544" y="129163"/>
                  </a:cubicBezTo>
                  <a:lnTo>
                    <a:pt x="14432" y="117521"/>
                  </a:lnTo>
                  <a:lnTo>
                    <a:pt x="11883" y="125016"/>
                  </a:lnTo>
                  <a:lnTo>
                    <a:pt x="45573" y="136507"/>
                  </a:lnTo>
                  <a:cubicBezTo>
                    <a:pt x="39706" y="152190"/>
                    <a:pt x="36344" y="169065"/>
                    <a:pt x="35891" y="186664"/>
                  </a:cubicBezTo>
                  <a:lnTo>
                    <a:pt x="0" y="186664"/>
                  </a:lnTo>
                  <a:lnTo>
                    <a:pt x="0" y="194581"/>
                  </a:lnTo>
                  <a:lnTo>
                    <a:pt x="35891" y="194581"/>
                  </a:lnTo>
                  <a:cubicBezTo>
                    <a:pt x="37610" y="262518"/>
                    <a:pt x="83258" y="319702"/>
                    <a:pt x="145450" y="338719"/>
                  </a:cubicBezTo>
                  <a:lnTo>
                    <a:pt x="145450" y="368291"/>
                  </a:lnTo>
                  <a:lnTo>
                    <a:pt x="135210" y="368291"/>
                  </a:lnTo>
                  <a:cubicBezTo>
                    <a:pt x="123010" y="368291"/>
                    <a:pt x="113102" y="378214"/>
                    <a:pt x="113102" y="390414"/>
                  </a:cubicBezTo>
                  <a:cubicBezTo>
                    <a:pt x="113102" y="397939"/>
                    <a:pt x="116888" y="404574"/>
                    <a:pt x="122648" y="408571"/>
                  </a:cubicBezTo>
                  <a:cubicBezTo>
                    <a:pt x="116888" y="412567"/>
                    <a:pt x="113102" y="419217"/>
                    <a:pt x="113102" y="426727"/>
                  </a:cubicBezTo>
                  <a:cubicBezTo>
                    <a:pt x="113102" y="438927"/>
                    <a:pt x="123025" y="448850"/>
                    <a:pt x="135210" y="448850"/>
                  </a:cubicBezTo>
                  <a:lnTo>
                    <a:pt x="246035" y="448850"/>
                  </a:lnTo>
                  <a:cubicBezTo>
                    <a:pt x="258220" y="448850"/>
                    <a:pt x="268143" y="438927"/>
                    <a:pt x="268143" y="426727"/>
                  </a:cubicBezTo>
                  <a:cubicBezTo>
                    <a:pt x="268143" y="419202"/>
                    <a:pt x="264358" y="412567"/>
                    <a:pt x="258597" y="408571"/>
                  </a:cubicBezTo>
                  <a:cubicBezTo>
                    <a:pt x="264358" y="404574"/>
                    <a:pt x="268143" y="397924"/>
                    <a:pt x="268143" y="390414"/>
                  </a:cubicBezTo>
                  <a:cubicBezTo>
                    <a:pt x="268143" y="378214"/>
                    <a:pt x="258220" y="368291"/>
                    <a:pt x="246035" y="368291"/>
                  </a:cubicBezTo>
                  <a:lnTo>
                    <a:pt x="235796" y="368291"/>
                  </a:lnTo>
                  <a:lnTo>
                    <a:pt x="235796" y="338719"/>
                  </a:lnTo>
                  <a:cubicBezTo>
                    <a:pt x="298002" y="319702"/>
                    <a:pt x="343650" y="262518"/>
                    <a:pt x="345369" y="194581"/>
                  </a:cubicBezTo>
                  <a:lnTo>
                    <a:pt x="381200" y="194581"/>
                  </a:lnTo>
                  <a:lnTo>
                    <a:pt x="381200" y="186664"/>
                  </a:lnTo>
                  <a:lnTo>
                    <a:pt x="345339" y="186664"/>
                  </a:lnTo>
                  <a:cubicBezTo>
                    <a:pt x="344902" y="169065"/>
                    <a:pt x="341539" y="152175"/>
                    <a:pt x="335658" y="136492"/>
                  </a:cubicBezTo>
                  <a:close/>
                  <a:moveTo>
                    <a:pt x="260211" y="426712"/>
                  </a:moveTo>
                  <a:cubicBezTo>
                    <a:pt x="260211" y="434539"/>
                    <a:pt x="253847" y="440918"/>
                    <a:pt x="246020" y="440918"/>
                  </a:cubicBezTo>
                  <a:lnTo>
                    <a:pt x="135195" y="440918"/>
                  </a:lnTo>
                  <a:cubicBezTo>
                    <a:pt x="127368" y="440918"/>
                    <a:pt x="121004" y="434554"/>
                    <a:pt x="121004" y="426712"/>
                  </a:cubicBezTo>
                  <a:cubicBezTo>
                    <a:pt x="121004" y="418886"/>
                    <a:pt x="127368" y="412507"/>
                    <a:pt x="135195" y="412507"/>
                  </a:cubicBezTo>
                  <a:lnTo>
                    <a:pt x="246020" y="412507"/>
                  </a:lnTo>
                  <a:cubicBezTo>
                    <a:pt x="253847" y="412522"/>
                    <a:pt x="260211" y="418886"/>
                    <a:pt x="260211" y="426712"/>
                  </a:cubicBezTo>
                  <a:close/>
                  <a:moveTo>
                    <a:pt x="246020" y="376193"/>
                  </a:moveTo>
                  <a:cubicBezTo>
                    <a:pt x="253847" y="376193"/>
                    <a:pt x="260211" y="382557"/>
                    <a:pt x="260211" y="390399"/>
                  </a:cubicBezTo>
                  <a:cubicBezTo>
                    <a:pt x="260211" y="398226"/>
                    <a:pt x="253847" y="404605"/>
                    <a:pt x="246020" y="404605"/>
                  </a:cubicBezTo>
                  <a:lnTo>
                    <a:pt x="135195" y="404605"/>
                  </a:lnTo>
                  <a:cubicBezTo>
                    <a:pt x="127368" y="404605"/>
                    <a:pt x="121004" y="398241"/>
                    <a:pt x="121004" y="390399"/>
                  </a:cubicBezTo>
                  <a:cubicBezTo>
                    <a:pt x="121004" y="382572"/>
                    <a:pt x="127368" y="376193"/>
                    <a:pt x="135195" y="376193"/>
                  </a:cubicBezTo>
                  <a:lnTo>
                    <a:pt x="145435" y="376193"/>
                  </a:lnTo>
                  <a:lnTo>
                    <a:pt x="235781" y="376193"/>
                  </a:lnTo>
                  <a:lnTo>
                    <a:pt x="246020" y="376193"/>
                  </a:lnTo>
                  <a:close/>
                  <a:moveTo>
                    <a:pt x="227864" y="368276"/>
                  </a:moveTo>
                  <a:lnTo>
                    <a:pt x="153352" y="368276"/>
                  </a:lnTo>
                  <a:lnTo>
                    <a:pt x="153352" y="340890"/>
                  </a:lnTo>
                  <a:cubicBezTo>
                    <a:pt x="165295" y="343861"/>
                    <a:pt x="177767" y="345445"/>
                    <a:pt x="190615" y="345445"/>
                  </a:cubicBezTo>
                  <a:cubicBezTo>
                    <a:pt x="203464" y="345445"/>
                    <a:pt x="215935" y="343846"/>
                    <a:pt x="227879" y="340890"/>
                  </a:cubicBezTo>
                  <a:lnTo>
                    <a:pt x="227864" y="368276"/>
                  </a:lnTo>
                  <a:lnTo>
                    <a:pt x="227864" y="368276"/>
                  </a:lnTo>
                  <a:close/>
                  <a:moveTo>
                    <a:pt x="197190" y="337377"/>
                  </a:moveTo>
                  <a:lnTo>
                    <a:pt x="278187" y="180572"/>
                  </a:lnTo>
                  <a:lnTo>
                    <a:pt x="271159" y="176937"/>
                  </a:lnTo>
                  <a:lnTo>
                    <a:pt x="190615" y="332868"/>
                  </a:lnTo>
                  <a:lnTo>
                    <a:pt x="110071" y="176922"/>
                  </a:lnTo>
                  <a:lnTo>
                    <a:pt x="103044" y="180556"/>
                  </a:lnTo>
                  <a:lnTo>
                    <a:pt x="184040" y="337377"/>
                  </a:lnTo>
                  <a:cubicBezTo>
                    <a:pt x="106075" y="333923"/>
                    <a:pt x="43703" y="269425"/>
                    <a:pt x="43703" y="190630"/>
                  </a:cubicBezTo>
                  <a:cubicBezTo>
                    <a:pt x="43703" y="109619"/>
                    <a:pt x="109604" y="43703"/>
                    <a:pt x="190615" y="43703"/>
                  </a:cubicBezTo>
                  <a:cubicBezTo>
                    <a:pt x="271627" y="43703"/>
                    <a:pt x="337543" y="109604"/>
                    <a:pt x="337543" y="190630"/>
                  </a:cubicBezTo>
                  <a:cubicBezTo>
                    <a:pt x="337528" y="269425"/>
                    <a:pt x="275155" y="333908"/>
                    <a:pt x="197190" y="337377"/>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76" name="Freeform: Shape 75">
              <a:extLst>
                <a:ext uri="{FF2B5EF4-FFF2-40B4-BE49-F238E27FC236}">
                  <a16:creationId xmlns:a16="http://schemas.microsoft.com/office/drawing/2014/main" id="{214360F4-9385-4788-9FEC-9537CF13EC5B}"/>
                </a:ext>
              </a:extLst>
            </p:cNvPr>
            <p:cNvSpPr/>
            <p:nvPr/>
          </p:nvSpPr>
          <p:spPr>
            <a:xfrm>
              <a:off x="4084082" y="346791"/>
              <a:ext cx="101038" cy="101038"/>
            </a:xfrm>
            <a:custGeom>
              <a:avLst/>
              <a:gdLst>
                <a:gd name="connsiteX0" fmla="*/ 51137 w 101038"/>
                <a:gd name="connsiteY0" fmla="*/ 0 h 101038"/>
                <a:gd name="connsiteX1" fmla="*/ 38183 w 101038"/>
                <a:gd name="connsiteY1" fmla="*/ 1855 h 101038"/>
                <a:gd name="connsiteX2" fmla="*/ 31699 w 101038"/>
                <a:gd name="connsiteY2" fmla="*/ 3559 h 101038"/>
                <a:gd name="connsiteX3" fmla="*/ 36328 w 101038"/>
                <a:gd name="connsiteY3" fmla="*/ 8415 h 101038"/>
                <a:gd name="connsiteX4" fmla="*/ 42059 w 101038"/>
                <a:gd name="connsiteY4" fmla="*/ 22560 h 101038"/>
                <a:gd name="connsiteX5" fmla="*/ 21535 w 101038"/>
                <a:gd name="connsiteY5" fmla="*/ 43084 h 101038"/>
                <a:gd name="connsiteX6" fmla="*/ 7872 w 101038"/>
                <a:gd name="connsiteY6" fmla="*/ 37746 h 101038"/>
                <a:gd name="connsiteX7" fmla="*/ 2865 w 101038"/>
                <a:gd name="connsiteY7" fmla="*/ 33222 h 101038"/>
                <a:gd name="connsiteX8" fmla="*/ 1357 w 101038"/>
                <a:gd name="connsiteY8" fmla="*/ 39797 h 101038"/>
                <a:gd name="connsiteX9" fmla="*/ 0 w 101038"/>
                <a:gd name="connsiteY9" fmla="*/ 51167 h 101038"/>
                <a:gd name="connsiteX10" fmla="*/ 51152 w 101038"/>
                <a:gd name="connsiteY10" fmla="*/ 102320 h 101038"/>
                <a:gd name="connsiteX11" fmla="*/ 102305 w 101038"/>
                <a:gd name="connsiteY11" fmla="*/ 51167 h 101038"/>
                <a:gd name="connsiteX12" fmla="*/ 51137 w 101038"/>
                <a:gd name="connsiteY12" fmla="*/ 0 h 101038"/>
                <a:gd name="connsiteX13" fmla="*/ 51137 w 101038"/>
                <a:gd name="connsiteY13" fmla="*/ 94388 h 101038"/>
                <a:gd name="connsiteX14" fmla="*/ 7902 w 101038"/>
                <a:gd name="connsiteY14" fmla="*/ 51152 h 101038"/>
                <a:gd name="connsiteX15" fmla="*/ 8083 w 101038"/>
                <a:gd name="connsiteY15" fmla="*/ 47533 h 101038"/>
                <a:gd name="connsiteX16" fmla="*/ 21535 w 101038"/>
                <a:gd name="connsiteY16" fmla="*/ 50986 h 101038"/>
                <a:gd name="connsiteX17" fmla="*/ 49976 w 101038"/>
                <a:gd name="connsiteY17" fmla="*/ 22545 h 101038"/>
                <a:gd name="connsiteX18" fmla="*/ 46101 w 101038"/>
                <a:gd name="connsiteY18" fmla="*/ 8279 h 101038"/>
                <a:gd name="connsiteX19" fmla="*/ 51137 w 101038"/>
                <a:gd name="connsiteY19" fmla="*/ 7917 h 101038"/>
                <a:gd name="connsiteX20" fmla="*/ 94373 w 101038"/>
                <a:gd name="connsiteY20" fmla="*/ 51152 h 101038"/>
                <a:gd name="connsiteX21" fmla="*/ 51137 w 101038"/>
                <a:gd name="connsiteY21" fmla="*/ 94388 h 10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1038" h="101038">
                  <a:moveTo>
                    <a:pt x="51137" y="0"/>
                  </a:moveTo>
                  <a:cubicBezTo>
                    <a:pt x="47096" y="0"/>
                    <a:pt x="42979" y="588"/>
                    <a:pt x="38183" y="1855"/>
                  </a:cubicBezTo>
                  <a:lnTo>
                    <a:pt x="31699" y="3559"/>
                  </a:lnTo>
                  <a:lnTo>
                    <a:pt x="36328" y="8415"/>
                  </a:lnTo>
                  <a:cubicBezTo>
                    <a:pt x="40023" y="12290"/>
                    <a:pt x="42059" y="17312"/>
                    <a:pt x="42059" y="22560"/>
                  </a:cubicBezTo>
                  <a:cubicBezTo>
                    <a:pt x="42059" y="33885"/>
                    <a:pt x="32845" y="43084"/>
                    <a:pt x="21535" y="43084"/>
                  </a:cubicBezTo>
                  <a:cubicBezTo>
                    <a:pt x="16543" y="43084"/>
                    <a:pt x="11687" y="41184"/>
                    <a:pt x="7872" y="37746"/>
                  </a:cubicBezTo>
                  <a:lnTo>
                    <a:pt x="2865" y="33222"/>
                  </a:lnTo>
                  <a:lnTo>
                    <a:pt x="1357" y="39797"/>
                  </a:lnTo>
                  <a:cubicBezTo>
                    <a:pt x="437" y="43808"/>
                    <a:pt x="0" y="47533"/>
                    <a:pt x="0" y="51167"/>
                  </a:cubicBezTo>
                  <a:cubicBezTo>
                    <a:pt x="0" y="79368"/>
                    <a:pt x="22952" y="102320"/>
                    <a:pt x="51152" y="102320"/>
                  </a:cubicBezTo>
                  <a:cubicBezTo>
                    <a:pt x="79353" y="102320"/>
                    <a:pt x="102305" y="79368"/>
                    <a:pt x="102305" y="51167"/>
                  </a:cubicBezTo>
                  <a:cubicBezTo>
                    <a:pt x="102305" y="22967"/>
                    <a:pt x="79338" y="0"/>
                    <a:pt x="51137" y="0"/>
                  </a:cubicBezTo>
                  <a:close/>
                  <a:moveTo>
                    <a:pt x="51137" y="94388"/>
                  </a:moveTo>
                  <a:cubicBezTo>
                    <a:pt x="27295" y="94388"/>
                    <a:pt x="7902" y="74994"/>
                    <a:pt x="7902" y="51152"/>
                  </a:cubicBezTo>
                  <a:cubicBezTo>
                    <a:pt x="7902" y="49961"/>
                    <a:pt x="7962" y="48755"/>
                    <a:pt x="8083" y="47533"/>
                  </a:cubicBezTo>
                  <a:cubicBezTo>
                    <a:pt x="12200" y="49780"/>
                    <a:pt x="16815" y="50986"/>
                    <a:pt x="21535" y="50986"/>
                  </a:cubicBezTo>
                  <a:cubicBezTo>
                    <a:pt x="37218" y="50986"/>
                    <a:pt x="49976" y="38229"/>
                    <a:pt x="49976" y="22545"/>
                  </a:cubicBezTo>
                  <a:cubicBezTo>
                    <a:pt x="49976" y="17493"/>
                    <a:pt x="48619" y="12592"/>
                    <a:pt x="46101" y="8279"/>
                  </a:cubicBezTo>
                  <a:cubicBezTo>
                    <a:pt x="47850" y="8038"/>
                    <a:pt x="49509" y="7917"/>
                    <a:pt x="51137" y="7917"/>
                  </a:cubicBezTo>
                  <a:cubicBezTo>
                    <a:pt x="74979" y="7917"/>
                    <a:pt x="94373" y="27310"/>
                    <a:pt x="94373" y="51152"/>
                  </a:cubicBezTo>
                  <a:cubicBezTo>
                    <a:pt x="94373" y="74994"/>
                    <a:pt x="74979" y="94388"/>
                    <a:pt x="51137" y="94388"/>
                  </a:cubicBezTo>
                  <a:close/>
                </a:path>
              </a:pathLst>
            </a:custGeom>
            <a:grpFill/>
            <a:ln w="1506" cap="flat">
              <a:solidFill>
                <a:schemeClr val="bg1"/>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78" name="Graphic 76">
            <a:extLst>
              <a:ext uri="{FF2B5EF4-FFF2-40B4-BE49-F238E27FC236}">
                <a16:creationId xmlns:a16="http://schemas.microsoft.com/office/drawing/2014/main" id="{67EE1FF6-F3E3-4FA0-A938-89460FDB758C}"/>
              </a:ext>
            </a:extLst>
          </p:cNvPr>
          <p:cNvGrpSpPr/>
          <p:nvPr/>
        </p:nvGrpSpPr>
        <p:grpSpPr>
          <a:xfrm>
            <a:off x="11590844" y="1153085"/>
            <a:ext cx="451875" cy="593209"/>
            <a:chOff x="3974290" y="864813"/>
            <a:chExt cx="338906" cy="444907"/>
          </a:xfrm>
          <a:solidFill>
            <a:schemeClr val="accent2"/>
          </a:solidFill>
        </p:grpSpPr>
        <p:sp>
          <p:nvSpPr>
            <p:cNvPr id="79" name="Freeform: Shape 78">
              <a:extLst>
                <a:ext uri="{FF2B5EF4-FFF2-40B4-BE49-F238E27FC236}">
                  <a16:creationId xmlns:a16="http://schemas.microsoft.com/office/drawing/2014/main" id="{F689583C-AA78-48E2-927F-609D064DDCC7}"/>
                </a:ext>
              </a:extLst>
            </p:cNvPr>
            <p:cNvSpPr/>
            <p:nvPr/>
          </p:nvSpPr>
          <p:spPr>
            <a:xfrm>
              <a:off x="3974290" y="1296108"/>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0" name="Freeform: Shape 79">
              <a:extLst>
                <a:ext uri="{FF2B5EF4-FFF2-40B4-BE49-F238E27FC236}">
                  <a16:creationId xmlns:a16="http://schemas.microsoft.com/office/drawing/2014/main" id="{4D7BD8B2-E46D-42C9-B07C-ADFF2F81A070}"/>
                </a:ext>
              </a:extLst>
            </p:cNvPr>
            <p:cNvSpPr/>
            <p:nvPr/>
          </p:nvSpPr>
          <p:spPr>
            <a:xfrm>
              <a:off x="3974962" y="864813"/>
              <a:ext cx="338906" cy="110480"/>
            </a:xfrm>
            <a:custGeom>
              <a:avLst/>
              <a:gdLst>
                <a:gd name="connsiteX0" fmla="*/ 687 w 338906"/>
                <a:gd name="connsiteY0" fmla="*/ 105871 h 110480"/>
                <a:gd name="connsiteX1" fmla="*/ 687 w 338906"/>
                <a:gd name="connsiteY1" fmla="*/ 105871 h 110480"/>
                <a:gd name="connsiteX2" fmla="*/ 1374 w 338906"/>
                <a:gd name="connsiteY2" fmla="*/ 107229 h 110480"/>
                <a:gd name="connsiteX3" fmla="*/ 2732 w 338906"/>
                <a:gd name="connsiteY3" fmla="*/ 108588 h 110480"/>
                <a:gd name="connsiteX4" fmla="*/ 3419 w 338906"/>
                <a:gd name="connsiteY4" fmla="*/ 109275 h 110480"/>
                <a:gd name="connsiteX5" fmla="*/ 4778 w 338906"/>
                <a:gd name="connsiteY5" fmla="*/ 110633 h 110480"/>
                <a:gd name="connsiteX6" fmla="*/ 5464 w 338906"/>
                <a:gd name="connsiteY6" fmla="*/ 111320 h 110480"/>
                <a:gd name="connsiteX7" fmla="*/ 6823 w 338906"/>
                <a:gd name="connsiteY7" fmla="*/ 111320 h 110480"/>
                <a:gd name="connsiteX8" fmla="*/ 7510 w 338906"/>
                <a:gd name="connsiteY8" fmla="*/ 111320 h 110480"/>
                <a:gd name="connsiteX9" fmla="*/ 332247 w 338906"/>
                <a:gd name="connsiteY9" fmla="*/ 111320 h 110480"/>
                <a:gd name="connsiteX10" fmla="*/ 332247 w 338906"/>
                <a:gd name="connsiteY10" fmla="*/ 111320 h 110480"/>
                <a:gd name="connsiteX11" fmla="*/ 332247 w 338906"/>
                <a:gd name="connsiteY11" fmla="*/ 111320 h 110480"/>
                <a:gd name="connsiteX12" fmla="*/ 334965 w 338906"/>
                <a:gd name="connsiteY12" fmla="*/ 110633 h 110480"/>
                <a:gd name="connsiteX13" fmla="*/ 334965 w 338906"/>
                <a:gd name="connsiteY13" fmla="*/ 110633 h 110480"/>
                <a:gd name="connsiteX14" fmla="*/ 338369 w 338906"/>
                <a:gd name="connsiteY14" fmla="*/ 107916 h 110480"/>
                <a:gd name="connsiteX15" fmla="*/ 338369 w 338906"/>
                <a:gd name="connsiteY15" fmla="*/ 107229 h 110480"/>
                <a:gd name="connsiteX16" fmla="*/ 338369 w 338906"/>
                <a:gd name="connsiteY16" fmla="*/ 107229 h 110480"/>
                <a:gd name="connsiteX17" fmla="*/ 339055 w 338906"/>
                <a:gd name="connsiteY17" fmla="*/ 104512 h 110480"/>
                <a:gd name="connsiteX18" fmla="*/ 339055 w 338906"/>
                <a:gd name="connsiteY18" fmla="*/ 104512 h 110480"/>
                <a:gd name="connsiteX19" fmla="*/ 339055 w 338906"/>
                <a:gd name="connsiteY19" fmla="*/ 104512 h 110480"/>
                <a:gd name="connsiteX20" fmla="*/ 338369 w 338906"/>
                <a:gd name="connsiteY20" fmla="*/ 101795 h 110480"/>
                <a:gd name="connsiteX21" fmla="*/ 338369 w 338906"/>
                <a:gd name="connsiteY21" fmla="*/ 101795 h 110480"/>
                <a:gd name="connsiteX22" fmla="*/ 337010 w 338906"/>
                <a:gd name="connsiteY22" fmla="*/ 99749 h 110480"/>
                <a:gd name="connsiteX23" fmla="*/ 336323 w 338906"/>
                <a:gd name="connsiteY23" fmla="*/ 99063 h 110480"/>
                <a:gd name="connsiteX24" fmla="*/ 335636 w 338906"/>
                <a:gd name="connsiteY24" fmla="*/ 98376 h 110480"/>
                <a:gd name="connsiteX25" fmla="*/ 172932 w 338906"/>
                <a:gd name="connsiteY25" fmla="*/ 1019 h 110480"/>
                <a:gd name="connsiteX26" fmla="*/ 165437 w 338906"/>
                <a:gd name="connsiteY26" fmla="*/ 1019 h 110480"/>
                <a:gd name="connsiteX27" fmla="*/ 3419 w 338906"/>
                <a:gd name="connsiteY27" fmla="*/ 97017 h 110480"/>
                <a:gd name="connsiteX28" fmla="*/ 2732 w 338906"/>
                <a:gd name="connsiteY28" fmla="*/ 97704 h 110480"/>
                <a:gd name="connsiteX29" fmla="*/ 2045 w 338906"/>
                <a:gd name="connsiteY29" fmla="*/ 98391 h 110480"/>
                <a:gd name="connsiteX30" fmla="*/ 687 w 338906"/>
                <a:gd name="connsiteY30" fmla="*/ 100436 h 110480"/>
                <a:gd name="connsiteX31" fmla="*/ 687 w 338906"/>
                <a:gd name="connsiteY31" fmla="*/ 100436 h 110480"/>
                <a:gd name="connsiteX32" fmla="*/ 0 w 338906"/>
                <a:gd name="connsiteY32" fmla="*/ 103153 h 110480"/>
                <a:gd name="connsiteX33" fmla="*/ 0 w 338906"/>
                <a:gd name="connsiteY33" fmla="*/ 103153 h 110480"/>
                <a:gd name="connsiteX34" fmla="*/ 0 w 338906"/>
                <a:gd name="connsiteY34" fmla="*/ 103153 h 110480"/>
                <a:gd name="connsiteX35" fmla="*/ 687 w 338906"/>
                <a:gd name="connsiteY35" fmla="*/ 105871 h 110480"/>
                <a:gd name="connsiteX36" fmla="*/ 169528 w 338906"/>
                <a:gd name="connsiteY36" fmla="*/ 16008 h 110480"/>
                <a:gd name="connsiteX37" fmla="*/ 305687 w 338906"/>
                <a:gd name="connsiteY37" fmla="*/ 96346 h 110480"/>
                <a:gd name="connsiteX38" fmla="*/ 33368 w 338906"/>
                <a:gd name="connsiteY38" fmla="*/ 96346 h 110480"/>
                <a:gd name="connsiteX39" fmla="*/ 169528 w 338906"/>
                <a:gd name="connsiteY39" fmla="*/ 16008 h 11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8906" h="110480">
                  <a:moveTo>
                    <a:pt x="687" y="105871"/>
                  </a:moveTo>
                  <a:lnTo>
                    <a:pt x="687" y="105871"/>
                  </a:lnTo>
                  <a:cubicBezTo>
                    <a:pt x="687" y="106557"/>
                    <a:pt x="687" y="106557"/>
                    <a:pt x="1374" y="107229"/>
                  </a:cubicBezTo>
                  <a:cubicBezTo>
                    <a:pt x="1374" y="107916"/>
                    <a:pt x="2060" y="107916"/>
                    <a:pt x="2732" y="108588"/>
                  </a:cubicBezTo>
                  <a:cubicBezTo>
                    <a:pt x="2732" y="108588"/>
                    <a:pt x="2732" y="108588"/>
                    <a:pt x="3419" y="109275"/>
                  </a:cubicBezTo>
                  <a:cubicBezTo>
                    <a:pt x="4106" y="109961"/>
                    <a:pt x="4778" y="109961"/>
                    <a:pt x="4778" y="110633"/>
                  </a:cubicBezTo>
                  <a:cubicBezTo>
                    <a:pt x="4778" y="110633"/>
                    <a:pt x="5464" y="110633"/>
                    <a:pt x="5464" y="111320"/>
                  </a:cubicBezTo>
                  <a:cubicBezTo>
                    <a:pt x="6151" y="111320"/>
                    <a:pt x="6823" y="111320"/>
                    <a:pt x="6823" y="111320"/>
                  </a:cubicBezTo>
                  <a:lnTo>
                    <a:pt x="7510" y="111320"/>
                  </a:lnTo>
                  <a:lnTo>
                    <a:pt x="332247" y="111320"/>
                  </a:lnTo>
                  <a:lnTo>
                    <a:pt x="332247" y="111320"/>
                  </a:lnTo>
                  <a:lnTo>
                    <a:pt x="332247" y="111320"/>
                  </a:lnTo>
                  <a:cubicBezTo>
                    <a:pt x="332934" y="111320"/>
                    <a:pt x="334293" y="111320"/>
                    <a:pt x="334965" y="110633"/>
                  </a:cubicBezTo>
                  <a:lnTo>
                    <a:pt x="334965" y="110633"/>
                  </a:lnTo>
                  <a:cubicBezTo>
                    <a:pt x="336323" y="109947"/>
                    <a:pt x="337682" y="109275"/>
                    <a:pt x="338369" y="107916"/>
                  </a:cubicBezTo>
                  <a:lnTo>
                    <a:pt x="338369" y="107229"/>
                  </a:lnTo>
                  <a:lnTo>
                    <a:pt x="338369" y="107229"/>
                  </a:lnTo>
                  <a:cubicBezTo>
                    <a:pt x="339055" y="106543"/>
                    <a:pt x="339055" y="105184"/>
                    <a:pt x="339055" y="104512"/>
                  </a:cubicBezTo>
                  <a:lnTo>
                    <a:pt x="339055" y="104512"/>
                  </a:lnTo>
                  <a:lnTo>
                    <a:pt x="339055" y="104512"/>
                  </a:lnTo>
                  <a:cubicBezTo>
                    <a:pt x="339055" y="103825"/>
                    <a:pt x="339055" y="102467"/>
                    <a:pt x="338369" y="101795"/>
                  </a:cubicBezTo>
                  <a:lnTo>
                    <a:pt x="338369" y="101795"/>
                  </a:lnTo>
                  <a:cubicBezTo>
                    <a:pt x="338369" y="101108"/>
                    <a:pt x="337682" y="100436"/>
                    <a:pt x="337010" y="99749"/>
                  </a:cubicBezTo>
                  <a:cubicBezTo>
                    <a:pt x="337010" y="99749"/>
                    <a:pt x="337010" y="99749"/>
                    <a:pt x="336323" y="99063"/>
                  </a:cubicBezTo>
                  <a:lnTo>
                    <a:pt x="335636" y="98376"/>
                  </a:lnTo>
                  <a:lnTo>
                    <a:pt x="172932" y="1019"/>
                  </a:lnTo>
                  <a:cubicBezTo>
                    <a:pt x="170886" y="-340"/>
                    <a:pt x="168169" y="-340"/>
                    <a:pt x="165437" y="1019"/>
                  </a:cubicBezTo>
                  <a:lnTo>
                    <a:pt x="3419" y="97017"/>
                  </a:lnTo>
                  <a:cubicBezTo>
                    <a:pt x="2732" y="97017"/>
                    <a:pt x="2732" y="97704"/>
                    <a:pt x="2732" y="97704"/>
                  </a:cubicBezTo>
                  <a:cubicBezTo>
                    <a:pt x="2732" y="97704"/>
                    <a:pt x="2732" y="97704"/>
                    <a:pt x="2045" y="98391"/>
                  </a:cubicBezTo>
                  <a:cubicBezTo>
                    <a:pt x="1359" y="99078"/>
                    <a:pt x="1359" y="99749"/>
                    <a:pt x="687" y="100436"/>
                  </a:cubicBezTo>
                  <a:lnTo>
                    <a:pt x="687" y="100436"/>
                  </a:lnTo>
                  <a:cubicBezTo>
                    <a:pt x="0" y="101123"/>
                    <a:pt x="0" y="102482"/>
                    <a:pt x="0" y="103153"/>
                  </a:cubicBezTo>
                  <a:lnTo>
                    <a:pt x="0" y="103153"/>
                  </a:lnTo>
                  <a:lnTo>
                    <a:pt x="0" y="103153"/>
                  </a:lnTo>
                  <a:cubicBezTo>
                    <a:pt x="15" y="104512"/>
                    <a:pt x="15" y="105184"/>
                    <a:pt x="687" y="105871"/>
                  </a:cubicBezTo>
                  <a:close/>
                  <a:moveTo>
                    <a:pt x="169528" y="16008"/>
                  </a:moveTo>
                  <a:lnTo>
                    <a:pt x="305687" y="96346"/>
                  </a:lnTo>
                  <a:lnTo>
                    <a:pt x="33368" y="96346"/>
                  </a:lnTo>
                  <a:lnTo>
                    <a:pt x="169528" y="16008"/>
                  </a:ln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1" name="Freeform: Shape 80">
              <a:extLst>
                <a:ext uri="{FF2B5EF4-FFF2-40B4-BE49-F238E27FC236}">
                  <a16:creationId xmlns:a16="http://schemas.microsoft.com/office/drawing/2014/main" id="{3267AC03-D3E1-4BD6-A857-AFD737A2CCD3}"/>
                </a:ext>
              </a:extLst>
            </p:cNvPr>
            <p:cNvSpPr/>
            <p:nvPr/>
          </p:nvSpPr>
          <p:spPr>
            <a:xfrm>
              <a:off x="4110435"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2" name="Freeform: Shape 81">
              <a:extLst>
                <a:ext uri="{FF2B5EF4-FFF2-40B4-BE49-F238E27FC236}">
                  <a16:creationId xmlns:a16="http://schemas.microsoft.com/office/drawing/2014/main" id="{B4699F4E-E384-43B0-9842-7FD9040B98E0}"/>
                </a:ext>
              </a:extLst>
            </p:cNvPr>
            <p:cNvSpPr/>
            <p:nvPr/>
          </p:nvSpPr>
          <p:spPr>
            <a:xfrm>
              <a:off x="4057329"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3" name="Freeform: Shape 82">
              <a:extLst>
                <a:ext uri="{FF2B5EF4-FFF2-40B4-BE49-F238E27FC236}">
                  <a16:creationId xmlns:a16="http://schemas.microsoft.com/office/drawing/2014/main" id="{7C67A079-CE19-476B-A8B8-BE0CB0128CAF}"/>
                </a:ext>
              </a:extLst>
            </p:cNvPr>
            <p:cNvSpPr/>
            <p:nvPr/>
          </p:nvSpPr>
          <p:spPr>
            <a:xfrm>
              <a:off x="4004911"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4" name="Freeform: Shape 83">
              <a:extLst>
                <a:ext uri="{FF2B5EF4-FFF2-40B4-BE49-F238E27FC236}">
                  <a16:creationId xmlns:a16="http://schemas.microsoft.com/office/drawing/2014/main" id="{CA0A53F3-D7DE-435E-99D0-DC48E369847A}"/>
                </a:ext>
              </a:extLst>
            </p:cNvPr>
            <p:cNvSpPr/>
            <p:nvPr/>
          </p:nvSpPr>
          <p:spPr>
            <a:xfrm>
              <a:off x="4162853" y="1035345"/>
              <a:ext cx="14930" cy="195580"/>
            </a:xfrm>
            <a:custGeom>
              <a:avLst/>
              <a:gdLst>
                <a:gd name="connsiteX0" fmla="*/ 14989 w 14929"/>
                <a:gd name="connsiteY0" fmla="*/ 188593 h 195579"/>
                <a:gd name="connsiteX1" fmla="*/ 14989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89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89" y="188593"/>
                  </a:moveTo>
                  <a:lnTo>
                    <a:pt x="14989" y="7495"/>
                  </a:lnTo>
                  <a:cubicBezTo>
                    <a:pt x="14989" y="3404"/>
                    <a:pt x="11586" y="0"/>
                    <a:pt x="7495" y="0"/>
                  </a:cubicBezTo>
                  <a:cubicBezTo>
                    <a:pt x="3404" y="0"/>
                    <a:pt x="0" y="3404"/>
                    <a:pt x="0" y="7495"/>
                  </a:cubicBezTo>
                  <a:lnTo>
                    <a:pt x="0" y="188593"/>
                  </a:lnTo>
                  <a:cubicBezTo>
                    <a:pt x="0" y="192684"/>
                    <a:pt x="3404" y="196088"/>
                    <a:pt x="7495" y="196088"/>
                  </a:cubicBezTo>
                  <a:cubicBezTo>
                    <a:pt x="11586" y="196088"/>
                    <a:pt x="14989" y="192684"/>
                    <a:pt x="14989"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5" name="Freeform: Shape 84">
              <a:extLst>
                <a:ext uri="{FF2B5EF4-FFF2-40B4-BE49-F238E27FC236}">
                  <a16:creationId xmlns:a16="http://schemas.microsoft.com/office/drawing/2014/main" id="{B57A4413-A52B-49E9-A4DF-E97AD607A622}"/>
                </a:ext>
              </a:extLst>
            </p:cNvPr>
            <p:cNvSpPr/>
            <p:nvPr/>
          </p:nvSpPr>
          <p:spPr>
            <a:xfrm>
              <a:off x="4215958"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6" name="Freeform: Shape 85">
              <a:extLst>
                <a:ext uri="{FF2B5EF4-FFF2-40B4-BE49-F238E27FC236}">
                  <a16:creationId xmlns:a16="http://schemas.microsoft.com/office/drawing/2014/main" id="{F558F954-16CE-4461-9387-E182F889F80D}"/>
                </a:ext>
              </a:extLst>
            </p:cNvPr>
            <p:cNvSpPr/>
            <p:nvPr/>
          </p:nvSpPr>
          <p:spPr>
            <a:xfrm>
              <a:off x="4268377" y="1035345"/>
              <a:ext cx="14930" cy="195580"/>
            </a:xfrm>
            <a:custGeom>
              <a:avLst/>
              <a:gdLst>
                <a:gd name="connsiteX0" fmla="*/ 14990 w 14929"/>
                <a:gd name="connsiteY0" fmla="*/ 188593 h 195579"/>
                <a:gd name="connsiteX1" fmla="*/ 14990 w 14929"/>
                <a:gd name="connsiteY1" fmla="*/ 7495 h 195579"/>
                <a:gd name="connsiteX2" fmla="*/ 7495 w 14929"/>
                <a:gd name="connsiteY2" fmla="*/ 0 h 195579"/>
                <a:gd name="connsiteX3" fmla="*/ 0 w 14929"/>
                <a:gd name="connsiteY3" fmla="*/ 7495 h 195579"/>
                <a:gd name="connsiteX4" fmla="*/ 0 w 14929"/>
                <a:gd name="connsiteY4" fmla="*/ 188593 h 195579"/>
                <a:gd name="connsiteX5" fmla="*/ 7495 w 14929"/>
                <a:gd name="connsiteY5" fmla="*/ 196088 h 195579"/>
                <a:gd name="connsiteX6" fmla="*/ 14990 w 14929"/>
                <a:gd name="connsiteY6" fmla="*/ 188593 h 19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29" h="195579">
                  <a:moveTo>
                    <a:pt x="14990" y="188593"/>
                  </a:moveTo>
                  <a:lnTo>
                    <a:pt x="14990" y="7495"/>
                  </a:lnTo>
                  <a:cubicBezTo>
                    <a:pt x="14990" y="3404"/>
                    <a:pt x="11586" y="0"/>
                    <a:pt x="7495" y="0"/>
                  </a:cubicBezTo>
                  <a:cubicBezTo>
                    <a:pt x="3404" y="0"/>
                    <a:pt x="0" y="3404"/>
                    <a:pt x="0" y="7495"/>
                  </a:cubicBezTo>
                  <a:lnTo>
                    <a:pt x="0" y="188593"/>
                  </a:lnTo>
                  <a:cubicBezTo>
                    <a:pt x="0" y="192684"/>
                    <a:pt x="3404" y="196088"/>
                    <a:pt x="7495" y="196088"/>
                  </a:cubicBezTo>
                  <a:cubicBezTo>
                    <a:pt x="11586" y="196088"/>
                    <a:pt x="14990" y="192684"/>
                    <a:pt x="14990" y="188593"/>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7" name="Freeform: Shape 86">
              <a:extLst>
                <a:ext uri="{FF2B5EF4-FFF2-40B4-BE49-F238E27FC236}">
                  <a16:creationId xmlns:a16="http://schemas.microsoft.com/office/drawing/2014/main" id="{2C0AA7EA-CAD7-46D5-9FF4-51461CFADFEB}"/>
                </a:ext>
              </a:extLst>
            </p:cNvPr>
            <p:cNvSpPr/>
            <p:nvPr/>
          </p:nvSpPr>
          <p:spPr>
            <a:xfrm>
              <a:off x="3974290" y="994512"/>
              <a:ext cx="338906" cy="14930"/>
            </a:xfrm>
            <a:custGeom>
              <a:avLst/>
              <a:gdLst>
                <a:gd name="connsiteX0" fmla="*/ 332904 w 338906"/>
                <a:gd name="connsiteY0" fmla="*/ 0 h 14929"/>
                <a:gd name="connsiteX1" fmla="*/ 7495 w 338906"/>
                <a:gd name="connsiteY1" fmla="*/ 0 h 14929"/>
                <a:gd name="connsiteX2" fmla="*/ 0 w 338906"/>
                <a:gd name="connsiteY2" fmla="*/ 7480 h 14929"/>
                <a:gd name="connsiteX3" fmla="*/ 7495 w 338906"/>
                <a:gd name="connsiteY3" fmla="*/ 14975 h 14929"/>
                <a:gd name="connsiteX4" fmla="*/ 332232 w 338906"/>
                <a:gd name="connsiteY4" fmla="*/ 14975 h 14929"/>
                <a:gd name="connsiteX5" fmla="*/ 339727 w 338906"/>
                <a:gd name="connsiteY5" fmla="*/ 7480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80"/>
                  </a:cubicBezTo>
                  <a:cubicBezTo>
                    <a:pt x="0" y="11571"/>
                    <a:pt x="3404" y="14975"/>
                    <a:pt x="7495" y="14975"/>
                  </a:cubicBezTo>
                  <a:lnTo>
                    <a:pt x="332232" y="14975"/>
                  </a:lnTo>
                  <a:cubicBezTo>
                    <a:pt x="336323" y="14975"/>
                    <a:pt x="339727" y="11571"/>
                    <a:pt x="339727" y="7480"/>
                  </a:cubicBezTo>
                  <a:cubicBezTo>
                    <a:pt x="339712"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88" name="Freeform: Shape 87">
              <a:extLst>
                <a:ext uri="{FF2B5EF4-FFF2-40B4-BE49-F238E27FC236}">
                  <a16:creationId xmlns:a16="http://schemas.microsoft.com/office/drawing/2014/main" id="{A99E9027-974C-49CC-A0C3-F9380A30DA42}"/>
                </a:ext>
              </a:extLst>
            </p:cNvPr>
            <p:cNvSpPr/>
            <p:nvPr/>
          </p:nvSpPr>
          <p:spPr>
            <a:xfrm>
              <a:off x="3974290" y="1257291"/>
              <a:ext cx="338906" cy="14930"/>
            </a:xfrm>
            <a:custGeom>
              <a:avLst/>
              <a:gdLst>
                <a:gd name="connsiteX0" fmla="*/ 332904 w 338906"/>
                <a:gd name="connsiteY0" fmla="*/ 0 h 14929"/>
                <a:gd name="connsiteX1" fmla="*/ 7495 w 338906"/>
                <a:gd name="connsiteY1" fmla="*/ 0 h 14929"/>
                <a:gd name="connsiteX2" fmla="*/ 0 w 338906"/>
                <a:gd name="connsiteY2" fmla="*/ 7495 h 14929"/>
                <a:gd name="connsiteX3" fmla="*/ 7495 w 338906"/>
                <a:gd name="connsiteY3" fmla="*/ 14989 h 14929"/>
                <a:gd name="connsiteX4" fmla="*/ 332232 w 338906"/>
                <a:gd name="connsiteY4" fmla="*/ 14989 h 14929"/>
                <a:gd name="connsiteX5" fmla="*/ 339727 w 338906"/>
                <a:gd name="connsiteY5" fmla="*/ 7495 h 14929"/>
                <a:gd name="connsiteX6" fmla="*/ 332904 w 338906"/>
                <a:gd name="connsiteY6" fmla="*/ 0 h 14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06" h="14929">
                  <a:moveTo>
                    <a:pt x="332904" y="0"/>
                  </a:moveTo>
                  <a:lnTo>
                    <a:pt x="7495" y="0"/>
                  </a:lnTo>
                  <a:cubicBezTo>
                    <a:pt x="3404" y="0"/>
                    <a:pt x="0" y="3404"/>
                    <a:pt x="0" y="7495"/>
                  </a:cubicBezTo>
                  <a:cubicBezTo>
                    <a:pt x="0" y="11586"/>
                    <a:pt x="3404" y="14989"/>
                    <a:pt x="7495" y="14989"/>
                  </a:cubicBezTo>
                  <a:lnTo>
                    <a:pt x="332232" y="14989"/>
                  </a:lnTo>
                  <a:cubicBezTo>
                    <a:pt x="336323" y="14989"/>
                    <a:pt x="339727" y="11586"/>
                    <a:pt x="339727" y="7495"/>
                  </a:cubicBezTo>
                  <a:cubicBezTo>
                    <a:pt x="339727" y="3404"/>
                    <a:pt x="336308" y="0"/>
                    <a:pt x="332904" y="0"/>
                  </a:cubicBezTo>
                  <a:close/>
                </a:path>
              </a:pathLst>
            </a:custGeom>
            <a:grpFill/>
            <a:ln w="1462"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97" name="Graphic 95">
            <a:extLst>
              <a:ext uri="{FF2B5EF4-FFF2-40B4-BE49-F238E27FC236}">
                <a16:creationId xmlns:a16="http://schemas.microsoft.com/office/drawing/2014/main" id="{14EF9EDB-14EE-42CE-96F7-AB645BEBE70B}"/>
              </a:ext>
            </a:extLst>
          </p:cNvPr>
          <p:cNvGrpSpPr/>
          <p:nvPr/>
        </p:nvGrpSpPr>
        <p:grpSpPr>
          <a:xfrm>
            <a:off x="11528781" y="2815728"/>
            <a:ext cx="576000" cy="576000"/>
            <a:chOff x="3950297" y="2115051"/>
            <a:chExt cx="432000" cy="432000"/>
          </a:xfrm>
          <a:solidFill>
            <a:srgbClr val="FFFFFF"/>
          </a:solidFill>
        </p:grpSpPr>
        <p:sp>
          <p:nvSpPr>
            <p:cNvPr id="98" name="Freeform: Shape 97">
              <a:extLst>
                <a:ext uri="{FF2B5EF4-FFF2-40B4-BE49-F238E27FC236}">
                  <a16:creationId xmlns:a16="http://schemas.microsoft.com/office/drawing/2014/main" id="{3EC8C96E-F73E-4C64-961B-DD11A3DEA081}"/>
                </a:ext>
              </a:extLst>
            </p:cNvPr>
            <p:cNvSpPr/>
            <p:nvPr/>
          </p:nvSpPr>
          <p:spPr>
            <a:xfrm>
              <a:off x="4339271" y="2115051"/>
              <a:ext cx="42040" cy="42040"/>
            </a:xfrm>
            <a:custGeom>
              <a:avLst/>
              <a:gdLst>
                <a:gd name="connsiteX0" fmla="*/ 36010 w 42040"/>
                <a:gd name="connsiteY0" fmla="*/ 0 h 42040"/>
                <a:gd name="connsiteX1" fmla="*/ 0 w 42040"/>
                <a:gd name="connsiteY1" fmla="*/ 0 h 42040"/>
                <a:gd name="connsiteX2" fmla="*/ 0 w 42040"/>
                <a:gd name="connsiteY2" fmla="*/ 14410 h 42040"/>
                <a:gd name="connsiteX3" fmla="*/ 28819 w 42040"/>
                <a:gd name="connsiteY3" fmla="*/ 14410 h 42040"/>
                <a:gd name="connsiteX4" fmla="*/ 28819 w 42040"/>
                <a:gd name="connsiteY4" fmla="*/ 43229 h 42040"/>
                <a:gd name="connsiteX5" fmla="*/ 43229 w 42040"/>
                <a:gd name="connsiteY5" fmla="*/ 43229 h 42040"/>
                <a:gd name="connsiteX6" fmla="*/ 43229 w 42040"/>
                <a:gd name="connsiteY6" fmla="*/ 7205 h 42040"/>
                <a:gd name="connsiteX7" fmla="*/ 36010 w 42040"/>
                <a:gd name="connsiteY7" fmla="*/ 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36010" y="0"/>
                  </a:moveTo>
                  <a:lnTo>
                    <a:pt x="0" y="0"/>
                  </a:lnTo>
                  <a:lnTo>
                    <a:pt x="0" y="14410"/>
                  </a:lnTo>
                  <a:lnTo>
                    <a:pt x="28819" y="14410"/>
                  </a:lnTo>
                  <a:lnTo>
                    <a:pt x="28819" y="43229"/>
                  </a:lnTo>
                  <a:lnTo>
                    <a:pt x="43229" y="43229"/>
                  </a:lnTo>
                  <a:lnTo>
                    <a:pt x="43229" y="7205"/>
                  </a:lnTo>
                  <a:cubicBezTo>
                    <a:pt x="43214" y="3218"/>
                    <a:pt x="39982" y="0"/>
                    <a:pt x="36010" y="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9" name="Freeform: Shape 98">
              <a:extLst>
                <a:ext uri="{FF2B5EF4-FFF2-40B4-BE49-F238E27FC236}">
                  <a16:creationId xmlns:a16="http://schemas.microsoft.com/office/drawing/2014/main" id="{1261D3E9-1683-4FC8-92A4-2B0F514A97BD}"/>
                </a:ext>
              </a:extLst>
            </p:cNvPr>
            <p:cNvSpPr/>
            <p:nvPr/>
          </p:nvSpPr>
          <p:spPr>
            <a:xfrm>
              <a:off x="3950297" y="2115051"/>
              <a:ext cx="42040" cy="42040"/>
            </a:xfrm>
            <a:custGeom>
              <a:avLst/>
              <a:gdLst>
                <a:gd name="connsiteX0" fmla="*/ 14410 w 42040"/>
                <a:gd name="connsiteY0" fmla="*/ 14410 h 42040"/>
                <a:gd name="connsiteX1" fmla="*/ 43229 w 42040"/>
                <a:gd name="connsiteY1" fmla="*/ 14410 h 42040"/>
                <a:gd name="connsiteX2" fmla="*/ 43229 w 42040"/>
                <a:gd name="connsiteY2" fmla="*/ 0 h 42040"/>
                <a:gd name="connsiteX3" fmla="*/ 7205 w 42040"/>
                <a:gd name="connsiteY3" fmla="*/ 0 h 42040"/>
                <a:gd name="connsiteX4" fmla="*/ 0 w 42040"/>
                <a:gd name="connsiteY4" fmla="*/ 7205 h 42040"/>
                <a:gd name="connsiteX5" fmla="*/ 0 w 42040"/>
                <a:gd name="connsiteY5" fmla="*/ 43214 h 42040"/>
                <a:gd name="connsiteX6" fmla="*/ 14410 w 42040"/>
                <a:gd name="connsiteY6" fmla="*/ 43214 h 42040"/>
                <a:gd name="connsiteX7" fmla="*/ 14410 w 42040"/>
                <a:gd name="connsiteY7" fmla="*/ 14410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14410" y="14410"/>
                  </a:moveTo>
                  <a:lnTo>
                    <a:pt x="43229" y="14410"/>
                  </a:lnTo>
                  <a:lnTo>
                    <a:pt x="43229" y="0"/>
                  </a:lnTo>
                  <a:lnTo>
                    <a:pt x="7205" y="0"/>
                  </a:lnTo>
                  <a:cubicBezTo>
                    <a:pt x="3218" y="0"/>
                    <a:pt x="0" y="3218"/>
                    <a:pt x="0" y="7205"/>
                  </a:cubicBezTo>
                  <a:lnTo>
                    <a:pt x="0" y="43214"/>
                  </a:lnTo>
                  <a:lnTo>
                    <a:pt x="14410" y="43214"/>
                  </a:lnTo>
                  <a:lnTo>
                    <a:pt x="14410" y="14410"/>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0" name="Freeform: Shape 99">
              <a:extLst>
                <a:ext uri="{FF2B5EF4-FFF2-40B4-BE49-F238E27FC236}">
                  <a16:creationId xmlns:a16="http://schemas.microsoft.com/office/drawing/2014/main" id="{A4E87840-0DCF-4C0D-BB2D-5D2BB08C4660}"/>
                </a:ext>
              </a:extLst>
            </p:cNvPr>
            <p:cNvSpPr/>
            <p:nvPr/>
          </p:nvSpPr>
          <p:spPr>
            <a:xfrm>
              <a:off x="4339256" y="2504025"/>
              <a:ext cx="42040" cy="42040"/>
            </a:xfrm>
            <a:custGeom>
              <a:avLst/>
              <a:gdLst>
                <a:gd name="connsiteX0" fmla="*/ 28819 w 42040"/>
                <a:gd name="connsiteY0" fmla="*/ 28805 h 42040"/>
                <a:gd name="connsiteX1" fmla="*/ 0 w 42040"/>
                <a:gd name="connsiteY1" fmla="*/ 28805 h 42040"/>
                <a:gd name="connsiteX2" fmla="*/ 0 w 42040"/>
                <a:gd name="connsiteY2" fmla="*/ 43214 h 42040"/>
                <a:gd name="connsiteX3" fmla="*/ 36010 w 42040"/>
                <a:gd name="connsiteY3" fmla="*/ 43214 h 42040"/>
                <a:gd name="connsiteX4" fmla="*/ 43214 w 42040"/>
                <a:gd name="connsiteY4" fmla="*/ 36010 h 42040"/>
                <a:gd name="connsiteX5" fmla="*/ 43214 w 42040"/>
                <a:gd name="connsiteY5" fmla="*/ 0 h 42040"/>
                <a:gd name="connsiteX6" fmla="*/ 28805 w 42040"/>
                <a:gd name="connsiteY6" fmla="*/ 0 h 42040"/>
                <a:gd name="connsiteX7" fmla="*/ 28805 w 42040"/>
                <a:gd name="connsiteY7" fmla="*/ 28805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28819" y="28805"/>
                  </a:moveTo>
                  <a:lnTo>
                    <a:pt x="0" y="28805"/>
                  </a:lnTo>
                  <a:lnTo>
                    <a:pt x="0" y="43214"/>
                  </a:lnTo>
                  <a:lnTo>
                    <a:pt x="36010" y="43214"/>
                  </a:lnTo>
                  <a:cubicBezTo>
                    <a:pt x="39996" y="43214"/>
                    <a:pt x="43214" y="39996"/>
                    <a:pt x="43214" y="36010"/>
                  </a:cubicBezTo>
                  <a:lnTo>
                    <a:pt x="43214" y="0"/>
                  </a:lnTo>
                  <a:lnTo>
                    <a:pt x="28805" y="0"/>
                  </a:lnTo>
                  <a:lnTo>
                    <a:pt x="28805" y="28805"/>
                  </a:ln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1" name="Freeform: Shape 100">
              <a:extLst>
                <a:ext uri="{FF2B5EF4-FFF2-40B4-BE49-F238E27FC236}">
                  <a16:creationId xmlns:a16="http://schemas.microsoft.com/office/drawing/2014/main" id="{80B2DBAA-D069-42F9-8DE4-225B6CF8283C}"/>
                </a:ext>
              </a:extLst>
            </p:cNvPr>
            <p:cNvSpPr/>
            <p:nvPr/>
          </p:nvSpPr>
          <p:spPr>
            <a:xfrm>
              <a:off x="3950297" y="2504010"/>
              <a:ext cx="42040" cy="42040"/>
            </a:xfrm>
            <a:custGeom>
              <a:avLst/>
              <a:gdLst>
                <a:gd name="connsiteX0" fmla="*/ 7205 w 42040"/>
                <a:gd name="connsiteY0" fmla="*/ 43229 h 42040"/>
                <a:gd name="connsiteX1" fmla="*/ 43214 w 42040"/>
                <a:gd name="connsiteY1" fmla="*/ 43229 h 42040"/>
                <a:gd name="connsiteX2" fmla="*/ 43214 w 42040"/>
                <a:gd name="connsiteY2" fmla="*/ 28819 h 42040"/>
                <a:gd name="connsiteX3" fmla="*/ 14410 w 42040"/>
                <a:gd name="connsiteY3" fmla="*/ 28819 h 42040"/>
                <a:gd name="connsiteX4" fmla="*/ 14410 w 42040"/>
                <a:gd name="connsiteY4" fmla="*/ 0 h 42040"/>
                <a:gd name="connsiteX5" fmla="*/ 0 w 42040"/>
                <a:gd name="connsiteY5" fmla="*/ 0 h 42040"/>
                <a:gd name="connsiteX6" fmla="*/ 0 w 42040"/>
                <a:gd name="connsiteY6" fmla="*/ 36010 h 42040"/>
                <a:gd name="connsiteX7" fmla="*/ 7205 w 42040"/>
                <a:gd name="connsiteY7" fmla="*/ 43229 h 4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40" h="42040">
                  <a:moveTo>
                    <a:pt x="7205" y="43229"/>
                  </a:moveTo>
                  <a:lnTo>
                    <a:pt x="43214" y="43229"/>
                  </a:lnTo>
                  <a:lnTo>
                    <a:pt x="43214" y="28819"/>
                  </a:lnTo>
                  <a:lnTo>
                    <a:pt x="14410" y="28819"/>
                  </a:lnTo>
                  <a:lnTo>
                    <a:pt x="14410" y="0"/>
                  </a:lnTo>
                  <a:lnTo>
                    <a:pt x="0" y="0"/>
                  </a:lnTo>
                  <a:lnTo>
                    <a:pt x="0" y="36010"/>
                  </a:lnTo>
                  <a:cubicBezTo>
                    <a:pt x="0" y="39996"/>
                    <a:pt x="3218" y="43229"/>
                    <a:pt x="7205" y="43229"/>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2" name="Freeform: Shape 101">
              <a:extLst>
                <a:ext uri="{FF2B5EF4-FFF2-40B4-BE49-F238E27FC236}">
                  <a16:creationId xmlns:a16="http://schemas.microsoft.com/office/drawing/2014/main" id="{279767F1-73FF-45A0-A225-6EF9FB34E1B6}"/>
                </a:ext>
              </a:extLst>
            </p:cNvPr>
            <p:cNvSpPr/>
            <p:nvPr/>
          </p:nvSpPr>
          <p:spPr>
            <a:xfrm>
              <a:off x="3950297" y="2115051"/>
              <a:ext cx="432000" cy="432000"/>
            </a:xfrm>
            <a:custGeom>
              <a:avLst/>
              <a:gdLst>
                <a:gd name="connsiteX0" fmla="*/ 223292 w 431999"/>
                <a:gd name="connsiteY0" fmla="*/ 21788 h 431999"/>
                <a:gd name="connsiteX1" fmla="*/ 223292 w 431999"/>
                <a:gd name="connsiteY1" fmla="*/ 0 h 431999"/>
                <a:gd name="connsiteX2" fmla="*/ 208882 w 431999"/>
                <a:gd name="connsiteY2" fmla="*/ 0 h 431999"/>
                <a:gd name="connsiteX3" fmla="*/ 208882 w 431999"/>
                <a:gd name="connsiteY3" fmla="*/ 21788 h 431999"/>
                <a:gd name="connsiteX4" fmla="*/ 21788 w 431999"/>
                <a:gd name="connsiteY4" fmla="*/ 208882 h 431999"/>
                <a:gd name="connsiteX5" fmla="*/ 0 w 431999"/>
                <a:gd name="connsiteY5" fmla="*/ 208882 h 431999"/>
                <a:gd name="connsiteX6" fmla="*/ 0 w 431999"/>
                <a:gd name="connsiteY6" fmla="*/ 223292 h 431999"/>
                <a:gd name="connsiteX7" fmla="*/ 21788 w 431999"/>
                <a:gd name="connsiteY7" fmla="*/ 223292 h 431999"/>
                <a:gd name="connsiteX8" fmla="*/ 208882 w 431999"/>
                <a:gd name="connsiteY8" fmla="*/ 410386 h 431999"/>
                <a:gd name="connsiteX9" fmla="*/ 208882 w 431999"/>
                <a:gd name="connsiteY9" fmla="*/ 432174 h 431999"/>
                <a:gd name="connsiteX10" fmla="*/ 223292 w 431999"/>
                <a:gd name="connsiteY10" fmla="*/ 432174 h 431999"/>
                <a:gd name="connsiteX11" fmla="*/ 223292 w 431999"/>
                <a:gd name="connsiteY11" fmla="*/ 410386 h 431999"/>
                <a:gd name="connsiteX12" fmla="*/ 410386 w 431999"/>
                <a:gd name="connsiteY12" fmla="*/ 223292 h 431999"/>
                <a:gd name="connsiteX13" fmla="*/ 432174 w 431999"/>
                <a:gd name="connsiteY13" fmla="*/ 223292 h 431999"/>
                <a:gd name="connsiteX14" fmla="*/ 432174 w 431999"/>
                <a:gd name="connsiteY14" fmla="*/ 208882 h 431999"/>
                <a:gd name="connsiteX15" fmla="*/ 410386 w 431999"/>
                <a:gd name="connsiteY15" fmla="*/ 208882 h 431999"/>
                <a:gd name="connsiteX16" fmla="*/ 223292 w 431999"/>
                <a:gd name="connsiteY16" fmla="*/ 21788 h 431999"/>
                <a:gd name="connsiteX17" fmla="*/ 223292 w 431999"/>
                <a:gd name="connsiteY17" fmla="*/ 395990 h 431999"/>
                <a:gd name="connsiteX18" fmla="*/ 223292 w 431999"/>
                <a:gd name="connsiteY18" fmla="*/ 374564 h 431999"/>
                <a:gd name="connsiteX19" fmla="*/ 208882 w 431999"/>
                <a:gd name="connsiteY19" fmla="*/ 374564 h 431999"/>
                <a:gd name="connsiteX20" fmla="*/ 208882 w 431999"/>
                <a:gd name="connsiteY20" fmla="*/ 395990 h 431999"/>
                <a:gd name="connsiteX21" fmla="*/ 36198 w 431999"/>
                <a:gd name="connsiteY21" fmla="*/ 223292 h 431999"/>
                <a:gd name="connsiteX22" fmla="*/ 57624 w 431999"/>
                <a:gd name="connsiteY22" fmla="*/ 223292 h 431999"/>
                <a:gd name="connsiteX23" fmla="*/ 57624 w 431999"/>
                <a:gd name="connsiteY23" fmla="*/ 208882 h 431999"/>
                <a:gd name="connsiteX24" fmla="*/ 36198 w 431999"/>
                <a:gd name="connsiteY24" fmla="*/ 208882 h 431999"/>
                <a:gd name="connsiteX25" fmla="*/ 208882 w 431999"/>
                <a:gd name="connsiteY25" fmla="*/ 36198 h 431999"/>
                <a:gd name="connsiteX26" fmla="*/ 208882 w 431999"/>
                <a:gd name="connsiteY26" fmla="*/ 57624 h 431999"/>
                <a:gd name="connsiteX27" fmla="*/ 223292 w 431999"/>
                <a:gd name="connsiteY27" fmla="*/ 57624 h 431999"/>
                <a:gd name="connsiteX28" fmla="*/ 223292 w 431999"/>
                <a:gd name="connsiteY28" fmla="*/ 36198 h 431999"/>
                <a:gd name="connsiteX29" fmla="*/ 395990 w 431999"/>
                <a:gd name="connsiteY29" fmla="*/ 208897 h 431999"/>
                <a:gd name="connsiteX30" fmla="*/ 374564 w 431999"/>
                <a:gd name="connsiteY30" fmla="*/ 208897 h 431999"/>
                <a:gd name="connsiteX31" fmla="*/ 374564 w 431999"/>
                <a:gd name="connsiteY31" fmla="*/ 223306 h 431999"/>
                <a:gd name="connsiteX32" fmla="*/ 395990 w 431999"/>
                <a:gd name="connsiteY32" fmla="*/ 223306 h 431999"/>
                <a:gd name="connsiteX33" fmla="*/ 223292 w 431999"/>
                <a:gd name="connsiteY33" fmla="*/ 395990 h 43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1999" h="431999">
                  <a:moveTo>
                    <a:pt x="223292" y="21788"/>
                  </a:moveTo>
                  <a:lnTo>
                    <a:pt x="223292" y="0"/>
                  </a:lnTo>
                  <a:lnTo>
                    <a:pt x="208882" y="0"/>
                  </a:lnTo>
                  <a:lnTo>
                    <a:pt x="208882" y="21788"/>
                  </a:lnTo>
                  <a:cubicBezTo>
                    <a:pt x="107377" y="25514"/>
                    <a:pt x="25514" y="107377"/>
                    <a:pt x="21788" y="208882"/>
                  </a:cubicBezTo>
                  <a:lnTo>
                    <a:pt x="0" y="208882"/>
                  </a:lnTo>
                  <a:lnTo>
                    <a:pt x="0" y="223292"/>
                  </a:lnTo>
                  <a:lnTo>
                    <a:pt x="21788" y="223292"/>
                  </a:lnTo>
                  <a:cubicBezTo>
                    <a:pt x="25514" y="324797"/>
                    <a:pt x="107377" y="406660"/>
                    <a:pt x="208882" y="410386"/>
                  </a:cubicBezTo>
                  <a:lnTo>
                    <a:pt x="208882" y="432174"/>
                  </a:lnTo>
                  <a:lnTo>
                    <a:pt x="223292" y="432174"/>
                  </a:lnTo>
                  <a:lnTo>
                    <a:pt x="223292" y="410386"/>
                  </a:lnTo>
                  <a:cubicBezTo>
                    <a:pt x="324797" y="406660"/>
                    <a:pt x="406660" y="324797"/>
                    <a:pt x="410386" y="223292"/>
                  </a:cubicBezTo>
                  <a:lnTo>
                    <a:pt x="432174" y="223292"/>
                  </a:lnTo>
                  <a:lnTo>
                    <a:pt x="432174" y="208882"/>
                  </a:lnTo>
                  <a:lnTo>
                    <a:pt x="410386" y="208882"/>
                  </a:lnTo>
                  <a:cubicBezTo>
                    <a:pt x="406674" y="107377"/>
                    <a:pt x="324812" y="25514"/>
                    <a:pt x="223292" y="21788"/>
                  </a:cubicBezTo>
                  <a:close/>
                  <a:moveTo>
                    <a:pt x="223292" y="395990"/>
                  </a:moveTo>
                  <a:lnTo>
                    <a:pt x="223292" y="374564"/>
                  </a:lnTo>
                  <a:lnTo>
                    <a:pt x="208882" y="374564"/>
                  </a:lnTo>
                  <a:lnTo>
                    <a:pt x="208882" y="395990"/>
                  </a:lnTo>
                  <a:cubicBezTo>
                    <a:pt x="115321" y="392279"/>
                    <a:pt x="39909" y="316868"/>
                    <a:pt x="36198" y="223292"/>
                  </a:cubicBezTo>
                  <a:lnTo>
                    <a:pt x="57624" y="223292"/>
                  </a:lnTo>
                  <a:lnTo>
                    <a:pt x="57624" y="208882"/>
                  </a:lnTo>
                  <a:lnTo>
                    <a:pt x="36198" y="208882"/>
                  </a:lnTo>
                  <a:cubicBezTo>
                    <a:pt x="39909" y="115321"/>
                    <a:pt x="115321" y="39909"/>
                    <a:pt x="208882" y="36198"/>
                  </a:cubicBezTo>
                  <a:lnTo>
                    <a:pt x="208882" y="57624"/>
                  </a:lnTo>
                  <a:lnTo>
                    <a:pt x="223292" y="57624"/>
                  </a:lnTo>
                  <a:lnTo>
                    <a:pt x="223292" y="36198"/>
                  </a:lnTo>
                  <a:cubicBezTo>
                    <a:pt x="316853" y="39909"/>
                    <a:pt x="392279" y="115321"/>
                    <a:pt x="395990" y="208897"/>
                  </a:cubicBezTo>
                  <a:lnTo>
                    <a:pt x="374564" y="208897"/>
                  </a:lnTo>
                  <a:lnTo>
                    <a:pt x="374564" y="223306"/>
                  </a:lnTo>
                  <a:lnTo>
                    <a:pt x="395990" y="223306"/>
                  </a:lnTo>
                  <a:cubicBezTo>
                    <a:pt x="392279" y="316868"/>
                    <a:pt x="316868" y="392279"/>
                    <a:pt x="223292" y="395990"/>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3" name="Freeform: Shape 102">
              <a:extLst>
                <a:ext uri="{FF2B5EF4-FFF2-40B4-BE49-F238E27FC236}">
                  <a16:creationId xmlns:a16="http://schemas.microsoft.com/office/drawing/2014/main" id="{08F984D3-1310-447A-97E9-B6DB72C5EE1E}"/>
                </a:ext>
              </a:extLst>
            </p:cNvPr>
            <p:cNvSpPr/>
            <p:nvPr/>
          </p:nvSpPr>
          <p:spPr>
            <a:xfrm>
              <a:off x="4058340" y="2223094"/>
              <a:ext cx="216000" cy="223248"/>
            </a:xfrm>
            <a:custGeom>
              <a:avLst/>
              <a:gdLst>
                <a:gd name="connsiteX0" fmla="*/ 115248 w 215999"/>
                <a:gd name="connsiteY0" fmla="*/ 21977 h 223248"/>
                <a:gd name="connsiteX1" fmla="*/ 115248 w 215999"/>
                <a:gd name="connsiteY1" fmla="*/ 0 h 223248"/>
                <a:gd name="connsiteX2" fmla="*/ 100839 w 215999"/>
                <a:gd name="connsiteY2" fmla="*/ 0 h 223248"/>
                <a:gd name="connsiteX3" fmla="*/ 100839 w 215999"/>
                <a:gd name="connsiteY3" fmla="*/ 21977 h 223248"/>
                <a:gd name="connsiteX4" fmla="*/ 21977 w 215999"/>
                <a:gd name="connsiteY4" fmla="*/ 100839 h 223248"/>
                <a:gd name="connsiteX5" fmla="*/ 0 w 215999"/>
                <a:gd name="connsiteY5" fmla="*/ 100839 h 223248"/>
                <a:gd name="connsiteX6" fmla="*/ 0 w 215999"/>
                <a:gd name="connsiteY6" fmla="*/ 115248 h 223248"/>
                <a:gd name="connsiteX7" fmla="*/ 21977 w 215999"/>
                <a:gd name="connsiteY7" fmla="*/ 115248 h 223248"/>
                <a:gd name="connsiteX8" fmla="*/ 100839 w 215999"/>
                <a:gd name="connsiteY8" fmla="*/ 194110 h 223248"/>
                <a:gd name="connsiteX9" fmla="*/ 100839 w 215999"/>
                <a:gd name="connsiteY9" fmla="*/ 223292 h 223248"/>
                <a:gd name="connsiteX10" fmla="*/ 115248 w 215999"/>
                <a:gd name="connsiteY10" fmla="*/ 223292 h 223248"/>
                <a:gd name="connsiteX11" fmla="*/ 115248 w 215999"/>
                <a:gd name="connsiteY11" fmla="*/ 194110 h 223248"/>
                <a:gd name="connsiteX12" fmla="*/ 194110 w 215999"/>
                <a:gd name="connsiteY12" fmla="*/ 115248 h 223248"/>
                <a:gd name="connsiteX13" fmla="*/ 216087 w 215999"/>
                <a:gd name="connsiteY13" fmla="*/ 115248 h 223248"/>
                <a:gd name="connsiteX14" fmla="*/ 216087 w 215999"/>
                <a:gd name="connsiteY14" fmla="*/ 100839 h 223248"/>
                <a:gd name="connsiteX15" fmla="*/ 194110 w 215999"/>
                <a:gd name="connsiteY15" fmla="*/ 100839 h 223248"/>
                <a:gd name="connsiteX16" fmla="*/ 115248 w 215999"/>
                <a:gd name="connsiteY16" fmla="*/ 21977 h 223248"/>
                <a:gd name="connsiteX17" fmla="*/ 179715 w 215999"/>
                <a:gd name="connsiteY17" fmla="*/ 100839 h 223248"/>
                <a:gd name="connsiteX18" fmla="*/ 115248 w 215999"/>
                <a:gd name="connsiteY18" fmla="*/ 100839 h 223248"/>
                <a:gd name="connsiteX19" fmla="*/ 115248 w 215999"/>
                <a:gd name="connsiteY19" fmla="*/ 36387 h 223248"/>
                <a:gd name="connsiteX20" fmla="*/ 179715 w 215999"/>
                <a:gd name="connsiteY20" fmla="*/ 100839 h 223248"/>
                <a:gd name="connsiteX21" fmla="*/ 100839 w 215999"/>
                <a:gd name="connsiteY21" fmla="*/ 36387 h 223248"/>
                <a:gd name="connsiteX22" fmla="*/ 100839 w 215999"/>
                <a:gd name="connsiteY22" fmla="*/ 100853 h 223248"/>
                <a:gd name="connsiteX23" fmla="*/ 36387 w 215999"/>
                <a:gd name="connsiteY23" fmla="*/ 100853 h 223248"/>
                <a:gd name="connsiteX24" fmla="*/ 100839 w 215999"/>
                <a:gd name="connsiteY24" fmla="*/ 36387 h 223248"/>
                <a:gd name="connsiteX25" fmla="*/ 36387 w 215999"/>
                <a:gd name="connsiteY25" fmla="*/ 115248 h 223248"/>
                <a:gd name="connsiteX26" fmla="*/ 100853 w 215999"/>
                <a:gd name="connsiteY26" fmla="*/ 115248 h 223248"/>
                <a:gd name="connsiteX27" fmla="*/ 100853 w 215999"/>
                <a:gd name="connsiteY27" fmla="*/ 179715 h 223248"/>
                <a:gd name="connsiteX28" fmla="*/ 36387 w 215999"/>
                <a:gd name="connsiteY28" fmla="*/ 115248 h 223248"/>
                <a:gd name="connsiteX29" fmla="*/ 115248 w 215999"/>
                <a:gd name="connsiteY29" fmla="*/ 179715 h 223248"/>
                <a:gd name="connsiteX30" fmla="*/ 115248 w 215999"/>
                <a:gd name="connsiteY30" fmla="*/ 115248 h 223248"/>
                <a:gd name="connsiteX31" fmla="*/ 179715 w 215999"/>
                <a:gd name="connsiteY31" fmla="*/ 115248 h 223248"/>
                <a:gd name="connsiteX32" fmla="*/ 115248 w 215999"/>
                <a:gd name="connsiteY32" fmla="*/ 179715 h 2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5999" h="223248">
                  <a:moveTo>
                    <a:pt x="115248" y="21977"/>
                  </a:moveTo>
                  <a:lnTo>
                    <a:pt x="115248" y="0"/>
                  </a:lnTo>
                  <a:lnTo>
                    <a:pt x="100839" y="0"/>
                  </a:lnTo>
                  <a:lnTo>
                    <a:pt x="100839" y="21977"/>
                  </a:lnTo>
                  <a:cubicBezTo>
                    <a:pt x="58929" y="25456"/>
                    <a:pt x="25456" y="58929"/>
                    <a:pt x="21977" y="100839"/>
                  </a:cubicBezTo>
                  <a:lnTo>
                    <a:pt x="0" y="100839"/>
                  </a:lnTo>
                  <a:lnTo>
                    <a:pt x="0" y="115248"/>
                  </a:lnTo>
                  <a:lnTo>
                    <a:pt x="21977" y="115248"/>
                  </a:lnTo>
                  <a:cubicBezTo>
                    <a:pt x="25456" y="157158"/>
                    <a:pt x="58929" y="190631"/>
                    <a:pt x="100839" y="194110"/>
                  </a:cubicBezTo>
                  <a:lnTo>
                    <a:pt x="100839" y="223292"/>
                  </a:lnTo>
                  <a:lnTo>
                    <a:pt x="115248" y="223292"/>
                  </a:lnTo>
                  <a:lnTo>
                    <a:pt x="115248" y="194110"/>
                  </a:lnTo>
                  <a:cubicBezTo>
                    <a:pt x="157158" y="190631"/>
                    <a:pt x="190631" y="157158"/>
                    <a:pt x="194110" y="115248"/>
                  </a:cubicBezTo>
                  <a:lnTo>
                    <a:pt x="216087" y="115248"/>
                  </a:lnTo>
                  <a:lnTo>
                    <a:pt x="216087" y="100839"/>
                  </a:lnTo>
                  <a:lnTo>
                    <a:pt x="194110" y="100839"/>
                  </a:lnTo>
                  <a:cubicBezTo>
                    <a:pt x="190631" y="58929"/>
                    <a:pt x="157158" y="25456"/>
                    <a:pt x="115248" y="21977"/>
                  </a:cubicBezTo>
                  <a:close/>
                  <a:moveTo>
                    <a:pt x="179715" y="100839"/>
                  </a:moveTo>
                  <a:lnTo>
                    <a:pt x="115248" y="100839"/>
                  </a:lnTo>
                  <a:lnTo>
                    <a:pt x="115248" y="36387"/>
                  </a:lnTo>
                  <a:cubicBezTo>
                    <a:pt x="149228" y="39764"/>
                    <a:pt x="176323" y="66873"/>
                    <a:pt x="179715" y="100839"/>
                  </a:cubicBezTo>
                  <a:close/>
                  <a:moveTo>
                    <a:pt x="100839" y="36387"/>
                  </a:moveTo>
                  <a:lnTo>
                    <a:pt x="100839" y="100853"/>
                  </a:lnTo>
                  <a:lnTo>
                    <a:pt x="36387" y="100853"/>
                  </a:lnTo>
                  <a:cubicBezTo>
                    <a:pt x="39764" y="66873"/>
                    <a:pt x="66873" y="39764"/>
                    <a:pt x="100839" y="36387"/>
                  </a:cubicBezTo>
                  <a:close/>
                  <a:moveTo>
                    <a:pt x="36387" y="115248"/>
                  </a:moveTo>
                  <a:lnTo>
                    <a:pt x="100853" y="115248"/>
                  </a:lnTo>
                  <a:lnTo>
                    <a:pt x="100853" y="179715"/>
                  </a:lnTo>
                  <a:cubicBezTo>
                    <a:pt x="66873" y="176323"/>
                    <a:pt x="39764" y="149228"/>
                    <a:pt x="36387" y="115248"/>
                  </a:cubicBezTo>
                  <a:close/>
                  <a:moveTo>
                    <a:pt x="115248" y="179715"/>
                  </a:moveTo>
                  <a:lnTo>
                    <a:pt x="115248" y="115248"/>
                  </a:lnTo>
                  <a:lnTo>
                    <a:pt x="179715" y="115248"/>
                  </a:lnTo>
                  <a:cubicBezTo>
                    <a:pt x="176323" y="149228"/>
                    <a:pt x="149228" y="176323"/>
                    <a:pt x="115248" y="179715"/>
                  </a:cubicBezTo>
                  <a:close/>
                </a:path>
              </a:pathLst>
            </a:custGeom>
            <a:solidFill>
              <a:schemeClr val="bg1"/>
            </a:solidFill>
            <a:ln w="143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05" name="Graphic 103">
            <a:extLst>
              <a:ext uri="{FF2B5EF4-FFF2-40B4-BE49-F238E27FC236}">
                <a16:creationId xmlns:a16="http://schemas.microsoft.com/office/drawing/2014/main" id="{D0E95A5B-150A-4BA6-90E9-A8F10F086288}"/>
              </a:ext>
            </a:extLst>
          </p:cNvPr>
          <p:cNvSpPr/>
          <p:nvPr/>
        </p:nvSpPr>
        <p:spPr>
          <a:xfrm>
            <a:off x="11429742" y="3643553"/>
            <a:ext cx="774081" cy="573393"/>
          </a:xfrm>
          <a:custGeom>
            <a:avLst/>
            <a:gdLst>
              <a:gd name="connsiteX0" fmla="*/ 580157 w 580561"/>
              <a:gd name="connsiteY0" fmla="*/ 209931 h 430045"/>
              <a:gd name="connsiteX1" fmla="*/ 450987 w 580561"/>
              <a:gd name="connsiteY1" fmla="*/ 4487 h 430045"/>
              <a:gd name="connsiteX2" fmla="*/ 444888 w 580561"/>
              <a:gd name="connsiteY2" fmla="*/ 421 h 430045"/>
              <a:gd name="connsiteX3" fmla="*/ 436756 w 580561"/>
              <a:gd name="connsiteY3" fmla="*/ 1438 h 430045"/>
              <a:gd name="connsiteX4" fmla="*/ 375729 w 580561"/>
              <a:gd name="connsiteY4" fmla="*/ 40083 h 430045"/>
              <a:gd name="connsiteX5" fmla="*/ 372679 w 580561"/>
              <a:gd name="connsiteY5" fmla="*/ 54314 h 430045"/>
              <a:gd name="connsiteX6" fmla="*/ 375729 w 580561"/>
              <a:gd name="connsiteY6" fmla="*/ 59396 h 430045"/>
              <a:gd name="connsiteX7" fmla="*/ 289270 w 580561"/>
              <a:gd name="connsiteY7" fmla="*/ 64478 h 430045"/>
              <a:gd name="connsiteX8" fmla="*/ 288253 w 580561"/>
              <a:gd name="connsiteY8" fmla="*/ 64478 h 430045"/>
              <a:gd name="connsiteX9" fmla="*/ 190614 w 580561"/>
              <a:gd name="connsiteY9" fmla="*/ 65495 h 430045"/>
              <a:gd name="connsiteX10" fmla="*/ 198745 w 580561"/>
              <a:gd name="connsiteY10" fmla="*/ 52281 h 430045"/>
              <a:gd name="connsiteX11" fmla="*/ 194680 w 580561"/>
              <a:gd name="connsiteY11" fmla="*/ 38050 h 430045"/>
              <a:gd name="connsiteX12" fmla="*/ 134669 w 580561"/>
              <a:gd name="connsiteY12" fmla="*/ 2454 h 430045"/>
              <a:gd name="connsiteX13" fmla="*/ 126537 w 580561"/>
              <a:gd name="connsiteY13" fmla="*/ 1438 h 430045"/>
              <a:gd name="connsiteX14" fmla="*/ 120438 w 580561"/>
              <a:gd name="connsiteY14" fmla="*/ 6520 h 430045"/>
              <a:gd name="connsiteX15" fmla="*/ 1433 w 580561"/>
              <a:gd name="connsiteY15" fmla="*/ 216030 h 430045"/>
              <a:gd name="connsiteX16" fmla="*/ 5499 w 580561"/>
              <a:gd name="connsiteY16" fmla="*/ 230261 h 430045"/>
              <a:gd name="connsiteX17" fmla="*/ 64493 w 580561"/>
              <a:gd name="connsiteY17" fmla="*/ 263824 h 430045"/>
              <a:gd name="connsiteX18" fmla="*/ 69575 w 580561"/>
              <a:gd name="connsiteY18" fmla="*/ 264840 h 430045"/>
              <a:gd name="connsiteX19" fmla="*/ 78724 w 580561"/>
              <a:gd name="connsiteY19" fmla="*/ 259758 h 430045"/>
              <a:gd name="connsiteX20" fmla="*/ 90921 w 580561"/>
              <a:gd name="connsiteY20" fmla="*/ 238392 h 430045"/>
              <a:gd name="connsiteX21" fmla="*/ 102102 w 580561"/>
              <a:gd name="connsiteY21" fmla="*/ 255692 h 430045"/>
              <a:gd name="connsiteX22" fmla="*/ 90921 w 580561"/>
              <a:gd name="connsiteY22" fmla="*/ 284173 h 430045"/>
              <a:gd name="connsiteX23" fmla="*/ 103119 w 580561"/>
              <a:gd name="connsiteY23" fmla="*/ 314686 h 430045"/>
              <a:gd name="connsiteX24" fmla="*/ 133633 w 580561"/>
              <a:gd name="connsiteY24" fmla="*/ 326884 h 430045"/>
              <a:gd name="connsiteX25" fmla="*/ 137699 w 580561"/>
              <a:gd name="connsiteY25" fmla="*/ 326884 h 430045"/>
              <a:gd name="connsiteX26" fmla="*/ 137699 w 580561"/>
              <a:gd name="connsiteY26" fmla="*/ 330950 h 430045"/>
              <a:gd name="connsiteX27" fmla="*/ 149896 w 580561"/>
              <a:gd name="connsiteY27" fmla="*/ 361464 h 430045"/>
              <a:gd name="connsiteX28" fmla="*/ 180410 w 580561"/>
              <a:gd name="connsiteY28" fmla="*/ 373661 h 430045"/>
              <a:gd name="connsiteX29" fmla="*/ 184476 w 580561"/>
              <a:gd name="connsiteY29" fmla="*/ 373661 h 430045"/>
              <a:gd name="connsiteX30" fmla="*/ 184476 w 580561"/>
              <a:gd name="connsiteY30" fmla="*/ 377727 h 430045"/>
              <a:gd name="connsiteX31" fmla="*/ 196673 w 580561"/>
              <a:gd name="connsiteY31" fmla="*/ 408241 h 430045"/>
              <a:gd name="connsiteX32" fmla="*/ 227187 w 580561"/>
              <a:gd name="connsiteY32" fmla="*/ 420438 h 430045"/>
              <a:gd name="connsiteX33" fmla="*/ 257701 w 580561"/>
              <a:gd name="connsiteY33" fmla="*/ 408241 h 430045"/>
              <a:gd name="connsiteX34" fmla="*/ 261767 w 580561"/>
              <a:gd name="connsiteY34" fmla="*/ 404175 h 430045"/>
              <a:gd name="connsiteX35" fmla="*/ 286181 w 580561"/>
              <a:gd name="connsiteY35" fmla="*/ 422491 h 430045"/>
              <a:gd name="connsiteX36" fmla="*/ 311613 w 580561"/>
              <a:gd name="connsiteY36" fmla="*/ 431639 h 430045"/>
              <a:gd name="connsiteX37" fmla="*/ 344159 w 580561"/>
              <a:gd name="connsiteY37" fmla="*/ 416392 h 430045"/>
              <a:gd name="connsiteX38" fmla="*/ 352291 w 580561"/>
              <a:gd name="connsiteY38" fmla="*/ 394010 h 430045"/>
              <a:gd name="connsiteX39" fmla="*/ 354324 w 580561"/>
              <a:gd name="connsiteY39" fmla="*/ 394010 h 430045"/>
              <a:gd name="connsiteX40" fmla="*/ 386871 w 580561"/>
              <a:gd name="connsiteY40" fmla="*/ 378763 h 430045"/>
              <a:gd name="connsiteX41" fmla="*/ 395002 w 580561"/>
              <a:gd name="connsiteY41" fmla="*/ 356381 h 430045"/>
              <a:gd name="connsiteX42" fmla="*/ 398052 w 580561"/>
              <a:gd name="connsiteY42" fmla="*/ 356381 h 430045"/>
              <a:gd name="connsiteX43" fmla="*/ 430599 w 580561"/>
              <a:gd name="connsiteY43" fmla="*/ 342151 h 430045"/>
              <a:gd name="connsiteX44" fmla="*/ 438730 w 580561"/>
              <a:gd name="connsiteY44" fmla="*/ 319769 h 430045"/>
              <a:gd name="connsiteX45" fmla="*/ 465178 w 580561"/>
              <a:gd name="connsiteY45" fmla="*/ 304522 h 430045"/>
              <a:gd name="connsiteX46" fmla="*/ 469244 w 580561"/>
              <a:gd name="connsiteY46" fmla="*/ 264860 h 430045"/>
              <a:gd name="connsiteX47" fmla="*/ 496708 w 580561"/>
              <a:gd name="connsiteY47" fmla="*/ 248596 h 430045"/>
              <a:gd name="connsiteX48" fmla="*/ 504840 w 580561"/>
              <a:gd name="connsiteY48" fmla="*/ 261810 h 430045"/>
              <a:gd name="connsiteX49" fmla="*/ 510939 w 580561"/>
              <a:gd name="connsiteY49" fmla="*/ 265876 h 430045"/>
              <a:gd name="connsiteX50" fmla="*/ 512972 w 580561"/>
              <a:gd name="connsiteY50" fmla="*/ 265876 h 430045"/>
              <a:gd name="connsiteX51" fmla="*/ 518054 w 580561"/>
              <a:gd name="connsiteY51" fmla="*/ 263843 h 430045"/>
              <a:gd name="connsiteX52" fmla="*/ 579081 w 580561"/>
              <a:gd name="connsiteY52" fmla="*/ 224181 h 430045"/>
              <a:gd name="connsiteX53" fmla="*/ 580157 w 580561"/>
              <a:gd name="connsiteY53" fmla="*/ 209931 h 430045"/>
              <a:gd name="connsiteX54" fmla="*/ 65510 w 580561"/>
              <a:gd name="connsiteY54" fmla="*/ 240445 h 430045"/>
              <a:gd name="connsiteX55" fmla="*/ 23815 w 580561"/>
              <a:gd name="connsiteY55" fmla="*/ 217047 h 430045"/>
              <a:gd name="connsiteX56" fmla="*/ 132636 w 580561"/>
              <a:gd name="connsiteY56" fmla="*/ 23800 h 430045"/>
              <a:gd name="connsiteX57" fmla="*/ 175347 w 580561"/>
              <a:gd name="connsiteY57" fmla="*/ 49231 h 430045"/>
              <a:gd name="connsiteX58" fmla="*/ 65510 w 580561"/>
              <a:gd name="connsiteY58" fmla="*/ 240445 h 430045"/>
              <a:gd name="connsiteX59" fmla="*/ 116372 w 580561"/>
              <a:gd name="connsiteY59" fmla="*/ 300456 h 430045"/>
              <a:gd name="connsiteX60" fmla="*/ 110273 w 580561"/>
              <a:gd name="connsiteY60" fmla="*/ 285209 h 430045"/>
              <a:gd name="connsiteX61" fmla="*/ 116372 w 580561"/>
              <a:gd name="connsiteY61" fmla="*/ 269962 h 430045"/>
              <a:gd name="connsiteX62" fmla="*/ 122471 w 580561"/>
              <a:gd name="connsiteY62" fmla="*/ 263863 h 430045"/>
              <a:gd name="connsiteX63" fmla="*/ 154001 w 580561"/>
              <a:gd name="connsiteY63" fmla="*/ 263863 h 430045"/>
              <a:gd name="connsiteX64" fmla="*/ 160100 w 580561"/>
              <a:gd name="connsiteY64" fmla="*/ 279110 h 430045"/>
              <a:gd name="connsiteX65" fmla="*/ 154001 w 580561"/>
              <a:gd name="connsiteY65" fmla="*/ 294357 h 430045"/>
              <a:gd name="connsiteX66" fmla="*/ 147902 w 580561"/>
              <a:gd name="connsiteY66" fmla="*/ 300456 h 430045"/>
              <a:gd name="connsiteX67" fmla="*/ 116372 w 580561"/>
              <a:gd name="connsiteY67" fmla="*/ 300456 h 430045"/>
              <a:gd name="connsiteX68" fmla="*/ 162133 w 580561"/>
              <a:gd name="connsiteY68" fmla="*/ 346217 h 430045"/>
              <a:gd name="connsiteX69" fmla="*/ 162133 w 580561"/>
              <a:gd name="connsiteY69" fmla="*/ 346217 h 430045"/>
              <a:gd name="connsiteX70" fmla="*/ 156034 w 580561"/>
              <a:gd name="connsiteY70" fmla="*/ 330969 h 430045"/>
              <a:gd name="connsiteX71" fmla="*/ 162133 w 580561"/>
              <a:gd name="connsiteY71" fmla="*/ 315722 h 430045"/>
              <a:gd name="connsiteX72" fmla="*/ 168232 w 580561"/>
              <a:gd name="connsiteY72" fmla="*/ 309624 h 430045"/>
              <a:gd name="connsiteX73" fmla="*/ 183479 w 580561"/>
              <a:gd name="connsiteY73" fmla="*/ 303525 h 430045"/>
              <a:gd name="connsiteX74" fmla="*/ 198726 w 580561"/>
              <a:gd name="connsiteY74" fmla="*/ 309624 h 430045"/>
              <a:gd name="connsiteX75" fmla="*/ 198726 w 580561"/>
              <a:gd name="connsiteY75" fmla="*/ 341154 h 430045"/>
              <a:gd name="connsiteX76" fmla="*/ 192627 w 580561"/>
              <a:gd name="connsiteY76" fmla="*/ 347253 h 430045"/>
              <a:gd name="connsiteX77" fmla="*/ 162133 w 580561"/>
              <a:gd name="connsiteY77" fmla="*/ 346217 h 430045"/>
              <a:gd name="connsiteX78" fmla="*/ 239443 w 580561"/>
              <a:gd name="connsiteY78" fmla="*/ 391997 h 430045"/>
              <a:gd name="connsiteX79" fmla="*/ 207913 w 580561"/>
              <a:gd name="connsiteY79" fmla="*/ 391997 h 430045"/>
              <a:gd name="connsiteX80" fmla="*/ 201814 w 580561"/>
              <a:gd name="connsiteY80" fmla="*/ 376750 h 430045"/>
              <a:gd name="connsiteX81" fmla="*/ 207913 w 580561"/>
              <a:gd name="connsiteY81" fmla="*/ 361503 h 430045"/>
              <a:gd name="connsiteX82" fmla="*/ 214012 w 580561"/>
              <a:gd name="connsiteY82" fmla="*/ 355404 h 430045"/>
              <a:gd name="connsiteX83" fmla="*/ 229259 w 580561"/>
              <a:gd name="connsiteY83" fmla="*/ 349305 h 430045"/>
              <a:gd name="connsiteX84" fmla="*/ 244506 w 580561"/>
              <a:gd name="connsiteY84" fmla="*/ 355404 h 430045"/>
              <a:gd name="connsiteX85" fmla="*/ 250605 w 580561"/>
              <a:gd name="connsiteY85" fmla="*/ 370651 h 430045"/>
              <a:gd name="connsiteX86" fmla="*/ 244506 w 580561"/>
              <a:gd name="connsiteY86" fmla="*/ 385898 h 430045"/>
              <a:gd name="connsiteX87" fmla="*/ 239443 w 580561"/>
              <a:gd name="connsiteY87" fmla="*/ 391997 h 430045"/>
              <a:gd name="connsiteX88" fmla="*/ 445904 w 580561"/>
              <a:gd name="connsiteY88" fmla="*/ 290272 h 430045"/>
              <a:gd name="connsiteX89" fmla="*/ 428605 w 580561"/>
              <a:gd name="connsiteY89" fmla="*/ 297387 h 430045"/>
              <a:gd name="connsiteX90" fmla="*/ 423522 w 580561"/>
              <a:gd name="connsiteY90" fmla="*/ 296370 h 430045"/>
              <a:gd name="connsiteX91" fmla="*/ 417423 w 580561"/>
              <a:gd name="connsiteY91" fmla="*/ 293321 h 430045"/>
              <a:gd name="connsiteX92" fmla="*/ 397075 w 580561"/>
              <a:gd name="connsiteY92" fmla="*/ 277057 h 430045"/>
              <a:gd name="connsiteX93" fmla="*/ 382844 w 580561"/>
              <a:gd name="connsiteY93" fmla="*/ 279090 h 430045"/>
              <a:gd name="connsiteX94" fmla="*/ 384877 w 580561"/>
              <a:gd name="connsiteY94" fmla="*/ 293321 h 430045"/>
              <a:gd name="connsiteX95" fmla="*/ 405226 w 580561"/>
              <a:gd name="connsiteY95" fmla="*/ 309584 h 430045"/>
              <a:gd name="connsiteX96" fmla="*/ 415391 w 580561"/>
              <a:gd name="connsiteY96" fmla="*/ 315683 h 430045"/>
              <a:gd name="connsiteX97" fmla="*/ 412341 w 580561"/>
              <a:gd name="connsiteY97" fmla="*/ 326864 h 430045"/>
              <a:gd name="connsiteX98" fmla="*/ 383860 w 580561"/>
              <a:gd name="connsiteY98" fmla="*/ 330930 h 430045"/>
              <a:gd name="connsiteX99" fmla="*/ 382844 w 580561"/>
              <a:gd name="connsiteY99" fmla="*/ 329914 h 430045"/>
              <a:gd name="connsiteX100" fmla="*/ 381827 w 580561"/>
              <a:gd name="connsiteY100" fmla="*/ 328897 h 430045"/>
              <a:gd name="connsiteX101" fmla="*/ 361478 w 580561"/>
              <a:gd name="connsiteY101" fmla="*/ 312634 h 430045"/>
              <a:gd name="connsiteX102" fmla="*/ 347248 w 580561"/>
              <a:gd name="connsiteY102" fmla="*/ 314667 h 430045"/>
              <a:gd name="connsiteX103" fmla="*/ 349281 w 580561"/>
              <a:gd name="connsiteY103" fmla="*/ 328897 h 430045"/>
              <a:gd name="connsiteX104" fmla="*/ 369630 w 580561"/>
              <a:gd name="connsiteY104" fmla="*/ 345161 h 430045"/>
              <a:gd name="connsiteX105" fmla="*/ 370646 w 580561"/>
              <a:gd name="connsiteY105" fmla="*/ 346177 h 430045"/>
              <a:gd name="connsiteX106" fmla="*/ 369630 w 580561"/>
              <a:gd name="connsiteY106" fmla="*/ 364493 h 430045"/>
              <a:gd name="connsiteX107" fmla="*/ 343182 w 580561"/>
              <a:gd name="connsiteY107" fmla="*/ 369576 h 430045"/>
              <a:gd name="connsiteX108" fmla="*/ 340133 w 580561"/>
              <a:gd name="connsiteY108" fmla="*/ 367543 h 430045"/>
              <a:gd name="connsiteX109" fmla="*/ 339116 w 580561"/>
              <a:gd name="connsiteY109" fmla="*/ 366526 h 430045"/>
              <a:gd name="connsiteX110" fmla="*/ 318767 w 580561"/>
              <a:gd name="connsiteY110" fmla="*/ 350263 h 430045"/>
              <a:gd name="connsiteX111" fmla="*/ 304537 w 580561"/>
              <a:gd name="connsiteY111" fmla="*/ 352296 h 430045"/>
              <a:gd name="connsiteX112" fmla="*/ 306570 w 580561"/>
              <a:gd name="connsiteY112" fmla="*/ 366526 h 430045"/>
              <a:gd name="connsiteX113" fmla="*/ 326918 w 580561"/>
              <a:gd name="connsiteY113" fmla="*/ 382790 h 430045"/>
              <a:gd name="connsiteX114" fmla="*/ 328951 w 580561"/>
              <a:gd name="connsiteY114" fmla="*/ 384823 h 430045"/>
              <a:gd name="connsiteX115" fmla="*/ 325902 w 580561"/>
              <a:gd name="connsiteY115" fmla="*/ 403139 h 430045"/>
              <a:gd name="connsiteX116" fmla="*/ 309638 w 580561"/>
              <a:gd name="connsiteY116" fmla="*/ 410254 h 430045"/>
              <a:gd name="connsiteX117" fmla="*/ 296424 w 580561"/>
              <a:gd name="connsiteY117" fmla="*/ 405172 h 430045"/>
              <a:gd name="connsiteX118" fmla="*/ 276075 w 580561"/>
              <a:gd name="connsiteY118" fmla="*/ 389925 h 430045"/>
              <a:gd name="connsiteX119" fmla="*/ 270993 w 580561"/>
              <a:gd name="connsiteY119" fmla="*/ 386875 h 430045"/>
              <a:gd name="connsiteX120" fmla="*/ 274042 w 580561"/>
              <a:gd name="connsiteY120" fmla="*/ 370612 h 430045"/>
              <a:gd name="connsiteX121" fmla="*/ 261845 w 580561"/>
              <a:gd name="connsiteY121" fmla="*/ 340098 h 430045"/>
              <a:gd name="connsiteX122" fmla="*/ 228282 w 580561"/>
              <a:gd name="connsiteY122" fmla="*/ 327901 h 430045"/>
              <a:gd name="connsiteX123" fmla="*/ 216084 w 580561"/>
              <a:gd name="connsiteY123" fmla="*/ 294337 h 430045"/>
              <a:gd name="connsiteX124" fmla="*/ 182521 w 580561"/>
              <a:gd name="connsiteY124" fmla="*/ 282140 h 430045"/>
              <a:gd name="connsiteX125" fmla="*/ 182521 w 580561"/>
              <a:gd name="connsiteY125" fmla="*/ 278074 h 430045"/>
              <a:gd name="connsiteX126" fmla="*/ 170323 w 580561"/>
              <a:gd name="connsiteY126" fmla="*/ 247560 h 430045"/>
              <a:gd name="connsiteX127" fmla="*/ 139810 w 580561"/>
              <a:gd name="connsiteY127" fmla="*/ 235363 h 430045"/>
              <a:gd name="connsiteX128" fmla="*/ 117428 w 580561"/>
              <a:gd name="connsiteY128" fmla="*/ 241461 h 430045"/>
              <a:gd name="connsiteX129" fmla="*/ 105230 w 580561"/>
              <a:gd name="connsiteY129" fmla="*/ 213997 h 430045"/>
              <a:gd name="connsiteX130" fmla="*/ 178455 w 580561"/>
              <a:gd name="connsiteY130" fmla="*/ 86860 h 430045"/>
              <a:gd name="connsiteX131" fmla="*/ 269996 w 580561"/>
              <a:gd name="connsiteY131" fmla="*/ 79745 h 430045"/>
              <a:gd name="connsiteX132" fmla="*/ 199821 w 580561"/>
              <a:gd name="connsiteY132" fmla="*/ 144838 h 430045"/>
              <a:gd name="connsiteX133" fmla="*/ 198804 w 580561"/>
              <a:gd name="connsiteY133" fmla="*/ 189582 h 430045"/>
              <a:gd name="connsiteX134" fmla="*/ 223219 w 580561"/>
              <a:gd name="connsiteY134" fmla="*/ 200763 h 430045"/>
              <a:gd name="connsiteX135" fmla="*/ 240518 w 580561"/>
              <a:gd name="connsiteY135" fmla="*/ 195681 h 430045"/>
              <a:gd name="connsiteX136" fmla="*/ 298496 w 580561"/>
              <a:gd name="connsiteY136" fmla="*/ 157036 h 430045"/>
              <a:gd name="connsiteX137" fmla="*/ 326977 w 580561"/>
              <a:gd name="connsiteY137" fmla="*/ 150937 h 430045"/>
              <a:gd name="connsiteX138" fmla="*/ 337142 w 580561"/>
              <a:gd name="connsiteY138" fmla="*/ 151953 h 430045"/>
              <a:gd name="connsiteX139" fmla="*/ 429699 w 580561"/>
              <a:gd name="connsiteY139" fmla="*/ 249593 h 430045"/>
              <a:gd name="connsiteX140" fmla="*/ 429699 w 580561"/>
              <a:gd name="connsiteY140" fmla="*/ 249593 h 430045"/>
              <a:gd name="connsiteX141" fmla="*/ 445963 w 580561"/>
              <a:gd name="connsiteY141" fmla="*/ 266893 h 430045"/>
              <a:gd name="connsiteX142" fmla="*/ 445904 w 580561"/>
              <a:gd name="connsiteY142" fmla="*/ 290272 h 430045"/>
              <a:gd name="connsiteX143" fmla="*/ 454036 w 580561"/>
              <a:gd name="connsiteY143" fmla="*/ 246544 h 430045"/>
              <a:gd name="connsiteX144" fmla="*/ 442855 w 580561"/>
              <a:gd name="connsiteY144" fmla="*/ 234346 h 430045"/>
              <a:gd name="connsiteX145" fmla="*/ 442855 w 580561"/>
              <a:gd name="connsiteY145" fmla="*/ 234346 h 430045"/>
              <a:gd name="connsiteX146" fmla="*/ 442855 w 580561"/>
              <a:gd name="connsiteY146" fmla="*/ 234346 h 430045"/>
              <a:gd name="connsiteX147" fmla="*/ 367597 w 580561"/>
              <a:gd name="connsiteY147" fmla="*/ 154006 h 430045"/>
              <a:gd name="connsiteX148" fmla="*/ 380811 w 580561"/>
              <a:gd name="connsiteY148" fmla="*/ 155022 h 430045"/>
              <a:gd name="connsiteX149" fmla="*/ 391992 w 580561"/>
              <a:gd name="connsiteY149" fmla="*/ 145874 h 430045"/>
              <a:gd name="connsiteX150" fmla="*/ 382844 w 580561"/>
              <a:gd name="connsiteY150" fmla="*/ 134693 h 430045"/>
              <a:gd name="connsiteX151" fmla="*/ 344198 w 580561"/>
              <a:gd name="connsiteY151" fmla="*/ 130627 h 430045"/>
              <a:gd name="connsiteX152" fmla="*/ 339116 w 580561"/>
              <a:gd name="connsiteY152" fmla="*/ 129611 h 430045"/>
              <a:gd name="connsiteX153" fmla="*/ 328951 w 580561"/>
              <a:gd name="connsiteY153" fmla="*/ 128594 h 430045"/>
              <a:gd name="connsiteX154" fmla="*/ 286240 w 580561"/>
              <a:gd name="connsiteY154" fmla="*/ 138759 h 430045"/>
              <a:gd name="connsiteX155" fmla="*/ 228262 w 580561"/>
              <a:gd name="connsiteY155" fmla="*/ 177404 h 430045"/>
              <a:gd name="connsiteX156" fmla="*/ 213015 w 580561"/>
              <a:gd name="connsiteY156" fmla="*/ 175371 h 430045"/>
              <a:gd name="connsiteX157" fmla="*/ 213015 w 580561"/>
              <a:gd name="connsiteY157" fmla="*/ 159108 h 430045"/>
              <a:gd name="connsiteX158" fmla="*/ 289290 w 580561"/>
              <a:gd name="connsiteY158" fmla="*/ 87916 h 430045"/>
              <a:gd name="connsiteX159" fmla="*/ 293355 w 580561"/>
              <a:gd name="connsiteY159" fmla="*/ 83850 h 430045"/>
              <a:gd name="connsiteX160" fmla="*/ 297421 w 580561"/>
              <a:gd name="connsiteY160" fmla="*/ 81817 h 430045"/>
              <a:gd name="connsiteX161" fmla="*/ 389979 w 580561"/>
              <a:gd name="connsiteY161" fmla="*/ 81817 h 430045"/>
              <a:gd name="connsiteX162" fmla="*/ 482536 w 580561"/>
              <a:gd name="connsiteY162" fmla="*/ 229303 h 430045"/>
              <a:gd name="connsiteX163" fmla="*/ 454036 w 580561"/>
              <a:gd name="connsiteY163" fmla="*/ 246544 h 430045"/>
              <a:gd name="connsiteX164" fmla="*/ 514047 w 580561"/>
              <a:gd name="connsiteY164" fmla="*/ 240445 h 430045"/>
              <a:gd name="connsiteX165" fmla="*/ 506932 w 580561"/>
              <a:gd name="connsiteY165" fmla="*/ 230280 h 430045"/>
              <a:gd name="connsiteX166" fmla="*/ 505915 w 580561"/>
              <a:gd name="connsiteY166" fmla="*/ 227231 h 430045"/>
              <a:gd name="connsiteX167" fmla="*/ 503882 w 580561"/>
              <a:gd name="connsiteY167" fmla="*/ 224181 h 430045"/>
              <a:gd name="connsiteX168" fmla="*/ 396078 w 580561"/>
              <a:gd name="connsiteY168" fmla="*/ 51284 h 430045"/>
              <a:gd name="connsiteX169" fmla="*/ 439805 w 580561"/>
              <a:gd name="connsiteY169" fmla="*/ 23819 h 430045"/>
              <a:gd name="connsiteX170" fmla="*/ 557794 w 580561"/>
              <a:gd name="connsiteY170" fmla="*/ 211984 h 430045"/>
              <a:gd name="connsiteX171" fmla="*/ 514047 w 580561"/>
              <a:gd name="connsiteY171" fmla="*/ 240445 h 43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580561" h="430045">
                <a:moveTo>
                  <a:pt x="580157" y="209931"/>
                </a:moveTo>
                <a:lnTo>
                  <a:pt x="450987" y="4487"/>
                </a:lnTo>
                <a:cubicBezTo>
                  <a:pt x="449970" y="2454"/>
                  <a:pt x="446921" y="421"/>
                  <a:pt x="444888" y="421"/>
                </a:cubicBezTo>
                <a:cubicBezTo>
                  <a:pt x="441838" y="-595"/>
                  <a:pt x="439805" y="421"/>
                  <a:pt x="436756" y="1438"/>
                </a:cubicBezTo>
                <a:lnTo>
                  <a:pt x="375729" y="40083"/>
                </a:lnTo>
                <a:cubicBezTo>
                  <a:pt x="370646" y="43132"/>
                  <a:pt x="369630" y="49231"/>
                  <a:pt x="372679" y="54314"/>
                </a:cubicBezTo>
                <a:lnTo>
                  <a:pt x="375729" y="59396"/>
                </a:lnTo>
                <a:cubicBezTo>
                  <a:pt x="351314" y="55330"/>
                  <a:pt x="313685" y="53297"/>
                  <a:pt x="289270" y="64478"/>
                </a:cubicBezTo>
                <a:lnTo>
                  <a:pt x="288253" y="64478"/>
                </a:lnTo>
                <a:cubicBezTo>
                  <a:pt x="261806" y="55330"/>
                  <a:pt x="217061" y="60412"/>
                  <a:pt x="190614" y="65495"/>
                </a:cubicBezTo>
                <a:lnTo>
                  <a:pt x="198745" y="52281"/>
                </a:lnTo>
                <a:cubicBezTo>
                  <a:pt x="201795" y="47198"/>
                  <a:pt x="199762" y="41099"/>
                  <a:pt x="194680" y="38050"/>
                </a:cubicBezTo>
                <a:lnTo>
                  <a:pt x="134669" y="2454"/>
                </a:lnTo>
                <a:cubicBezTo>
                  <a:pt x="132636" y="1438"/>
                  <a:pt x="129586" y="421"/>
                  <a:pt x="126537" y="1438"/>
                </a:cubicBezTo>
                <a:cubicBezTo>
                  <a:pt x="123487" y="2454"/>
                  <a:pt x="121455" y="3470"/>
                  <a:pt x="120438" y="6520"/>
                </a:cubicBezTo>
                <a:lnTo>
                  <a:pt x="1433" y="216030"/>
                </a:lnTo>
                <a:cubicBezTo>
                  <a:pt x="-1617" y="221112"/>
                  <a:pt x="416" y="227211"/>
                  <a:pt x="5499" y="230261"/>
                </a:cubicBezTo>
                <a:lnTo>
                  <a:pt x="64493" y="263824"/>
                </a:lnTo>
                <a:cubicBezTo>
                  <a:pt x="66526" y="264840"/>
                  <a:pt x="67542" y="264840"/>
                  <a:pt x="69575" y="264840"/>
                </a:cubicBezTo>
                <a:cubicBezTo>
                  <a:pt x="72625" y="264840"/>
                  <a:pt x="76691" y="262807"/>
                  <a:pt x="78724" y="259758"/>
                </a:cubicBezTo>
                <a:lnTo>
                  <a:pt x="90921" y="238392"/>
                </a:lnTo>
                <a:cubicBezTo>
                  <a:pt x="93971" y="245508"/>
                  <a:pt x="98037" y="251607"/>
                  <a:pt x="102102" y="255692"/>
                </a:cubicBezTo>
                <a:cubicBezTo>
                  <a:pt x="94987" y="263824"/>
                  <a:pt x="90921" y="274008"/>
                  <a:pt x="90921" y="284173"/>
                </a:cubicBezTo>
                <a:cubicBezTo>
                  <a:pt x="90921" y="295354"/>
                  <a:pt x="94987" y="306555"/>
                  <a:pt x="103119" y="314686"/>
                </a:cubicBezTo>
                <a:cubicBezTo>
                  <a:pt x="111251" y="322818"/>
                  <a:pt x="122451" y="326884"/>
                  <a:pt x="133633" y="326884"/>
                </a:cubicBezTo>
                <a:cubicBezTo>
                  <a:pt x="134649" y="326884"/>
                  <a:pt x="135666" y="326884"/>
                  <a:pt x="137699" y="326884"/>
                </a:cubicBezTo>
                <a:cubicBezTo>
                  <a:pt x="137699" y="327901"/>
                  <a:pt x="137699" y="328917"/>
                  <a:pt x="137699" y="330950"/>
                </a:cubicBezTo>
                <a:cubicBezTo>
                  <a:pt x="137699" y="342131"/>
                  <a:pt x="141764" y="353332"/>
                  <a:pt x="149896" y="361464"/>
                </a:cubicBezTo>
                <a:cubicBezTo>
                  <a:pt x="158028" y="369595"/>
                  <a:pt x="168212" y="373661"/>
                  <a:pt x="180410" y="373661"/>
                </a:cubicBezTo>
                <a:cubicBezTo>
                  <a:pt x="181426" y="373661"/>
                  <a:pt x="182443" y="373661"/>
                  <a:pt x="184476" y="373661"/>
                </a:cubicBezTo>
                <a:cubicBezTo>
                  <a:pt x="184476" y="374678"/>
                  <a:pt x="184476" y="375694"/>
                  <a:pt x="184476" y="377727"/>
                </a:cubicBezTo>
                <a:cubicBezTo>
                  <a:pt x="184476" y="388908"/>
                  <a:pt x="188542" y="400109"/>
                  <a:pt x="196673" y="408241"/>
                </a:cubicBezTo>
                <a:cubicBezTo>
                  <a:pt x="204805" y="416373"/>
                  <a:pt x="216006" y="420438"/>
                  <a:pt x="227187" y="420438"/>
                </a:cubicBezTo>
                <a:cubicBezTo>
                  <a:pt x="238368" y="420438"/>
                  <a:pt x="248552" y="416373"/>
                  <a:pt x="257701" y="408241"/>
                </a:cubicBezTo>
                <a:lnTo>
                  <a:pt x="261767" y="404175"/>
                </a:lnTo>
                <a:lnTo>
                  <a:pt x="286181" y="422491"/>
                </a:lnTo>
                <a:cubicBezTo>
                  <a:pt x="294313" y="428590"/>
                  <a:pt x="302445" y="431639"/>
                  <a:pt x="311613" y="431639"/>
                </a:cubicBezTo>
                <a:cubicBezTo>
                  <a:pt x="324827" y="431639"/>
                  <a:pt x="337044" y="426557"/>
                  <a:pt x="344159" y="416392"/>
                </a:cubicBezTo>
                <a:cubicBezTo>
                  <a:pt x="349242" y="409277"/>
                  <a:pt x="352291" y="402162"/>
                  <a:pt x="352291" y="394010"/>
                </a:cubicBezTo>
                <a:cubicBezTo>
                  <a:pt x="353308" y="394010"/>
                  <a:pt x="353308" y="394010"/>
                  <a:pt x="354324" y="394010"/>
                </a:cubicBezTo>
                <a:cubicBezTo>
                  <a:pt x="366522" y="394010"/>
                  <a:pt x="378739" y="388928"/>
                  <a:pt x="386871" y="378763"/>
                </a:cubicBezTo>
                <a:cubicBezTo>
                  <a:pt x="391953" y="371648"/>
                  <a:pt x="395002" y="363516"/>
                  <a:pt x="395002" y="356381"/>
                </a:cubicBezTo>
                <a:cubicBezTo>
                  <a:pt x="396019" y="356381"/>
                  <a:pt x="397035" y="356381"/>
                  <a:pt x="398052" y="356381"/>
                </a:cubicBezTo>
                <a:cubicBezTo>
                  <a:pt x="410250" y="356381"/>
                  <a:pt x="422467" y="351299"/>
                  <a:pt x="430599" y="342151"/>
                </a:cubicBezTo>
                <a:cubicBezTo>
                  <a:pt x="435681" y="336052"/>
                  <a:pt x="438730" y="328937"/>
                  <a:pt x="438730" y="319769"/>
                </a:cubicBezTo>
                <a:cubicBezTo>
                  <a:pt x="448895" y="318752"/>
                  <a:pt x="459079" y="313670"/>
                  <a:pt x="465178" y="304522"/>
                </a:cubicBezTo>
                <a:cubicBezTo>
                  <a:pt x="474326" y="292324"/>
                  <a:pt x="475343" y="277057"/>
                  <a:pt x="469244" y="264860"/>
                </a:cubicBezTo>
                <a:lnTo>
                  <a:pt x="496708" y="248596"/>
                </a:lnTo>
                <a:lnTo>
                  <a:pt x="504840" y="261810"/>
                </a:lnTo>
                <a:cubicBezTo>
                  <a:pt x="505856" y="263843"/>
                  <a:pt x="508906" y="265876"/>
                  <a:pt x="510939" y="265876"/>
                </a:cubicBezTo>
                <a:cubicBezTo>
                  <a:pt x="511955" y="265876"/>
                  <a:pt x="511955" y="265876"/>
                  <a:pt x="512972" y="265876"/>
                </a:cubicBezTo>
                <a:cubicBezTo>
                  <a:pt x="515005" y="265876"/>
                  <a:pt x="517038" y="264860"/>
                  <a:pt x="518054" y="263843"/>
                </a:cubicBezTo>
                <a:lnTo>
                  <a:pt x="579081" y="224181"/>
                </a:lnTo>
                <a:cubicBezTo>
                  <a:pt x="582189" y="220096"/>
                  <a:pt x="583206" y="213997"/>
                  <a:pt x="580157" y="209931"/>
                </a:cubicBezTo>
                <a:close/>
                <a:moveTo>
                  <a:pt x="65510" y="240445"/>
                </a:moveTo>
                <a:lnTo>
                  <a:pt x="23815" y="217047"/>
                </a:lnTo>
                <a:lnTo>
                  <a:pt x="132636" y="23800"/>
                </a:lnTo>
                <a:lnTo>
                  <a:pt x="175347" y="49231"/>
                </a:lnTo>
                <a:lnTo>
                  <a:pt x="65510" y="240445"/>
                </a:lnTo>
                <a:close/>
                <a:moveTo>
                  <a:pt x="116372" y="300456"/>
                </a:moveTo>
                <a:cubicBezTo>
                  <a:pt x="112306" y="296390"/>
                  <a:pt x="110273" y="290291"/>
                  <a:pt x="110273" y="285209"/>
                </a:cubicBezTo>
                <a:cubicBezTo>
                  <a:pt x="110273" y="279110"/>
                  <a:pt x="112306" y="274028"/>
                  <a:pt x="116372" y="269962"/>
                </a:cubicBezTo>
                <a:lnTo>
                  <a:pt x="122471" y="263863"/>
                </a:lnTo>
                <a:cubicBezTo>
                  <a:pt x="130603" y="255731"/>
                  <a:pt x="145869" y="255731"/>
                  <a:pt x="154001" y="263863"/>
                </a:cubicBezTo>
                <a:cubicBezTo>
                  <a:pt x="158067" y="267929"/>
                  <a:pt x="160100" y="274028"/>
                  <a:pt x="160100" y="279110"/>
                </a:cubicBezTo>
                <a:cubicBezTo>
                  <a:pt x="160100" y="285209"/>
                  <a:pt x="158067" y="290291"/>
                  <a:pt x="154001" y="294357"/>
                </a:cubicBezTo>
                <a:lnTo>
                  <a:pt x="147902" y="300456"/>
                </a:lnTo>
                <a:cubicBezTo>
                  <a:pt x="139771" y="308588"/>
                  <a:pt x="125520" y="308588"/>
                  <a:pt x="116372" y="300456"/>
                </a:cubicBezTo>
                <a:close/>
                <a:moveTo>
                  <a:pt x="162133" y="346217"/>
                </a:moveTo>
                <a:lnTo>
                  <a:pt x="162133" y="346217"/>
                </a:lnTo>
                <a:cubicBezTo>
                  <a:pt x="158067" y="342151"/>
                  <a:pt x="156034" y="336052"/>
                  <a:pt x="156034" y="330969"/>
                </a:cubicBezTo>
                <a:cubicBezTo>
                  <a:pt x="156034" y="324871"/>
                  <a:pt x="158067" y="319788"/>
                  <a:pt x="162133" y="315722"/>
                </a:cubicBezTo>
                <a:lnTo>
                  <a:pt x="168232" y="309624"/>
                </a:lnTo>
                <a:cubicBezTo>
                  <a:pt x="172298" y="305558"/>
                  <a:pt x="178396" y="303525"/>
                  <a:pt x="183479" y="303525"/>
                </a:cubicBezTo>
                <a:cubicBezTo>
                  <a:pt x="188561" y="303525"/>
                  <a:pt x="194660" y="305558"/>
                  <a:pt x="198726" y="309624"/>
                </a:cubicBezTo>
                <a:cubicBezTo>
                  <a:pt x="207874" y="318772"/>
                  <a:pt x="207874" y="332005"/>
                  <a:pt x="198726" y="341154"/>
                </a:cubicBezTo>
                <a:lnTo>
                  <a:pt x="192627" y="347253"/>
                </a:lnTo>
                <a:cubicBezTo>
                  <a:pt x="185531" y="354348"/>
                  <a:pt x="171301" y="354348"/>
                  <a:pt x="162133" y="346217"/>
                </a:cubicBezTo>
                <a:close/>
                <a:moveTo>
                  <a:pt x="239443" y="391997"/>
                </a:moveTo>
                <a:cubicBezTo>
                  <a:pt x="230295" y="400129"/>
                  <a:pt x="217061" y="400129"/>
                  <a:pt x="207913" y="391997"/>
                </a:cubicBezTo>
                <a:cubicBezTo>
                  <a:pt x="203847" y="387931"/>
                  <a:pt x="201814" y="381832"/>
                  <a:pt x="201814" y="376750"/>
                </a:cubicBezTo>
                <a:cubicBezTo>
                  <a:pt x="201814" y="370651"/>
                  <a:pt x="203847" y="365569"/>
                  <a:pt x="207913" y="361503"/>
                </a:cubicBezTo>
                <a:lnTo>
                  <a:pt x="214012" y="355404"/>
                </a:lnTo>
                <a:cubicBezTo>
                  <a:pt x="218078" y="351338"/>
                  <a:pt x="224177" y="349305"/>
                  <a:pt x="229259" y="349305"/>
                </a:cubicBezTo>
                <a:cubicBezTo>
                  <a:pt x="234341" y="349305"/>
                  <a:pt x="240440" y="351338"/>
                  <a:pt x="244506" y="355404"/>
                </a:cubicBezTo>
                <a:cubicBezTo>
                  <a:pt x="248572" y="359470"/>
                  <a:pt x="250605" y="365569"/>
                  <a:pt x="250605" y="370651"/>
                </a:cubicBezTo>
                <a:cubicBezTo>
                  <a:pt x="250605" y="376750"/>
                  <a:pt x="248572" y="381832"/>
                  <a:pt x="244506" y="385898"/>
                </a:cubicBezTo>
                <a:lnTo>
                  <a:pt x="239443" y="391997"/>
                </a:lnTo>
                <a:close/>
                <a:moveTo>
                  <a:pt x="445904" y="290272"/>
                </a:moveTo>
                <a:cubicBezTo>
                  <a:pt x="441838" y="295354"/>
                  <a:pt x="435740" y="298403"/>
                  <a:pt x="428605" y="297387"/>
                </a:cubicBezTo>
                <a:cubicBezTo>
                  <a:pt x="427588" y="296370"/>
                  <a:pt x="425555" y="296370"/>
                  <a:pt x="423522" y="296370"/>
                </a:cubicBezTo>
                <a:cubicBezTo>
                  <a:pt x="421489" y="295354"/>
                  <a:pt x="419456" y="294337"/>
                  <a:pt x="417423" y="293321"/>
                </a:cubicBezTo>
                <a:lnTo>
                  <a:pt x="397075" y="277057"/>
                </a:lnTo>
                <a:cubicBezTo>
                  <a:pt x="393009" y="274008"/>
                  <a:pt x="385893" y="274008"/>
                  <a:pt x="382844" y="279090"/>
                </a:cubicBezTo>
                <a:cubicBezTo>
                  <a:pt x="379794" y="283156"/>
                  <a:pt x="379794" y="290272"/>
                  <a:pt x="384877" y="293321"/>
                </a:cubicBezTo>
                <a:lnTo>
                  <a:pt x="405226" y="309584"/>
                </a:lnTo>
                <a:cubicBezTo>
                  <a:pt x="408275" y="311617"/>
                  <a:pt x="411325" y="313650"/>
                  <a:pt x="415391" y="315683"/>
                </a:cubicBezTo>
                <a:cubicBezTo>
                  <a:pt x="415391" y="319749"/>
                  <a:pt x="414374" y="323815"/>
                  <a:pt x="412341" y="326864"/>
                </a:cubicBezTo>
                <a:cubicBezTo>
                  <a:pt x="405226" y="334996"/>
                  <a:pt x="391992" y="337029"/>
                  <a:pt x="383860" y="330930"/>
                </a:cubicBezTo>
                <a:lnTo>
                  <a:pt x="382844" y="329914"/>
                </a:lnTo>
                <a:cubicBezTo>
                  <a:pt x="382844" y="329914"/>
                  <a:pt x="381827" y="329914"/>
                  <a:pt x="381827" y="328897"/>
                </a:cubicBezTo>
                <a:lnTo>
                  <a:pt x="361478" y="312634"/>
                </a:lnTo>
                <a:cubicBezTo>
                  <a:pt x="357413" y="309584"/>
                  <a:pt x="350297" y="309584"/>
                  <a:pt x="347248" y="314667"/>
                </a:cubicBezTo>
                <a:cubicBezTo>
                  <a:pt x="344198" y="318733"/>
                  <a:pt x="344198" y="325848"/>
                  <a:pt x="349281" y="328897"/>
                </a:cubicBezTo>
                <a:lnTo>
                  <a:pt x="369630" y="345161"/>
                </a:lnTo>
                <a:lnTo>
                  <a:pt x="370646" y="346177"/>
                </a:lnTo>
                <a:cubicBezTo>
                  <a:pt x="373696" y="351260"/>
                  <a:pt x="373696" y="359392"/>
                  <a:pt x="369630" y="364493"/>
                </a:cubicBezTo>
                <a:cubicBezTo>
                  <a:pt x="363531" y="371609"/>
                  <a:pt x="351314" y="374658"/>
                  <a:pt x="343182" y="369576"/>
                </a:cubicBezTo>
                <a:cubicBezTo>
                  <a:pt x="342166" y="368559"/>
                  <a:pt x="341149" y="368559"/>
                  <a:pt x="340133" y="367543"/>
                </a:cubicBezTo>
                <a:lnTo>
                  <a:pt x="339116" y="366526"/>
                </a:lnTo>
                <a:lnTo>
                  <a:pt x="318767" y="350263"/>
                </a:lnTo>
                <a:cubicBezTo>
                  <a:pt x="314701" y="347213"/>
                  <a:pt x="307586" y="347213"/>
                  <a:pt x="304537" y="352296"/>
                </a:cubicBezTo>
                <a:cubicBezTo>
                  <a:pt x="301487" y="356362"/>
                  <a:pt x="301487" y="363477"/>
                  <a:pt x="306570" y="366526"/>
                </a:cubicBezTo>
                <a:lnTo>
                  <a:pt x="326918" y="382790"/>
                </a:lnTo>
                <a:cubicBezTo>
                  <a:pt x="327935" y="382790"/>
                  <a:pt x="327935" y="383806"/>
                  <a:pt x="328951" y="384823"/>
                </a:cubicBezTo>
                <a:cubicBezTo>
                  <a:pt x="330984" y="390922"/>
                  <a:pt x="330984" y="397021"/>
                  <a:pt x="325902" y="403139"/>
                </a:cubicBezTo>
                <a:cubicBezTo>
                  <a:pt x="322853" y="408221"/>
                  <a:pt x="316754" y="410254"/>
                  <a:pt x="309638" y="410254"/>
                </a:cubicBezTo>
                <a:cubicBezTo>
                  <a:pt x="304556" y="410254"/>
                  <a:pt x="300490" y="409238"/>
                  <a:pt x="296424" y="405172"/>
                </a:cubicBezTo>
                <a:lnTo>
                  <a:pt x="276075" y="389925"/>
                </a:lnTo>
                <a:lnTo>
                  <a:pt x="270993" y="386875"/>
                </a:lnTo>
                <a:cubicBezTo>
                  <a:pt x="273026" y="381793"/>
                  <a:pt x="274042" y="376711"/>
                  <a:pt x="274042" y="370612"/>
                </a:cubicBezTo>
                <a:cubicBezTo>
                  <a:pt x="274042" y="359431"/>
                  <a:pt x="269977" y="348230"/>
                  <a:pt x="261845" y="340098"/>
                </a:cubicBezTo>
                <a:cubicBezTo>
                  <a:pt x="252697" y="330950"/>
                  <a:pt x="240479" y="326884"/>
                  <a:pt x="228282" y="327901"/>
                </a:cubicBezTo>
                <a:cubicBezTo>
                  <a:pt x="229298" y="315703"/>
                  <a:pt x="225232" y="303486"/>
                  <a:pt x="216084" y="294337"/>
                </a:cubicBezTo>
                <a:cubicBezTo>
                  <a:pt x="206936" y="285189"/>
                  <a:pt x="194719" y="281123"/>
                  <a:pt x="182521" y="282140"/>
                </a:cubicBezTo>
                <a:cubicBezTo>
                  <a:pt x="182521" y="281123"/>
                  <a:pt x="182521" y="280107"/>
                  <a:pt x="182521" y="278074"/>
                </a:cubicBezTo>
                <a:cubicBezTo>
                  <a:pt x="182521" y="266893"/>
                  <a:pt x="178455" y="255692"/>
                  <a:pt x="170323" y="247560"/>
                </a:cubicBezTo>
                <a:cubicBezTo>
                  <a:pt x="162192" y="239428"/>
                  <a:pt x="152007" y="235363"/>
                  <a:pt x="139810" y="235363"/>
                </a:cubicBezTo>
                <a:cubicBezTo>
                  <a:pt x="131678" y="235363"/>
                  <a:pt x="123527" y="237396"/>
                  <a:pt x="117428" y="241461"/>
                </a:cubicBezTo>
                <a:cubicBezTo>
                  <a:pt x="113362" y="236379"/>
                  <a:pt x="107263" y="227231"/>
                  <a:pt x="105230" y="213997"/>
                </a:cubicBezTo>
                <a:lnTo>
                  <a:pt x="178455" y="86860"/>
                </a:lnTo>
                <a:cubicBezTo>
                  <a:pt x="198804" y="82794"/>
                  <a:pt x="241515" y="75679"/>
                  <a:pt x="269996" y="79745"/>
                </a:cubicBezTo>
                <a:lnTo>
                  <a:pt x="199821" y="144838"/>
                </a:lnTo>
                <a:cubicBezTo>
                  <a:pt x="187623" y="157036"/>
                  <a:pt x="186606" y="176368"/>
                  <a:pt x="198804" y="189582"/>
                </a:cubicBezTo>
                <a:cubicBezTo>
                  <a:pt x="204903" y="196698"/>
                  <a:pt x="214051" y="200763"/>
                  <a:pt x="223219" y="200763"/>
                </a:cubicBezTo>
                <a:cubicBezTo>
                  <a:pt x="229318" y="200763"/>
                  <a:pt x="235417" y="198731"/>
                  <a:pt x="240518" y="195681"/>
                </a:cubicBezTo>
                <a:lnTo>
                  <a:pt x="298496" y="157036"/>
                </a:lnTo>
                <a:cubicBezTo>
                  <a:pt x="306628" y="150937"/>
                  <a:pt x="316812" y="148904"/>
                  <a:pt x="326977" y="150937"/>
                </a:cubicBezTo>
                <a:lnTo>
                  <a:pt x="337142" y="151953"/>
                </a:lnTo>
                <a:lnTo>
                  <a:pt x="429699" y="249593"/>
                </a:lnTo>
                <a:lnTo>
                  <a:pt x="429699" y="249593"/>
                </a:lnTo>
                <a:lnTo>
                  <a:pt x="445963" y="266893"/>
                </a:lnTo>
                <a:cubicBezTo>
                  <a:pt x="450987" y="271975"/>
                  <a:pt x="450987" y="283156"/>
                  <a:pt x="445904" y="290272"/>
                </a:cubicBezTo>
                <a:close/>
                <a:moveTo>
                  <a:pt x="454036" y="246544"/>
                </a:moveTo>
                <a:lnTo>
                  <a:pt x="442855" y="234346"/>
                </a:lnTo>
                <a:lnTo>
                  <a:pt x="442855" y="234346"/>
                </a:lnTo>
                <a:lnTo>
                  <a:pt x="442855" y="234346"/>
                </a:lnTo>
                <a:lnTo>
                  <a:pt x="367597" y="154006"/>
                </a:lnTo>
                <a:lnTo>
                  <a:pt x="380811" y="155022"/>
                </a:lnTo>
                <a:cubicBezTo>
                  <a:pt x="385893" y="156039"/>
                  <a:pt x="390976" y="151973"/>
                  <a:pt x="391992" y="145874"/>
                </a:cubicBezTo>
                <a:cubicBezTo>
                  <a:pt x="393009" y="140792"/>
                  <a:pt x="388943" y="135709"/>
                  <a:pt x="382844" y="134693"/>
                </a:cubicBezTo>
                <a:lnTo>
                  <a:pt x="344198" y="130627"/>
                </a:lnTo>
                <a:cubicBezTo>
                  <a:pt x="342166" y="129611"/>
                  <a:pt x="341149" y="129611"/>
                  <a:pt x="339116" y="129611"/>
                </a:cubicBezTo>
                <a:lnTo>
                  <a:pt x="328951" y="128594"/>
                </a:lnTo>
                <a:cubicBezTo>
                  <a:pt x="314721" y="126561"/>
                  <a:pt x="298438" y="129611"/>
                  <a:pt x="286240" y="138759"/>
                </a:cubicBezTo>
                <a:lnTo>
                  <a:pt x="228262" y="177404"/>
                </a:lnTo>
                <a:cubicBezTo>
                  <a:pt x="223180" y="180454"/>
                  <a:pt x="217081" y="179437"/>
                  <a:pt x="213015" y="175371"/>
                </a:cubicBezTo>
                <a:cubicBezTo>
                  <a:pt x="208949" y="170289"/>
                  <a:pt x="208949" y="163174"/>
                  <a:pt x="213015" y="159108"/>
                </a:cubicBezTo>
                <a:lnTo>
                  <a:pt x="289290" y="87916"/>
                </a:lnTo>
                <a:cubicBezTo>
                  <a:pt x="290306" y="86899"/>
                  <a:pt x="292339" y="85883"/>
                  <a:pt x="293355" y="83850"/>
                </a:cubicBezTo>
                <a:cubicBezTo>
                  <a:pt x="295388" y="83850"/>
                  <a:pt x="296405" y="82833"/>
                  <a:pt x="297421" y="81817"/>
                </a:cubicBezTo>
                <a:cubicBezTo>
                  <a:pt x="318787" y="71652"/>
                  <a:pt x="362514" y="75718"/>
                  <a:pt x="389979" y="81817"/>
                </a:cubicBezTo>
                <a:lnTo>
                  <a:pt x="482536" y="229303"/>
                </a:lnTo>
                <a:lnTo>
                  <a:pt x="454036" y="246544"/>
                </a:lnTo>
                <a:close/>
                <a:moveTo>
                  <a:pt x="514047" y="240445"/>
                </a:moveTo>
                <a:lnTo>
                  <a:pt x="506932" y="230280"/>
                </a:lnTo>
                <a:cubicBezTo>
                  <a:pt x="506932" y="229264"/>
                  <a:pt x="506932" y="228247"/>
                  <a:pt x="505915" y="227231"/>
                </a:cubicBezTo>
                <a:cubicBezTo>
                  <a:pt x="504899" y="226214"/>
                  <a:pt x="503882" y="225198"/>
                  <a:pt x="503882" y="224181"/>
                </a:cubicBezTo>
                <a:lnTo>
                  <a:pt x="396078" y="51284"/>
                </a:lnTo>
                <a:lnTo>
                  <a:pt x="439805" y="23819"/>
                </a:lnTo>
                <a:lnTo>
                  <a:pt x="557794" y="211984"/>
                </a:lnTo>
                <a:lnTo>
                  <a:pt x="514047" y="240445"/>
                </a:lnTo>
                <a:close/>
              </a:path>
            </a:pathLst>
          </a:custGeom>
          <a:solidFill>
            <a:schemeClr val="bg1"/>
          </a:solidFill>
          <a:ln w="195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nvGrpSpPr>
          <p:cNvPr id="107" name="Graphic 105">
            <a:extLst>
              <a:ext uri="{FF2B5EF4-FFF2-40B4-BE49-F238E27FC236}">
                <a16:creationId xmlns:a16="http://schemas.microsoft.com/office/drawing/2014/main" id="{5CBC418A-62CD-4D44-997D-ABB9C470CA44}"/>
              </a:ext>
            </a:extLst>
          </p:cNvPr>
          <p:cNvGrpSpPr/>
          <p:nvPr/>
        </p:nvGrpSpPr>
        <p:grpSpPr>
          <a:xfrm>
            <a:off x="11528781" y="4469733"/>
            <a:ext cx="576000" cy="574067"/>
            <a:chOff x="3897411" y="3331958"/>
            <a:chExt cx="432000" cy="430550"/>
          </a:xfrm>
          <a:solidFill>
            <a:schemeClr val="bg1"/>
          </a:solidFill>
        </p:grpSpPr>
        <p:sp>
          <p:nvSpPr>
            <p:cNvPr id="108" name="Freeform: Shape 107">
              <a:extLst>
                <a:ext uri="{FF2B5EF4-FFF2-40B4-BE49-F238E27FC236}">
                  <a16:creationId xmlns:a16="http://schemas.microsoft.com/office/drawing/2014/main" id="{59EF5511-9C3D-43E2-807E-68A8F501183C}"/>
                </a:ext>
              </a:extLst>
            </p:cNvPr>
            <p:cNvSpPr/>
            <p:nvPr/>
          </p:nvSpPr>
          <p:spPr>
            <a:xfrm>
              <a:off x="3897411" y="3331958"/>
              <a:ext cx="432000" cy="430550"/>
            </a:xfrm>
            <a:custGeom>
              <a:avLst/>
              <a:gdLst>
                <a:gd name="connsiteX0" fmla="*/ 206328 w 432000"/>
                <a:gd name="connsiteY0" fmla="*/ 258708 h 430550"/>
                <a:gd name="connsiteX1" fmla="*/ 103257 w 432000"/>
                <a:gd name="connsiteY1" fmla="*/ 159885 h 430550"/>
                <a:gd name="connsiteX2" fmla="*/ 156 w 432000"/>
                <a:gd name="connsiteY2" fmla="*/ 258708 h 430550"/>
                <a:gd name="connsiteX3" fmla="*/ 22017 w 432000"/>
                <a:gd name="connsiteY3" fmla="*/ 329524 h 430550"/>
                <a:gd name="connsiteX4" fmla="*/ 95486 w 432000"/>
                <a:gd name="connsiteY4" fmla="*/ 427913 h 430550"/>
                <a:gd name="connsiteX5" fmla="*/ 95776 w 432000"/>
                <a:gd name="connsiteY5" fmla="*/ 428305 h 430550"/>
                <a:gd name="connsiteX6" fmla="*/ 96748 w 432000"/>
                <a:gd name="connsiteY6" fmla="*/ 429319 h 430550"/>
                <a:gd name="connsiteX7" fmla="*/ 97327 w 432000"/>
                <a:gd name="connsiteY7" fmla="*/ 429798 h 430550"/>
                <a:gd name="connsiteX8" fmla="*/ 98487 w 432000"/>
                <a:gd name="connsiteY8" fmla="*/ 430523 h 430550"/>
                <a:gd name="connsiteX9" fmla="*/ 99111 w 432000"/>
                <a:gd name="connsiteY9" fmla="*/ 430856 h 430550"/>
                <a:gd name="connsiteX10" fmla="*/ 100517 w 432000"/>
                <a:gd name="connsiteY10" fmla="*/ 431392 h 430550"/>
                <a:gd name="connsiteX11" fmla="*/ 101097 w 432000"/>
                <a:gd name="connsiteY11" fmla="*/ 431392 h 430550"/>
                <a:gd name="connsiteX12" fmla="*/ 103228 w 432000"/>
                <a:gd name="connsiteY12" fmla="*/ 431639 h 430550"/>
                <a:gd name="connsiteX13" fmla="*/ 379838 w 432000"/>
                <a:gd name="connsiteY13" fmla="*/ 431639 h 430550"/>
                <a:gd name="connsiteX14" fmla="*/ 432940 w 432000"/>
                <a:gd name="connsiteY14" fmla="*/ 378538 h 430550"/>
                <a:gd name="connsiteX15" fmla="*/ 379838 w 432000"/>
                <a:gd name="connsiteY15" fmla="*/ 325436 h 430550"/>
                <a:gd name="connsiteX16" fmla="*/ 308689 w 432000"/>
                <a:gd name="connsiteY16" fmla="*/ 325436 h 430550"/>
                <a:gd name="connsiteX17" fmla="*/ 279724 w 432000"/>
                <a:gd name="connsiteY17" fmla="*/ 296472 h 430550"/>
                <a:gd name="connsiteX18" fmla="*/ 279724 w 432000"/>
                <a:gd name="connsiteY18" fmla="*/ 216813 h 430550"/>
                <a:gd name="connsiteX19" fmla="*/ 308689 w 432000"/>
                <a:gd name="connsiteY19" fmla="*/ 187849 h 430550"/>
                <a:gd name="connsiteX20" fmla="*/ 353585 w 432000"/>
                <a:gd name="connsiteY20" fmla="*/ 187849 h 430550"/>
                <a:gd name="connsiteX21" fmla="*/ 354933 w 432000"/>
                <a:gd name="connsiteY21" fmla="*/ 187849 h 430550"/>
                <a:gd name="connsiteX22" fmla="*/ 355324 w 432000"/>
                <a:gd name="connsiteY22" fmla="*/ 187849 h 430550"/>
                <a:gd name="connsiteX23" fmla="*/ 361312 w 432000"/>
                <a:gd name="connsiteY23" fmla="*/ 183935 h 430550"/>
                <a:gd name="connsiteX24" fmla="*/ 410354 w 432000"/>
                <a:gd name="connsiteY24" fmla="*/ 118279 h 430550"/>
                <a:gd name="connsiteX25" fmla="*/ 425561 w 432000"/>
                <a:gd name="connsiteY25" fmla="*/ 68846 h 430550"/>
                <a:gd name="connsiteX26" fmla="*/ 350338 w 432000"/>
                <a:gd name="connsiteY26" fmla="*/ 74 h 430550"/>
                <a:gd name="connsiteX27" fmla="*/ 281565 w 432000"/>
                <a:gd name="connsiteY27" fmla="*/ 68846 h 430550"/>
                <a:gd name="connsiteX28" fmla="*/ 296772 w 432000"/>
                <a:gd name="connsiteY28" fmla="*/ 118279 h 430550"/>
                <a:gd name="connsiteX29" fmla="*/ 334275 w 432000"/>
                <a:gd name="connsiteY29" fmla="*/ 168481 h 430550"/>
                <a:gd name="connsiteX30" fmla="*/ 308689 w 432000"/>
                <a:gd name="connsiteY30" fmla="*/ 168481 h 430550"/>
                <a:gd name="connsiteX31" fmla="*/ 260415 w 432000"/>
                <a:gd name="connsiteY31" fmla="*/ 216755 h 430550"/>
                <a:gd name="connsiteX32" fmla="*/ 260415 w 432000"/>
                <a:gd name="connsiteY32" fmla="*/ 296400 h 430550"/>
                <a:gd name="connsiteX33" fmla="*/ 308689 w 432000"/>
                <a:gd name="connsiteY33" fmla="*/ 344673 h 430550"/>
                <a:gd name="connsiteX34" fmla="*/ 379838 w 432000"/>
                <a:gd name="connsiteY34" fmla="*/ 344673 h 430550"/>
                <a:gd name="connsiteX35" fmla="*/ 413630 w 432000"/>
                <a:gd name="connsiteY35" fmla="*/ 378465 h 430550"/>
                <a:gd name="connsiteX36" fmla="*/ 379838 w 432000"/>
                <a:gd name="connsiteY36" fmla="*/ 412257 h 430550"/>
                <a:gd name="connsiteX37" fmla="*/ 122523 w 432000"/>
                <a:gd name="connsiteY37" fmla="*/ 412257 h 430550"/>
                <a:gd name="connsiteX38" fmla="*/ 184510 w 432000"/>
                <a:gd name="connsiteY38" fmla="*/ 329510 h 430550"/>
                <a:gd name="connsiteX39" fmla="*/ 206328 w 432000"/>
                <a:gd name="connsiteY39" fmla="*/ 258708 h 430550"/>
                <a:gd name="connsiteX40" fmla="*/ 312240 w 432000"/>
                <a:gd name="connsiteY40" fmla="*/ 106740 h 430550"/>
                <a:gd name="connsiteX41" fmla="*/ 300846 w 432000"/>
                <a:gd name="connsiteY41" fmla="*/ 70150 h 430550"/>
                <a:gd name="connsiteX42" fmla="*/ 353556 w 432000"/>
                <a:gd name="connsiteY42" fmla="*/ 19325 h 430550"/>
                <a:gd name="connsiteX43" fmla="*/ 406266 w 432000"/>
                <a:gd name="connsiteY43" fmla="*/ 70208 h 430550"/>
                <a:gd name="connsiteX44" fmla="*/ 395060 w 432000"/>
                <a:gd name="connsiteY44" fmla="*/ 106755 h 430550"/>
                <a:gd name="connsiteX45" fmla="*/ 353541 w 432000"/>
                <a:gd name="connsiteY45" fmla="*/ 162074 h 430550"/>
                <a:gd name="connsiteX46" fmla="*/ 312240 w 432000"/>
                <a:gd name="connsiteY46" fmla="*/ 106740 h 430550"/>
                <a:gd name="connsiteX47" fmla="*/ 103213 w 432000"/>
                <a:gd name="connsiteY47" fmla="*/ 406038 h 430550"/>
                <a:gd name="connsiteX48" fmla="*/ 37471 w 432000"/>
                <a:gd name="connsiteY48" fmla="*/ 317985 h 430550"/>
                <a:gd name="connsiteX49" fmla="*/ 19422 w 432000"/>
                <a:gd name="connsiteY49" fmla="*/ 260057 h 430550"/>
                <a:gd name="connsiteX50" fmla="*/ 103228 w 432000"/>
                <a:gd name="connsiteY50" fmla="*/ 179296 h 430550"/>
                <a:gd name="connsiteX51" fmla="*/ 187033 w 432000"/>
                <a:gd name="connsiteY51" fmla="*/ 260057 h 430550"/>
                <a:gd name="connsiteX52" fmla="*/ 168984 w 432000"/>
                <a:gd name="connsiteY52" fmla="*/ 317985 h 430550"/>
                <a:gd name="connsiteX53" fmla="*/ 103213 w 432000"/>
                <a:gd name="connsiteY53" fmla="*/ 406038 h 43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32000" h="430550">
                  <a:moveTo>
                    <a:pt x="206328" y="258708"/>
                  </a:moveTo>
                  <a:cubicBezTo>
                    <a:pt x="202617" y="203288"/>
                    <a:pt x="157329" y="159885"/>
                    <a:pt x="103257" y="159885"/>
                  </a:cubicBezTo>
                  <a:cubicBezTo>
                    <a:pt x="49184" y="159885"/>
                    <a:pt x="4070" y="203288"/>
                    <a:pt x="156" y="258708"/>
                  </a:cubicBezTo>
                  <a:cubicBezTo>
                    <a:pt x="-1221" y="284164"/>
                    <a:pt x="6535" y="309273"/>
                    <a:pt x="22017" y="329524"/>
                  </a:cubicBezTo>
                  <a:lnTo>
                    <a:pt x="95486" y="427913"/>
                  </a:lnTo>
                  <a:lnTo>
                    <a:pt x="95776" y="428305"/>
                  </a:lnTo>
                  <a:cubicBezTo>
                    <a:pt x="96066" y="428667"/>
                    <a:pt x="96400" y="429000"/>
                    <a:pt x="96748" y="429319"/>
                  </a:cubicBezTo>
                  <a:lnTo>
                    <a:pt x="97327" y="429798"/>
                  </a:lnTo>
                  <a:lnTo>
                    <a:pt x="98487" y="430523"/>
                  </a:lnTo>
                  <a:lnTo>
                    <a:pt x="99111" y="430856"/>
                  </a:lnTo>
                  <a:lnTo>
                    <a:pt x="100517" y="431392"/>
                  </a:lnTo>
                  <a:lnTo>
                    <a:pt x="101097" y="431392"/>
                  </a:lnTo>
                  <a:cubicBezTo>
                    <a:pt x="101792" y="431552"/>
                    <a:pt x="102503" y="431639"/>
                    <a:pt x="103228" y="431639"/>
                  </a:cubicBezTo>
                  <a:lnTo>
                    <a:pt x="379838" y="431639"/>
                  </a:lnTo>
                  <a:cubicBezTo>
                    <a:pt x="409165" y="431639"/>
                    <a:pt x="432940" y="407864"/>
                    <a:pt x="432940" y="378538"/>
                  </a:cubicBezTo>
                  <a:cubicBezTo>
                    <a:pt x="432940" y="349211"/>
                    <a:pt x="409165" y="325436"/>
                    <a:pt x="379838" y="325436"/>
                  </a:cubicBezTo>
                  <a:lnTo>
                    <a:pt x="308689" y="325436"/>
                  </a:lnTo>
                  <a:cubicBezTo>
                    <a:pt x="292699" y="325436"/>
                    <a:pt x="279724" y="312462"/>
                    <a:pt x="279724" y="296472"/>
                  </a:cubicBezTo>
                  <a:lnTo>
                    <a:pt x="279724" y="216813"/>
                  </a:lnTo>
                  <a:cubicBezTo>
                    <a:pt x="279724" y="200823"/>
                    <a:pt x="292699" y="187849"/>
                    <a:pt x="308689" y="187849"/>
                  </a:cubicBezTo>
                  <a:lnTo>
                    <a:pt x="353585" y="187849"/>
                  </a:lnTo>
                  <a:cubicBezTo>
                    <a:pt x="354034" y="187878"/>
                    <a:pt x="354484" y="187878"/>
                    <a:pt x="354933" y="187849"/>
                  </a:cubicBezTo>
                  <a:lnTo>
                    <a:pt x="355324" y="187849"/>
                  </a:lnTo>
                  <a:cubicBezTo>
                    <a:pt x="357745" y="187356"/>
                    <a:pt x="359891" y="185964"/>
                    <a:pt x="361312" y="183935"/>
                  </a:cubicBezTo>
                  <a:lnTo>
                    <a:pt x="410354" y="118279"/>
                  </a:lnTo>
                  <a:cubicBezTo>
                    <a:pt x="421154" y="104145"/>
                    <a:pt x="426546" y="86604"/>
                    <a:pt x="425561" y="68846"/>
                  </a:cubicBezTo>
                  <a:cubicBezTo>
                    <a:pt x="423778" y="29081"/>
                    <a:pt x="390102" y="-1709"/>
                    <a:pt x="350338" y="74"/>
                  </a:cubicBezTo>
                  <a:cubicBezTo>
                    <a:pt x="313067" y="1741"/>
                    <a:pt x="283233" y="31575"/>
                    <a:pt x="281565" y="68846"/>
                  </a:cubicBezTo>
                  <a:cubicBezTo>
                    <a:pt x="280580" y="86604"/>
                    <a:pt x="285972" y="104145"/>
                    <a:pt x="296772" y="118279"/>
                  </a:cubicBezTo>
                  <a:lnTo>
                    <a:pt x="334275" y="168481"/>
                  </a:lnTo>
                  <a:lnTo>
                    <a:pt x="308689" y="168481"/>
                  </a:lnTo>
                  <a:cubicBezTo>
                    <a:pt x="282029" y="168481"/>
                    <a:pt x="260415" y="190096"/>
                    <a:pt x="260415" y="216755"/>
                  </a:cubicBezTo>
                  <a:lnTo>
                    <a:pt x="260415" y="296400"/>
                  </a:lnTo>
                  <a:cubicBezTo>
                    <a:pt x="260415" y="323059"/>
                    <a:pt x="282029" y="344673"/>
                    <a:pt x="308689" y="344673"/>
                  </a:cubicBezTo>
                  <a:lnTo>
                    <a:pt x="379838" y="344673"/>
                  </a:lnTo>
                  <a:cubicBezTo>
                    <a:pt x="398495" y="344673"/>
                    <a:pt x="413630" y="359808"/>
                    <a:pt x="413630" y="378465"/>
                  </a:cubicBezTo>
                  <a:cubicBezTo>
                    <a:pt x="413630" y="397122"/>
                    <a:pt x="398495" y="412257"/>
                    <a:pt x="379838" y="412257"/>
                  </a:cubicBezTo>
                  <a:lnTo>
                    <a:pt x="122523" y="412257"/>
                  </a:lnTo>
                  <a:lnTo>
                    <a:pt x="184510" y="329510"/>
                  </a:lnTo>
                  <a:cubicBezTo>
                    <a:pt x="199993" y="309273"/>
                    <a:pt x="207719" y="284164"/>
                    <a:pt x="206328" y="258708"/>
                  </a:cubicBezTo>
                  <a:close/>
                  <a:moveTo>
                    <a:pt x="312240" y="106740"/>
                  </a:moveTo>
                  <a:cubicBezTo>
                    <a:pt x="304209" y="96288"/>
                    <a:pt x="300165" y="83313"/>
                    <a:pt x="300846" y="70150"/>
                  </a:cubicBezTo>
                  <a:cubicBezTo>
                    <a:pt x="302542" y="45187"/>
                    <a:pt x="322663" y="19325"/>
                    <a:pt x="353556" y="19325"/>
                  </a:cubicBezTo>
                  <a:cubicBezTo>
                    <a:pt x="384448" y="19325"/>
                    <a:pt x="404729" y="45202"/>
                    <a:pt x="406266" y="70208"/>
                  </a:cubicBezTo>
                  <a:cubicBezTo>
                    <a:pt x="406991" y="83328"/>
                    <a:pt x="403018" y="96288"/>
                    <a:pt x="395060" y="106755"/>
                  </a:cubicBezTo>
                  <a:lnTo>
                    <a:pt x="353541" y="162074"/>
                  </a:lnTo>
                  <a:lnTo>
                    <a:pt x="312240" y="106740"/>
                  </a:lnTo>
                  <a:close/>
                  <a:moveTo>
                    <a:pt x="103213" y="406038"/>
                  </a:moveTo>
                  <a:lnTo>
                    <a:pt x="37471" y="317985"/>
                  </a:lnTo>
                  <a:cubicBezTo>
                    <a:pt x="24757" y="301444"/>
                    <a:pt x="18350" y="280903"/>
                    <a:pt x="19422" y="260057"/>
                  </a:cubicBezTo>
                  <a:cubicBezTo>
                    <a:pt x="22075" y="220379"/>
                    <a:pt x="54127" y="179296"/>
                    <a:pt x="103228" y="179296"/>
                  </a:cubicBezTo>
                  <a:cubicBezTo>
                    <a:pt x="152328" y="179296"/>
                    <a:pt x="184380" y="220379"/>
                    <a:pt x="187033" y="260057"/>
                  </a:cubicBezTo>
                  <a:cubicBezTo>
                    <a:pt x="188091" y="280903"/>
                    <a:pt x="181698" y="301444"/>
                    <a:pt x="168984" y="317985"/>
                  </a:cubicBezTo>
                  <a:lnTo>
                    <a:pt x="103213" y="406038"/>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09" name="Freeform: Shape 108">
              <a:extLst>
                <a:ext uri="{FF2B5EF4-FFF2-40B4-BE49-F238E27FC236}">
                  <a16:creationId xmlns:a16="http://schemas.microsoft.com/office/drawing/2014/main" id="{D2F89490-2BEC-4E23-BD43-48D3920B0D40}"/>
                </a:ext>
              </a:extLst>
            </p:cNvPr>
            <p:cNvSpPr/>
            <p:nvPr/>
          </p:nvSpPr>
          <p:spPr>
            <a:xfrm>
              <a:off x="3959308" y="3545957"/>
              <a:ext cx="81181" cy="81181"/>
            </a:xfrm>
            <a:custGeom>
              <a:avLst/>
              <a:gdLst>
                <a:gd name="connsiteX0" fmla="*/ 41374 w 81181"/>
                <a:gd name="connsiteY0" fmla="*/ 1 h 81181"/>
                <a:gd name="connsiteX1" fmla="*/ 1 w 81181"/>
                <a:gd name="connsiteY1" fmla="*/ 40795 h 81181"/>
                <a:gd name="connsiteX2" fmla="*/ 40795 w 81181"/>
                <a:gd name="connsiteY2" fmla="*/ 82168 h 81181"/>
                <a:gd name="connsiteX3" fmla="*/ 82168 w 81181"/>
                <a:gd name="connsiteY3" fmla="*/ 41374 h 81181"/>
                <a:gd name="connsiteX4" fmla="*/ 82168 w 81181"/>
                <a:gd name="connsiteY4" fmla="*/ 41041 h 81181"/>
                <a:gd name="connsiteX5" fmla="*/ 41374 w 81181"/>
                <a:gd name="connsiteY5" fmla="*/ 1 h 81181"/>
                <a:gd name="connsiteX6" fmla="*/ 41374 w 81181"/>
                <a:gd name="connsiteY6" fmla="*/ 62757 h 81181"/>
                <a:gd name="connsiteX7" fmla="*/ 19311 w 81181"/>
                <a:gd name="connsiteY7" fmla="*/ 41273 h 81181"/>
                <a:gd name="connsiteX8" fmla="*/ 40795 w 81181"/>
                <a:gd name="connsiteY8" fmla="*/ 19209 h 81181"/>
                <a:gd name="connsiteX9" fmla="*/ 62859 w 81181"/>
                <a:gd name="connsiteY9" fmla="*/ 40693 h 81181"/>
                <a:gd name="connsiteX10" fmla="*/ 62859 w 81181"/>
                <a:gd name="connsiteY10" fmla="*/ 41027 h 81181"/>
                <a:gd name="connsiteX11" fmla="*/ 41374 w 81181"/>
                <a:gd name="connsiteY11" fmla="*/ 62801 h 81181"/>
                <a:gd name="connsiteX12" fmla="*/ 41374 w 81181"/>
                <a:gd name="connsiteY12" fmla="*/ 6275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81" h="81181">
                  <a:moveTo>
                    <a:pt x="41374" y="1"/>
                  </a:moveTo>
                  <a:cubicBezTo>
                    <a:pt x="18687" y="-158"/>
                    <a:pt x="161" y="18107"/>
                    <a:pt x="1" y="40795"/>
                  </a:cubicBezTo>
                  <a:cubicBezTo>
                    <a:pt x="-158" y="63482"/>
                    <a:pt x="18107" y="82009"/>
                    <a:pt x="40795" y="82168"/>
                  </a:cubicBezTo>
                  <a:cubicBezTo>
                    <a:pt x="63482" y="82327"/>
                    <a:pt x="82009" y="64062"/>
                    <a:pt x="82168" y="41374"/>
                  </a:cubicBezTo>
                  <a:cubicBezTo>
                    <a:pt x="82168" y="41258"/>
                    <a:pt x="82168" y="41157"/>
                    <a:pt x="82168" y="41041"/>
                  </a:cubicBezTo>
                  <a:cubicBezTo>
                    <a:pt x="82168" y="18470"/>
                    <a:pt x="63931" y="132"/>
                    <a:pt x="41374" y="1"/>
                  </a:cubicBezTo>
                  <a:close/>
                  <a:moveTo>
                    <a:pt x="41374" y="62757"/>
                  </a:moveTo>
                  <a:cubicBezTo>
                    <a:pt x="29357" y="62916"/>
                    <a:pt x="19470" y="53305"/>
                    <a:pt x="19311" y="41273"/>
                  </a:cubicBezTo>
                  <a:cubicBezTo>
                    <a:pt x="19151" y="29241"/>
                    <a:pt x="28762" y="19369"/>
                    <a:pt x="40795" y="19209"/>
                  </a:cubicBezTo>
                  <a:cubicBezTo>
                    <a:pt x="52827" y="19050"/>
                    <a:pt x="62699" y="28661"/>
                    <a:pt x="62859" y="40693"/>
                  </a:cubicBezTo>
                  <a:cubicBezTo>
                    <a:pt x="62859" y="40809"/>
                    <a:pt x="62859" y="40911"/>
                    <a:pt x="62859" y="41027"/>
                  </a:cubicBezTo>
                  <a:cubicBezTo>
                    <a:pt x="62917" y="52957"/>
                    <a:pt x="53305" y="62699"/>
                    <a:pt x="41374" y="62801"/>
                  </a:cubicBezTo>
                  <a:lnTo>
                    <a:pt x="41374" y="62757"/>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0" name="Freeform: Shape 109">
              <a:extLst>
                <a:ext uri="{FF2B5EF4-FFF2-40B4-BE49-F238E27FC236}">
                  <a16:creationId xmlns:a16="http://schemas.microsoft.com/office/drawing/2014/main" id="{56FE6822-9EC1-4CF0-8BA5-264E2A065468}"/>
                </a:ext>
              </a:extLst>
            </p:cNvPr>
            <p:cNvSpPr/>
            <p:nvPr/>
          </p:nvSpPr>
          <p:spPr>
            <a:xfrm>
              <a:off x="4220466" y="3373042"/>
              <a:ext cx="60886" cy="60886"/>
            </a:xfrm>
            <a:custGeom>
              <a:avLst/>
              <a:gdLst>
                <a:gd name="connsiteX0" fmla="*/ 61017 w 60885"/>
                <a:gd name="connsiteY0" fmla="*/ 30414 h 60885"/>
                <a:gd name="connsiteX1" fmla="*/ 30414 w 60885"/>
                <a:gd name="connsiteY1" fmla="*/ 0 h 60885"/>
                <a:gd name="connsiteX2" fmla="*/ 0 w 60885"/>
                <a:gd name="connsiteY2" fmla="*/ 30603 h 60885"/>
                <a:gd name="connsiteX3" fmla="*/ 30559 w 60885"/>
                <a:gd name="connsiteY3" fmla="*/ 61017 h 60885"/>
                <a:gd name="connsiteX4" fmla="*/ 61017 w 60885"/>
                <a:gd name="connsiteY4" fmla="*/ 30414 h 60885"/>
                <a:gd name="connsiteX5" fmla="*/ 19368 w 60885"/>
                <a:gd name="connsiteY5" fmla="*/ 30414 h 60885"/>
                <a:gd name="connsiteX6" fmla="*/ 30661 w 60885"/>
                <a:gd name="connsiteY6" fmla="*/ 19310 h 60885"/>
                <a:gd name="connsiteX7" fmla="*/ 41765 w 60885"/>
                <a:gd name="connsiteY7" fmla="*/ 30603 h 60885"/>
                <a:gd name="connsiteX8" fmla="*/ 30559 w 60885"/>
                <a:gd name="connsiteY8" fmla="*/ 41707 h 60885"/>
                <a:gd name="connsiteX9" fmla="*/ 19368 w 60885"/>
                <a:gd name="connsiteY9" fmla="*/ 30414 h 60885"/>
                <a:gd name="connsiteX10" fmla="*/ 19368 w 60885"/>
                <a:gd name="connsiteY10" fmla="*/ 30414 h 60885"/>
                <a:gd name="connsiteX11" fmla="*/ 19368 w 60885"/>
                <a:gd name="connsiteY11" fmla="*/ 30414 h 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885" h="60885">
                  <a:moveTo>
                    <a:pt x="61017" y="30414"/>
                  </a:moveTo>
                  <a:cubicBezTo>
                    <a:pt x="60959" y="13569"/>
                    <a:pt x="47259" y="-58"/>
                    <a:pt x="30414" y="0"/>
                  </a:cubicBezTo>
                  <a:cubicBezTo>
                    <a:pt x="13569" y="58"/>
                    <a:pt x="-58" y="13758"/>
                    <a:pt x="0" y="30603"/>
                  </a:cubicBezTo>
                  <a:cubicBezTo>
                    <a:pt x="58" y="47433"/>
                    <a:pt x="13729" y="61046"/>
                    <a:pt x="30559" y="61017"/>
                  </a:cubicBezTo>
                  <a:cubicBezTo>
                    <a:pt x="47404" y="60944"/>
                    <a:pt x="61017" y="47259"/>
                    <a:pt x="61017" y="30414"/>
                  </a:cubicBezTo>
                  <a:close/>
                  <a:moveTo>
                    <a:pt x="19368" y="30414"/>
                  </a:moveTo>
                  <a:cubicBezTo>
                    <a:pt x="19426" y="24224"/>
                    <a:pt x="24485" y="19252"/>
                    <a:pt x="30661" y="19310"/>
                  </a:cubicBezTo>
                  <a:cubicBezTo>
                    <a:pt x="36851" y="19368"/>
                    <a:pt x="41823" y="24427"/>
                    <a:pt x="41765" y="30603"/>
                  </a:cubicBezTo>
                  <a:cubicBezTo>
                    <a:pt x="41707" y="36749"/>
                    <a:pt x="36720" y="41707"/>
                    <a:pt x="30559" y="41707"/>
                  </a:cubicBezTo>
                  <a:cubicBezTo>
                    <a:pt x="24355" y="41693"/>
                    <a:pt x="19339" y="36633"/>
                    <a:pt x="19368" y="30414"/>
                  </a:cubicBezTo>
                  <a:cubicBezTo>
                    <a:pt x="19368" y="30414"/>
                    <a:pt x="19368" y="30414"/>
                    <a:pt x="19368" y="30414"/>
                  </a:cubicBezTo>
                  <a:lnTo>
                    <a:pt x="19368" y="30414"/>
                  </a:lnTo>
                  <a:close/>
                </a:path>
              </a:pathLst>
            </a:custGeom>
            <a:grpFill/>
            <a:ln w="1434"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grpSp>
        <p:nvGrpSpPr>
          <p:cNvPr id="112" name="Graphic 110">
            <a:extLst>
              <a:ext uri="{FF2B5EF4-FFF2-40B4-BE49-F238E27FC236}">
                <a16:creationId xmlns:a16="http://schemas.microsoft.com/office/drawing/2014/main" id="{24A8A45F-D68D-4446-A8AC-186FB082AAA2}"/>
              </a:ext>
            </a:extLst>
          </p:cNvPr>
          <p:cNvGrpSpPr/>
          <p:nvPr/>
        </p:nvGrpSpPr>
        <p:grpSpPr>
          <a:xfrm>
            <a:off x="11528781" y="5295287"/>
            <a:ext cx="576000" cy="576000"/>
            <a:chOff x="3913271" y="3968702"/>
            <a:chExt cx="432000" cy="432000"/>
          </a:xfrm>
          <a:solidFill>
            <a:srgbClr val="FFFFFF"/>
          </a:solidFill>
        </p:grpSpPr>
        <p:sp>
          <p:nvSpPr>
            <p:cNvPr id="113" name="Freeform: Shape 112">
              <a:extLst>
                <a:ext uri="{FF2B5EF4-FFF2-40B4-BE49-F238E27FC236}">
                  <a16:creationId xmlns:a16="http://schemas.microsoft.com/office/drawing/2014/main" id="{B5893C0F-950C-4D5D-8E7E-CBD7BD2AE80F}"/>
                </a:ext>
              </a:extLst>
            </p:cNvPr>
            <p:cNvSpPr/>
            <p:nvPr/>
          </p:nvSpPr>
          <p:spPr>
            <a:xfrm>
              <a:off x="4094898" y="3968702"/>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38" y="0"/>
                    <a:pt x="34373" y="0"/>
                  </a:cubicBezTo>
                  <a:cubicBezTo>
                    <a:pt x="15408"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4" name="Freeform: Shape 113">
              <a:extLst>
                <a:ext uri="{FF2B5EF4-FFF2-40B4-BE49-F238E27FC236}">
                  <a16:creationId xmlns:a16="http://schemas.microsoft.com/office/drawing/2014/main" id="{82C00BFD-9D28-43C5-A860-50E39E0A29F9}"/>
                </a:ext>
              </a:extLst>
            </p:cNvPr>
            <p:cNvSpPr/>
            <p:nvPr/>
          </p:nvSpPr>
          <p:spPr>
            <a:xfrm>
              <a:off x="3966421" y="4021867"/>
              <a:ext cx="67680" cy="67680"/>
            </a:xfrm>
            <a:custGeom>
              <a:avLst/>
              <a:gdLst>
                <a:gd name="connsiteX0" fmla="*/ 34143 w 67680"/>
                <a:gd name="connsiteY0" fmla="*/ 68602 h 67680"/>
                <a:gd name="connsiteX1" fmla="*/ 34243 w 67680"/>
                <a:gd name="connsiteY1" fmla="*/ 68602 h 67680"/>
                <a:gd name="connsiteX2" fmla="*/ 58507 w 67680"/>
                <a:gd name="connsiteY2" fmla="*/ 58493 h 67680"/>
                <a:gd name="connsiteX3" fmla="*/ 68616 w 67680"/>
                <a:gd name="connsiteY3" fmla="*/ 34229 h 67680"/>
                <a:gd name="connsiteX4" fmla="*/ 58623 w 67680"/>
                <a:gd name="connsiteY4" fmla="*/ 9994 h 67680"/>
                <a:gd name="connsiteX5" fmla="*/ 34474 w 67680"/>
                <a:gd name="connsiteY5" fmla="*/ 0 h 67680"/>
                <a:gd name="connsiteX6" fmla="*/ 34373 w 67680"/>
                <a:gd name="connsiteY6" fmla="*/ 0 h 67680"/>
                <a:gd name="connsiteX7" fmla="*/ 10109 w 67680"/>
                <a:gd name="connsiteY7" fmla="*/ 10109 h 67680"/>
                <a:gd name="connsiteX8" fmla="*/ 0 w 67680"/>
                <a:gd name="connsiteY8" fmla="*/ 34373 h 67680"/>
                <a:gd name="connsiteX9" fmla="*/ 9994 w 67680"/>
                <a:gd name="connsiteY9" fmla="*/ 58622 h 67680"/>
                <a:gd name="connsiteX10" fmla="*/ 34143 w 67680"/>
                <a:gd name="connsiteY10" fmla="*/ 68602 h 67680"/>
                <a:gd name="connsiteX11" fmla="*/ 17755 w 67680"/>
                <a:gd name="connsiteY11" fmla="*/ 17741 h 67680"/>
                <a:gd name="connsiteX12" fmla="*/ 34402 w 67680"/>
                <a:gd name="connsiteY12" fmla="*/ 10800 h 67680"/>
                <a:gd name="connsiteX13" fmla="*/ 34474 w 67680"/>
                <a:gd name="connsiteY13" fmla="*/ 10800 h 67680"/>
                <a:gd name="connsiteX14" fmla="*/ 50991 w 67680"/>
                <a:gd name="connsiteY14" fmla="*/ 17626 h 67680"/>
                <a:gd name="connsiteX15" fmla="*/ 50875 w 67680"/>
                <a:gd name="connsiteY15" fmla="*/ 50861 h 67680"/>
                <a:gd name="connsiteX16" fmla="*/ 34229 w 67680"/>
                <a:gd name="connsiteY16" fmla="*/ 57802 h 67680"/>
                <a:gd name="connsiteX17" fmla="*/ 34157 w 67680"/>
                <a:gd name="connsiteY17" fmla="*/ 57802 h 67680"/>
                <a:gd name="connsiteX18" fmla="*/ 17640 w 67680"/>
                <a:gd name="connsiteY18" fmla="*/ 50976 h 67680"/>
                <a:gd name="connsiteX19" fmla="*/ 17755 w 67680"/>
                <a:gd name="connsiteY19" fmla="*/ 1774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3" y="68602"/>
                  </a:moveTo>
                  <a:cubicBezTo>
                    <a:pt x="34171" y="68602"/>
                    <a:pt x="34200" y="68602"/>
                    <a:pt x="34243" y="68602"/>
                  </a:cubicBezTo>
                  <a:cubicBezTo>
                    <a:pt x="43402" y="68573"/>
                    <a:pt x="52013" y="64987"/>
                    <a:pt x="58507" y="58493"/>
                  </a:cubicBezTo>
                  <a:cubicBezTo>
                    <a:pt x="65002" y="51998"/>
                    <a:pt x="68587" y="43387"/>
                    <a:pt x="68616" y="34229"/>
                  </a:cubicBezTo>
                  <a:cubicBezTo>
                    <a:pt x="68645" y="25070"/>
                    <a:pt x="65103" y="16459"/>
                    <a:pt x="58623" y="9994"/>
                  </a:cubicBezTo>
                  <a:cubicBezTo>
                    <a:pt x="52186" y="3557"/>
                    <a:pt x="43603" y="0"/>
                    <a:pt x="34474" y="0"/>
                  </a:cubicBezTo>
                  <a:cubicBezTo>
                    <a:pt x="34445" y="0"/>
                    <a:pt x="34416" y="0"/>
                    <a:pt x="34373" y="0"/>
                  </a:cubicBezTo>
                  <a:cubicBezTo>
                    <a:pt x="25215" y="29"/>
                    <a:pt x="16603" y="3614"/>
                    <a:pt x="10109" y="10109"/>
                  </a:cubicBezTo>
                  <a:cubicBezTo>
                    <a:pt x="3615" y="16603"/>
                    <a:pt x="29" y="25214"/>
                    <a:pt x="0" y="34373"/>
                  </a:cubicBezTo>
                  <a:cubicBezTo>
                    <a:pt x="-29" y="43546"/>
                    <a:pt x="3514" y="52142"/>
                    <a:pt x="9994" y="58622"/>
                  </a:cubicBezTo>
                  <a:cubicBezTo>
                    <a:pt x="16445" y="65059"/>
                    <a:pt x="25013" y="68602"/>
                    <a:pt x="34143" y="68602"/>
                  </a:cubicBezTo>
                  <a:close/>
                  <a:moveTo>
                    <a:pt x="17755" y="17741"/>
                  </a:moveTo>
                  <a:cubicBezTo>
                    <a:pt x="22205" y="13291"/>
                    <a:pt x="28123" y="10814"/>
                    <a:pt x="34402" y="10800"/>
                  </a:cubicBezTo>
                  <a:cubicBezTo>
                    <a:pt x="34431" y="10800"/>
                    <a:pt x="34445" y="10800"/>
                    <a:pt x="34474" y="10800"/>
                  </a:cubicBezTo>
                  <a:cubicBezTo>
                    <a:pt x="40723" y="10800"/>
                    <a:pt x="46584" y="13219"/>
                    <a:pt x="50991" y="17626"/>
                  </a:cubicBezTo>
                  <a:cubicBezTo>
                    <a:pt x="60120" y="26755"/>
                    <a:pt x="60063" y="41659"/>
                    <a:pt x="50875" y="50861"/>
                  </a:cubicBezTo>
                  <a:cubicBezTo>
                    <a:pt x="46426" y="55325"/>
                    <a:pt x="40507" y="57787"/>
                    <a:pt x="34229" y="57802"/>
                  </a:cubicBezTo>
                  <a:cubicBezTo>
                    <a:pt x="34200" y="57802"/>
                    <a:pt x="34186" y="57802"/>
                    <a:pt x="34157" y="57802"/>
                  </a:cubicBezTo>
                  <a:cubicBezTo>
                    <a:pt x="27907" y="57802"/>
                    <a:pt x="22047" y="55382"/>
                    <a:pt x="17640" y="50976"/>
                  </a:cubicBezTo>
                  <a:cubicBezTo>
                    <a:pt x="8511" y="41832"/>
                    <a:pt x="8554" y="26928"/>
                    <a:pt x="17755" y="177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5" name="Freeform: Shape 114">
              <a:extLst>
                <a:ext uri="{FF2B5EF4-FFF2-40B4-BE49-F238E27FC236}">
                  <a16:creationId xmlns:a16="http://schemas.microsoft.com/office/drawing/2014/main" id="{3A6C8D2E-7EBF-49BC-9804-A13C03AA1B6E}"/>
                </a:ext>
              </a:extLst>
            </p:cNvPr>
            <p:cNvSpPr/>
            <p:nvPr/>
          </p:nvSpPr>
          <p:spPr>
            <a:xfrm>
              <a:off x="3913271" y="4150315"/>
              <a:ext cx="67680" cy="67680"/>
            </a:xfrm>
            <a:custGeom>
              <a:avLst/>
              <a:gdLst>
                <a:gd name="connsiteX0" fmla="*/ 34214 w 67680"/>
                <a:gd name="connsiteY0" fmla="*/ 68774 h 67680"/>
                <a:gd name="connsiteX1" fmla="*/ 68429 w 67680"/>
                <a:gd name="connsiteY1" fmla="*/ 34387 h 67680"/>
                <a:gd name="connsiteX2" fmla="*/ 34214 w 67680"/>
                <a:gd name="connsiteY2" fmla="*/ 0 h 67680"/>
                <a:gd name="connsiteX3" fmla="*/ 0 w 67680"/>
                <a:gd name="connsiteY3" fmla="*/ 34387 h 67680"/>
                <a:gd name="connsiteX4" fmla="*/ 34214 w 67680"/>
                <a:gd name="connsiteY4" fmla="*/ 68774 h 67680"/>
                <a:gd name="connsiteX5" fmla="*/ 34214 w 67680"/>
                <a:gd name="connsiteY5" fmla="*/ 10800 h 67680"/>
                <a:gd name="connsiteX6" fmla="*/ 57629 w 67680"/>
                <a:gd name="connsiteY6" fmla="*/ 34387 h 67680"/>
                <a:gd name="connsiteX7" fmla="*/ 34214 w 67680"/>
                <a:gd name="connsiteY7" fmla="*/ 57974 h 67680"/>
                <a:gd name="connsiteX8" fmla="*/ 10800 w 67680"/>
                <a:gd name="connsiteY8" fmla="*/ 34387 h 67680"/>
                <a:gd name="connsiteX9" fmla="*/ 34214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68774"/>
                  </a:moveTo>
                  <a:cubicBezTo>
                    <a:pt x="53078" y="68774"/>
                    <a:pt x="68429" y="53352"/>
                    <a:pt x="68429" y="34387"/>
                  </a:cubicBezTo>
                  <a:cubicBezTo>
                    <a:pt x="68429" y="15422"/>
                    <a:pt x="53078" y="0"/>
                    <a:pt x="34214" y="0"/>
                  </a:cubicBezTo>
                  <a:cubicBezTo>
                    <a:pt x="15350" y="0"/>
                    <a:pt x="0" y="15422"/>
                    <a:pt x="0" y="34387"/>
                  </a:cubicBezTo>
                  <a:cubicBezTo>
                    <a:pt x="0" y="53352"/>
                    <a:pt x="15350" y="68774"/>
                    <a:pt x="34214" y="68774"/>
                  </a:cubicBezTo>
                  <a:close/>
                  <a:moveTo>
                    <a:pt x="34214" y="10800"/>
                  </a:moveTo>
                  <a:cubicBezTo>
                    <a:pt x="47131" y="10800"/>
                    <a:pt x="57629" y="21384"/>
                    <a:pt x="57629" y="34387"/>
                  </a:cubicBezTo>
                  <a:cubicBezTo>
                    <a:pt x="57629" y="47390"/>
                    <a:pt x="47131" y="57974"/>
                    <a:pt x="34214" y="57974"/>
                  </a:cubicBezTo>
                  <a:cubicBezTo>
                    <a:pt x="21298" y="57974"/>
                    <a:pt x="10800" y="47390"/>
                    <a:pt x="10800" y="34387"/>
                  </a:cubicBezTo>
                  <a:cubicBezTo>
                    <a:pt x="10800" y="21384"/>
                    <a:pt x="21298" y="10800"/>
                    <a:pt x="34214"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6" name="Freeform: Shape 115">
              <a:extLst>
                <a:ext uri="{FF2B5EF4-FFF2-40B4-BE49-F238E27FC236}">
                  <a16:creationId xmlns:a16="http://schemas.microsoft.com/office/drawing/2014/main" id="{1CE9A041-6119-4FA9-A5C1-2196EF05545D}"/>
                </a:ext>
              </a:extLst>
            </p:cNvPr>
            <p:cNvSpPr/>
            <p:nvPr/>
          </p:nvSpPr>
          <p:spPr>
            <a:xfrm>
              <a:off x="3966421" y="4278950"/>
              <a:ext cx="67680" cy="67680"/>
            </a:xfrm>
            <a:custGeom>
              <a:avLst/>
              <a:gdLst>
                <a:gd name="connsiteX0" fmla="*/ 34142 w 67680"/>
                <a:gd name="connsiteY0" fmla="*/ 0 h 67680"/>
                <a:gd name="connsiteX1" fmla="*/ 9994 w 67680"/>
                <a:gd name="connsiteY1" fmla="*/ 9994 h 67680"/>
                <a:gd name="connsiteX2" fmla="*/ 0 w 67680"/>
                <a:gd name="connsiteY2" fmla="*/ 34243 h 67680"/>
                <a:gd name="connsiteX3" fmla="*/ 10109 w 67680"/>
                <a:gd name="connsiteY3" fmla="*/ 58507 h 67680"/>
                <a:gd name="connsiteX4" fmla="*/ 34373 w 67680"/>
                <a:gd name="connsiteY4" fmla="*/ 68616 h 67680"/>
                <a:gd name="connsiteX5" fmla="*/ 34474 w 67680"/>
                <a:gd name="connsiteY5" fmla="*/ 68616 h 67680"/>
                <a:gd name="connsiteX6" fmla="*/ 58622 w 67680"/>
                <a:gd name="connsiteY6" fmla="*/ 58622 h 67680"/>
                <a:gd name="connsiteX7" fmla="*/ 68616 w 67680"/>
                <a:gd name="connsiteY7" fmla="*/ 34387 h 67680"/>
                <a:gd name="connsiteX8" fmla="*/ 58507 w 67680"/>
                <a:gd name="connsiteY8" fmla="*/ 10123 h 67680"/>
                <a:gd name="connsiteX9" fmla="*/ 34243 w 67680"/>
                <a:gd name="connsiteY9" fmla="*/ 14 h 67680"/>
                <a:gd name="connsiteX10" fmla="*/ 34142 w 67680"/>
                <a:gd name="connsiteY10" fmla="*/ 0 h 67680"/>
                <a:gd name="connsiteX11" fmla="*/ 50990 w 67680"/>
                <a:gd name="connsiteY11" fmla="*/ 50962 h 67680"/>
                <a:gd name="connsiteX12" fmla="*/ 34474 w 67680"/>
                <a:gd name="connsiteY12" fmla="*/ 57787 h 67680"/>
                <a:gd name="connsiteX13" fmla="*/ 34402 w 67680"/>
                <a:gd name="connsiteY13" fmla="*/ 57787 h 67680"/>
                <a:gd name="connsiteX14" fmla="*/ 17755 w 67680"/>
                <a:gd name="connsiteY14" fmla="*/ 50846 h 67680"/>
                <a:gd name="connsiteX15" fmla="*/ 17640 w 67680"/>
                <a:gd name="connsiteY15" fmla="*/ 17611 h 67680"/>
                <a:gd name="connsiteX16" fmla="*/ 34157 w 67680"/>
                <a:gd name="connsiteY16" fmla="*/ 10786 h 67680"/>
                <a:gd name="connsiteX17" fmla="*/ 34229 w 67680"/>
                <a:gd name="connsiteY17" fmla="*/ 10786 h 67680"/>
                <a:gd name="connsiteX18" fmla="*/ 50875 w 67680"/>
                <a:gd name="connsiteY18" fmla="*/ 17726 h 67680"/>
                <a:gd name="connsiteX19" fmla="*/ 50990 w 67680"/>
                <a:gd name="connsiteY19" fmla="*/ 50962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142" y="0"/>
                  </a:moveTo>
                  <a:cubicBezTo>
                    <a:pt x="25013" y="0"/>
                    <a:pt x="16445" y="3542"/>
                    <a:pt x="9994" y="9994"/>
                  </a:cubicBezTo>
                  <a:cubicBezTo>
                    <a:pt x="3528" y="16459"/>
                    <a:pt x="-14" y="25070"/>
                    <a:pt x="0" y="34243"/>
                  </a:cubicBezTo>
                  <a:cubicBezTo>
                    <a:pt x="29" y="43402"/>
                    <a:pt x="3614" y="52013"/>
                    <a:pt x="10109" y="58507"/>
                  </a:cubicBezTo>
                  <a:cubicBezTo>
                    <a:pt x="16603" y="65002"/>
                    <a:pt x="25214" y="68587"/>
                    <a:pt x="34373" y="68616"/>
                  </a:cubicBezTo>
                  <a:cubicBezTo>
                    <a:pt x="34402" y="68616"/>
                    <a:pt x="34430" y="68616"/>
                    <a:pt x="34474" y="68616"/>
                  </a:cubicBezTo>
                  <a:cubicBezTo>
                    <a:pt x="43603" y="68616"/>
                    <a:pt x="52171" y="65074"/>
                    <a:pt x="58622" y="58622"/>
                  </a:cubicBezTo>
                  <a:cubicBezTo>
                    <a:pt x="65088" y="52157"/>
                    <a:pt x="68630" y="43546"/>
                    <a:pt x="68616" y="34387"/>
                  </a:cubicBezTo>
                  <a:cubicBezTo>
                    <a:pt x="68587" y="25229"/>
                    <a:pt x="65002" y="16618"/>
                    <a:pt x="58507" y="10123"/>
                  </a:cubicBezTo>
                  <a:cubicBezTo>
                    <a:pt x="52027" y="3629"/>
                    <a:pt x="43402" y="43"/>
                    <a:pt x="34243" y="14"/>
                  </a:cubicBezTo>
                  <a:cubicBezTo>
                    <a:pt x="34214" y="0"/>
                    <a:pt x="34186" y="0"/>
                    <a:pt x="34142" y="0"/>
                  </a:cubicBezTo>
                  <a:close/>
                  <a:moveTo>
                    <a:pt x="50990" y="50962"/>
                  </a:moveTo>
                  <a:cubicBezTo>
                    <a:pt x="46584" y="55368"/>
                    <a:pt x="40723" y="57787"/>
                    <a:pt x="34474" y="57787"/>
                  </a:cubicBezTo>
                  <a:cubicBezTo>
                    <a:pt x="34459" y="57787"/>
                    <a:pt x="34430" y="57787"/>
                    <a:pt x="34402" y="57787"/>
                  </a:cubicBezTo>
                  <a:cubicBezTo>
                    <a:pt x="28123" y="57773"/>
                    <a:pt x="22205" y="55310"/>
                    <a:pt x="17755" y="50846"/>
                  </a:cubicBezTo>
                  <a:cubicBezTo>
                    <a:pt x="8568" y="41645"/>
                    <a:pt x="8510" y="26741"/>
                    <a:pt x="17640" y="17611"/>
                  </a:cubicBezTo>
                  <a:cubicBezTo>
                    <a:pt x="22046" y="13205"/>
                    <a:pt x="27907" y="10786"/>
                    <a:pt x="34157" y="10786"/>
                  </a:cubicBezTo>
                  <a:cubicBezTo>
                    <a:pt x="34171" y="10786"/>
                    <a:pt x="34200" y="10786"/>
                    <a:pt x="34229" y="10786"/>
                  </a:cubicBezTo>
                  <a:cubicBezTo>
                    <a:pt x="40507" y="10800"/>
                    <a:pt x="46426" y="13262"/>
                    <a:pt x="50875" y="17726"/>
                  </a:cubicBezTo>
                  <a:cubicBezTo>
                    <a:pt x="60062" y="26928"/>
                    <a:pt x="60120" y="41832"/>
                    <a:pt x="50990" y="5096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7" name="Freeform: Shape 116">
              <a:extLst>
                <a:ext uri="{FF2B5EF4-FFF2-40B4-BE49-F238E27FC236}">
                  <a16:creationId xmlns:a16="http://schemas.microsoft.com/office/drawing/2014/main" id="{BD8CB7A2-9C0C-4370-9981-266B8A276AF9}"/>
                </a:ext>
              </a:extLst>
            </p:cNvPr>
            <p:cNvSpPr/>
            <p:nvPr/>
          </p:nvSpPr>
          <p:spPr>
            <a:xfrm>
              <a:off x="4094898" y="4332273"/>
              <a:ext cx="67680" cy="67680"/>
            </a:xfrm>
            <a:custGeom>
              <a:avLst/>
              <a:gdLst>
                <a:gd name="connsiteX0" fmla="*/ 34373 w 67680"/>
                <a:gd name="connsiteY0" fmla="*/ 68429 h 67680"/>
                <a:gd name="connsiteX1" fmla="*/ 68746 w 67680"/>
                <a:gd name="connsiteY1" fmla="*/ 34214 h 67680"/>
                <a:gd name="connsiteX2" fmla="*/ 34373 w 67680"/>
                <a:gd name="connsiteY2" fmla="*/ 0 h 67680"/>
                <a:gd name="connsiteX3" fmla="*/ 0 w 67680"/>
                <a:gd name="connsiteY3" fmla="*/ 34214 h 67680"/>
                <a:gd name="connsiteX4" fmla="*/ 34373 w 67680"/>
                <a:gd name="connsiteY4" fmla="*/ 68429 h 67680"/>
                <a:gd name="connsiteX5" fmla="*/ 34373 w 67680"/>
                <a:gd name="connsiteY5" fmla="*/ 10800 h 67680"/>
                <a:gd name="connsiteX6" fmla="*/ 57946 w 67680"/>
                <a:gd name="connsiteY6" fmla="*/ 34214 h 67680"/>
                <a:gd name="connsiteX7" fmla="*/ 34373 w 67680"/>
                <a:gd name="connsiteY7" fmla="*/ 57629 h 67680"/>
                <a:gd name="connsiteX8" fmla="*/ 10800 w 67680"/>
                <a:gd name="connsiteY8" fmla="*/ 34214 h 67680"/>
                <a:gd name="connsiteX9" fmla="*/ 34373 w 67680"/>
                <a:gd name="connsiteY9" fmla="*/ 1080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373" y="68429"/>
                  </a:moveTo>
                  <a:cubicBezTo>
                    <a:pt x="53338" y="68429"/>
                    <a:pt x="68746" y="53078"/>
                    <a:pt x="68746" y="34214"/>
                  </a:cubicBezTo>
                  <a:cubicBezTo>
                    <a:pt x="68746" y="15350"/>
                    <a:pt x="53323" y="0"/>
                    <a:pt x="34373" y="0"/>
                  </a:cubicBezTo>
                  <a:cubicBezTo>
                    <a:pt x="15422" y="0"/>
                    <a:pt x="0" y="15350"/>
                    <a:pt x="0" y="34214"/>
                  </a:cubicBezTo>
                  <a:cubicBezTo>
                    <a:pt x="0" y="53078"/>
                    <a:pt x="15408" y="68429"/>
                    <a:pt x="34373" y="68429"/>
                  </a:cubicBezTo>
                  <a:close/>
                  <a:moveTo>
                    <a:pt x="34373" y="10800"/>
                  </a:moveTo>
                  <a:cubicBezTo>
                    <a:pt x="47376" y="10800"/>
                    <a:pt x="57946" y="21298"/>
                    <a:pt x="57946" y="34214"/>
                  </a:cubicBezTo>
                  <a:cubicBezTo>
                    <a:pt x="57946" y="47131"/>
                    <a:pt x="47362" y="57629"/>
                    <a:pt x="34373" y="57629"/>
                  </a:cubicBezTo>
                  <a:cubicBezTo>
                    <a:pt x="21384" y="57629"/>
                    <a:pt x="10800" y="47131"/>
                    <a:pt x="10800" y="34214"/>
                  </a:cubicBezTo>
                  <a:cubicBezTo>
                    <a:pt x="10800" y="21298"/>
                    <a:pt x="21370" y="10800"/>
                    <a:pt x="34373"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8" name="Freeform: Shape 117">
              <a:extLst>
                <a:ext uri="{FF2B5EF4-FFF2-40B4-BE49-F238E27FC236}">
                  <a16:creationId xmlns:a16="http://schemas.microsoft.com/office/drawing/2014/main" id="{CCEE2C15-138C-4E04-901A-D11FF984D1C4}"/>
                </a:ext>
              </a:extLst>
            </p:cNvPr>
            <p:cNvSpPr/>
            <p:nvPr/>
          </p:nvSpPr>
          <p:spPr>
            <a:xfrm>
              <a:off x="4223504" y="4278936"/>
              <a:ext cx="67680" cy="67680"/>
            </a:xfrm>
            <a:custGeom>
              <a:avLst/>
              <a:gdLst>
                <a:gd name="connsiteX0" fmla="*/ 34373 w 67680"/>
                <a:gd name="connsiteY0" fmla="*/ 14 h 67680"/>
                <a:gd name="connsiteX1" fmla="*/ 10109 w 67680"/>
                <a:gd name="connsiteY1" fmla="*/ 10123 h 67680"/>
                <a:gd name="connsiteX2" fmla="*/ 0 w 67680"/>
                <a:gd name="connsiteY2" fmla="*/ 34387 h 67680"/>
                <a:gd name="connsiteX3" fmla="*/ 9994 w 67680"/>
                <a:gd name="connsiteY3" fmla="*/ 58622 h 67680"/>
                <a:gd name="connsiteX4" fmla="*/ 34143 w 67680"/>
                <a:gd name="connsiteY4" fmla="*/ 68616 h 67680"/>
                <a:gd name="connsiteX5" fmla="*/ 34243 w 67680"/>
                <a:gd name="connsiteY5" fmla="*/ 68616 h 67680"/>
                <a:gd name="connsiteX6" fmla="*/ 58507 w 67680"/>
                <a:gd name="connsiteY6" fmla="*/ 58507 h 67680"/>
                <a:gd name="connsiteX7" fmla="*/ 68616 w 67680"/>
                <a:gd name="connsiteY7" fmla="*/ 34243 h 67680"/>
                <a:gd name="connsiteX8" fmla="*/ 58623 w 67680"/>
                <a:gd name="connsiteY8" fmla="*/ 9994 h 67680"/>
                <a:gd name="connsiteX9" fmla="*/ 34474 w 67680"/>
                <a:gd name="connsiteY9" fmla="*/ 0 h 67680"/>
                <a:gd name="connsiteX10" fmla="*/ 34373 w 67680"/>
                <a:gd name="connsiteY10" fmla="*/ 14 h 67680"/>
                <a:gd name="connsiteX11" fmla="*/ 50861 w 67680"/>
                <a:gd name="connsiteY11" fmla="*/ 50861 h 67680"/>
                <a:gd name="connsiteX12" fmla="*/ 34200 w 67680"/>
                <a:gd name="connsiteY12" fmla="*/ 57802 h 67680"/>
                <a:gd name="connsiteX13" fmla="*/ 34128 w 67680"/>
                <a:gd name="connsiteY13" fmla="*/ 57802 h 67680"/>
                <a:gd name="connsiteX14" fmla="*/ 17611 w 67680"/>
                <a:gd name="connsiteY14" fmla="*/ 50976 h 67680"/>
                <a:gd name="connsiteX15" fmla="*/ 17727 w 67680"/>
                <a:gd name="connsiteY15" fmla="*/ 17741 h 67680"/>
                <a:gd name="connsiteX16" fmla="*/ 34387 w 67680"/>
                <a:gd name="connsiteY16" fmla="*/ 10800 h 67680"/>
                <a:gd name="connsiteX17" fmla="*/ 34459 w 67680"/>
                <a:gd name="connsiteY17" fmla="*/ 10800 h 67680"/>
                <a:gd name="connsiteX18" fmla="*/ 50976 w 67680"/>
                <a:gd name="connsiteY18" fmla="*/ 17626 h 67680"/>
                <a:gd name="connsiteX19" fmla="*/ 50861 w 67680"/>
                <a:gd name="connsiteY19" fmla="*/ 50861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14"/>
                  </a:moveTo>
                  <a:cubicBezTo>
                    <a:pt x="25215" y="29"/>
                    <a:pt x="16589" y="3629"/>
                    <a:pt x="10109" y="10123"/>
                  </a:cubicBezTo>
                  <a:cubicBezTo>
                    <a:pt x="3615" y="16618"/>
                    <a:pt x="29" y="25229"/>
                    <a:pt x="0" y="34387"/>
                  </a:cubicBezTo>
                  <a:cubicBezTo>
                    <a:pt x="-29" y="43546"/>
                    <a:pt x="3528" y="52171"/>
                    <a:pt x="9994" y="58622"/>
                  </a:cubicBezTo>
                  <a:cubicBezTo>
                    <a:pt x="16431" y="65059"/>
                    <a:pt x="25013" y="68616"/>
                    <a:pt x="34143" y="68616"/>
                  </a:cubicBezTo>
                  <a:cubicBezTo>
                    <a:pt x="34171" y="68616"/>
                    <a:pt x="34200" y="68616"/>
                    <a:pt x="34243" y="68616"/>
                  </a:cubicBezTo>
                  <a:cubicBezTo>
                    <a:pt x="43402" y="68587"/>
                    <a:pt x="52013" y="65002"/>
                    <a:pt x="58507" y="58507"/>
                  </a:cubicBezTo>
                  <a:cubicBezTo>
                    <a:pt x="65002" y="52013"/>
                    <a:pt x="68587" y="43402"/>
                    <a:pt x="68616" y="34243"/>
                  </a:cubicBezTo>
                  <a:cubicBezTo>
                    <a:pt x="68645" y="25070"/>
                    <a:pt x="65088" y="16459"/>
                    <a:pt x="58623" y="9994"/>
                  </a:cubicBezTo>
                  <a:cubicBezTo>
                    <a:pt x="52186" y="3557"/>
                    <a:pt x="43618" y="0"/>
                    <a:pt x="34474" y="0"/>
                  </a:cubicBezTo>
                  <a:cubicBezTo>
                    <a:pt x="34445" y="14"/>
                    <a:pt x="34402" y="14"/>
                    <a:pt x="34373" y="14"/>
                  </a:cubicBezTo>
                  <a:close/>
                  <a:moveTo>
                    <a:pt x="50861" y="50861"/>
                  </a:moveTo>
                  <a:cubicBezTo>
                    <a:pt x="46411" y="55310"/>
                    <a:pt x="40493" y="57787"/>
                    <a:pt x="34200" y="57802"/>
                  </a:cubicBezTo>
                  <a:cubicBezTo>
                    <a:pt x="34171" y="57802"/>
                    <a:pt x="34157" y="57802"/>
                    <a:pt x="34128" y="57802"/>
                  </a:cubicBezTo>
                  <a:cubicBezTo>
                    <a:pt x="27879" y="57802"/>
                    <a:pt x="22018" y="55382"/>
                    <a:pt x="17611" y="50976"/>
                  </a:cubicBezTo>
                  <a:cubicBezTo>
                    <a:pt x="8482" y="41846"/>
                    <a:pt x="8539" y="26942"/>
                    <a:pt x="17727" y="17741"/>
                  </a:cubicBezTo>
                  <a:cubicBezTo>
                    <a:pt x="22176" y="13277"/>
                    <a:pt x="28095" y="10814"/>
                    <a:pt x="34387" y="10800"/>
                  </a:cubicBezTo>
                  <a:cubicBezTo>
                    <a:pt x="34416" y="10800"/>
                    <a:pt x="34431" y="10800"/>
                    <a:pt x="34459" y="10800"/>
                  </a:cubicBezTo>
                  <a:cubicBezTo>
                    <a:pt x="40709" y="10800"/>
                    <a:pt x="46570" y="13219"/>
                    <a:pt x="50976" y="17626"/>
                  </a:cubicBezTo>
                  <a:cubicBezTo>
                    <a:pt x="60106" y="26770"/>
                    <a:pt x="60048" y="41674"/>
                    <a:pt x="50861" y="5086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19" name="Freeform: Shape 118">
              <a:extLst>
                <a:ext uri="{FF2B5EF4-FFF2-40B4-BE49-F238E27FC236}">
                  <a16:creationId xmlns:a16="http://schemas.microsoft.com/office/drawing/2014/main" id="{B71C5FD4-2FBD-4B56-80CB-B8AE206C6FE9}"/>
                </a:ext>
              </a:extLst>
            </p:cNvPr>
            <p:cNvSpPr/>
            <p:nvPr/>
          </p:nvSpPr>
          <p:spPr>
            <a:xfrm>
              <a:off x="4276842" y="4150315"/>
              <a:ext cx="67680" cy="67680"/>
            </a:xfrm>
            <a:custGeom>
              <a:avLst/>
              <a:gdLst>
                <a:gd name="connsiteX0" fmla="*/ 34214 w 67680"/>
                <a:gd name="connsiteY0" fmla="*/ 0 h 67680"/>
                <a:gd name="connsiteX1" fmla="*/ 0 w 67680"/>
                <a:gd name="connsiteY1" fmla="*/ 34387 h 67680"/>
                <a:gd name="connsiteX2" fmla="*/ 34214 w 67680"/>
                <a:gd name="connsiteY2" fmla="*/ 68774 h 67680"/>
                <a:gd name="connsiteX3" fmla="*/ 68429 w 67680"/>
                <a:gd name="connsiteY3" fmla="*/ 34387 h 67680"/>
                <a:gd name="connsiteX4" fmla="*/ 34214 w 67680"/>
                <a:gd name="connsiteY4" fmla="*/ 0 h 67680"/>
                <a:gd name="connsiteX5" fmla="*/ 34214 w 67680"/>
                <a:gd name="connsiteY5" fmla="*/ 57974 h 67680"/>
                <a:gd name="connsiteX6" fmla="*/ 10800 w 67680"/>
                <a:gd name="connsiteY6" fmla="*/ 34387 h 67680"/>
                <a:gd name="connsiteX7" fmla="*/ 34214 w 67680"/>
                <a:gd name="connsiteY7" fmla="*/ 10800 h 67680"/>
                <a:gd name="connsiteX8" fmla="*/ 57629 w 67680"/>
                <a:gd name="connsiteY8" fmla="*/ 34387 h 67680"/>
                <a:gd name="connsiteX9" fmla="*/ 34214 w 67680"/>
                <a:gd name="connsiteY9" fmla="*/ 57974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80" h="67680">
                  <a:moveTo>
                    <a:pt x="34214" y="0"/>
                  </a:moveTo>
                  <a:cubicBezTo>
                    <a:pt x="15350" y="0"/>
                    <a:pt x="0" y="15422"/>
                    <a:pt x="0" y="34387"/>
                  </a:cubicBezTo>
                  <a:cubicBezTo>
                    <a:pt x="0" y="53352"/>
                    <a:pt x="15350" y="68774"/>
                    <a:pt x="34214" y="68774"/>
                  </a:cubicBezTo>
                  <a:cubicBezTo>
                    <a:pt x="53078" y="68774"/>
                    <a:pt x="68429" y="53352"/>
                    <a:pt x="68429" y="34387"/>
                  </a:cubicBezTo>
                  <a:cubicBezTo>
                    <a:pt x="68429" y="15422"/>
                    <a:pt x="53078" y="0"/>
                    <a:pt x="34214" y="0"/>
                  </a:cubicBezTo>
                  <a:close/>
                  <a:moveTo>
                    <a:pt x="34214" y="57974"/>
                  </a:moveTo>
                  <a:cubicBezTo>
                    <a:pt x="21298" y="57974"/>
                    <a:pt x="10800" y="47390"/>
                    <a:pt x="10800" y="34387"/>
                  </a:cubicBezTo>
                  <a:cubicBezTo>
                    <a:pt x="10800" y="21384"/>
                    <a:pt x="21298" y="10800"/>
                    <a:pt x="34214" y="10800"/>
                  </a:cubicBezTo>
                  <a:cubicBezTo>
                    <a:pt x="47131" y="10800"/>
                    <a:pt x="57629" y="21384"/>
                    <a:pt x="57629" y="34387"/>
                  </a:cubicBezTo>
                  <a:cubicBezTo>
                    <a:pt x="57629" y="47390"/>
                    <a:pt x="47131" y="57974"/>
                    <a:pt x="34214" y="5797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0" name="Freeform: Shape 119">
              <a:extLst>
                <a:ext uri="{FF2B5EF4-FFF2-40B4-BE49-F238E27FC236}">
                  <a16:creationId xmlns:a16="http://schemas.microsoft.com/office/drawing/2014/main" id="{5944C314-F126-4554-91BB-61CC6B754A89}"/>
                </a:ext>
              </a:extLst>
            </p:cNvPr>
            <p:cNvSpPr/>
            <p:nvPr/>
          </p:nvSpPr>
          <p:spPr>
            <a:xfrm>
              <a:off x="4223505" y="4021852"/>
              <a:ext cx="67680" cy="67680"/>
            </a:xfrm>
            <a:custGeom>
              <a:avLst/>
              <a:gdLst>
                <a:gd name="connsiteX0" fmla="*/ 34373 w 67680"/>
                <a:gd name="connsiteY0" fmla="*/ 68616 h 67680"/>
                <a:gd name="connsiteX1" fmla="*/ 34474 w 67680"/>
                <a:gd name="connsiteY1" fmla="*/ 68616 h 67680"/>
                <a:gd name="connsiteX2" fmla="*/ 58622 w 67680"/>
                <a:gd name="connsiteY2" fmla="*/ 58622 h 67680"/>
                <a:gd name="connsiteX3" fmla="*/ 68616 w 67680"/>
                <a:gd name="connsiteY3" fmla="*/ 34373 h 67680"/>
                <a:gd name="connsiteX4" fmla="*/ 58507 w 67680"/>
                <a:gd name="connsiteY4" fmla="*/ 10109 h 67680"/>
                <a:gd name="connsiteX5" fmla="*/ 34243 w 67680"/>
                <a:gd name="connsiteY5" fmla="*/ 0 h 67680"/>
                <a:gd name="connsiteX6" fmla="*/ 34142 w 67680"/>
                <a:gd name="connsiteY6" fmla="*/ 0 h 67680"/>
                <a:gd name="connsiteX7" fmla="*/ 9994 w 67680"/>
                <a:gd name="connsiteY7" fmla="*/ 9994 h 67680"/>
                <a:gd name="connsiteX8" fmla="*/ 0 w 67680"/>
                <a:gd name="connsiteY8" fmla="*/ 34229 h 67680"/>
                <a:gd name="connsiteX9" fmla="*/ 10109 w 67680"/>
                <a:gd name="connsiteY9" fmla="*/ 58493 h 67680"/>
                <a:gd name="connsiteX10" fmla="*/ 34373 w 67680"/>
                <a:gd name="connsiteY10" fmla="*/ 68616 h 67680"/>
                <a:gd name="connsiteX11" fmla="*/ 17640 w 67680"/>
                <a:gd name="connsiteY11" fmla="*/ 17640 h 67680"/>
                <a:gd name="connsiteX12" fmla="*/ 34157 w 67680"/>
                <a:gd name="connsiteY12" fmla="*/ 10814 h 67680"/>
                <a:gd name="connsiteX13" fmla="*/ 34229 w 67680"/>
                <a:gd name="connsiteY13" fmla="*/ 10814 h 67680"/>
                <a:gd name="connsiteX14" fmla="*/ 50890 w 67680"/>
                <a:gd name="connsiteY14" fmla="*/ 17755 h 67680"/>
                <a:gd name="connsiteX15" fmla="*/ 51005 w 67680"/>
                <a:gd name="connsiteY15" fmla="*/ 50990 h 67680"/>
                <a:gd name="connsiteX16" fmla="*/ 34488 w 67680"/>
                <a:gd name="connsiteY16" fmla="*/ 57816 h 67680"/>
                <a:gd name="connsiteX17" fmla="*/ 34416 w 67680"/>
                <a:gd name="connsiteY17" fmla="*/ 57816 h 67680"/>
                <a:gd name="connsiteX18" fmla="*/ 17755 w 67680"/>
                <a:gd name="connsiteY18" fmla="*/ 50875 h 67680"/>
                <a:gd name="connsiteX19" fmla="*/ 17640 w 67680"/>
                <a:gd name="connsiteY19" fmla="*/ 17640 h 6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680" h="67680">
                  <a:moveTo>
                    <a:pt x="34373" y="68616"/>
                  </a:moveTo>
                  <a:cubicBezTo>
                    <a:pt x="34402" y="68616"/>
                    <a:pt x="34430" y="68616"/>
                    <a:pt x="34474" y="68616"/>
                  </a:cubicBezTo>
                  <a:cubicBezTo>
                    <a:pt x="43603" y="68616"/>
                    <a:pt x="52171" y="65074"/>
                    <a:pt x="58622" y="58622"/>
                  </a:cubicBezTo>
                  <a:cubicBezTo>
                    <a:pt x="65088" y="52157"/>
                    <a:pt x="68630" y="43546"/>
                    <a:pt x="68616" y="34373"/>
                  </a:cubicBezTo>
                  <a:cubicBezTo>
                    <a:pt x="68587" y="25214"/>
                    <a:pt x="65002" y="16603"/>
                    <a:pt x="58507" y="10109"/>
                  </a:cubicBezTo>
                  <a:cubicBezTo>
                    <a:pt x="52013" y="3614"/>
                    <a:pt x="43402" y="29"/>
                    <a:pt x="34243" y="0"/>
                  </a:cubicBezTo>
                  <a:cubicBezTo>
                    <a:pt x="34214" y="0"/>
                    <a:pt x="34186" y="0"/>
                    <a:pt x="34142" y="0"/>
                  </a:cubicBezTo>
                  <a:cubicBezTo>
                    <a:pt x="25013" y="0"/>
                    <a:pt x="16445" y="3542"/>
                    <a:pt x="9994" y="9994"/>
                  </a:cubicBezTo>
                  <a:cubicBezTo>
                    <a:pt x="3528" y="16459"/>
                    <a:pt x="-14" y="25070"/>
                    <a:pt x="0" y="34229"/>
                  </a:cubicBezTo>
                  <a:cubicBezTo>
                    <a:pt x="29" y="43387"/>
                    <a:pt x="3614" y="51998"/>
                    <a:pt x="10109" y="58493"/>
                  </a:cubicBezTo>
                  <a:cubicBezTo>
                    <a:pt x="16603" y="65002"/>
                    <a:pt x="25214" y="68587"/>
                    <a:pt x="34373" y="68616"/>
                  </a:cubicBezTo>
                  <a:close/>
                  <a:moveTo>
                    <a:pt x="17640" y="17640"/>
                  </a:moveTo>
                  <a:cubicBezTo>
                    <a:pt x="22046" y="13234"/>
                    <a:pt x="27907" y="10814"/>
                    <a:pt x="34157" y="10814"/>
                  </a:cubicBezTo>
                  <a:cubicBezTo>
                    <a:pt x="34171" y="10814"/>
                    <a:pt x="34200" y="10814"/>
                    <a:pt x="34229" y="10814"/>
                  </a:cubicBezTo>
                  <a:cubicBezTo>
                    <a:pt x="40507" y="10829"/>
                    <a:pt x="46426" y="13291"/>
                    <a:pt x="50890" y="17755"/>
                  </a:cubicBezTo>
                  <a:cubicBezTo>
                    <a:pt x="60077" y="26957"/>
                    <a:pt x="60134" y="41861"/>
                    <a:pt x="51005" y="50990"/>
                  </a:cubicBezTo>
                  <a:cubicBezTo>
                    <a:pt x="46598" y="55397"/>
                    <a:pt x="40738" y="57816"/>
                    <a:pt x="34488" y="57816"/>
                  </a:cubicBezTo>
                  <a:cubicBezTo>
                    <a:pt x="34474" y="57816"/>
                    <a:pt x="34445" y="57816"/>
                    <a:pt x="34416" y="57816"/>
                  </a:cubicBezTo>
                  <a:cubicBezTo>
                    <a:pt x="28138" y="57802"/>
                    <a:pt x="22219" y="55339"/>
                    <a:pt x="17755" y="50875"/>
                  </a:cubicBezTo>
                  <a:cubicBezTo>
                    <a:pt x="8554" y="41674"/>
                    <a:pt x="8496" y="26770"/>
                    <a:pt x="17640" y="1764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1" name="Freeform: Shape 120">
              <a:extLst>
                <a:ext uri="{FF2B5EF4-FFF2-40B4-BE49-F238E27FC236}">
                  <a16:creationId xmlns:a16="http://schemas.microsoft.com/office/drawing/2014/main" id="{330EE057-A123-4920-AA2F-878D358E2EC4}"/>
                </a:ext>
              </a:extLst>
            </p:cNvPr>
            <p:cNvSpPr/>
            <p:nvPr/>
          </p:nvSpPr>
          <p:spPr>
            <a:xfrm>
              <a:off x="4094164" y="4150228"/>
              <a:ext cx="69120" cy="69120"/>
            </a:xfrm>
            <a:custGeom>
              <a:avLst/>
              <a:gdLst>
                <a:gd name="connsiteX0" fmla="*/ 35150 w 69120"/>
                <a:gd name="connsiteY0" fmla="*/ 70301 h 69120"/>
                <a:gd name="connsiteX1" fmla="*/ 70315 w 69120"/>
                <a:gd name="connsiteY1" fmla="*/ 35150 h 69120"/>
                <a:gd name="connsiteX2" fmla="*/ 35150 w 69120"/>
                <a:gd name="connsiteY2" fmla="*/ 0 h 69120"/>
                <a:gd name="connsiteX3" fmla="*/ 0 w 69120"/>
                <a:gd name="connsiteY3" fmla="*/ 35150 h 69120"/>
                <a:gd name="connsiteX4" fmla="*/ 35150 w 69120"/>
                <a:gd name="connsiteY4" fmla="*/ 70301 h 69120"/>
                <a:gd name="connsiteX5" fmla="*/ 35150 w 69120"/>
                <a:gd name="connsiteY5" fmla="*/ 10800 h 69120"/>
                <a:gd name="connsiteX6" fmla="*/ 59515 w 69120"/>
                <a:gd name="connsiteY6" fmla="*/ 35150 h 69120"/>
                <a:gd name="connsiteX7" fmla="*/ 35150 w 69120"/>
                <a:gd name="connsiteY7" fmla="*/ 59501 h 69120"/>
                <a:gd name="connsiteX8" fmla="*/ 10800 w 69120"/>
                <a:gd name="connsiteY8" fmla="*/ 35150 h 69120"/>
                <a:gd name="connsiteX9" fmla="*/ 35150 w 69120"/>
                <a:gd name="connsiteY9" fmla="*/ 10800 h 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120" h="69120">
                  <a:moveTo>
                    <a:pt x="35150" y="70301"/>
                  </a:moveTo>
                  <a:cubicBezTo>
                    <a:pt x="54533" y="70301"/>
                    <a:pt x="70315" y="54533"/>
                    <a:pt x="70315" y="35150"/>
                  </a:cubicBezTo>
                  <a:cubicBezTo>
                    <a:pt x="70315" y="15768"/>
                    <a:pt x="54547" y="0"/>
                    <a:pt x="35150" y="0"/>
                  </a:cubicBezTo>
                  <a:cubicBezTo>
                    <a:pt x="15768" y="0"/>
                    <a:pt x="0" y="15768"/>
                    <a:pt x="0" y="35150"/>
                  </a:cubicBezTo>
                  <a:cubicBezTo>
                    <a:pt x="-14" y="54533"/>
                    <a:pt x="15754" y="70301"/>
                    <a:pt x="35150" y="70301"/>
                  </a:cubicBezTo>
                  <a:close/>
                  <a:moveTo>
                    <a:pt x="35150" y="10800"/>
                  </a:moveTo>
                  <a:cubicBezTo>
                    <a:pt x="48586" y="10800"/>
                    <a:pt x="59515" y="21730"/>
                    <a:pt x="59515" y="35150"/>
                  </a:cubicBezTo>
                  <a:cubicBezTo>
                    <a:pt x="59515" y="48571"/>
                    <a:pt x="48586" y="59501"/>
                    <a:pt x="35150" y="59501"/>
                  </a:cubicBezTo>
                  <a:cubicBezTo>
                    <a:pt x="21730" y="59501"/>
                    <a:pt x="10800" y="48571"/>
                    <a:pt x="10800" y="35150"/>
                  </a:cubicBezTo>
                  <a:cubicBezTo>
                    <a:pt x="10800" y="21730"/>
                    <a:pt x="21715" y="10800"/>
                    <a:pt x="35150" y="108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2" name="Freeform: Shape 121">
              <a:extLst>
                <a:ext uri="{FF2B5EF4-FFF2-40B4-BE49-F238E27FC236}">
                  <a16:creationId xmlns:a16="http://schemas.microsoft.com/office/drawing/2014/main" id="{A70969C8-05A2-41F5-82BD-5A4A2F4760B4}"/>
                </a:ext>
              </a:extLst>
            </p:cNvPr>
            <p:cNvSpPr/>
            <p:nvPr/>
          </p:nvSpPr>
          <p:spPr>
            <a:xfrm>
              <a:off x="4043883" y="4099919"/>
              <a:ext cx="169920" cy="169920"/>
            </a:xfrm>
            <a:custGeom>
              <a:avLst/>
              <a:gdLst>
                <a:gd name="connsiteX0" fmla="*/ 4849 w 169920"/>
                <a:gd name="connsiteY0" fmla="*/ 97354 h 169920"/>
                <a:gd name="connsiteX1" fmla="*/ 1047 w 169920"/>
                <a:gd name="connsiteY1" fmla="*/ 99558 h 169920"/>
                <a:gd name="connsiteX2" fmla="*/ 140 w 169920"/>
                <a:gd name="connsiteY2" fmla="*/ 103863 h 169920"/>
                <a:gd name="connsiteX3" fmla="*/ 12135 w 169920"/>
                <a:gd name="connsiteY3" fmla="*/ 132778 h 169920"/>
                <a:gd name="connsiteX4" fmla="*/ 15822 w 169920"/>
                <a:gd name="connsiteY4" fmla="*/ 135169 h 169920"/>
                <a:gd name="connsiteX5" fmla="*/ 20070 w 169920"/>
                <a:gd name="connsiteY5" fmla="*/ 134046 h 169920"/>
                <a:gd name="connsiteX6" fmla="*/ 36025 w 169920"/>
                <a:gd name="connsiteY6" fmla="*/ 134895 h 169920"/>
                <a:gd name="connsiteX7" fmla="*/ 36874 w 169920"/>
                <a:gd name="connsiteY7" fmla="*/ 150850 h 169920"/>
                <a:gd name="connsiteX8" fmla="*/ 35737 w 169920"/>
                <a:gd name="connsiteY8" fmla="*/ 155098 h 169920"/>
                <a:gd name="connsiteX9" fmla="*/ 38142 w 169920"/>
                <a:gd name="connsiteY9" fmla="*/ 158785 h 169920"/>
                <a:gd name="connsiteX10" fmla="*/ 67057 w 169920"/>
                <a:gd name="connsiteY10" fmla="*/ 170766 h 169920"/>
                <a:gd name="connsiteX11" fmla="*/ 71362 w 169920"/>
                <a:gd name="connsiteY11" fmla="*/ 169858 h 169920"/>
                <a:gd name="connsiteX12" fmla="*/ 73566 w 169920"/>
                <a:gd name="connsiteY12" fmla="*/ 166057 h 169920"/>
                <a:gd name="connsiteX13" fmla="*/ 85446 w 169920"/>
                <a:gd name="connsiteY13" fmla="*/ 155372 h 169920"/>
                <a:gd name="connsiteX14" fmla="*/ 97340 w 169920"/>
                <a:gd name="connsiteY14" fmla="*/ 166057 h 169920"/>
                <a:gd name="connsiteX15" fmla="*/ 99543 w 169920"/>
                <a:gd name="connsiteY15" fmla="*/ 169858 h 169920"/>
                <a:gd name="connsiteX16" fmla="*/ 102711 w 169920"/>
                <a:gd name="connsiteY16" fmla="*/ 170881 h 169920"/>
                <a:gd name="connsiteX17" fmla="*/ 103849 w 169920"/>
                <a:gd name="connsiteY17" fmla="*/ 170766 h 169920"/>
                <a:gd name="connsiteX18" fmla="*/ 132764 w 169920"/>
                <a:gd name="connsiteY18" fmla="*/ 158770 h 169920"/>
                <a:gd name="connsiteX19" fmla="*/ 135154 w 169920"/>
                <a:gd name="connsiteY19" fmla="*/ 155084 h 169920"/>
                <a:gd name="connsiteX20" fmla="*/ 134031 w 169920"/>
                <a:gd name="connsiteY20" fmla="*/ 150836 h 169920"/>
                <a:gd name="connsiteX21" fmla="*/ 134881 w 169920"/>
                <a:gd name="connsiteY21" fmla="*/ 134881 h 169920"/>
                <a:gd name="connsiteX22" fmla="*/ 150836 w 169920"/>
                <a:gd name="connsiteY22" fmla="*/ 134031 h 169920"/>
                <a:gd name="connsiteX23" fmla="*/ 155084 w 169920"/>
                <a:gd name="connsiteY23" fmla="*/ 135154 h 169920"/>
                <a:gd name="connsiteX24" fmla="*/ 158770 w 169920"/>
                <a:gd name="connsiteY24" fmla="*/ 132750 h 169920"/>
                <a:gd name="connsiteX25" fmla="*/ 170751 w 169920"/>
                <a:gd name="connsiteY25" fmla="*/ 103834 h 169920"/>
                <a:gd name="connsiteX26" fmla="*/ 169844 w 169920"/>
                <a:gd name="connsiteY26" fmla="*/ 99529 h 169920"/>
                <a:gd name="connsiteX27" fmla="*/ 166042 w 169920"/>
                <a:gd name="connsiteY27" fmla="*/ 97326 h 169920"/>
                <a:gd name="connsiteX28" fmla="*/ 155358 w 169920"/>
                <a:gd name="connsiteY28" fmla="*/ 85446 h 169920"/>
                <a:gd name="connsiteX29" fmla="*/ 166042 w 169920"/>
                <a:gd name="connsiteY29" fmla="*/ 73566 h 169920"/>
                <a:gd name="connsiteX30" fmla="*/ 169844 w 169920"/>
                <a:gd name="connsiteY30" fmla="*/ 71362 h 169920"/>
                <a:gd name="connsiteX31" fmla="*/ 170751 w 169920"/>
                <a:gd name="connsiteY31" fmla="*/ 67057 h 169920"/>
                <a:gd name="connsiteX32" fmla="*/ 158756 w 169920"/>
                <a:gd name="connsiteY32" fmla="*/ 38142 h 169920"/>
                <a:gd name="connsiteX33" fmla="*/ 155070 w 169920"/>
                <a:gd name="connsiteY33" fmla="*/ 35737 h 169920"/>
                <a:gd name="connsiteX34" fmla="*/ 150822 w 169920"/>
                <a:gd name="connsiteY34" fmla="*/ 36860 h 169920"/>
                <a:gd name="connsiteX35" fmla="*/ 134866 w 169920"/>
                <a:gd name="connsiteY35" fmla="*/ 36010 h 169920"/>
                <a:gd name="connsiteX36" fmla="*/ 134017 w 169920"/>
                <a:gd name="connsiteY36" fmla="*/ 20055 h 169920"/>
                <a:gd name="connsiteX37" fmla="*/ 135140 w 169920"/>
                <a:gd name="connsiteY37" fmla="*/ 15807 h 169920"/>
                <a:gd name="connsiteX38" fmla="*/ 132750 w 169920"/>
                <a:gd name="connsiteY38" fmla="*/ 12121 h 169920"/>
                <a:gd name="connsiteX39" fmla="*/ 103834 w 169920"/>
                <a:gd name="connsiteY39" fmla="*/ 126 h 169920"/>
                <a:gd name="connsiteX40" fmla="*/ 99529 w 169920"/>
                <a:gd name="connsiteY40" fmla="*/ 1033 h 169920"/>
                <a:gd name="connsiteX41" fmla="*/ 97326 w 169920"/>
                <a:gd name="connsiteY41" fmla="*/ 4834 h 169920"/>
                <a:gd name="connsiteX42" fmla="*/ 85431 w 169920"/>
                <a:gd name="connsiteY42" fmla="*/ 15519 h 169920"/>
                <a:gd name="connsiteX43" fmla="*/ 73551 w 169920"/>
                <a:gd name="connsiteY43" fmla="*/ 4834 h 169920"/>
                <a:gd name="connsiteX44" fmla="*/ 71348 w 169920"/>
                <a:gd name="connsiteY44" fmla="*/ 1033 h 169920"/>
                <a:gd name="connsiteX45" fmla="*/ 67042 w 169920"/>
                <a:gd name="connsiteY45" fmla="*/ 126 h 169920"/>
                <a:gd name="connsiteX46" fmla="*/ 38127 w 169920"/>
                <a:gd name="connsiteY46" fmla="*/ 12121 h 169920"/>
                <a:gd name="connsiteX47" fmla="*/ 35722 w 169920"/>
                <a:gd name="connsiteY47" fmla="*/ 15807 h 169920"/>
                <a:gd name="connsiteX48" fmla="*/ 36860 w 169920"/>
                <a:gd name="connsiteY48" fmla="*/ 20055 h 169920"/>
                <a:gd name="connsiteX49" fmla="*/ 36010 w 169920"/>
                <a:gd name="connsiteY49" fmla="*/ 36010 h 169920"/>
                <a:gd name="connsiteX50" fmla="*/ 20055 w 169920"/>
                <a:gd name="connsiteY50" fmla="*/ 36874 h 169920"/>
                <a:gd name="connsiteX51" fmla="*/ 15807 w 169920"/>
                <a:gd name="connsiteY51" fmla="*/ 35751 h 169920"/>
                <a:gd name="connsiteX52" fmla="*/ 12121 w 169920"/>
                <a:gd name="connsiteY52" fmla="*/ 38156 h 169920"/>
                <a:gd name="connsiteX53" fmla="*/ 126 w 169920"/>
                <a:gd name="connsiteY53" fmla="*/ 67071 h 169920"/>
                <a:gd name="connsiteX54" fmla="*/ 1033 w 169920"/>
                <a:gd name="connsiteY54" fmla="*/ 71377 h 169920"/>
                <a:gd name="connsiteX55" fmla="*/ 4834 w 169920"/>
                <a:gd name="connsiteY55" fmla="*/ 73580 h 169920"/>
                <a:gd name="connsiteX56" fmla="*/ 15519 w 169920"/>
                <a:gd name="connsiteY56" fmla="*/ 85460 h 169920"/>
                <a:gd name="connsiteX57" fmla="*/ 4849 w 169920"/>
                <a:gd name="connsiteY57" fmla="*/ 97354 h 169920"/>
                <a:gd name="connsiteX58" fmla="*/ 11948 w 169920"/>
                <a:gd name="connsiteY58" fmla="*/ 64292 h 169920"/>
                <a:gd name="connsiteX59" fmla="*/ 18514 w 169920"/>
                <a:gd name="connsiteY59" fmla="*/ 48481 h 169920"/>
                <a:gd name="connsiteX60" fmla="*/ 43628 w 169920"/>
                <a:gd name="connsiteY60" fmla="*/ 43671 h 169920"/>
                <a:gd name="connsiteX61" fmla="*/ 48438 w 169920"/>
                <a:gd name="connsiteY61" fmla="*/ 18543 h 169920"/>
                <a:gd name="connsiteX62" fmla="*/ 64249 w 169920"/>
                <a:gd name="connsiteY62" fmla="*/ 11977 h 169920"/>
                <a:gd name="connsiteX63" fmla="*/ 85417 w 169920"/>
                <a:gd name="connsiteY63" fmla="*/ 26348 h 169920"/>
                <a:gd name="connsiteX64" fmla="*/ 106585 w 169920"/>
                <a:gd name="connsiteY64" fmla="*/ 11977 h 169920"/>
                <a:gd name="connsiteX65" fmla="*/ 122396 w 169920"/>
                <a:gd name="connsiteY65" fmla="*/ 18543 h 169920"/>
                <a:gd name="connsiteX66" fmla="*/ 127206 w 169920"/>
                <a:gd name="connsiteY66" fmla="*/ 43671 h 169920"/>
                <a:gd name="connsiteX67" fmla="*/ 152334 w 169920"/>
                <a:gd name="connsiteY67" fmla="*/ 48481 h 169920"/>
                <a:gd name="connsiteX68" fmla="*/ 158900 w 169920"/>
                <a:gd name="connsiteY68" fmla="*/ 64292 h 169920"/>
                <a:gd name="connsiteX69" fmla="*/ 144529 w 169920"/>
                <a:gd name="connsiteY69" fmla="*/ 85460 h 169920"/>
                <a:gd name="connsiteX70" fmla="*/ 158900 w 169920"/>
                <a:gd name="connsiteY70" fmla="*/ 106628 h 169920"/>
                <a:gd name="connsiteX71" fmla="*/ 152334 w 169920"/>
                <a:gd name="connsiteY71" fmla="*/ 122439 h 169920"/>
                <a:gd name="connsiteX72" fmla="*/ 127206 w 169920"/>
                <a:gd name="connsiteY72" fmla="*/ 127249 h 169920"/>
                <a:gd name="connsiteX73" fmla="*/ 122396 w 169920"/>
                <a:gd name="connsiteY73" fmla="*/ 152377 h 169920"/>
                <a:gd name="connsiteX74" fmla="*/ 106585 w 169920"/>
                <a:gd name="connsiteY74" fmla="*/ 158943 h 169920"/>
                <a:gd name="connsiteX75" fmla="*/ 85417 w 169920"/>
                <a:gd name="connsiteY75" fmla="*/ 144572 h 169920"/>
                <a:gd name="connsiteX76" fmla="*/ 64249 w 169920"/>
                <a:gd name="connsiteY76" fmla="*/ 158943 h 169920"/>
                <a:gd name="connsiteX77" fmla="*/ 48438 w 169920"/>
                <a:gd name="connsiteY77" fmla="*/ 152377 h 169920"/>
                <a:gd name="connsiteX78" fmla="*/ 43628 w 169920"/>
                <a:gd name="connsiteY78" fmla="*/ 127249 h 169920"/>
                <a:gd name="connsiteX79" fmla="*/ 18514 w 169920"/>
                <a:gd name="connsiteY79" fmla="*/ 122439 h 169920"/>
                <a:gd name="connsiteX80" fmla="*/ 11948 w 169920"/>
                <a:gd name="connsiteY80" fmla="*/ 106628 h 169920"/>
                <a:gd name="connsiteX81" fmla="*/ 26319 w 169920"/>
                <a:gd name="connsiteY81" fmla="*/ 85460 h 169920"/>
                <a:gd name="connsiteX82" fmla="*/ 11948 w 169920"/>
                <a:gd name="connsiteY82" fmla="*/ 64292 h 1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9920" h="169920">
                  <a:moveTo>
                    <a:pt x="4849" y="97354"/>
                  </a:moveTo>
                  <a:cubicBezTo>
                    <a:pt x="3322" y="97513"/>
                    <a:pt x="1940" y="98319"/>
                    <a:pt x="1047" y="99558"/>
                  </a:cubicBezTo>
                  <a:cubicBezTo>
                    <a:pt x="140" y="100796"/>
                    <a:pt x="-191" y="102366"/>
                    <a:pt x="140" y="103863"/>
                  </a:cubicBezTo>
                  <a:cubicBezTo>
                    <a:pt x="2358" y="114159"/>
                    <a:pt x="6390" y="123879"/>
                    <a:pt x="12135" y="132778"/>
                  </a:cubicBezTo>
                  <a:cubicBezTo>
                    <a:pt x="12970" y="134060"/>
                    <a:pt x="14310" y="134938"/>
                    <a:pt x="15822" y="135169"/>
                  </a:cubicBezTo>
                  <a:cubicBezTo>
                    <a:pt x="17334" y="135428"/>
                    <a:pt x="18874" y="134996"/>
                    <a:pt x="20070" y="134046"/>
                  </a:cubicBezTo>
                  <a:cubicBezTo>
                    <a:pt x="24822" y="130201"/>
                    <a:pt x="31676" y="130561"/>
                    <a:pt x="36025" y="134895"/>
                  </a:cubicBezTo>
                  <a:cubicBezTo>
                    <a:pt x="40359" y="139230"/>
                    <a:pt x="40719" y="146084"/>
                    <a:pt x="36874" y="150850"/>
                  </a:cubicBezTo>
                  <a:cubicBezTo>
                    <a:pt x="35910" y="152046"/>
                    <a:pt x="35492" y="153586"/>
                    <a:pt x="35737" y="155098"/>
                  </a:cubicBezTo>
                  <a:cubicBezTo>
                    <a:pt x="35982" y="156610"/>
                    <a:pt x="36846" y="157950"/>
                    <a:pt x="38142" y="158785"/>
                  </a:cubicBezTo>
                  <a:cubicBezTo>
                    <a:pt x="47026" y="164530"/>
                    <a:pt x="56761" y="168562"/>
                    <a:pt x="67057" y="170766"/>
                  </a:cubicBezTo>
                  <a:cubicBezTo>
                    <a:pt x="68540" y="171097"/>
                    <a:pt x="70124" y="170766"/>
                    <a:pt x="71362" y="169858"/>
                  </a:cubicBezTo>
                  <a:cubicBezTo>
                    <a:pt x="72601" y="168951"/>
                    <a:pt x="73407" y="167569"/>
                    <a:pt x="73566" y="166057"/>
                  </a:cubicBezTo>
                  <a:cubicBezTo>
                    <a:pt x="74214" y="159966"/>
                    <a:pt x="79311" y="155372"/>
                    <a:pt x="85446" y="155372"/>
                  </a:cubicBezTo>
                  <a:cubicBezTo>
                    <a:pt x="91580" y="155372"/>
                    <a:pt x="96692" y="159966"/>
                    <a:pt x="97340" y="166057"/>
                  </a:cubicBezTo>
                  <a:cubicBezTo>
                    <a:pt x="97498" y="167583"/>
                    <a:pt x="98305" y="168966"/>
                    <a:pt x="99543" y="169858"/>
                  </a:cubicBezTo>
                  <a:cubicBezTo>
                    <a:pt x="100479" y="170535"/>
                    <a:pt x="101588" y="170881"/>
                    <a:pt x="102711" y="170881"/>
                  </a:cubicBezTo>
                  <a:cubicBezTo>
                    <a:pt x="103086" y="170881"/>
                    <a:pt x="103474" y="170838"/>
                    <a:pt x="103849" y="170766"/>
                  </a:cubicBezTo>
                  <a:cubicBezTo>
                    <a:pt x="114145" y="168562"/>
                    <a:pt x="123865" y="164530"/>
                    <a:pt x="132764" y="158770"/>
                  </a:cubicBezTo>
                  <a:cubicBezTo>
                    <a:pt x="134046" y="157935"/>
                    <a:pt x="134924" y="156596"/>
                    <a:pt x="135154" y="155084"/>
                  </a:cubicBezTo>
                  <a:cubicBezTo>
                    <a:pt x="135399" y="153572"/>
                    <a:pt x="134982" y="152031"/>
                    <a:pt x="134031" y="150836"/>
                  </a:cubicBezTo>
                  <a:cubicBezTo>
                    <a:pt x="130186" y="146084"/>
                    <a:pt x="130546" y="139215"/>
                    <a:pt x="134881" y="134881"/>
                  </a:cubicBezTo>
                  <a:cubicBezTo>
                    <a:pt x="139215" y="130546"/>
                    <a:pt x="146084" y="130186"/>
                    <a:pt x="150836" y="134031"/>
                  </a:cubicBezTo>
                  <a:cubicBezTo>
                    <a:pt x="152031" y="134996"/>
                    <a:pt x="153572" y="135414"/>
                    <a:pt x="155084" y="135154"/>
                  </a:cubicBezTo>
                  <a:cubicBezTo>
                    <a:pt x="156596" y="134910"/>
                    <a:pt x="157935" y="134046"/>
                    <a:pt x="158770" y="132750"/>
                  </a:cubicBezTo>
                  <a:cubicBezTo>
                    <a:pt x="164516" y="123865"/>
                    <a:pt x="168548" y="114130"/>
                    <a:pt x="170751" y="103834"/>
                  </a:cubicBezTo>
                  <a:cubicBezTo>
                    <a:pt x="171068" y="102337"/>
                    <a:pt x="170751" y="100767"/>
                    <a:pt x="169844" y="99529"/>
                  </a:cubicBezTo>
                  <a:cubicBezTo>
                    <a:pt x="168937" y="98290"/>
                    <a:pt x="167554" y="97484"/>
                    <a:pt x="166042" y="97326"/>
                  </a:cubicBezTo>
                  <a:cubicBezTo>
                    <a:pt x="159951" y="96678"/>
                    <a:pt x="155358" y="91580"/>
                    <a:pt x="155358" y="85446"/>
                  </a:cubicBezTo>
                  <a:cubicBezTo>
                    <a:pt x="155358" y="79311"/>
                    <a:pt x="159951" y="74199"/>
                    <a:pt x="166042" y="73566"/>
                  </a:cubicBezTo>
                  <a:cubicBezTo>
                    <a:pt x="167569" y="73407"/>
                    <a:pt x="168951" y="72601"/>
                    <a:pt x="169844" y="71362"/>
                  </a:cubicBezTo>
                  <a:cubicBezTo>
                    <a:pt x="170751" y="70124"/>
                    <a:pt x="171068" y="68554"/>
                    <a:pt x="170751" y="67057"/>
                  </a:cubicBezTo>
                  <a:cubicBezTo>
                    <a:pt x="168548" y="56761"/>
                    <a:pt x="164516" y="47041"/>
                    <a:pt x="158756" y="38142"/>
                  </a:cubicBezTo>
                  <a:cubicBezTo>
                    <a:pt x="157921" y="36860"/>
                    <a:pt x="156596" y="35982"/>
                    <a:pt x="155070" y="35737"/>
                  </a:cubicBezTo>
                  <a:cubicBezTo>
                    <a:pt x="153558" y="35492"/>
                    <a:pt x="152017" y="35910"/>
                    <a:pt x="150822" y="36860"/>
                  </a:cubicBezTo>
                  <a:cubicBezTo>
                    <a:pt x="146055" y="40705"/>
                    <a:pt x="139201" y="40345"/>
                    <a:pt x="134866" y="36010"/>
                  </a:cubicBezTo>
                  <a:cubicBezTo>
                    <a:pt x="130532" y="31676"/>
                    <a:pt x="130158" y="24822"/>
                    <a:pt x="134017" y="20055"/>
                  </a:cubicBezTo>
                  <a:cubicBezTo>
                    <a:pt x="134982" y="18860"/>
                    <a:pt x="135385" y="17319"/>
                    <a:pt x="135140" y="15807"/>
                  </a:cubicBezTo>
                  <a:cubicBezTo>
                    <a:pt x="134895" y="14295"/>
                    <a:pt x="134031" y="12956"/>
                    <a:pt x="132750" y="12121"/>
                  </a:cubicBezTo>
                  <a:cubicBezTo>
                    <a:pt x="123850" y="6375"/>
                    <a:pt x="114130" y="2343"/>
                    <a:pt x="103834" y="126"/>
                  </a:cubicBezTo>
                  <a:cubicBezTo>
                    <a:pt x="102351" y="-206"/>
                    <a:pt x="100767" y="126"/>
                    <a:pt x="99529" y="1033"/>
                  </a:cubicBezTo>
                  <a:cubicBezTo>
                    <a:pt x="98290" y="1940"/>
                    <a:pt x="97484" y="3322"/>
                    <a:pt x="97326" y="4834"/>
                  </a:cubicBezTo>
                  <a:cubicBezTo>
                    <a:pt x="96678" y="10926"/>
                    <a:pt x="91580" y="15519"/>
                    <a:pt x="85431" y="15519"/>
                  </a:cubicBezTo>
                  <a:cubicBezTo>
                    <a:pt x="79297" y="15519"/>
                    <a:pt x="74185" y="10926"/>
                    <a:pt x="73551" y="4834"/>
                  </a:cubicBezTo>
                  <a:cubicBezTo>
                    <a:pt x="73393" y="3308"/>
                    <a:pt x="72586" y="1926"/>
                    <a:pt x="71348" y="1033"/>
                  </a:cubicBezTo>
                  <a:cubicBezTo>
                    <a:pt x="70110" y="126"/>
                    <a:pt x="68540" y="-191"/>
                    <a:pt x="67042" y="126"/>
                  </a:cubicBezTo>
                  <a:cubicBezTo>
                    <a:pt x="56746" y="2329"/>
                    <a:pt x="47026" y="6361"/>
                    <a:pt x="38127" y="12121"/>
                  </a:cubicBezTo>
                  <a:cubicBezTo>
                    <a:pt x="36846" y="12956"/>
                    <a:pt x="35967" y="14295"/>
                    <a:pt x="35722" y="15807"/>
                  </a:cubicBezTo>
                  <a:cubicBezTo>
                    <a:pt x="35478" y="17319"/>
                    <a:pt x="35895" y="18860"/>
                    <a:pt x="36860" y="20055"/>
                  </a:cubicBezTo>
                  <a:cubicBezTo>
                    <a:pt x="40705" y="24807"/>
                    <a:pt x="40345" y="31676"/>
                    <a:pt x="36010" y="36010"/>
                  </a:cubicBezTo>
                  <a:cubicBezTo>
                    <a:pt x="31676" y="40345"/>
                    <a:pt x="24822" y="40719"/>
                    <a:pt x="20055" y="36874"/>
                  </a:cubicBezTo>
                  <a:cubicBezTo>
                    <a:pt x="18860" y="35910"/>
                    <a:pt x="17319" y="35492"/>
                    <a:pt x="15807" y="35751"/>
                  </a:cubicBezTo>
                  <a:cubicBezTo>
                    <a:pt x="14295" y="35982"/>
                    <a:pt x="12956" y="36860"/>
                    <a:pt x="12121" y="38156"/>
                  </a:cubicBezTo>
                  <a:cubicBezTo>
                    <a:pt x="6375" y="47041"/>
                    <a:pt x="2343" y="56775"/>
                    <a:pt x="126" y="67071"/>
                  </a:cubicBezTo>
                  <a:cubicBezTo>
                    <a:pt x="-206" y="68569"/>
                    <a:pt x="126" y="70138"/>
                    <a:pt x="1033" y="71377"/>
                  </a:cubicBezTo>
                  <a:cubicBezTo>
                    <a:pt x="1926" y="72615"/>
                    <a:pt x="3322" y="73422"/>
                    <a:pt x="4834" y="73580"/>
                  </a:cubicBezTo>
                  <a:cubicBezTo>
                    <a:pt x="10926" y="74228"/>
                    <a:pt x="15519" y="79326"/>
                    <a:pt x="15519" y="85460"/>
                  </a:cubicBezTo>
                  <a:cubicBezTo>
                    <a:pt x="15519" y="91594"/>
                    <a:pt x="10940" y="96706"/>
                    <a:pt x="4849" y="97354"/>
                  </a:cubicBezTo>
                  <a:close/>
                  <a:moveTo>
                    <a:pt x="11948" y="64292"/>
                  </a:moveTo>
                  <a:cubicBezTo>
                    <a:pt x="13532" y="58791"/>
                    <a:pt x="15735" y="53506"/>
                    <a:pt x="18514" y="48481"/>
                  </a:cubicBezTo>
                  <a:cubicBezTo>
                    <a:pt x="26881" y="52110"/>
                    <a:pt x="36860" y="50425"/>
                    <a:pt x="43628" y="43671"/>
                  </a:cubicBezTo>
                  <a:cubicBezTo>
                    <a:pt x="50382" y="36918"/>
                    <a:pt x="52066" y="26924"/>
                    <a:pt x="48438" y="18543"/>
                  </a:cubicBezTo>
                  <a:cubicBezTo>
                    <a:pt x="53463" y="15764"/>
                    <a:pt x="58748" y="13561"/>
                    <a:pt x="64249" y="11977"/>
                  </a:cubicBezTo>
                  <a:cubicBezTo>
                    <a:pt x="67590" y="20487"/>
                    <a:pt x="75841" y="26348"/>
                    <a:pt x="85417" y="26348"/>
                  </a:cubicBezTo>
                  <a:cubicBezTo>
                    <a:pt x="94993" y="26348"/>
                    <a:pt x="103244" y="20473"/>
                    <a:pt x="106585" y="11977"/>
                  </a:cubicBezTo>
                  <a:cubicBezTo>
                    <a:pt x="112086" y="13561"/>
                    <a:pt x="117370" y="15750"/>
                    <a:pt x="122396" y="18543"/>
                  </a:cubicBezTo>
                  <a:cubicBezTo>
                    <a:pt x="118753" y="26924"/>
                    <a:pt x="120452" y="36903"/>
                    <a:pt x="127206" y="43671"/>
                  </a:cubicBezTo>
                  <a:cubicBezTo>
                    <a:pt x="133959" y="50425"/>
                    <a:pt x="143953" y="52124"/>
                    <a:pt x="152334" y="48481"/>
                  </a:cubicBezTo>
                  <a:cubicBezTo>
                    <a:pt x="155113" y="53506"/>
                    <a:pt x="157316" y="58791"/>
                    <a:pt x="158900" y="64292"/>
                  </a:cubicBezTo>
                  <a:cubicBezTo>
                    <a:pt x="150404" y="67633"/>
                    <a:pt x="144529" y="75884"/>
                    <a:pt x="144529" y="85460"/>
                  </a:cubicBezTo>
                  <a:cubicBezTo>
                    <a:pt x="144529" y="95036"/>
                    <a:pt x="150404" y="103287"/>
                    <a:pt x="158900" y="106628"/>
                  </a:cubicBezTo>
                  <a:cubicBezTo>
                    <a:pt x="157316" y="112129"/>
                    <a:pt x="155127" y="117414"/>
                    <a:pt x="152334" y="122439"/>
                  </a:cubicBezTo>
                  <a:cubicBezTo>
                    <a:pt x="143953" y="118796"/>
                    <a:pt x="133974" y="120481"/>
                    <a:pt x="127206" y="127249"/>
                  </a:cubicBezTo>
                  <a:cubicBezTo>
                    <a:pt x="120438" y="134017"/>
                    <a:pt x="118767" y="143996"/>
                    <a:pt x="122396" y="152377"/>
                  </a:cubicBezTo>
                  <a:cubicBezTo>
                    <a:pt x="117370" y="155156"/>
                    <a:pt x="112086" y="157359"/>
                    <a:pt x="106585" y="158943"/>
                  </a:cubicBezTo>
                  <a:cubicBezTo>
                    <a:pt x="103244" y="150433"/>
                    <a:pt x="94978" y="144572"/>
                    <a:pt x="85417" y="144572"/>
                  </a:cubicBezTo>
                  <a:cubicBezTo>
                    <a:pt x="75841" y="144572"/>
                    <a:pt x="67590" y="150447"/>
                    <a:pt x="64249" y="158943"/>
                  </a:cubicBezTo>
                  <a:cubicBezTo>
                    <a:pt x="58748" y="157359"/>
                    <a:pt x="53463" y="155170"/>
                    <a:pt x="48438" y="152377"/>
                  </a:cubicBezTo>
                  <a:cubicBezTo>
                    <a:pt x="52081" y="143996"/>
                    <a:pt x="50396" y="134017"/>
                    <a:pt x="43628" y="127249"/>
                  </a:cubicBezTo>
                  <a:cubicBezTo>
                    <a:pt x="36860" y="120481"/>
                    <a:pt x="26881" y="118810"/>
                    <a:pt x="18514" y="122439"/>
                  </a:cubicBezTo>
                  <a:cubicBezTo>
                    <a:pt x="15735" y="117414"/>
                    <a:pt x="13532" y="112129"/>
                    <a:pt x="11948" y="106628"/>
                  </a:cubicBezTo>
                  <a:cubicBezTo>
                    <a:pt x="20458" y="103287"/>
                    <a:pt x="26319" y="95022"/>
                    <a:pt x="26319" y="85460"/>
                  </a:cubicBezTo>
                  <a:cubicBezTo>
                    <a:pt x="26319" y="75898"/>
                    <a:pt x="20458" y="67633"/>
                    <a:pt x="11948" y="6429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3" name="Freeform: Shape 122">
              <a:extLst>
                <a:ext uri="{FF2B5EF4-FFF2-40B4-BE49-F238E27FC236}">
                  <a16:creationId xmlns:a16="http://schemas.microsoft.com/office/drawing/2014/main" id="{C5391319-7B10-4675-8A4E-7A99D1838EB1}"/>
                </a:ext>
              </a:extLst>
            </p:cNvPr>
            <p:cNvSpPr/>
            <p:nvPr/>
          </p:nvSpPr>
          <p:spPr>
            <a:xfrm>
              <a:off x="4224551" y="4118062"/>
              <a:ext cx="20160" cy="28800"/>
            </a:xfrm>
            <a:custGeom>
              <a:avLst/>
              <a:gdLst>
                <a:gd name="connsiteX0" fmla="*/ 9984 w 20160"/>
                <a:gd name="connsiteY0" fmla="*/ 2560 h 28800"/>
                <a:gd name="connsiteX1" fmla="*/ 2553 w 20160"/>
                <a:gd name="connsiteY1" fmla="*/ 817 h 28800"/>
                <a:gd name="connsiteX2" fmla="*/ 811 w 20160"/>
                <a:gd name="connsiteY2" fmla="*/ 8248 h 28800"/>
                <a:gd name="connsiteX3" fmla="*/ 10056 w 20160"/>
                <a:gd name="connsiteY3" fmla="*/ 26780 h 28800"/>
                <a:gd name="connsiteX4" fmla="*/ 15096 w 20160"/>
                <a:gd name="connsiteY4" fmla="*/ 30236 h 28800"/>
                <a:gd name="connsiteX5" fmla="*/ 17040 w 20160"/>
                <a:gd name="connsiteY5" fmla="*/ 29862 h 28800"/>
                <a:gd name="connsiteX6" fmla="*/ 20121 w 20160"/>
                <a:gd name="connsiteY6" fmla="*/ 22878 h 28800"/>
                <a:gd name="connsiteX7" fmla="*/ 9984 w 20160"/>
                <a:gd name="connsiteY7" fmla="*/ 2560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9984" y="2560"/>
                  </a:moveTo>
                  <a:cubicBezTo>
                    <a:pt x="8414" y="25"/>
                    <a:pt x="5088" y="-767"/>
                    <a:pt x="2553" y="817"/>
                  </a:cubicBezTo>
                  <a:cubicBezTo>
                    <a:pt x="19" y="2401"/>
                    <a:pt x="-759" y="5713"/>
                    <a:pt x="811" y="8248"/>
                  </a:cubicBezTo>
                  <a:cubicBezTo>
                    <a:pt x="4440" y="14108"/>
                    <a:pt x="7550" y="20344"/>
                    <a:pt x="10056" y="26780"/>
                  </a:cubicBezTo>
                  <a:cubicBezTo>
                    <a:pt x="10876" y="28912"/>
                    <a:pt x="12921" y="30236"/>
                    <a:pt x="15096" y="30236"/>
                  </a:cubicBezTo>
                  <a:cubicBezTo>
                    <a:pt x="15744" y="30236"/>
                    <a:pt x="16406" y="30121"/>
                    <a:pt x="17040" y="29862"/>
                  </a:cubicBezTo>
                  <a:cubicBezTo>
                    <a:pt x="19819" y="28782"/>
                    <a:pt x="21201" y="25657"/>
                    <a:pt x="20121" y="22878"/>
                  </a:cubicBezTo>
                  <a:cubicBezTo>
                    <a:pt x="17385" y="15822"/>
                    <a:pt x="13972" y="8982"/>
                    <a:pt x="9984" y="256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4" name="Freeform: Shape 123">
              <a:extLst>
                <a:ext uri="{FF2B5EF4-FFF2-40B4-BE49-F238E27FC236}">
                  <a16:creationId xmlns:a16="http://schemas.microsoft.com/office/drawing/2014/main" id="{38877130-6A45-417D-A9C9-6B48BE40E59A}"/>
                </a:ext>
              </a:extLst>
            </p:cNvPr>
            <p:cNvSpPr/>
            <p:nvPr/>
          </p:nvSpPr>
          <p:spPr>
            <a:xfrm>
              <a:off x="4053307" y="4273699"/>
              <a:ext cx="28800" cy="21600"/>
            </a:xfrm>
            <a:custGeom>
              <a:avLst/>
              <a:gdLst>
                <a:gd name="connsiteX0" fmla="*/ 23793 w 28800"/>
                <a:gd name="connsiteY0" fmla="*/ 22301 h 21600"/>
                <a:gd name="connsiteX1" fmla="*/ 28632 w 28800"/>
                <a:gd name="connsiteY1" fmla="*/ 19320 h 21600"/>
                <a:gd name="connsiteX2" fmla="*/ 26227 w 28800"/>
                <a:gd name="connsiteY2" fmla="*/ 12077 h 21600"/>
                <a:gd name="connsiteX3" fmla="*/ 8659 w 28800"/>
                <a:gd name="connsiteY3" fmla="*/ 1104 h 21600"/>
                <a:gd name="connsiteX4" fmla="*/ 1099 w 28800"/>
                <a:gd name="connsiteY4" fmla="*/ 2141 h 21600"/>
                <a:gd name="connsiteX5" fmla="*/ 2121 w 28800"/>
                <a:gd name="connsiteY5" fmla="*/ 9701 h 21600"/>
                <a:gd name="connsiteX6" fmla="*/ 21374 w 28800"/>
                <a:gd name="connsiteY6" fmla="*/ 21725 h 21600"/>
                <a:gd name="connsiteX7" fmla="*/ 23793 w 28800"/>
                <a:gd name="connsiteY7" fmla="*/ 22301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23793" y="22301"/>
                  </a:moveTo>
                  <a:cubicBezTo>
                    <a:pt x="25766" y="22301"/>
                    <a:pt x="27681" y="21206"/>
                    <a:pt x="28632" y="19320"/>
                  </a:cubicBezTo>
                  <a:cubicBezTo>
                    <a:pt x="29971" y="16656"/>
                    <a:pt x="28891" y="13416"/>
                    <a:pt x="26227" y="12077"/>
                  </a:cubicBezTo>
                  <a:cubicBezTo>
                    <a:pt x="20078" y="8981"/>
                    <a:pt x="14160" y="5294"/>
                    <a:pt x="8659" y="1104"/>
                  </a:cubicBezTo>
                  <a:cubicBezTo>
                    <a:pt x="6283" y="-711"/>
                    <a:pt x="2899" y="-235"/>
                    <a:pt x="1099" y="2141"/>
                  </a:cubicBezTo>
                  <a:cubicBezTo>
                    <a:pt x="-701" y="4517"/>
                    <a:pt x="-240" y="7901"/>
                    <a:pt x="2121" y="9701"/>
                  </a:cubicBezTo>
                  <a:cubicBezTo>
                    <a:pt x="8155" y="14294"/>
                    <a:pt x="14635" y="18341"/>
                    <a:pt x="21374" y="21725"/>
                  </a:cubicBezTo>
                  <a:cubicBezTo>
                    <a:pt x="22152" y="22113"/>
                    <a:pt x="22987" y="22301"/>
                    <a:pt x="23793" y="2230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5" name="Freeform: Shape 124">
              <a:extLst>
                <a:ext uri="{FF2B5EF4-FFF2-40B4-BE49-F238E27FC236}">
                  <a16:creationId xmlns:a16="http://schemas.microsoft.com/office/drawing/2014/main" id="{1C12FE77-40E3-4863-98DC-039ED5758D39}"/>
                </a:ext>
              </a:extLst>
            </p:cNvPr>
            <p:cNvSpPr/>
            <p:nvPr/>
          </p:nvSpPr>
          <p:spPr>
            <a:xfrm>
              <a:off x="4091909" y="4293082"/>
              <a:ext cx="31680" cy="14400"/>
            </a:xfrm>
            <a:custGeom>
              <a:avLst/>
              <a:gdLst>
                <a:gd name="connsiteX0" fmla="*/ 26735 w 31680"/>
                <a:gd name="connsiteY0" fmla="*/ 14841 h 14400"/>
                <a:gd name="connsiteX1" fmla="*/ 32106 w 31680"/>
                <a:gd name="connsiteY1" fmla="*/ 9945 h 14400"/>
                <a:gd name="connsiteX2" fmla="*/ 27239 w 31680"/>
                <a:gd name="connsiteY2" fmla="*/ 4055 h 14400"/>
                <a:gd name="connsiteX3" fmla="*/ 6892 w 31680"/>
                <a:gd name="connsiteY3" fmla="*/ 210 h 14400"/>
                <a:gd name="connsiteX4" fmla="*/ 210 w 31680"/>
                <a:gd name="connsiteY4" fmla="*/ 3911 h 14400"/>
                <a:gd name="connsiteX5" fmla="*/ 3911 w 31680"/>
                <a:gd name="connsiteY5" fmla="*/ 10593 h 14400"/>
                <a:gd name="connsiteX6" fmla="*/ 26217 w 31680"/>
                <a:gd name="connsiteY6" fmla="*/ 14797 h 14400"/>
                <a:gd name="connsiteX7" fmla="*/ 26735 w 31680"/>
                <a:gd name="connsiteY7" fmla="*/ 148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26735" y="14841"/>
                  </a:moveTo>
                  <a:cubicBezTo>
                    <a:pt x="29485" y="14841"/>
                    <a:pt x="31833" y="12738"/>
                    <a:pt x="32106" y="9945"/>
                  </a:cubicBezTo>
                  <a:cubicBezTo>
                    <a:pt x="32394" y="6978"/>
                    <a:pt x="30205" y="4343"/>
                    <a:pt x="27239" y="4055"/>
                  </a:cubicBezTo>
                  <a:cubicBezTo>
                    <a:pt x="20356" y="3407"/>
                    <a:pt x="13501" y="2111"/>
                    <a:pt x="6892" y="210"/>
                  </a:cubicBezTo>
                  <a:cubicBezTo>
                    <a:pt x="4012" y="-611"/>
                    <a:pt x="1031" y="1045"/>
                    <a:pt x="210" y="3911"/>
                  </a:cubicBezTo>
                  <a:cubicBezTo>
                    <a:pt x="-611" y="6777"/>
                    <a:pt x="1045" y="9772"/>
                    <a:pt x="3911" y="10593"/>
                  </a:cubicBezTo>
                  <a:cubicBezTo>
                    <a:pt x="11169" y="12666"/>
                    <a:pt x="18671" y="14092"/>
                    <a:pt x="26217" y="14797"/>
                  </a:cubicBezTo>
                  <a:cubicBezTo>
                    <a:pt x="26389" y="14841"/>
                    <a:pt x="26562" y="14841"/>
                    <a:pt x="26735" y="148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6" name="Freeform: Shape 125">
              <a:extLst>
                <a:ext uri="{FF2B5EF4-FFF2-40B4-BE49-F238E27FC236}">
                  <a16:creationId xmlns:a16="http://schemas.microsoft.com/office/drawing/2014/main" id="{FC19D865-0954-48BD-AB40-17BCA43C36E4}"/>
                </a:ext>
              </a:extLst>
            </p:cNvPr>
            <p:cNvSpPr/>
            <p:nvPr/>
          </p:nvSpPr>
          <p:spPr>
            <a:xfrm>
              <a:off x="4008727" y="4201347"/>
              <a:ext cx="15840" cy="31680"/>
            </a:xfrm>
            <a:custGeom>
              <a:avLst/>
              <a:gdLst>
                <a:gd name="connsiteX0" fmla="*/ 10701 w 15840"/>
                <a:gd name="connsiteY0" fmla="*/ 4422 h 31680"/>
                <a:gd name="connsiteX1" fmla="*/ 4423 w 15840"/>
                <a:gd name="connsiteY1" fmla="*/ 88 h 31680"/>
                <a:gd name="connsiteX2" fmla="*/ 88 w 15840"/>
                <a:gd name="connsiteY2" fmla="*/ 6381 h 31680"/>
                <a:gd name="connsiteX3" fmla="*/ 6237 w 15840"/>
                <a:gd name="connsiteY3" fmla="*/ 28240 h 31680"/>
                <a:gd name="connsiteX4" fmla="*/ 11277 w 15840"/>
                <a:gd name="connsiteY4" fmla="*/ 31710 h 31680"/>
                <a:gd name="connsiteX5" fmla="*/ 13221 w 15840"/>
                <a:gd name="connsiteY5" fmla="*/ 31350 h 31680"/>
                <a:gd name="connsiteX6" fmla="*/ 16317 w 15840"/>
                <a:gd name="connsiteY6" fmla="*/ 24366 h 31680"/>
                <a:gd name="connsiteX7" fmla="*/ 10701 w 15840"/>
                <a:gd name="connsiteY7" fmla="*/ 4422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1680">
                  <a:moveTo>
                    <a:pt x="10701" y="4422"/>
                  </a:moveTo>
                  <a:cubicBezTo>
                    <a:pt x="10168" y="1499"/>
                    <a:pt x="7404" y="-445"/>
                    <a:pt x="4423" y="88"/>
                  </a:cubicBezTo>
                  <a:cubicBezTo>
                    <a:pt x="1485" y="635"/>
                    <a:pt x="-444" y="3443"/>
                    <a:pt x="88" y="6381"/>
                  </a:cubicBezTo>
                  <a:cubicBezTo>
                    <a:pt x="1456" y="13811"/>
                    <a:pt x="3530" y="21170"/>
                    <a:pt x="6237" y="28240"/>
                  </a:cubicBezTo>
                  <a:cubicBezTo>
                    <a:pt x="7058" y="30386"/>
                    <a:pt x="9103" y="31710"/>
                    <a:pt x="11277" y="31710"/>
                  </a:cubicBezTo>
                  <a:cubicBezTo>
                    <a:pt x="11925" y="31710"/>
                    <a:pt x="12573" y="31595"/>
                    <a:pt x="13221" y="31350"/>
                  </a:cubicBezTo>
                  <a:cubicBezTo>
                    <a:pt x="16000" y="30285"/>
                    <a:pt x="17383" y="27160"/>
                    <a:pt x="16317" y="24366"/>
                  </a:cubicBezTo>
                  <a:cubicBezTo>
                    <a:pt x="13840" y="17901"/>
                    <a:pt x="11954" y="11205"/>
                    <a:pt x="10701" y="442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7" name="Freeform: Shape 126">
              <a:extLst>
                <a:ext uri="{FF2B5EF4-FFF2-40B4-BE49-F238E27FC236}">
                  <a16:creationId xmlns:a16="http://schemas.microsoft.com/office/drawing/2014/main" id="{E186AB5D-4630-4B49-8570-8D8B045378A9}"/>
                </a:ext>
              </a:extLst>
            </p:cNvPr>
            <p:cNvSpPr/>
            <p:nvPr/>
          </p:nvSpPr>
          <p:spPr>
            <a:xfrm>
              <a:off x="4134938" y="4293297"/>
              <a:ext cx="31680" cy="14400"/>
            </a:xfrm>
            <a:custGeom>
              <a:avLst/>
              <a:gdLst>
                <a:gd name="connsiteX0" fmla="*/ 31946 w 31680"/>
                <a:gd name="connsiteY0" fmla="*/ 3941 h 14400"/>
                <a:gd name="connsiteX1" fmla="*/ 25293 w 31680"/>
                <a:gd name="connsiteY1" fmla="*/ 197 h 14400"/>
                <a:gd name="connsiteX2" fmla="*/ 4931 w 31680"/>
                <a:gd name="connsiteY2" fmla="*/ 3912 h 14400"/>
                <a:gd name="connsiteX3" fmla="*/ 21 w 31680"/>
                <a:gd name="connsiteY3" fmla="*/ 9773 h 14400"/>
                <a:gd name="connsiteX4" fmla="*/ 5392 w 31680"/>
                <a:gd name="connsiteY4" fmla="*/ 14697 h 14400"/>
                <a:gd name="connsiteX5" fmla="*/ 5867 w 31680"/>
                <a:gd name="connsiteY5" fmla="*/ 14683 h 14400"/>
                <a:gd name="connsiteX6" fmla="*/ 28202 w 31680"/>
                <a:gd name="connsiteY6" fmla="*/ 10608 h 14400"/>
                <a:gd name="connsiteX7" fmla="*/ 31946 w 31680"/>
                <a:gd name="connsiteY7" fmla="*/ 3941 h 1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4400">
                  <a:moveTo>
                    <a:pt x="31946" y="3941"/>
                  </a:moveTo>
                  <a:cubicBezTo>
                    <a:pt x="31154" y="1075"/>
                    <a:pt x="28158" y="-595"/>
                    <a:pt x="25293" y="197"/>
                  </a:cubicBezTo>
                  <a:cubicBezTo>
                    <a:pt x="18669" y="2054"/>
                    <a:pt x="11814" y="3307"/>
                    <a:pt x="4931" y="3912"/>
                  </a:cubicBezTo>
                  <a:cubicBezTo>
                    <a:pt x="1965" y="4171"/>
                    <a:pt x="-238" y="6792"/>
                    <a:pt x="21" y="9773"/>
                  </a:cubicBezTo>
                  <a:cubicBezTo>
                    <a:pt x="266" y="12581"/>
                    <a:pt x="2627" y="14697"/>
                    <a:pt x="5392" y="14697"/>
                  </a:cubicBezTo>
                  <a:cubicBezTo>
                    <a:pt x="5550" y="14697"/>
                    <a:pt x="5709" y="14697"/>
                    <a:pt x="5867" y="14683"/>
                  </a:cubicBezTo>
                  <a:cubicBezTo>
                    <a:pt x="13413" y="14021"/>
                    <a:pt x="20930" y="12653"/>
                    <a:pt x="28202" y="10608"/>
                  </a:cubicBezTo>
                  <a:cubicBezTo>
                    <a:pt x="31082" y="9801"/>
                    <a:pt x="32752" y="6821"/>
                    <a:pt x="31946" y="3941"/>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8" name="Freeform: Shape 127">
              <a:extLst>
                <a:ext uri="{FF2B5EF4-FFF2-40B4-BE49-F238E27FC236}">
                  <a16:creationId xmlns:a16="http://schemas.microsoft.com/office/drawing/2014/main" id="{A944193F-F070-458A-A36B-8F955C1DF695}"/>
                </a:ext>
              </a:extLst>
            </p:cNvPr>
            <p:cNvSpPr/>
            <p:nvPr/>
          </p:nvSpPr>
          <p:spPr>
            <a:xfrm>
              <a:off x="4024237" y="4241682"/>
              <a:ext cx="23040" cy="27360"/>
            </a:xfrm>
            <a:custGeom>
              <a:avLst/>
              <a:gdLst>
                <a:gd name="connsiteX0" fmla="*/ 2564 w 23040"/>
                <a:gd name="connsiteY0" fmla="*/ 807 h 27360"/>
                <a:gd name="connsiteX1" fmla="*/ 807 w 23040"/>
                <a:gd name="connsiteY1" fmla="*/ 8237 h 27360"/>
                <a:gd name="connsiteX2" fmla="*/ 14458 w 23040"/>
                <a:gd name="connsiteY2" fmla="*/ 26381 h 27360"/>
                <a:gd name="connsiteX3" fmla="*/ 18461 w 23040"/>
                <a:gd name="connsiteY3" fmla="*/ 28152 h 27360"/>
                <a:gd name="connsiteX4" fmla="*/ 22090 w 23040"/>
                <a:gd name="connsiteY4" fmla="*/ 26756 h 27360"/>
                <a:gd name="connsiteX5" fmla="*/ 22464 w 23040"/>
                <a:gd name="connsiteY5" fmla="*/ 19124 h 27360"/>
                <a:gd name="connsiteX6" fmla="*/ 10008 w 23040"/>
                <a:gd name="connsiteY6" fmla="*/ 2564 h 27360"/>
                <a:gd name="connsiteX7" fmla="*/ 2564 w 23040"/>
                <a:gd name="connsiteY7" fmla="*/ 807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2564" y="807"/>
                  </a:moveTo>
                  <a:cubicBezTo>
                    <a:pt x="29" y="2376"/>
                    <a:pt x="-763" y="5703"/>
                    <a:pt x="807" y="8237"/>
                  </a:cubicBezTo>
                  <a:cubicBezTo>
                    <a:pt x="4781" y="14674"/>
                    <a:pt x="9375" y="20780"/>
                    <a:pt x="14458" y="26381"/>
                  </a:cubicBezTo>
                  <a:cubicBezTo>
                    <a:pt x="15524" y="27562"/>
                    <a:pt x="16992" y="28152"/>
                    <a:pt x="18461" y="28152"/>
                  </a:cubicBezTo>
                  <a:cubicBezTo>
                    <a:pt x="19757" y="28152"/>
                    <a:pt x="21053" y="27692"/>
                    <a:pt x="22090" y="26756"/>
                  </a:cubicBezTo>
                  <a:cubicBezTo>
                    <a:pt x="24293" y="24740"/>
                    <a:pt x="24466" y="21341"/>
                    <a:pt x="22464" y="19124"/>
                  </a:cubicBezTo>
                  <a:cubicBezTo>
                    <a:pt x="17828" y="14012"/>
                    <a:pt x="13637" y="8439"/>
                    <a:pt x="10008" y="2564"/>
                  </a:cubicBezTo>
                  <a:cubicBezTo>
                    <a:pt x="8439" y="29"/>
                    <a:pt x="5112" y="-763"/>
                    <a:pt x="2564" y="80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29" name="Freeform: Shape 128">
              <a:extLst>
                <a:ext uri="{FF2B5EF4-FFF2-40B4-BE49-F238E27FC236}">
                  <a16:creationId xmlns:a16="http://schemas.microsoft.com/office/drawing/2014/main" id="{4FBF9F95-93C6-4839-93BB-D2EC39E72EB0}"/>
                </a:ext>
              </a:extLst>
            </p:cNvPr>
            <p:cNvSpPr/>
            <p:nvPr/>
          </p:nvSpPr>
          <p:spPr>
            <a:xfrm>
              <a:off x="4037619" y="4085963"/>
              <a:ext cx="25920" cy="24480"/>
            </a:xfrm>
            <a:custGeom>
              <a:avLst/>
              <a:gdLst>
                <a:gd name="connsiteX0" fmla="*/ 5396 w 25920"/>
                <a:gd name="connsiteY0" fmla="*/ 25400 h 24480"/>
                <a:gd name="connsiteX1" fmla="*/ 9370 w 25920"/>
                <a:gd name="connsiteY1" fmla="*/ 23643 h 24480"/>
                <a:gd name="connsiteX2" fmla="*/ 24706 w 25920"/>
                <a:gd name="connsiteY2" fmla="*/ 9704 h 24480"/>
                <a:gd name="connsiteX3" fmla="*/ 25772 w 25920"/>
                <a:gd name="connsiteY3" fmla="*/ 2144 h 24480"/>
                <a:gd name="connsiteX4" fmla="*/ 18212 w 25920"/>
                <a:gd name="connsiteY4" fmla="*/ 1092 h 24480"/>
                <a:gd name="connsiteX5" fmla="*/ 1422 w 25920"/>
                <a:gd name="connsiteY5" fmla="*/ 16356 h 24480"/>
                <a:gd name="connsiteX6" fmla="*/ 1753 w 25920"/>
                <a:gd name="connsiteY6" fmla="*/ 23988 h 24480"/>
                <a:gd name="connsiteX7" fmla="*/ 5396 w 25920"/>
                <a:gd name="connsiteY7" fmla="*/ 25400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5396" y="25400"/>
                  </a:moveTo>
                  <a:cubicBezTo>
                    <a:pt x="6865" y="25400"/>
                    <a:pt x="8319" y="24809"/>
                    <a:pt x="9370" y="23643"/>
                  </a:cubicBezTo>
                  <a:cubicBezTo>
                    <a:pt x="14036" y="18545"/>
                    <a:pt x="19191" y="13865"/>
                    <a:pt x="24706" y="9704"/>
                  </a:cubicBezTo>
                  <a:cubicBezTo>
                    <a:pt x="27082" y="7904"/>
                    <a:pt x="27558" y="4520"/>
                    <a:pt x="25772" y="2144"/>
                  </a:cubicBezTo>
                  <a:cubicBezTo>
                    <a:pt x="23972" y="-232"/>
                    <a:pt x="20588" y="-708"/>
                    <a:pt x="18212" y="1092"/>
                  </a:cubicBezTo>
                  <a:cubicBezTo>
                    <a:pt x="12164" y="5643"/>
                    <a:pt x="6519" y="10784"/>
                    <a:pt x="1422" y="16356"/>
                  </a:cubicBezTo>
                  <a:cubicBezTo>
                    <a:pt x="-594" y="18560"/>
                    <a:pt x="-450" y="21972"/>
                    <a:pt x="1753" y="23988"/>
                  </a:cubicBezTo>
                  <a:cubicBezTo>
                    <a:pt x="2790" y="24939"/>
                    <a:pt x="4100" y="25400"/>
                    <a:pt x="5396" y="2540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0" name="Freeform: Shape 129">
              <a:extLst>
                <a:ext uri="{FF2B5EF4-FFF2-40B4-BE49-F238E27FC236}">
                  <a16:creationId xmlns:a16="http://schemas.microsoft.com/office/drawing/2014/main" id="{844C189F-3C50-4CA8-905A-93CCC4BFABAB}"/>
                </a:ext>
              </a:extLst>
            </p:cNvPr>
            <p:cNvSpPr/>
            <p:nvPr/>
          </p:nvSpPr>
          <p:spPr>
            <a:xfrm>
              <a:off x="4014767" y="4117849"/>
              <a:ext cx="20160" cy="28800"/>
            </a:xfrm>
            <a:custGeom>
              <a:avLst/>
              <a:gdLst>
                <a:gd name="connsiteX0" fmla="*/ 17981 w 20160"/>
                <a:gd name="connsiteY0" fmla="*/ 815 h 28800"/>
                <a:gd name="connsiteX1" fmla="*/ 10550 w 20160"/>
                <a:gd name="connsiteY1" fmla="*/ 2543 h 28800"/>
                <a:gd name="connsiteX2" fmla="*/ 369 w 20160"/>
                <a:gd name="connsiteY2" fmla="*/ 22847 h 28800"/>
                <a:gd name="connsiteX3" fmla="*/ 3437 w 20160"/>
                <a:gd name="connsiteY3" fmla="*/ 29845 h 28800"/>
                <a:gd name="connsiteX4" fmla="*/ 5395 w 20160"/>
                <a:gd name="connsiteY4" fmla="*/ 30220 h 28800"/>
                <a:gd name="connsiteX5" fmla="*/ 10421 w 20160"/>
                <a:gd name="connsiteY5" fmla="*/ 26778 h 28800"/>
                <a:gd name="connsiteX6" fmla="*/ 19694 w 20160"/>
                <a:gd name="connsiteY6" fmla="*/ 8260 h 28800"/>
                <a:gd name="connsiteX7" fmla="*/ 17981 w 20160"/>
                <a:gd name="connsiteY7" fmla="*/ 815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60" h="28800">
                  <a:moveTo>
                    <a:pt x="17981" y="815"/>
                  </a:moveTo>
                  <a:cubicBezTo>
                    <a:pt x="15461" y="-755"/>
                    <a:pt x="12120" y="8"/>
                    <a:pt x="10550" y="2543"/>
                  </a:cubicBezTo>
                  <a:cubicBezTo>
                    <a:pt x="6547" y="8980"/>
                    <a:pt x="3120" y="15805"/>
                    <a:pt x="369" y="22847"/>
                  </a:cubicBezTo>
                  <a:cubicBezTo>
                    <a:pt x="-711" y="25626"/>
                    <a:pt x="657" y="28751"/>
                    <a:pt x="3437" y="29845"/>
                  </a:cubicBezTo>
                  <a:cubicBezTo>
                    <a:pt x="4085" y="30090"/>
                    <a:pt x="4747" y="30220"/>
                    <a:pt x="5395" y="30220"/>
                  </a:cubicBezTo>
                  <a:cubicBezTo>
                    <a:pt x="7555" y="30220"/>
                    <a:pt x="9585" y="28909"/>
                    <a:pt x="10421" y="26778"/>
                  </a:cubicBezTo>
                  <a:cubicBezTo>
                    <a:pt x="12926" y="20356"/>
                    <a:pt x="16051" y="14135"/>
                    <a:pt x="19694" y="8260"/>
                  </a:cubicBezTo>
                  <a:cubicBezTo>
                    <a:pt x="21293" y="5725"/>
                    <a:pt x="20515" y="2399"/>
                    <a:pt x="17981" y="81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1" name="Freeform: Shape 130">
              <a:extLst>
                <a:ext uri="{FF2B5EF4-FFF2-40B4-BE49-F238E27FC236}">
                  <a16:creationId xmlns:a16="http://schemas.microsoft.com/office/drawing/2014/main" id="{9F3911A2-965E-4B18-A657-67DDC69653DC}"/>
                </a:ext>
              </a:extLst>
            </p:cNvPr>
            <p:cNvSpPr/>
            <p:nvPr/>
          </p:nvSpPr>
          <p:spPr>
            <a:xfrm>
              <a:off x="4072145" y="4066726"/>
              <a:ext cx="30240" cy="17280"/>
            </a:xfrm>
            <a:custGeom>
              <a:avLst/>
              <a:gdLst>
                <a:gd name="connsiteX0" fmla="*/ 5416 w 30240"/>
                <a:gd name="connsiteY0" fmla="*/ 18616 h 17280"/>
                <a:gd name="connsiteX1" fmla="*/ 7821 w 30240"/>
                <a:gd name="connsiteY1" fmla="*/ 18055 h 17280"/>
                <a:gd name="connsiteX2" fmla="*/ 27131 w 30240"/>
                <a:gd name="connsiteY2" fmla="*/ 10596 h 17280"/>
                <a:gd name="connsiteX3" fmla="*/ 30846 w 30240"/>
                <a:gd name="connsiteY3" fmla="*/ 3928 h 17280"/>
                <a:gd name="connsiteX4" fmla="*/ 24179 w 30240"/>
                <a:gd name="connsiteY4" fmla="*/ 199 h 17280"/>
                <a:gd name="connsiteX5" fmla="*/ 2997 w 30240"/>
                <a:gd name="connsiteY5" fmla="*/ 8378 h 17280"/>
                <a:gd name="connsiteX6" fmla="*/ 563 w 30240"/>
                <a:gd name="connsiteY6" fmla="*/ 15621 h 17280"/>
                <a:gd name="connsiteX7" fmla="*/ 5416 w 30240"/>
                <a:gd name="connsiteY7" fmla="*/ 18616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5416" y="18616"/>
                  </a:moveTo>
                  <a:cubicBezTo>
                    <a:pt x="6222" y="18616"/>
                    <a:pt x="7043" y="18429"/>
                    <a:pt x="7821" y="18055"/>
                  </a:cubicBezTo>
                  <a:cubicBezTo>
                    <a:pt x="13998" y="14988"/>
                    <a:pt x="20493" y="12468"/>
                    <a:pt x="27131" y="10596"/>
                  </a:cubicBezTo>
                  <a:cubicBezTo>
                    <a:pt x="29997" y="9789"/>
                    <a:pt x="31667" y="6794"/>
                    <a:pt x="30846" y="3928"/>
                  </a:cubicBezTo>
                  <a:cubicBezTo>
                    <a:pt x="30040" y="1048"/>
                    <a:pt x="27030" y="-593"/>
                    <a:pt x="24179" y="199"/>
                  </a:cubicBezTo>
                  <a:cubicBezTo>
                    <a:pt x="16907" y="2258"/>
                    <a:pt x="9779" y="5008"/>
                    <a:pt x="2997" y="8378"/>
                  </a:cubicBezTo>
                  <a:cubicBezTo>
                    <a:pt x="333" y="9703"/>
                    <a:pt x="-762" y="12957"/>
                    <a:pt x="563" y="15621"/>
                  </a:cubicBezTo>
                  <a:cubicBezTo>
                    <a:pt x="1513" y="17522"/>
                    <a:pt x="3429" y="18616"/>
                    <a:pt x="5416" y="1861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2" name="Freeform: Shape 131">
              <a:extLst>
                <a:ext uri="{FF2B5EF4-FFF2-40B4-BE49-F238E27FC236}">
                  <a16:creationId xmlns:a16="http://schemas.microsoft.com/office/drawing/2014/main" id="{FCDA8BB3-23F8-4A7E-BCD1-D3975626E666}"/>
                </a:ext>
              </a:extLst>
            </p:cNvPr>
            <p:cNvSpPr/>
            <p:nvPr/>
          </p:nvSpPr>
          <p:spPr>
            <a:xfrm>
              <a:off x="4156768" y="4066792"/>
              <a:ext cx="30240" cy="17280"/>
            </a:xfrm>
            <a:custGeom>
              <a:avLst/>
              <a:gdLst>
                <a:gd name="connsiteX0" fmla="*/ 209 w 30240"/>
                <a:gd name="connsiteY0" fmla="*/ 3919 h 17280"/>
                <a:gd name="connsiteX1" fmla="*/ 3924 w 30240"/>
                <a:gd name="connsiteY1" fmla="*/ 10586 h 17280"/>
                <a:gd name="connsiteX2" fmla="*/ 23220 w 30240"/>
                <a:gd name="connsiteY2" fmla="*/ 18089 h 17280"/>
                <a:gd name="connsiteX3" fmla="*/ 25625 w 30240"/>
                <a:gd name="connsiteY3" fmla="*/ 18650 h 17280"/>
                <a:gd name="connsiteX4" fmla="*/ 30463 w 30240"/>
                <a:gd name="connsiteY4" fmla="*/ 15670 h 17280"/>
                <a:gd name="connsiteX5" fmla="*/ 28044 w 30240"/>
                <a:gd name="connsiteY5" fmla="*/ 8426 h 17280"/>
                <a:gd name="connsiteX6" fmla="*/ 6876 w 30240"/>
                <a:gd name="connsiteY6" fmla="*/ 204 h 17280"/>
                <a:gd name="connsiteX7" fmla="*/ 209 w 30240"/>
                <a:gd name="connsiteY7" fmla="*/ 3919 h 1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 h="17280">
                  <a:moveTo>
                    <a:pt x="209" y="3919"/>
                  </a:moveTo>
                  <a:cubicBezTo>
                    <a:pt x="-612" y="6785"/>
                    <a:pt x="1059" y="9766"/>
                    <a:pt x="3924" y="10586"/>
                  </a:cubicBezTo>
                  <a:cubicBezTo>
                    <a:pt x="10563" y="12473"/>
                    <a:pt x="17057" y="14993"/>
                    <a:pt x="23220" y="18089"/>
                  </a:cubicBezTo>
                  <a:cubicBezTo>
                    <a:pt x="23998" y="18478"/>
                    <a:pt x="24819" y="18650"/>
                    <a:pt x="25625" y="18650"/>
                  </a:cubicBezTo>
                  <a:cubicBezTo>
                    <a:pt x="27612" y="18650"/>
                    <a:pt x="29513" y="17556"/>
                    <a:pt x="30463" y="15670"/>
                  </a:cubicBezTo>
                  <a:cubicBezTo>
                    <a:pt x="31803" y="13006"/>
                    <a:pt x="30723" y="9751"/>
                    <a:pt x="28044" y="8426"/>
                  </a:cubicBezTo>
                  <a:cubicBezTo>
                    <a:pt x="21276" y="5042"/>
                    <a:pt x="14148" y="2278"/>
                    <a:pt x="6876" y="204"/>
                  </a:cubicBezTo>
                  <a:cubicBezTo>
                    <a:pt x="4011" y="-602"/>
                    <a:pt x="1030" y="1054"/>
                    <a:pt x="209" y="391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3" name="Freeform: Shape 132">
              <a:extLst>
                <a:ext uri="{FF2B5EF4-FFF2-40B4-BE49-F238E27FC236}">
                  <a16:creationId xmlns:a16="http://schemas.microsoft.com/office/drawing/2014/main" id="{3CDBC555-A28B-42AA-BB99-25ED9E8524A8}"/>
                </a:ext>
              </a:extLst>
            </p:cNvPr>
            <p:cNvSpPr/>
            <p:nvPr/>
          </p:nvSpPr>
          <p:spPr>
            <a:xfrm>
              <a:off x="4006785" y="4158128"/>
              <a:ext cx="11520" cy="31680"/>
            </a:xfrm>
            <a:custGeom>
              <a:avLst/>
              <a:gdLst>
                <a:gd name="connsiteX0" fmla="*/ 8424 w 11520"/>
                <a:gd name="connsiteY0" fmla="*/ 93 h 31680"/>
                <a:gd name="connsiteX1" fmla="*/ 2117 w 11520"/>
                <a:gd name="connsiteY1" fmla="*/ 4413 h 31680"/>
                <a:gd name="connsiteX2" fmla="*/ 0 w 11520"/>
                <a:gd name="connsiteY2" fmla="*/ 27006 h 31680"/>
                <a:gd name="connsiteX3" fmla="*/ 5386 w 11520"/>
                <a:gd name="connsiteY3" fmla="*/ 32421 h 31680"/>
                <a:gd name="connsiteX4" fmla="*/ 5400 w 11520"/>
                <a:gd name="connsiteY4" fmla="*/ 32421 h 31680"/>
                <a:gd name="connsiteX5" fmla="*/ 10800 w 11520"/>
                <a:gd name="connsiteY5" fmla="*/ 27035 h 31680"/>
                <a:gd name="connsiteX6" fmla="*/ 12730 w 11520"/>
                <a:gd name="connsiteY6" fmla="*/ 6414 h 31680"/>
                <a:gd name="connsiteX7" fmla="*/ 8424 w 11520"/>
                <a:gd name="connsiteY7" fmla="*/ 93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8424" y="93"/>
                  </a:moveTo>
                  <a:cubicBezTo>
                    <a:pt x="5458" y="-454"/>
                    <a:pt x="2678" y="1475"/>
                    <a:pt x="2117" y="4413"/>
                  </a:cubicBezTo>
                  <a:cubicBezTo>
                    <a:pt x="720" y="11829"/>
                    <a:pt x="14" y="19418"/>
                    <a:pt x="0" y="27006"/>
                  </a:cubicBezTo>
                  <a:cubicBezTo>
                    <a:pt x="0" y="29987"/>
                    <a:pt x="2405" y="32406"/>
                    <a:pt x="5386" y="32421"/>
                  </a:cubicBezTo>
                  <a:cubicBezTo>
                    <a:pt x="5386" y="32421"/>
                    <a:pt x="5386" y="32421"/>
                    <a:pt x="5400" y="32421"/>
                  </a:cubicBezTo>
                  <a:cubicBezTo>
                    <a:pt x="8381" y="32421"/>
                    <a:pt x="10800" y="30016"/>
                    <a:pt x="10800" y="27035"/>
                  </a:cubicBezTo>
                  <a:cubicBezTo>
                    <a:pt x="10814" y="20109"/>
                    <a:pt x="11462" y="13168"/>
                    <a:pt x="12730" y="6414"/>
                  </a:cubicBezTo>
                  <a:cubicBezTo>
                    <a:pt x="13291" y="3462"/>
                    <a:pt x="11362" y="640"/>
                    <a:pt x="8424" y="9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4" name="Freeform: Shape 133">
              <a:extLst>
                <a:ext uri="{FF2B5EF4-FFF2-40B4-BE49-F238E27FC236}">
                  <a16:creationId xmlns:a16="http://schemas.microsoft.com/office/drawing/2014/main" id="{BE288E92-202F-42E5-8113-FACA3D6128E6}"/>
                </a:ext>
              </a:extLst>
            </p:cNvPr>
            <p:cNvSpPr/>
            <p:nvPr/>
          </p:nvSpPr>
          <p:spPr>
            <a:xfrm>
              <a:off x="4113739" y="4062278"/>
              <a:ext cx="31680" cy="10080"/>
            </a:xfrm>
            <a:custGeom>
              <a:avLst/>
              <a:gdLst>
                <a:gd name="connsiteX0" fmla="*/ 5884 w 31680"/>
                <a:gd name="connsiteY0" fmla="*/ 11284 h 10080"/>
                <a:gd name="connsiteX1" fmla="*/ 26606 w 31680"/>
                <a:gd name="connsiteY1" fmla="*/ 11299 h 10080"/>
                <a:gd name="connsiteX2" fmla="*/ 27109 w 31680"/>
                <a:gd name="connsiteY2" fmla="*/ 11313 h 10080"/>
                <a:gd name="connsiteX3" fmla="*/ 32481 w 31680"/>
                <a:gd name="connsiteY3" fmla="*/ 6403 h 10080"/>
                <a:gd name="connsiteX4" fmla="*/ 27599 w 31680"/>
                <a:gd name="connsiteY4" fmla="*/ 528 h 10080"/>
                <a:gd name="connsiteX5" fmla="*/ 4919 w 31680"/>
                <a:gd name="connsiteY5" fmla="*/ 499 h 10080"/>
                <a:gd name="connsiteX6" fmla="*/ 23 w 31680"/>
                <a:gd name="connsiteY6" fmla="*/ 6360 h 10080"/>
                <a:gd name="connsiteX7" fmla="*/ 5884 w 31680"/>
                <a:gd name="connsiteY7" fmla="*/ 11284 h 1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80" h="10080">
                  <a:moveTo>
                    <a:pt x="5884" y="11284"/>
                  </a:moveTo>
                  <a:cubicBezTo>
                    <a:pt x="12781" y="10665"/>
                    <a:pt x="19794" y="10680"/>
                    <a:pt x="26606" y="11299"/>
                  </a:cubicBezTo>
                  <a:cubicBezTo>
                    <a:pt x="26778" y="11313"/>
                    <a:pt x="26951" y="11313"/>
                    <a:pt x="27109" y="11313"/>
                  </a:cubicBezTo>
                  <a:cubicBezTo>
                    <a:pt x="29874" y="11313"/>
                    <a:pt x="32221" y="9211"/>
                    <a:pt x="32481" y="6403"/>
                  </a:cubicBezTo>
                  <a:cubicBezTo>
                    <a:pt x="32754" y="3436"/>
                    <a:pt x="30566" y="801"/>
                    <a:pt x="27599" y="528"/>
                  </a:cubicBezTo>
                  <a:cubicBezTo>
                    <a:pt x="20126" y="-164"/>
                    <a:pt x="12450" y="-178"/>
                    <a:pt x="4919" y="499"/>
                  </a:cubicBezTo>
                  <a:cubicBezTo>
                    <a:pt x="1938" y="758"/>
                    <a:pt x="-251" y="3393"/>
                    <a:pt x="23" y="6360"/>
                  </a:cubicBezTo>
                  <a:cubicBezTo>
                    <a:pt x="297" y="9355"/>
                    <a:pt x="2831" y="11500"/>
                    <a:pt x="5884" y="1128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5" name="Freeform: Shape 134">
              <a:extLst>
                <a:ext uri="{FF2B5EF4-FFF2-40B4-BE49-F238E27FC236}">
                  <a16:creationId xmlns:a16="http://schemas.microsoft.com/office/drawing/2014/main" id="{27792CEB-F5A9-4BAB-92D1-1202EC214BED}"/>
                </a:ext>
              </a:extLst>
            </p:cNvPr>
            <p:cNvSpPr/>
            <p:nvPr/>
          </p:nvSpPr>
          <p:spPr>
            <a:xfrm>
              <a:off x="4240159" y="4158369"/>
              <a:ext cx="11520" cy="31680"/>
            </a:xfrm>
            <a:custGeom>
              <a:avLst/>
              <a:gdLst>
                <a:gd name="connsiteX0" fmla="*/ 12779 w 11520"/>
                <a:gd name="connsiteY0" fmla="*/ 27010 h 31680"/>
                <a:gd name="connsiteX1" fmla="*/ 10706 w 11520"/>
                <a:gd name="connsiteY1" fmla="*/ 4417 h 31680"/>
                <a:gd name="connsiteX2" fmla="*/ 4413 w 11520"/>
                <a:gd name="connsiteY2" fmla="*/ 97 h 31680"/>
                <a:gd name="connsiteX3" fmla="*/ 93 w 11520"/>
                <a:gd name="connsiteY3" fmla="*/ 6389 h 31680"/>
                <a:gd name="connsiteX4" fmla="*/ 1994 w 11520"/>
                <a:gd name="connsiteY4" fmla="*/ 27010 h 31680"/>
                <a:gd name="connsiteX5" fmla="*/ 1994 w 11520"/>
                <a:gd name="connsiteY5" fmla="*/ 27514 h 31680"/>
                <a:gd name="connsiteX6" fmla="*/ 7394 w 11520"/>
                <a:gd name="connsiteY6" fmla="*/ 32669 h 31680"/>
                <a:gd name="connsiteX7" fmla="*/ 12779 w 11520"/>
                <a:gd name="connsiteY7" fmla="*/ 27010 h 3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0" h="31680">
                  <a:moveTo>
                    <a:pt x="12779" y="27010"/>
                  </a:moveTo>
                  <a:cubicBezTo>
                    <a:pt x="12779" y="19407"/>
                    <a:pt x="12088" y="11818"/>
                    <a:pt x="10706" y="4417"/>
                  </a:cubicBezTo>
                  <a:cubicBezTo>
                    <a:pt x="10158" y="1479"/>
                    <a:pt x="7336" y="-465"/>
                    <a:pt x="4413" y="97"/>
                  </a:cubicBezTo>
                  <a:cubicBezTo>
                    <a:pt x="1475" y="644"/>
                    <a:pt x="-454" y="3466"/>
                    <a:pt x="93" y="6389"/>
                  </a:cubicBezTo>
                  <a:cubicBezTo>
                    <a:pt x="1346" y="13143"/>
                    <a:pt x="1994" y="20084"/>
                    <a:pt x="1994" y="27010"/>
                  </a:cubicBezTo>
                  <a:lnTo>
                    <a:pt x="1994" y="27514"/>
                  </a:lnTo>
                  <a:cubicBezTo>
                    <a:pt x="1994" y="30495"/>
                    <a:pt x="4413" y="32669"/>
                    <a:pt x="7394" y="32669"/>
                  </a:cubicBezTo>
                  <a:cubicBezTo>
                    <a:pt x="10374" y="32655"/>
                    <a:pt x="12779" y="29991"/>
                    <a:pt x="12779" y="2701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6" name="Freeform: Shape 135">
              <a:extLst>
                <a:ext uri="{FF2B5EF4-FFF2-40B4-BE49-F238E27FC236}">
                  <a16:creationId xmlns:a16="http://schemas.microsoft.com/office/drawing/2014/main" id="{A08F73DA-F6B3-4E2A-84A8-A27FB9009A28}"/>
                </a:ext>
              </a:extLst>
            </p:cNvPr>
            <p:cNvSpPr/>
            <p:nvPr/>
          </p:nvSpPr>
          <p:spPr>
            <a:xfrm>
              <a:off x="4234057" y="4202078"/>
              <a:ext cx="15840" cy="30240"/>
            </a:xfrm>
            <a:custGeom>
              <a:avLst/>
              <a:gdLst>
                <a:gd name="connsiteX0" fmla="*/ 6108 w 15840"/>
                <a:gd name="connsiteY0" fmla="*/ 4397 h 30240"/>
                <a:gd name="connsiteX1" fmla="*/ 377 w 15840"/>
                <a:gd name="connsiteY1" fmla="*/ 24283 h 30240"/>
                <a:gd name="connsiteX2" fmla="*/ 3430 w 15840"/>
                <a:gd name="connsiteY2" fmla="*/ 31282 h 30240"/>
                <a:gd name="connsiteX3" fmla="*/ 5403 w 15840"/>
                <a:gd name="connsiteY3" fmla="*/ 31656 h 30240"/>
                <a:gd name="connsiteX4" fmla="*/ 10428 w 15840"/>
                <a:gd name="connsiteY4" fmla="*/ 28229 h 30240"/>
                <a:gd name="connsiteX5" fmla="*/ 16721 w 15840"/>
                <a:gd name="connsiteY5" fmla="*/ 6413 h 30240"/>
                <a:gd name="connsiteX6" fmla="*/ 12416 w 15840"/>
                <a:gd name="connsiteY6" fmla="*/ 106 h 30240"/>
                <a:gd name="connsiteX7" fmla="*/ 6108 w 15840"/>
                <a:gd name="connsiteY7" fmla="*/ 4397 h 3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40" h="30240">
                  <a:moveTo>
                    <a:pt x="6108" y="4397"/>
                  </a:moveTo>
                  <a:cubicBezTo>
                    <a:pt x="4812" y="11179"/>
                    <a:pt x="2883" y="17875"/>
                    <a:pt x="377" y="24283"/>
                  </a:cubicBezTo>
                  <a:cubicBezTo>
                    <a:pt x="-717" y="27063"/>
                    <a:pt x="651" y="30187"/>
                    <a:pt x="3430" y="31282"/>
                  </a:cubicBezTo>
                  <a:cubicBezTo>
                    <a:pt x="4078" y="31541"/>
                    <a:pt x="4740" y="31656"/>
                    <a:pt x="5403" y="31656"/>
                  </a:cubicBezTo>
                  <a:cubicBezTo>
                    <a:pt x="7563" y="31656"/>
                    <a:pt x="9593" y="30360"/>
                    <a:pt x="10428" y="28229"/>
                  </a:cubicBezTo>
                  <a:cubicBezTo>
                    <a:pt x="13193" y="21202"/>
                    <a:pt x="15310" y="13858"/>
                    <a:pt x="16721" y="6413"/>
                  </a:cubicBezTo>
                  <a:cubicBezTo>
                    <a:pt x="17283" y="3490"/>
                    <a:pt x="15353" y="653"/>
                    <a:pt x="12416" y="106"/>
                  </a:cubicBezTo>
                  <a:cubicBezTo>
                    <a:pt x="9492" y="-485"/>
                    <a:pt x="6670" y="1459"/>
                    <a:pt x="6108" y="4397"/>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7" name="Freeform: Shape 136">
              <a:extLst>
                <a:ext uri="{FF2B5EF4-FFF2-40B4-BE49-F238E27FC236}">
                  <a16:creationId xmlns:a16="http://schemas.microsoft.com/office/drawing/2014/main" id="{1F1F132A-0AE5-4F16-8E16-E5C849A7D650}"/>
                </a:ext>
              </a:extLst>
            </p:cNvPr>
            <p:cNvSpPr/>
            <p:nvPr/>
          </p:nvSpPr>
          <p:spPr>
            <a:xfrm>
              <a:off x="4195436" y="4086101"/>
              <a:ext cx="25920" cy="24480"/>
            </a:xfrm>
            <a:custGeom>
              <a:avLst/>
              <a:gdLst>
                <a:gd name="connsiteX0" fmla="*/ 8658 w 25920"/>
                <a:gd name="connsiteY0" fmla="*/ 1099 h 24480"/>
                <a:gd name="connsiteX1" fmla="*/ 1098 w 25920"/>
                <a:gd name="connsiteY1" fmla="*/ 2150 h 24480"/>
                <a:gd name="connsiteX2" fmla="*/ 2134 w 25920"/>
                <a:gd name="connsiteY2" fmla="*/ 9710 h 24480"/>
                <a:gd name="connsiteX3" fmla="*/ 17427 w 25920"/>
                <a:gd name="connsiteY3" fmla="*/ 23678 h 24480"/>
                <a:gd name="connsiteX4" fmla="*/ 21416 w 25920"/>
                <a:gd name="connsiteY4" fmla="*/ 25449 h 24480"/>
                <a:gd name="connsiteX5" fmla="*/ 25059 w 25920"/>
                <a:gd name="connsiteY5" fmla="*/ 24038 h 24480"/>
                <a:gd name="connsiteX6" fmla="*/ 25405 w 25920"/>
                <a:gd name="connsiteY6" fmla="*/ 16406 h 24480"/>
                <a:gd name="connsiteX7" fmla="*/ 8658 w 25920"/>
                <a:gd name="connsiteY7" fmla="*/ 1099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24480">
                  <a:moveTo>
                    <a:pt x="8658" y="1099"/>
                  </a:moveTo>
                  <a:cubicBezTo>
                    <a:pt x="6282" y="-716"/>
                    <a:pt x="2883" y="-226"/>
                    <a:pt x="1098" y="2150"/>
                  </a:cubicBezTo>
                  <a:cubicBezTo>
                    <a:pt x="-702" y="4526"/>
                    <a:pt x="-242" y="7910"/>
                    <a:pt x="2134" y="9710"/>
                  </a:cubicBezTo>
                  <a:cubicBezTo>
                    <a:pt x="7635" y="13871"/>
                    <a:pt x="12791" y="18580"/>
                    <a:pt x="17427" y="23678"/>
                  </a:cubicBezTo>
                  <a:cubicBezTo>
                    <a:pt x="18493" y="24844"/>
                    <a:pt x="19962" y="25449"/>
                    <a:pt x="21416" y="25449"/>
                  </a:cubicBezTo>
                  <a:cubicBezTo>
                    <a:pt x="22712" y="25449"/>
                    <a:pt x="24008" y="24988"/>
                    <a:pt x="25059" y="24038"/>
                  </a:cubicBezTo>
                  <a:cubicBezTo>
                    <a:pt x="27263" y="22022"/>
                    <a:pt x="27421" y="18609"/>
                    <a:pt x="25405" y="16406"/>
                  </a:cubicBezTo>
                  <a:cubicBezTo>
                    <a:pt x="20336" y="10819"/>
                    <a:pt x="14691" y="5678"/>
                    <a:pt x="8658" y="1099"/>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8" name="Freeform: Shape 137">
              <a:extLst>
                <a:ext uri="{FF2B5EF4-FFF2-40B4-BE49-F238E27FC236}">
                  <a16:creationId xmlns:a16="http://schemas.microsoft.com/office/drawing/2014/main" id="{AAA3F687-FD4D-48F1-AAA6-0AF36690C663}"/>
                </a:ext>
              </a:extLst>
            </p:cNvPr>
            <p:cNvSpPr/>
            <p:nvPr/>
          </p:nvSpPr>
          <p:spPr>
            <a:xfrm>
              <a:off x="4211135" y="4242312"/>
              <a:ext cx="23040" cy="27360"/>
            </a:xfrm>
            <a:custGeom>
              <a:avLst/>
              <a:gdLst>
                <a:gd name="connsiteX0" fmla="*/ 1742 w 23040"/>
                <a:gd name="connsiteY0" fmla="*/ 26645 h 27360"/>
                <a:gd name="connsiteX1" fmla="*/ 5400 w 23040"/>
                <a:gd name="connsiteY1" fmla="*/ 28070 h 27360"/>
                <a:gd name="connsiteX2" fmla="*/ 9374 w 23040"/>
                <a:gd name="connsiteY2" fmla="*/ 26328 h 27360"/>
                <a:gd name="connsiteX3" fmla="*/ 23126 w 23040"/>
                <a:gd name="connsiteY3" fmla="*/ 8270 h 27360"/>
                <a:gd name="connsiteX4" fmla="*/ 21412 w 23040"/>
                <a:gd name="connsiteY4" fmla="*/ 825 h 27360"/>
                <a:gd name="connsiteX5" fmla="*/ 13968 w 23040"/>
                <a:gd name="connsiteY5" fmla="*/ 2539 h 27360"/>
                <a:gd name="connsiteX6" fmla="*/ 1411 w 23040"/>
                <a:gd name="connsiteY6" fmla="*/ 19013 h 27360"/>
                <a:gd name="connsiteX7" fmla="*/ 1742 w 23040"/>
                <a:gd name="connsiteY7" fmla="*/ 26645 h 2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0" h="27360">
                  <a:moveTo>
                    <a:pt x="1742" y="26645"/>
                  </a:moveTo>
                  <a:cubicBezTo>
                    <a:pt x="2779" y="27595"/>
                    <a:pt x="4089" y="28070"/>
                    <a:pt x="5400" y="28070"/>
                  </a:cubicBezTo>
                  <a:cubicBezTo>
                    <a:pt x="6854" y="28070"/>
                    <a:pt x="8308" y="27480"/>
                    <a:pt x="9374" y="26328"/>
                  </a:cubicBezTo>
                  <a:cubicBezTo>
                    <a:pt x="14486" y="20755"/>
                    <a:pt x="19123" y="14678"/>
                    <a:pt x="23126" y="8270"/>
                  </a:cubicBezTo>
                  <a:cubicBezTo>
                    <a:pt x="24710" y="5750"/>
                    <a:pt x="23947" y="2409"/>
                    <a:pt x="21412" y="825"/>
                  </a:cubicBezTo>
                  <a:cubicBezTo>
                    <a:pt x="18892" y="-759"/>
                    <a:pt x="15552" y="5"/>
                    <a:pt x="13968" y="2539"/>
                  </a:cubicBezTo>
                  <a:cubicBezTo>
                    <a:pt x="10310" y="8385"/>
                    <a:pt x="6091" y="13915"/>
                    <a:pt x="1411" y="19013"/>
                  </a:cubicBezTo>
                  <a:cubicBezTo>
                    <a:pt x="-591" y="21216"/>
                    <a:pt x="-447" y="24629"/>
                    <a:pt x="1742" y="2664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39" name="Freeform: Shape 138">
              <a:extLst>
                <a:ext uri="{FF2B5EF4-FFF2-40B4-BE49-F238E27FC236}">
                  <a16:creationId xmlns:a16="http://schemas.microsoft.com/office/drawing/2014/main" id="{E1DFDAF3-7667-4447-929A-72DDFE1D879C}"/>
                </a:ext>
              </a:extLst>
            </p:cNvPr>
            <p:cNvSpPr/>
            <p:nvPr/>
          </p:nvSpPr>
          <p:spPr>
            <a:xfrm>
              <a:off x="4176560" y="4274159"/>
              <a:ext cx="28800" cy="21600"/>
            </a:xfrm>
            <a:custGeom>
              <a:avLst/>
              <a:gdLst>
                <a:gd name="connsiteX0" fmla="*/ 5401 w 28800"/>
                <a:gd name="connsiteY0" fmla="*/ 22172 h 21600"/>
                <a:gd name="connsiteX1" fmla="*/ 7791 w 28800"/>
                <a:gd name="connsiteY1" fmla="*/ 21610 h 21600"/>
                <a:gd name="connsiteX2" fmla="*/ 27131 w 28800"/>
                <a:gd name="connsiteY2" fmla="*/ 9716 h 21600"/>
                <a:gd name="connsiteX3" fmla="*/ 28211 w 28800"/>
                <a:gd name="connsiteY3" fmla="*/ 2156 h 21600"/>
                <a:gd name="connsiteX4" fmla="*/ 20651 w 28800"/>
                <a:gd name="connsiteY4" fmla="*/ 1076 h 21600"/>
                <a:gd name="connsiteX5" fmla="*/ 3011 w 28800"/>
                <a:gd name="connsiteY5" fmla="*/ 11933 h 21600"/>
                <a:gd name="connsiteX6" fmla="*/ 563 w 28800"/>
                <a:gd name="connsiteY6" fmla="*/ 19162 h 21600"/>
                <a:gd name="connsiteX7" fmla="*/ 5401 w 28800"/>
                <a:gd name="connsiteY7" fmla="*/ 22172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00" h="21600">
                  <a:moveTo>
                    <a:pt x="5401" y="22172"/>
                  </a:moveTo>
                  <a:cubicBezTo>
                    <a:pt x="6193" y="22172"/>
                    <a:pt x="7028" y="21999"/>
                    <a:pt x="7791" y="21610"/>
                  </a:cubicBezTo>
                  <a:cubicBezTo>
                    <a:pt x="14574" y="18255"/>
                    <a:pt x="21083" y="14252"/>
                    <a:pt x="27131" y="9716"/>
                  </a:cubicBezTo>
                  <a:cubicBezTo>
                    <a:pt x="29507" y="7916"/>
                    <a:pt x="29996" y="4532"/>
                    <a:pt x="28211" y="2156"/>
                  </a:cubicBezTo>
                  <a:cubicBezTo>
                    <a:pt x="26425" y="-220"/>
                    <a:pt x="23027" y="-710"/>
                    <a:pt x="20651" y="1076"/>
                  </a:cubicBezTo>
                  <a:cubicBezTo>
                    <a:pt x="15135" y="5223"/>
                    <a:pt x="9188" y="8866"/>
                    <a:pt x="3011" y="11933"/>
                  </a:cubicBezTo>
                  <a:cubicBezTo>
                    <a:pt x="332" y="13258"/>
                    <a:pt x="-762" y="16498"/>
                    <a:pt x="563" y="19162"/>
                  </a:cubicBezTo>
                  <a:cubicBezTo>
                    <a:pt x="1499" y="21063"/>
                    <a:pt x="3414" y="22172"/>
                    <a:pt x="5401" y="22172"/>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0" name="Freeform: Shape 139">
              <a:extLst>
                <a:ext uri="{FF2B5EF4-FFF2-40B4-BE49-F238E27FC236}">
                  <a16:creationId xmlns:a16="http://schemas.microsoft.com/office/drawing/2014/main" id="{04C71CBA-18D9-49EB-B7D2-66FC2499B681}"/>
                </a:ext>
              </a:extLst>
            </p:cNvPr>
            <p:cNvSpPr/>
            <p:nvPr/>
          </p:nvSpPr>
          <p:spPr>
            <a:xfrm>
              <a:off x="4175810" y="4005053"/>
              <a:ext cx="46080" cy="25920"/>
            </a:xfrm>
            <a:custGeom>
              <a:avLst/>
              <a:gdLst>
                <a:gd name="connsiteX0" fmla="*/ 3861 w 46080"/>
                <a:gd name="connsiteY0" fmla="*/ 10565 h 25920"/>
                <a:gd name="connsiteX1" fmla="*/ 39270 w 46080"/>
                <a:gd name="connsiteY1" fmla="*/ 25497 h 25920"/>
                <a:gd name="connsiteX2" fmla="*/ 41891 w 46080"/>
                <a:gd name="connsiteY2" fmla="*/ 26189 h 25920"/>
                <a:gd name="connsiteX3" fmla="*/ 46614 w 46080"/>
                <a:gd name="connsiteY3" fmla="*/ 23424 h 25920"/>
                <a:gd name="connsiteX4" fmla="*/ 44526 w 46080"/>
                <a:gd name="connsiteY4" fmla="*/ 16080 h 25920"/>
                <a:gd name="connsiteX5" fmla="*/ 6942 w 46080"/>
                <a:gd name="connsiteY5" fmla="*/ 225 h 25920"/>
                <a:gd name="connsiteX6" fmla="*/ 232 w 46080"/>
                <a:gd name="connsiteY6" fmla="*/ 3854 h 25920"/>
                <a:gd name="connsiteX7" fmla="*/ 3861 w 46080"/>
                <a:gd name="connsiteY7" fmla="*/ 10565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3861" y="10565"/>
                  </a:moveTo>
                  <a:cubicBezTo>
                    <a:pt x="16144" y="14222"/>
                    <a:pt x="28053" y="19248"/>
                    <a:pt x="39270" y="25497"/>
                  </a:cubicBezTo>
                  <a:cubicBezTo>
                    <a:pt x="40105" y="25958"/>
                    <a:pt x="40998" y="26189"/>
                    <a:pt x="41891" y="26189"/>
                  </a:cubicBezTo>
                  <a:cubicBezTo>
                    <a:pt x="43792" y="26189"/>
                    <a:pt x="45621" y="25195"/>
                    <a:pt x="46614" y="23424"/>
                  </a:cubicBezTo>
                  <a:cubicBezTo>
                    <a:pt x="48069" y="20817"/>
                    <a:pt x="47133" y="17534"/>
                    <a:pt x="44526" y="16080"/>
                  </a:cubicBezTo>
                  <a:cubicBezTo>
                    <a:pt x="32632" y="9441"/>
                    <a:pt x="19989" y="4113"/>
                    <a:pt x="6942" y="225"/>
                  </a:cubicBezTo>
                  <a:cubicBezTo>
                    <a:pt x="4077" y="-624"/>
                    <a:pt x="1081" y="1003"/>
                    <a:pt x="232" y="3854"/>
                  </a:cubicBezTo>
                  <a:cubicBezTo>
                    <a:pt x="-632" y="6720"/>
                    <a:pt x="995" y="9715"/>
                    <a:pt x="3861" y="1056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1" name="Freeform: Shape 140">
              <a:extLst>
                <a:ext uri="{FF2B5EF4-FFF2-40B4-BE49-F238E27FC236}">
                  <a16:creationId xmlns:a16="http://schemas.microsoft.com/office/drawing/2014/main" id="{B7577A43-3EDA-45F7-ADA9-5EA28283AD71}"/>
                </a:ext>
              </a:extLst>
            </p:cNvPr>
            <p:cNvSpPr/>
            <p:nvPr/>
          </p:nvSpPr>
          <p:spPr>
            <a:xfrm>
              <a:off x="4037853" y="4004253"/>
              <a:ext cx="46080" cy="24480"/>
            </a:xfrm>
            <a:custGeom>
              <a:avLst/>
              <a:gdLst>
                <a:gd name="connsiteX0" fmla="*/ 5407 w 46080"/>
                <a:gd name="connsiteY0" fmla="*/ 25706 h 24480"/>
                <a:gd name="connsiteX1" fmla="*/ 7970 w 46080"/>
                <a:gd name="connsiteY1" fmla="*/ 25058 h 24480"/>
                <a:gd name="connsiteX2" fmla="*/ 43567 w 46080"/>
                <a:gd name="connsiteY2" fmla="*/ 10586 h 24480"/>
                <a:gd name="connsiteX3" fmla="*/ 47282 w 46080"/>
                <a:gd name="connsiteY3" fmla="*/ 3919 h 24480"/>
                <a:gd name="connsiteX4" fmla="*/ 40615 w 46080"/>
                <a:gd name="connsiteY4" fmla="*/ 204 h 24480"/>
                <a:gd name="connsiteX5" fmla="*/ 2830 w 46080"/>
                <a:gd name="connsiteY5" fmla="*/ 15569 h 24480"/>
                <a:gd name="connsiteX6" fmla="*/ 655 w 46080"/>
                <a:gd name="connsiteY6" fmla="*/ 22884 h 24480"/>
                <a:gd name="connsiteX7" fmla="*/ 5407 w 46080"/>
                <a:gd name="connsiteY7" fmla="*/ 25706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5407" y="25706"/>
                  </a:moveTo>
                  <a:cubicBezTo>
                    <a:pt x="6271" y="25706"/>
                    <a:pt x="7150" y="25490"/>
                    <a:pt x="7970" y="25058"/>
                  </a:cubicBezTo>
                  <a:cubicBezTo>
                    <a:pt x="19246" y="18967"/>
                    <a:pt x="31226" y="14086"/>
                    <a:pt x="43567" y="10586"/>
                  </a:cubicBezTo>
                  <a:cubicBezTo>
                    <a:pt x="46433" y="9766"/>
                    <a:pt x="48103" y="6785"/>
                    <a:pt x="47282" y="3919"/>
                  </a:cubicBezTo>
                  <a:cubicBezTo>
                    <a:pt x="46476" y="1054"/>
                    <a:pt x="43481" y="-602"/>
                    <a:pt x="40615" y="204"/>
                  </a:cubicBezTo>
                  <a:cubicBezTo>
                    <a:pt x="27511" y="3919"/>
                    <a:pt x="14796" y="9089"/>
                    <a:pt x="2830" y="15569"/>
                  </a:cubicBezTo>
                  <a:cubicBezTo>
                    <a:pt x="209" y="16994"/>
                    <a:pt x="-770" y="20263"/>
                    <a:pt x="655" y="22884"/>
                  </a:cubicBezTo>
                  <a:cubicBezTo>
                    <a:pt x="1634" y="24684"/>
                    <a:pt x="3492" y="25706"/>
                    <a:pt x="5407" y="25706"/>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2" name="Freeform: Shape 141">
              <a:extLst>
                <a:ext uri="{FF2B5EF4-FFF2-40B4-BE49-F238E27FC236}">
                  <a16:creationId xmlns:a16="http://schemas.microsoft.com/office/drawing/2014/main" id="{A82BD07B-A13C-4C81-B2E3-D0643766C722}"/>
                </a:ext>
              </a:extLst>
            </p:cNvPr>
            <p:cNvSpPr/>
            <p:nvPr/>
          </p:nvSpPr>
          <p:spPr>
            <a:xfrm>
              <a:off x="3950284" y="4090215"/>
              <a:ext cx="25920" cy="46080"/>
            </a:xfrm>
            <a:custGeom>
              <a:avLst/>
              <a:gdLst>
                <a:gd name="connsiteX0" fmla="*/ 3868 w 25920"/>
                <a:gd name="connsiteY0" fmla="*/ 47053 h 46080"/>
                <a:gd name="connsiteX1" fmla="*/ 5409 w 25920"/>
                <a:gd name="connsiteY1" fmla="*/ 47284 h 46080"/>
                <a:gd name="connsiteX2" fmla="*/ 10579 w 25920"/>
                <a:gd name="connsiteY2" fmla="*/ 43425 h 46080"/>
                <a:gd name="connsiteX3" fmla="*/ 25512 w 25920"/>
                <a:gd name="connsiteY3" fmla="*/ 8029 h 46080"/>
                <a:gd name="connsiteX4" fmla="*/ 23424 w 25920"/>
                <a:gd name="connsiteY4" fmla="*/ 685 h 46080"/>
                <a:gd name="connsiteX5" fmla="*/ 16080 w 25920"/>
                <a:gd name="connsiteY5" fmla="*/ 2773 h 46080"/>
                <a:gd name="connsiteX6" fmla="*/ 225 w 25920"/>
                <a:gd name="connsiteY6" fmla="*/ 40357 h 46080"/>
                <a:gd name="connsiteX7" fmla="*/ 3868 w 25920"/>
                <a:gd name="connsiteY7" fmla="*/ 47053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3868" y="47053"/>
                  </a:moveTo>
                  <a:cubicBezTo>
                    <a:pt x="4387" y="47197"/>
                    <a:pt x="4905" y="47284"/>
                    <a:pt x="5409" y="47284"/>
                  </a:cubicBezTo>
                  <a:cubicBezTo>
                    <a:pt x="7742" y="47284"/>
                    <a:pt x="9888" y="45772"/>
                    <a:pt x="10579" y="43425"/>
                  </a:cubicBezTo>
                  <a:cubicBezTo>
                    <a:pt x="14236" y="31156"/>
                    <a:pt x="19262" y="19233"/>
                    <a:pt x="25512" y="8029"/>
                  </a:cubicBezTo>
                  <a:cubicBezTo>
                    <a:pt x="26966" y="5423"/>
                    <a:pt x="26030" y="2140"/>
                    <a:pt x="23424" y="685"/>
                  </a:cubicBezTo>
                  <a:cubicBezTo>
                    <a:pt x="20817" y="-769"/>
                    <a:pt x="17534" y="167"/>
                    <a:pt x="16080" y="2773"/>
                  </a:cubicBezTo>
                  <a:cubicBezTo>
                    <a:pt x="9441" y="14682"/>
                    <a:pt x="4099" y="27325"/>
                    <a:pt x="225" y="40357"/>
                  </a:cubicBezTo>
                  <a:cubicBezTo>
                    <a:pt x="-624" y="43194"/>
                    <a:pt x="1003" y="46204"/>
                    <a:pt x="3868" y="47053"/>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3" name="Freeform: Shape 142">
              <a:extLst>
                <a:ext uri="{FF2B5EF4-FFF2-40B4-BE49-F238E27FC236}">
                  <a16:creationId xmlns:a16="http://schemas.microsoft.com/office/drawing/2014/main" id="{50277EA2-A43C-48FB-A574-730742B95480}"/>
                </a:ext>
              </a:extLst>
            </p:cNvPr>
            <p:cNvSpPr/>
            <p:nvPr/>
          </p:nvSpPr>
          <p:spPr>
            <a:xfrm>
              <a:off x="3949494" y="4227952"/>
              <a:ext cx="24480" cy="46080"/>
            </a:xfrm>
            <a:custGeom>
              <a:avLst/>
              <a:gdLst>
                <a:gd name="connsiteX0" fmla="*/ 10591 w 24480"/>
                <a:gd name="connsiteY0" fmla="*/ 3924 h 46080"/>
                <a:gd name="connsiteX1" fmla="*/ 3924 w 24480"/>
                <a:gd name="connsiteY1" fmla="*/ 209 h 46080"/>
                <a:gd name="connsiteX2" fmla="*/ 209 w 24480"/>
                <a:gd name="connsiteY2" fmla="*/ 6876 h 46080"/>
                <a:gd name="connsiteX3" fmla="*/ 15574 w 24480"/>
                <a:gd name="connsiteY3" fmla="*/ 44662 h 46080"/>
                <a:gd name="connsiteX4" fmla="*/ 20326 w 24480"/>
                <a:gd name="connsiteY4" fmla="*/ 47499 h 46080"/>
                <a:gd name="connsiteX5" fmla="*/ 22889 w 24480"/>
                <a:gd name="connsiteY5" fmla="*/ 46851 h 46080"/>
                <a:gd name="connsiteX6" fmla="*/ 25063 w 24480"/>
                <a:gd name="connsiteY6" fmla="*/ 39535 h 46080"/>
                <a:gd name="connsiteX7" fmla="*/ 10591 w 24480"/>
                <a:gd name="connsiteY7" fmla="*/ 3924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10591" y="3924"/>
                  </a:moveTo>
                  <a:cubicBezTo>
                    <a:pt x="9771" y="1059"/>
                    <a:pt x="6775" y="-612"/>
                    <a:pt x="3924" y="209"/>
                  </a:cubicBezTo>
                  <a:cubicBezTo>
                    <a:pt x="1059" y="1015"/>
                    <a:pt x="-612" y="4011"/>
                    <a:pt x="209" y="6876"/>
                  </a:cubicBezTo>
                  <a:cubicBezTo>
                    <a:pt x="3924" y="19980"/>
                    <a:pt x="9094" y="32695"/>
                    <a:pt x="15574" y="44662"/>
                  </a:cubicBezTo>
                  <a:cubicBezTo>
                    <a:pt x="16553" y="46462"/>
                    <a:pt x="18411" y="47499"/>
                    <a:pt x="20326" y="47499"/>
                  </a:cubicBezTo>
                  <a:cubicBezTo>
                    <a:pt x="21190" y="47499"/>
                    <a:pt x="22068" y="47283"/>
                    <a:pt x="22889" y="46851"/>
                  </a:cubicBezTo>
                  <a:cubicBezTo>
                    <a:pt x="25510" y="45425"/>
                    <a:pt x="26489" y="42156"/>
                    <a:pt x="25063" y="39535"/>
                  </a:cubicBezTo>
                  <a:cubicBezTo>
                    <a:pt x="18958" y="28246"/>
                    <a:pt x="14091" y="16279"/>
                    <a:pt x="10591" y="392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4" name="Freeform: Shape 143">
              <a:extLst>
                <a:ext uri="{FF2B5EF4-FFF2-40B4-BE49-F238E27FC236}">
                  <a16:creationId xmlns:a16="http://schemas.microsoft.com/office/drawing/2014/main" id="{3D41D068-774C-4F3E-8BF6-9A6880C30361}"/>
                </a:ext>
              </a:extLst>
            </p:cNvPr>
            <p:cNvSpPr/>
            <p:nvPr/>
          </p:nvSpPr>
          <p:spPr>
            <a:xfrm>
              <a:off x="4035446" y="4336804"/>
              <a:ext cx="46080" cy="25920"/>
            </a:xfrm>
            <a:custGeom>
              <a:avLst/>
              <a:gdLst>
                <a:gd name="connsiteX0" fmla="*/ 685 w 46080"/>
                <a:gd name="connsiteY0" fmla="*/ 2770 h 25920"/>
                <a:gd name="connsiteX1" fmla="*/ 2773 w 46080"/>
                <a:gd name="connsiteY1" fmla="*/ 10114 h 25920"/>
                <a:gd name="connsiteX2" fmla="*/ 40357 w 46080"/>
                <a:gd name="connsiteY2" fmla="*/ 25969 h 25920"/>
                <a:gd name="connsiteX3" fmla="*/ 41898 w 46080"/>
                <a:gd name="connsiteY3" fmla="*/ 26199 h 25920"/>
                <a:gd name="connsiteX4" fmla="*/ 47068 w 46080"/>
                <a:gd name="connsiteY4" fmla="*/ 22340 h 25920"/>
                <a:gd name="connsiteX5" fmla="*/ 43439 w 46080"/>
                <a:gd name="connsiteY5" fmla="*/ 15615 h 25920"/>
                <a:gd name="connsiteX6" fmla="*/ 8044 w 46080"/>
                <a:gd name="connsiteY6" fmla="*/ 683 h 25920"/>
                <a:gd name="connsiteX7" fmla="*/ 685 w 46080"/>
                <a:gd name="connsiteY7" fmla="*/ 2770 h 2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5920">
                  <a:moveTo>
                    <a:pt x="685" y="2770"/>
                  </a:moveTo>
                  <a:cubicBezTo>
                    <a:pt x="-769" y="5377"/>
                    <a:pt x="167" y="8660"/>
                    <a:pt x="2773" y="10114"/>
                  </a:cubicBezTo>
                  <a:cubicBezTo>
                    <a:pt x="14668" y="16753"/>
                    <a:pt x="27311" y="22081"/>
                    <a:pt x="40357" y="25969"/>
                  </a:cubicBezTo>
                  <a:cubicBezTo>
                    <a:pt x="40876" y="26127"/>
                    <a:pt x="41394" y="26199"/>
                    <a:pt x="41898" y="26199"/>
                  </a:cubicBezTo>
                  <a:cubicBezTo>
                    <a:pt x="44231" y="26199"/>
                    <a:pt x="46377" y="24687"/>
                    <a:pt x="47068" y="22340"/>
                  </a:cubicBezTo>
                  <a:cubicBezTo>
                    <a:pt x="47917" y="19489"/>
                    <a:pt x="46290" y="16479"/>
                    <a:pt x="43439" y="15615"/>
                  </a:cubicBezTo>
                  <a:cubicBezTo>
                    <a:pt x="31156" y="11958"/>
                    <a:pt x="19247" y="6932"/>
                    <a:pt x="8044" y="683"/>
                  </a:cubicBezTo>
                  <a:cubicBezTo>
                    <a:pt x="5423" y="-772"/>
                    <a:pt x="2140" y="178"/>
                    <a:pt x="685" y="2770"/>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5" name="Freeform: Shape 144">
              <a:extLst>
                <a:ext uri="{FF2B5EF4-FFF2-40B4-BE49-F238E27FC236}">
                  <a16:creationId xmlns:a16="http://schemas.microsoft.com/office/drawing/2014/main" id="{FDB3E6B1-D779-4DAE-BD85-E9B782AEBC76}"/>
                </a:ext>
              </a:extLst>
            </p:cNvPr>
            <p:cNvSpPr/>
            <p:nvPr/>
          </p:nvSpPr>
          <p:spPr>
            <a:xfrm>
              <a:off x="4173197" y="4338084"/>
              <a:ext cx="46080" cy="24480"/>
            </a:xfrm>
            <a:custGeom>
              <a:avLst/>
              <a:gdLst>
                <a:gd name="connsiteX0" fmla="*/ 210 w 46080"/>
                <a:gd name="connsiteY0" fmla="*/ 21794 h 24480"/>
                <a:gd name="connsiteX1" fmla="*/ 5394 w 46080"/>
                <a:gd name="connsiteY1" fmla="*/ 25726 h 24480"/>
                <a:gd name="connsiteX2" fmla="*/ 6877 w 46080"/>
                <a:gd name="connsiteY2" fmla="*/ 25510 h 24480"/>
                <a:gd name="connsiteX3" fmla="*/ 44663 w 46080"/>
                <a:gd name="connsiteY3" fmla="*/ 10145 h 24480"/>
                <a:gd name="connsiteX4" fmla="*/ 46837 w 46080"/>
                <a:gd name="connsiteY4" fmla="*/ 2830 h 24480"/>
                <a:gd name="connsiteX5" fmla="*/ 39522 w 46080"/>
                <a:gd name="connsiteY5" fmla="*/ 655 h 24480"/>
                <a:gd name="connsiteX6" fmla="*/ 3925 w 46080"/>
                <a:gd name="connsiteY6" fmla="*/ 15127 h 24480"/>
                <a:gd name="connsiteX7" fmla="*/ 210 w 46080"/>
                <a:gd name="connsiteY7" fmla="*/ 21794 h 24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080" h="24480">
                  <a:moveTo>
                    <a:pt x="210" y="21794"/>
                  </a:moveTo>
                  <a:cubicBezTo>
                    <a:pt x="887" y="24170"/>
                    <a:pt x="3047" y="25726"/>
                    <a:pt x="5394" y="25726"/>
                  </a:cubicBezTo>
                  <a:cubicBezTo>
                    <a:pt x="5884" y="25726"/>
                    <a:pt x="6388" y="25654"/>
                    <a:pt x="6877" y="25510"/>
                  </a:cubicBezTo>
                  <a:cubicBezTo>
                    <a:pt x="19981" y="21794"/>
                    <a:pt x="32697" y="16625"/>
                    <a:pt x="44663" y="10145"/>
                  </a:cubicBezTo>
                  <a:cubicBezTo>
                    <a:pt x="47284" y="8719"/>
                    <a:pt x="48263" y="5450"/>
                    <a:pt x="46837" y="2830"/>
                  </a:cubicBezTo>
                  <a:cubicBezTo>
                    <a:pt x="45412" y="209"/>
                    <a:pt x="42157" y="-770"/>
                    <a:pt x="39522" y="655"/>
                  </a:cubicBezTo>
                  <a:cubicBezTo>
                    <a:pt x="28247" y="6746"/>
                    <a:pt x="16266" y="11628"/>
                    <a:pt x="3925" y="15127"/>
                  </a:cubicBezTo>
                  <a:cubicBezTo>
                    <a:pt x="1045" y="15948"/>
                    <a:pt x="-611" y="18929"/>
                    <a:pt x="210" y="21794"/>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6" name="Freeform: Shape 145">
              <a:extLst>
                <a:ext uri="{FF2B5EF4-FFF2-40B4-BE49-F238E27FC236}">
                  <a16:creationId xmlns:a16="http://schemas.microsoft.com/office/drawing/2014/main" id="{29D5A0D0-941C-4310-8308-14952B3FB91B}"/>
                </a:ext>
              </a:extLst>
            </p:cNvPr>
            <p:cNvSpPr/>
            <p:nvPr/>
          </p:nvSpPr>
          <p:spPr>
            <a:xfrm>
              <a:off x="4282061" y="4230571"/>
              <a:ext cx="25920" cy="46080"/>
            </a:xfrm>
            <a:custGeom>
              <a:avLst/>
              <a:gdLst>
                <a:gd name="connsiteX0" fmla="*/ 22329 w 25920"/>
                <a:gd name="connsiteY0" fmla="*/ 225 h 46080"/>
                <a:gd name="connsiteX1" fmla="*/ 15618 w 25920"/>
                <a:gd name="connsiteY1" fmla="*/ 3854 h 46080"/>
                <a:gd name="connsiteX2" fmla="*/ 685 w 25920"/>
                <a:gd name="connsiteY2" fmla="*/ 39264 h 46080"/>
                <a:gd name="connsiteX3" fmla="*/ 2773 w 25920"/>
                <a:gd name="connsiteY3" fmla="*/ 46608 h 46080"/>
                <a:gd name="connsiteX4" fmla="*/ 5394 w 25920"/>
                <a:gd name="connsiteY4" fmla="*/ 47285 h 46080"/>
                <a:gd name="connsiteX5" fmla="*/ 10117 w 25920"/>
                <a:gd name="connsiteY5" fmla="*/ 44520 h 46080"/>
                <a:gd name="connsiteX6" fmla="*/ 25972 w 25920"/>
                <a:gd name="connsiteY6" fmla="*/ 6936 h 46080"/>
                <a:gd name="connsiteX7" fmla="*/ 22329 w 25920"/>
                <a:gd name="connsiteY7" fmla="*/ 22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0" h="46080">
                  <a:moveTo>
                    <a:pt x="22329" y="225"/>
                  </a:moveTo>
                  <a:cubicBezTo>
                    <a:pt x="19477" y="-624"/>
                    <a:pt x="16468" y="1003"/>
                    <a:pt x="15618" y="3854"/>
                  </a:cubicBezTo>
                  <a:cubicBezTo>
                    <a:pt x="11961" y="16123"/>
                    <a:pt x="6935" y="28046"/>
                    <a:pt x="685" y="39264"/>
                  </a:cubicBezTo>
                  <a:cubicBezTo>
                    <a:pt x="-769" y="41870"/>
                    <a:pt x="167" y="45153"/>
                    <a:pt x="2773" y="46608"/>
                  </a:cubicBezTo>
                  <a:cubicBezTo>
                    <a:pt x="3609" y="47069"/>
                    <a:pt x="4502" y="47285"/>
                    <a:pt x="5394" y="47285"/>
                  </a:cubicBezTo>
                  <a:cubicBezTo>
                    <a:pt x="7295" y="47285"/>
                    <a:pt x="9124" y="46291"/>
                    <a:pt x="10117" y="44520"/>
                  </a:cubicBezTo>
                  <a:cubicBezTo>
                    <a:pt x="16756" y="32611"/>
                    <a:pt x="22098" y="19968"/>
                    <a:pt x="25972" y="6936"/>
                  </a:cubicBezTo>
                  <a:cubicBezTo>
                    <a:pt x="26822" y="4070"/>
                    <a:pt x="25194" y="1075"/>
                    <a:pt x="22329" y="22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47" name="Freeform: Shape 146">
              <a:extLst>
                <a:ext uri="{FF2B5EF4-FFF2-40B4-BE49-F238E27FC236}">
                  <a16:creationId xmlns:a16="http://schemas.microsoft.com/office/drawing/2014/main" id="{50365558-9F84-432A-B3B4-674143AD5669}"/>
                </a:ext>
              </a:extLst>
            </p:cNvPr>
            <p:cNvSpPr/>
            <p:nvPr/>
          </p:nvSpPr>
          <p:spPr>
            <a:xfrm>
              <a:off x="4283329" y="4092607"/>
              <a:ext cx="24480" cy="46080"/>
            </a:xfrm>
            <a:custGeom>
              <a:avLst/>
              <a:gdLst>
                <a:gd name="connsiteX0" fmla="*/ 2830 w 24480"/>
                <a:gd name="connsiteY0" fmla="*/ 655 h 46080"/>
                <a:gd name="connsiteX1" fmla="*/ 655 w 24480"/>
                <a:gd name="connsiteY1" fmla="*/ 7970 h 46080"/>
                <a:gd name="connsiteX2" fmla="*/ 15127 w 24480"/>
                <a:gd name="connsiteY2" fmla="*/ 43567 h 46080"/>
                <a:gd name="connsiteX3" fmla="*/ 20311 w 24480"/>
                <a:gd name="connsiteY3" fmla="*/ 47498 h 46080"/>
                <a:gd name="connsiteX4" fmla="*/ 21780 w 24480"/>
                <a:gd name="connsiteY4" fmla="*/ 47282 h 46080"/>
                <a:gd name="connsiteX5" fmla="*/ 25495 w 24480"/>
                <a:gd name="connsiteY5" fmla="*/ 40615 h 46080"/>
                <a:gd name="connsiteX6" fmla="*/ 10130 w 24480"/>
                <a:gd name="connsiteY6" fmla="*/ 2830 h 46080"/>
                <a:gd name="connsiteX7" fmla="*/ 2830 w 24480"/>
                <a:gd name="connsiteY7" fmla="*/ 655 h 4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80" h="46080">
                  <a:moveTo>
                    <a:pt x="2830" y="655"/>
                  </a:moveTo>
                  <a:cubicBezTo>
                    <a:pt x="209" y="2081"/>
                    <a:pt x="-770" y="5350"/>
                    <a:pt x="655" y="7970"/>
                  </a:cubicBezTo>
                  <a:cubicBezTo>
                    <a:pt x="6746" y="19231"/>
                    <a:pt x="11628" y="31212"/>
                    <a:pt x="15127" y="43567"/>
                  </a:cubicBezTo>
                  <a:cubicBezTo>
                    <a:pt x="15804" y="45943"/>
                    <a:pt x="17964" y="47498"/>
                    <a:pt x="20311" y="47498"/>
                  </a:cubicBezTo>
                  <a:cubicBezTo>
                    <a:pt x="20801" y="47498"/>
                    <a:pt x="21305" y="47426"/>
                    <a:pt x="21780" y="47282"/>
                  </a:cubicBezTo>
                  <a:cubicBezTo>
                    <a:pt x="24646" y="46476"/>
                    <a:pt x="26316" y="43481"/>
                    <a:pt x="25495" y="40615"/>
                  </a:cubicBezTo>
                  <a:cubicBezTo>
                    <a:pt x="21780" y="27497"/>
                    <a:pt x="16610" y="14796"/>
                    <a:pt x="10130" y="2830"/>
                  </a:cubicBezTo>
                  <a:cubicBezTo>
                    <a:pt x="8734" y="209"/>
                    <a:pt x="5450" y="-770"/>
                    <a:pt x="2830" y="655"/>
                  </a:cubicBezTo>
                  <a:close/>
                </a:path>
              </a:pathLst>
            </a:custGeom>
            <a:solidFill>
              <a:schemeClr val="bg1"/>
            </a:solidFill>
            <a:ln w="142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4" name="Rectangle 3">
            <a:extLst>
              <a:ext uri="{FF2B5EF4-FFF2-40B4-BE49-F238E27FC236}">
                <a16:creationId xmlns:a16="http://schemas.microsoft.com/office/drawing/2014/main" id="{FFF7B878-80EE-40AD-8688-16DADFFF6214}"/>
              </a:ext>
            </a:extLst>
          </p:cNvPr>
          <p:cNvSpPr/>
          <p:nvPr/>
        </p:nvSpPr>
        <p:spPr>
          <a:xfrm>
            <a:off x="10257781" y="1240313"/>
            <a:ext cx="1315452" cy="420756"/>
          </a:xfrm>
          <a:prstGeom prst="rect">
            <a:avLst/>
          </a:prstGeom>
        </p:spPr>
        <p:txBody>
          <a:bodyPr wrap="square">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0460A9"/>
                </a:solidFill>
                <a:effectLst/>
                <a:uLnTx/>
                <a:uFillTx/>
                <a:latin typeface="Arial" panose="020B0604020202020204"/>
                <a:ea typeface="+mn-ea"/>
                <a:cs typeface="+mn-cs"/>
              </a:rPr>
              <a:t>Novartis heritage in Neuroscience</a:t>
            </a:r>
          </a:p>
        </p:txBody>
      </p:sp>
      <p:sp>
        <p:nvSpPr>
          <p:cNvPr id="89" name="Freeform: Shape 88">
            <a:extLst>
              <a:ext uri="{FF2B5EF4-FFF2-40B4-BE49-F238E27FC236}">
                <a16:creationId xmlns:a16="http://schemas.microsoft.com/office/drawing/2014/main" id="{27866C31-4C4B-4D62-9F94-43809EBF9E5B}"/>
              </a:ext>
            </a:extLst>
          </p:cNvPr>
          <p:cNvSpPr/>
          <p:nvPr/>
        </p:nvSpPr>
        <p:spPr>
          <a:xfrm>
            <a:off x="117188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0" name="Freeform: Shape 149">
            <a:extLst>
              <a:ext uri="{FF2B5EF4-FFF2-40B4-BE49-F238E27FC236}">
                <a16:creationId xmlns:a16="http://schemas.microsoft.com/office/drawing/2014/main" id="{DFD4B198-4731-4ADE-81A8-938D894AA15D}"/>
              </a:ext>
            </a:extLst>
          </p:cNvPr>
          <p:cNvSpPr/>
          <p:nvPr/>
        </p:nvSpPr>
        <p:spPr>
          <a:xfrm flipH="1">
            <a:off x="195253" y="6303609"/>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15595 w 289560"/>
              <a:gd name="connsiteY5" fmla="*/ 77523 h 289560"/>
              <a:gd name="connsiteX6" fmla="*/ 105745 w 289560"/>
              <a:gd name="connsiteY6" fmla="*/ 87600 h 289560"/>
              <a:gd name="connsiteX7" fmla="*/ 105745 w 289560"/>
              <a:gd name="connsiteY7" fmla="*/ 144853 h 289560"/>
              <a:gd name="connsiteX8" fmla="*/ 105745 w 289560"/>
              <a:gd name="connsiteY8" fmla="*/ 202096 h 289560"/>
              <a:gd name="connsiteX9" fmla="*/ 115595 w 289560"/>
              <a:gd name="connsiteY9" fmla="*/ 212171 h 289560"/>
              <a:gd name="connsiteX10" fmla="*/ 121300 w 289560"/>
              <a:gd name="connsiteY10" fmla="*/ 210312 h 289560"/>
              <a:gd name="connsiteX11" fmla="*/ 217464 w 289560"/>
              <a:gd name="connsiteY11" fmla="*/ 153523 h 289560"/>
              <a:gd name="connsiteX12" fmla="*/ 222368 w 289560"/>
              <a:gd name="connsiteY12" fmla="*/ 144848 h 289560"/>
              <a:gd name="connsiteX13" fmla="*/ 217464 w 289560"/>
              <a:gd name="connsiteY13" fmla="*/ 136171 h 289560"/>
              <a:gd name="connsiteX14" fmla="*/ 121300 w 289560"/>
              <a:gd name="connsiteY14" fmla="*/ 79382 h 289560"/>
              <a:gd name="connsiteX15" fmla="*/ 115595 w 289560"/>
              <a:gd name="connsiteY15" fmla="*/ 77523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15595" y="77523"/>
                </a:moveTo>
                <a:cubicBezTo>
                  <a:pt x="110153" y="77523"/>
                  <a:pt x="105745" y="82036"/>
                  <a:pt x="105745" y="87600"/>
                </a:cubicBezTo>
                <a:lnTo>
                  <a:pt x="105745" y="144853"/>
                </a:lnTo>
                <a:lnTo>
                  <a:pt x="105745" y="202096"/>
                </a:lnTo>
                <a:cubicBezTo>
                  <a:pt x="105745" y="207660"/>
                  <a:pt x="110153" y="212171"/>
                  <a:pt x="115595" y="212171"/>
                </a:cubicBezTo>
                <a:cubicBezTo>
                  <a:pt x="117723" y="212171"/>
                  <a:pt x="119692" y="211487"/>
                  <a:pt x="121300" y="210312"/>
                </a:cubicBezTo>
                <a:cubicBezTo>
                  <a:pt x="153363" y="191371"/>
                  <a:pt x="185395" y="172466"/>
                  <a:pt x="217464" y="153523"/>
                </a:cubicBezTo>
                <a:cubicBezTo>
                  <a:pt x="220601" y="151664"/>
                  <a:pt x="222355" y="148308"/>
                  <a:pt x="222368" y="144848"/>
                </a:cubicBezTo>
                <a:cubicBezTo>
                  <a:pt x="222355" y="141393"/>
                  <a:pt x="220601" y="138030"/>
                  <a:pt x="217464" y="136171"/>
                </a:cubicBezTo>
                <a:cubicBezTo>
                  <a:pt x="185401" y="117229"/>
                  <a:pt x="153363" y="98324"/>
                  <a:pt x="121300" y="79382"/>
                </a:cubicBezTo>
                <a:cubicBezTo>
                  <a:pt x="119692" y="78214"/>
                  <a:pt x="117723" y="77523"/>
                  <a:pt x="115595" y="77523"/>
                </a:cubicBezTo>
                <a:close/>
              </a:path>
            </a:pathLst>
          </a:custGeom>
          <a:solidFill>
            <a:schemeClr val="bg1"/>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1" name="Freeform: Shape 150">
            <a:extLst>
              <a:ext uri="{FF2B5EF4-FFF2-40B4-BE49-F238E27FC236}">
                <a16:creationId xmlns:a16="http://schemas.microsoft.com/office/drawing/2014/main" id="{4216C16D-BC88-4577-92FB-871F556FAB66}"/>
              </a:ext>
            </a:extLst>
          </p:cNvPr>
          <p:cNvSpPr/>
          <p:nvPr/>
        </p:nvSpPr>
        <p:spPr>
          <a:xfrm>
            <a:off x="683567" y="6303608"/>
            <a:ext cx="386080" cy="386080"/>
          </a:xfrm>
          <a:custGeom>
            <a:avLst/>
            <a:gdLst>
              <a:gd name="connsiteX0" fmla="*/ 144780 w 289560"/>
              <a:gd name="connsiteY0" fmla="*/ 0 h 289560"/>
              <a:gd name="connsiteX1" fmla="*/ 289560 w 289560"/>
              <a:gd name="connsiteY1" fmla="*/ 144780 h 289560"/>
              <a:gd name="connsiteX2" fmla="*/ 144780 w 289560"/>
              <a:gd name="connsiteY2" fmla="*/ 289560 h 289560"/>
              <a:gd name="connsiteX3" fmla="*/ 0 w 289560"/>
              <a:gd name="connsiteY3" fmla="*/ 144780 h 289560"/>
              <a:gd name="connsiteX4" fmla="*/ 144780 w 289560"/>
              <a:gd name="connsiteY4" fmla="*/ 0 h 289560"/>
              <a:gd name="connsiteX5" fmla="*/ 144348 w 289560"/>
              <a:gd name="connsiteY5" fmla="*/ 62467 h 289560"/>
              <a:gd name="connsiteX6" fmla="*/ 49530 w 289560"/>
              <a:gd name="connsiteY6" fmla="*/ 126104 h 289560"/>
              <a:gd name="connsiteX7" fmla="*/ 57480 w 289560"/>
              <a:gd name="connsiteY7" fmla="*/ 138194 h 289560"/>
              <a:gd name="connsiteX8" fmla="*/ 76571 w 289560"/>
              <a:gd name="connsiteY8" fmla="*/ 125466 h 289560"/>
              <a:gd name="connsiteX9" fmla="*/ 76571 w 289560"/>
              <a:gd name="connsiteY9" fmla="*/ 212654 h 289560"/>
              <a:gd name="connsiteX10" fmla="*/ 214030 w 289560"/>
              <a:gd name="connsiteY10" fmla="*/ 212654 h 289560"/>
              <a:gd name="connsiteX11" fmla="*/ 214030 w 289560"/>
              <a:gd name="connsiteY11" fmla="*/ 126104 h 289560"/>
              <a:gd name="connsiteX12" fmla="*/ 232493 w 289560"/>
              <a:gd name="connsiteY12" fmla="*/ 138194 h 289560"/>
              <a:gd name="connsiteX13" fmla="*/ 240443 w 289560"/>
              <a:gd name="connsiteY13" fmla="*/ 126104 h 289560"/>
              <a:gd name="connsiteX14" fmla="*/ 144348 w 289560"/>
              <a:gd name="connsiteY14" fmla="*/ 62467 h 28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9560" h="289560">
                <a:moveTo>
                  <a:pt x="144780" y="0"/>
                </a:moveTo>
                <a:cubicBezTo>
                  <a:pt x="224740" y="0"/>
                  <a:pt x="289560" y="64820"/>
                  <a:pt x="289560" y="144780"/>
                </a:cubicBezTo>
                <a:cubicBezTo>
                  <a:pt x="289560" y="224740"/>
                  <a:pt x="224740" y="289560"/>
                  <a:pt x="144780" y="289560"/>
                </a:cubicBezTo>
                <a:cubicBezTo>
                  <a:pt x="64820" y="289560"/>
                  <a:pt x="0" y="224740"/>
                  <a:pt x="0" y="144780"/>
                </a:cubicBezTo>
                <a:cubicBezTo>
                  <a:pt x="0" y="64820"/>
                  <a:pt x="64820" y="0"/>
                  <a:pt x="144780" y="0"/>
                </a:cubicBezTo>
                <a:close/>
                <a:moveTo>
                  <a:pt x="144348" y="62467"/>
                </a:moveTo>
                <a:lnTo>
                  <a:pt x="49530" y="126104"/>
                </a:lnTo>
                <a:lnTo>
                  <a:pt x="57480" y="138194"/>
                </a:lnTo>
                <a:lnTo>
                  <a:pt x="76571" y="125466"/>
                </a:lnTo>
                <a:lnTo>
                  <a:pt x="76571" y="212654"/>
                </a:lnTo>
                <a:lnTo>
                  <a:pt x="214030" y="212654"/>
                </a:lnTo>
                <a:lnTo>
                  <a:pt x="214030" y="126104"/>
                </a:lnTo>
                <a:lnTo>
                  <a:pt x="232493" y="138194"/>
                </a:lnTo>
                <a:lnTo>
                  <a:pt x="240443" y="126104"/>
                </a:lnTo>
                <a:lnTo>
                  <a:pt x="144348" y="62467"/>
                </a:lnTo>
                <a:close/>
              </a:path>
            </a:pathLst>
          </a:custGeom>
          <a:solidFill>
            <a:schemeClr val="bg1"/>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3" name="ABBREVIATIONS">
            <a:hlinkClick r:id="" action="ppaction://noaction" highlightClick="1"/>
            <a:extLst>
              <a:ext uri="{FF2B5EF4-FFF2-40B4-BE49-F238E27FC236}">
                <a16:creationId xmlns:a16="http://schemas.microsoft.com/office/drawing/2014/main" id="{D9932552-47C7-44F9-A46D-87949EB439C5}"/>
              </a:ext>
            </a:extLst>
          </p:cNvPr>
          <p:cNvSpPr/>
          <p:nvPr/>
        </p:nvSpPr>
        <p:spPr>
          <a:xfrm>
            <a:off x="3180920" y="6305689"/>
            <a:ext cx="1310869" cy="384000"/>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ABBREVIATIONS</a:t>
            </a:r>
            <a:endParaRPr kumimoji="0" lang="en-GB" sz="1100" b="0" i="0" u="none" strike="noStrike" kern="1200" cap="none" spc="0" normalizeH="0" baseline="0" noProof="0" dirty="0">
              <a:ln>
                <a:noFill/>
              </a:ln>
              <a:solidFill>
                <a:srgbClr val="023761"/>
              </a:solidFill>
              <a:effectLst/>
              <a:uLnTx/>
              <a:uFillTx/>
              <a:latin typeface="Arial" panose="020B0604020202020204"/>
              <a:ea typeface="+mn-ea"/>
              <a:cs typeface="+mn-cs"/>
            </a:endParaRPr>
          </a:p>
        </p:txBody>
      </p:sp>
      <p:sp>
        <p:nvSpPr>
          <p:cNvPr id="154" name="Oval 153">
            <a:hlinkClick r:id="" action="ppaction://hlinkshowjump?jump=nextslide" highlightClick="1"/>
            <a:extLst>
              <a:ext uri="{FF2B5EF4-FFF2-40B4-BE49-F238E27FC236}">
                <a16:creationId xmlns:a16="http://schemas.microsoft.com/office/drawing/2014/main" id="{4B0A0596-9F3C-474B-B785-B21D0F686FF5}"/>
              </a:ext>
            </a:extLst>
          </p:cNvPr>
          <p:cNvSpPr/>
          <p:nvPr/>
        </p:nvSpPr>
        <p:spPr>
          <a:xfrm>
            <a:off x="117188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55" name="Oval 154">
            <a:hlinkClick r:id="" action="ppaction://hlinkshowjump?jump=lastslideviewed" highlightClick="1"/>
            <a:extLst>
              <a:ext uri="{FF2B5EF4-FFF2-40B4-BE49-F238E27FC236}">
                <a16:creationId xmlns:a16="http://schemas.microsoft.com/office/drawing/2014/main" id="{5A888D69-AE5B-426A-9A65-C25CB198BD9C}"/>
              </a:ext>
            </a:extLst>
          </p:cNvPr>
          <p:cNvSpPr/>
          <p:nvPr/>
        </p:nvSpPr>
        <p:spPr>
          <a:xfrm flipH="1">
            <a:off x="195253" y="6303609"/>
            <a:ext cx="386080" cy="386080"/>
          </a:xfrm>
          <a:prstGeom prst="ellipse">
            <a:avLst/>
          </a:prstGeom>
          <a:solidFill>
            <a:srgbClr val="FFFFFF">
              <a:alpha val="1176"/>
            </a:srgbClr>
          </a:solidFill>
          <a:ln w="748" cap="flat">
            <a:noFill/>
            <a:prstDash val="solid"/>
            <a:miter/>
          </a:ln>
          <a:effectLst/>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159" name="Oval 158">
            <a:hlinkClick r:id="rId3" action="ppaction://hlinksldjump" highlightClick="1"/>
            <a:extLst>
              <a:ext uri="{FF2B5EF4-FFF2-40B4-BE49-F238E27FC236}">
                <a16:creationId xmlns:a16="http://schemas.microsoft.com/office/drawing/2014/main" id="{BC260D00-55B8-45E9-9D01-9C5C16C1E5A8}"/>
              </a:ext>
            </a:extLst>
          </p:cNvPr>
          <p:cNvSpPr/>
          <p:nvPr/>
        </p:nvSpPr>
        <p:spPr>
          <a:xfrm>
            <a:off x="683567" y="6303609"/>
            <a:ext cx="386080" cy="386080"/>
          </a:xfrm>
          <a:prstGeom prst="ellipse">
            <a:avLst/>
          </a:prstGeom>
          <a:solidFill>
            <a:srgbClr val="FFFFFF">
              <a:alpha val="1176"/>
            </a:srgbClr>
          </a:solidFill>
          <a:ln w="1030"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170" name="Freeform: Shape 169">
            <a:hlinkClick r:id="rId4" action="ppaction://hlinksldjump" highlightClick="1"/>
            <a:extLst>
              <a:ext uri="{FF2B5EF4-FFF2-40B4-BE49-F238E27FC236}">
                <a16:creationId xmlns:a16="http://schemas.microsoft.com/office/drawing/2014/main" id="{33A92D10-0223-4C0E-90B1-23FE9F2435D2}"/>
              </a:ext>
            </a:extLst>
          </p:cNvPr>
          <p:cNvSpPr/>
          <p:nvPr/>
        </p:nvSpPr>
        <p:spPr>
          <a:xfrm>
            <a:off x="11315700" y="243535"/>
            <a:ext cx="8763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1" name="Freeform: Shape 170">
            <a:hlinkClick r:id="rId5" action="ppaction://hlinksldjump" highlightClick="1"/>
            <a:extLst>
              <a:ext uri="{FF2B5EF4-FFF2-40B4-BE49-F238E27FC236}">
                <a16:creationId xmlns:a16="http://schemas.microsoft.com/office/drawing/2014/main" id="{64175939-87D7-4053-8C83-BBAB0E4F6B50}"/>
              </a:ext>
            </a:extLst>
          </p:cNvPr>
          <p:cNvSpPr/>
          <p:nvPr/>
        </p:nvSpPr>
        <p:spPr>
          <a:xfrm>
            <a:off x="10287000" y="1070055"/>
            <a:ext cx="1905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3" name="Freeform: Shape 172">
            <a:hlinkClick r:id="rId6" action="ppaction://hlinksldjump" highlightClick="1"/>
            <a:extLst>
              <a:ext uri="{FF2B5EF4-FFF2-40B4-BE49-F238E27FC236}">
                <a16:creationId xmlns:a16="http://schemas.microsoft.com/office/drawing/2014/main" id="{EEA18E5B-E81B-4877-8A30-FEAEC626F705}"/>
              </a:ext>
            </a:extLst>
          </p:cNvPr>
          <p:cNvSpPr/>
          <p:nvPr/>
        </p:nvSpPr>
        <p:spPr>
          <a:xfrm>
            <a:off x="11303000" y="272309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4" name="Freeform: Shape 173">
            <a:hlinkClick r:id="rId7" action="ppaction://hlinksldjump" highlightClick="1"/>
            <a:extLst>
              <a:ext uri="{FF2B5EF4-FFF2-40B4-BE49-F238E27FC236}">
                <a16:creationId xmlns:a16="http://schemas.microsoft.com/office/drawing/2014/main" id="{AC029B7C-F0AD-4ED2-B61B-324778406CC0}"/>
              </a:ext>
            </a:extLst>
          </p:cNvPr>
          <p:cNvSpPr/>
          <p:nvPr/>
        </p:nvSpPr>
        <p:spPr>
          <a:xfrm>
            <a:off x="11303000" y="354961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5" name="Freeform: Shape 174">
            <a:hlinkClick r:id="rId8" action="ppaction://hlinksldjump" highlightClick="1"/>
            <a:extLst>
              <a:ext uri="{FF2B5EF4-FFF2-40B4-BE49-F238E27FC236}">
                <a16:creationId xmlns:a16="http://schemas.microsoft.com/office/drawing/2014/main" id="{37C268E2-19A1-4932-8112-7ECA82159B85}"/>
              </a:ext>
            </a:extLst>
          </p:cNvPr>
          <p:cNvSpPr/>
          <p:nvPr/>
        </p:nvSpPr>
        <p:spPr>
          <a:xfrm>
            <a:off x="11303000" y="437613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6" name="Freeform: Shape 175">
            <a:hlinkClick r:id="rId9" action="ppaction://hlinksldjump" highlightClick="1"/>
            <a:extLst>
              <a:ext uri="{FF2B5EF4-FFF2-40B4-BE49-F238E27FC236}">
                <a16:creationId xmlns:a16="http://schemas.microsoft.com/office/drawing/2014/main" id="{E3D31FDD-18F0-4CD2-B7C3-2919C9C23F8C}"/>
              </a:ext>
            </a:extLst>
          </p:cNvPr>
          <p:cNvSpPr/>
          <p:nvPr/>
        </p:nvSpPr>
        <p:spPr>
          <a:xfrm>
            <a:off x="11303000" y="5202652"/>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77" name="Rectangle 176">
            <a:extLst>
              <a:ext uri="{FF2B5EF4-FFF2-40B4-BE49-F238E27FC236}">
                <a16:creationId xmlns:a16="http://schemas.microsoft.com/office/drawing/2014/main" id="{1B708CE6-2892-47FB-877E-D4C891A5A4DC}"/>
              </a:ext>
            </a:extLst>
          </p:cNvPr>
          <p:cNvSpPr/>
          <p:nvPr/>
        </p:nvSpPr>
        <p:spPr>
          <a:xfrm>
            <a:off x="294640" y="243536"/>
            <a:ext cx="9319260" cy="892552"/>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2600" b="1" i="0" u="none" strike="noStrike" kern="1200" cap="none" spc="0" normalizeH="0" baseline="0" noProof="0" dirty="0">
                <a:ln>
                  <a:noFill/>
                </a:ln>
                <a:solidFill>
                  <a:srgbClr val="FFFFFF"/>
                </a:solidFill>
                <a:effectLst/>
                <a:uLnTx/>
                <a:uFillTx/>
                <a:latin typeface="Arial" panose="020B0604020202020204"/>
                <a:ea typeface="+mn-ea"/>
                <a:cs typeface="+mn-cs"/>
              </a:rPr>
              <a:t>Novartis has more than 75 years of experience reimagining neuroscience</a:t>
            </a:r>
          </a:p>
        </p:txBody>
      </p:sp>
      <p:sp>
        <p:nvSpPr>
          <p:cNvPr id="178" name="REFERENCES">
            <a:hlinkClick r:id="" action="ppaction://noaction" highlightClick="1"/>
            <a:extLst>
              <a:ext uri="{FF2B5EF4-FFF2-40B4-BE49-F238E27FC236}">
                <a16:creationId xmlns:a16="http://schemas.microsoft.com/office/drawing/2014/main" id="{197D3CA5-B56B-42AB-AD87-AD2FFF17D24F}"/>
              </a:ext>
            </a:extLst>
          </p:cNvPr>
          <p:cNvSpPr/>
          <p:nvPr/>
        </p:nvSpPr>
        <p:spPr>
          <a:xfrm>
            <a:off x="1810257" y="6305689"/>
            <a:ext cx="1310400" cy="384000"/>
          </a:xfrm>
          <a:prstGeom prst="roundRect">
            <a:avLst>
              <a:gd name="adj" fmla="val 50000"/>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rPr>
              <a:t>REFERENCES</a:t>
            </a:r>
            <a:endParaRPr kumimoji="0" lang="en-GB" sz="1100" b="0" i="0" u="none" strike="noStrike" kern="1200" cap="none" spc="0" normalizeH="0" baseline="0" noProof="0" dirty="0">
              <a:ln>
                <a:noFill/>
              </a:ln>
              <a:solidFill>
                <a:srgbClr val="C6C6C6">
                  <a:lumMod val="60000"/>
                  <a:lumOff val="40000"/>
                </a:srgbClr>
              </a:solidFill>
              <a:effectLst/>
              <a:uLnTx/>
              <a:uFillTx/>
              <a:latin typeface="Arial" panose="020B0604020202020204"/>
              <a:ea typeface="+mn-ea"/>
              <a:cs typeface="+mn-cs"/>
            </a:endParaRPr>
          </a:p>
        </p:txBody>
      </p:sp>
      <p:sp>
        <p:nvSpPr>
          <p:cNvPr id="179" name="Rectangle 178">
            <a:extLst>
              <a:ext uri="{FF2B5EF4-FFF2-40B4-BE49-F238E27FC236}">
                <a16:creationId xmlns:a16="http://schemas.microsoft.com/office/drawing/2014/main" id="{FAF0FF7C-203E-4A23-AE9F-A03F7928A88A}"/>
              </a:ext>
            </a:extLst>
          </p:cNvPr>
          <p:cNvSpPr/>
          <p:nvPr/>
        </p:nvSpPr>
        <p:spPr>
          <a:xfrm>
            <a:off x="294640" y="5692170"/>
            <a:ext cx="9954260" cy="461665"/>
          </a:xfrm>
          <a:prstGeom prst="rect">
            <a:avLst/>
          </a:prstGeom>
        </p:spPr>
        <p:txBody>
          <a:bodyPr wrap="square">
            <a:sp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30000" noProof="0" dirty="0" err="1">
                <a:ln>
                  <a:noFill/>
                </a:ln>
                <a:solidFill>
                  <a:srgbClr val="FFFFFF"/>
                </a:solidFill>
                <a:effectLst/>
                <a:uLnTx/>
                <a:uFillTx/>
                <a:latin typeface="Arial" panose="020B0604020202020204"/>
                <a:ea typeface="+mn-ea"/>
                <a:cs typeface="+mn-cs"/>
              </a:rPr>
              <a:t>a</a:t>
            </a:r>
            <a:r>
              <a:rPr kumimoji="0" lang="en-GB" sz="1200" b="0" i="0" u="none" strike="noStrike" kern="1200" cap="none" spc="0" normalizeH="0" baseline="0" noProof="0" dirty="0" err="1">
                <a:ln>
                  <a:noFill/>
                </a:ln>
                <a:solidFill>
                  <a:srgbClr val="FFFFFF"/>
                </a:solidFill>
                <a:effectLst/>
                <a:uLnTx/>
                <a:uFillTx/>
                <a:latin typeface="Arial" panose="020B0604020202020204"/>
                <a:ea typeface="+mn-ea"/>
                <a:cs typeface="+mn-cs"/>
              </a:rPr>
              <a:t>Internal</a:t>
            </a: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t> estimate based on 2015 sales volumes and compliance rates for approved Novartis drugs in neurology and psychiatry. </a:t>
            </a:r>
            <a:b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br>
            <a:r>
              <a:rPr kumimoji="0" lang="en-GB" sz="1200" b="0" i="0" u="none" strike="noStrike" kern="1200" cap="none" spc="0" normalizeH="0" baseline="30000" noProof="0" dirty="0" err="1">
                <a:ln>
                  <a:noFill/>
                </a:ln>
                <a:solidFill>
                  <a:srgbClr val="FFFFFF"/>
                </a:solidFill>
                <a:effectLst/>
                <a:uLnTx/>
                <a:uFillTx/>
                <a:latin typeface="Arial" panose="020B0604020202020204"/>
                <a:ea typeface="+mn-ea"/>
                <a:cs typeface="+mn-cs"/>
              </a:rPr>
              <a:t>b</a:t>
            </a:r>
            <a:r>
              <a:rPr kumimoji="0" lang="en-GB" sz="1200" b="0" i="0" u="none" strike="noStrike" kern="1200" cap="none" spc="0" normalizeH="0" baseline="0" noProof="0" dirty="0" err="1">
                <a:ln>
                  <a:noFill/>
                </a:ln>
                <a:solidFill>
                  <a:srgbClr val="FFFFFF"/>
                </a:solidFill>
                <a:effectLst/>
                <a:uLnTx/>
                <a:uFillTx/>
                <a:latin typeface="Arial" panose="020B0604020202020204"/>
                <a:ea typeface="+mn-ea"/>
                <a:cs typeface="+mn-cs"/>
              </a:rPr>
              <a:t>Indications</a:t>
            </a: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t> vary depending on country. </a:t>
            </a:r>
            <a:r>
              <a:rPr kumimoji="0" lang="en-GB" sz="1200" b="0" i="0" u="none" strike="noStrike" kern="1200" cap="none" spc="0" normalizeH="0" baseline="30000" noProof="0" dirty="0" err="1">
                <a:ln>
                  <a:noFill/>
                </a:ln>
                <a:solidFill>
                  <a:srgbClr val="FFFFFF"/>
                </a:solidFill>
                <a:effectLst/>
                <a:uLnTx/>
                <a:uFillTx/>
                <a:latin typeface="Arial" panose="020B0604020202020204"/>
                <a:ea typeface="+mn-ea"/>
                <a:cs typeface="+mn-cs"/>
              </a:rPr>
              <a:t>c</a:t>
            </a:r>
            <a:r>
              <a:rPr kumimoji="0" lang="en-GB" sz="1200" b="0" i="0" u="none" strike="noStrike" kern="1200" cap="none" spc="0" normalizeH="0" baseline="0" noProof="0" dirty="0" err="1">
                <a:ln>
                  <a:noFill/>
                </a:ln>
                <a:solidFill>
                  <a:srgbClr val="FFFFFF"/>
                </a:solidFill>
                <a:effectLst/>
                <a:uLnTx/>
                <a:uFillTx/>
                <a:latin typeface="Arial" panose="020B0604020202020204"/>
                <a:ea typeface="+mn-ea"/>
                <a:cs typeface="+mn-cs"/>
              </a:rPr>
              <a:t>Selected</a:t>
            </a:r>
            <a:r>
              <a:rPr kumimoji="0" lang="en-GB" sz="1200" b="0" i="0" u="none" strike="noStrike" kern="1200" cap="none" spc="0" normalizeH="0" baseline="0" noProof="0" dirty="0">
                <a:ln>
                  <a:noFill/>
                </a:ln>
                <a:solidFill>
                  <a:srgbClr val="FFFFFF"/>
                </a:solidFill>
                <a:effectLst/>
                <a:uLnTx/>
                <a:uFillTx/>
                <a:latin typeface="Arial" panose="020B0604020202020204"/>
                <a:ea typeface="+mn-ea"/>
                <a:cs typeface="+mn-cs"/>
              </a:rPr>
              <a:t> development programs only shown, more in development</a:t>
            </a:r>
          </a:p>
        </p:txBody>
      </p:sp>
      <p:grpSp>
        <p:nvGrpSpPr>
          <p:cNvPr id="17" name="Group 16">
            <a:extLst>
              <a:ext uri="{FF2B5EF4-FFF2-40B4-BE49-F238E27FC236}">
                <a16:creationId xmlns:a16="http://schemas.microsoft.com/office/drawing/2014/main" id="{9CD24C87-1285-4885-BFF0-C6E9B147FBAD}"/>
              </a:ext>
            </a:extLst>
          </p:cNvPr>
          <p:cNvGrpSpPr/>
          <p:nvPr/>
        </p:nvGrpSpPr>
        <p:grpSpPr>
          <a:xfrm>
            <a:off x="2876134" y="1323053"/>
            <a:ext cx="2555178" cy="706347"/>
            <a:chOff x="2999801" y="1323053"/>
            <a:chExt cx="2555178" cy="706347"/>
          </a:xfrm>
        </p:grpSpPr>
        <p:sp>
          <p:nvSpPr>
            <p:cNvPr id="181" name="TextBox 180">
              <a:extLst>
                <a:ext uri="{FF2B5EF4-FFF2-40B4-BE49-F238E27FC236}">
                  <a16:creationId xmlns:a16="http://schemas.microsoft.com/office/drawing/2014/main" id="{9E1E5C62-779E-4514-AB17-252F7C86C59D}"/>
                </a:ext>
              </a:extLst>
            </p:cNvPr>
            <p:cNvSpPr txBox="1"/>
            <p:nvPr/>
          </p:nvSpPr>
          <p:spPr>
            <a:xfrm>
              <a:off x="3630950" y="1323053"/>
              <a:ext cx="1924029" cy="706347"/>
            </a:xfrm>
            <a:prstGeom prst="rect">
              <a:avLst/>
            </a:prstGeom>
            <a:noFill/>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More than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2 million </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patients treated annually</a:t>
              </a:r>
              <a:r>
                <a:rPr kumimoji="0" lang="en-GB" sz="1400" b="0" i="0" u="none" strike="noStrike" kern="1200" cap="none" spc="0" normalizeH="0" baseline="30000" noProof="0" dirty="0">
                  <a:ln>
                    <a:noFill/>
                  </a:ln>
                  <a:solidFill>
                    <a:srgbClr val="FFFFFF"/>
                  </a:solidFill>
                  <a:effectLst/>
                  <a:uLnTx/>
                  <a:uFillTx/>
                  <a:latin typeface="Arial" panose="020B0604020202020204"/>
                  <a:ea typeface="+mn-ea"/>
                  <a:cs typeface="+mn-cs"/>
                </a:rPr>
                <a:t>a</a:t>
              </a:r>
            </a:p>
          </p:txBody>
        </p:sp>
        <p:grpSp>
          <p:nvGrpSpPr>
            <p:cNvPr id="184" name="Group 183">
              <a:extLst>
                <a:ext uri="{FF2B5EF4-FFF2-40B4-BE49-F238E27FC236}">
                  <a16:creationId xmlns:a16="http://schemas.microsoft.com/office/drawing/2014/main" id="{C43671ED-88BA-48B5-84CA-50E2B2E0CDA3}"/>
                </a:ext>
              </a:extLst>
            </p:cNvPr>
            <p:cNvGrpSpPr/>
            <p:nvPr/>
          </p:nvGrpSpPr>
          <p:grpSpPr>
            <a:xfrm>
              <a:off x="2999801" y="1365663"/>
              <a:ext cx="621127" cy="621127"/>
              <a:chOff x="4178381" y="2532066"/>
              <a:chExt cx="621127" cy="621127"/>
            </a:xfrm>
          </p:grpSpPr>
          <p:sp>
            <p:nvSpPr>
              <p:cNvPr id="185" name="Oval 184">
                <a:extLst>
                  <a:ext uri="{FF2B5EF4-FFF2-40B4-BE49-F238E27FC236}">
                    <a16:creationId xmlns:a16="http://schemas.microsoft.com/office/drawing/2014/main" id="{0937FAFB-2C92-462E-B61B-0E662245A5AB}"/>
                  </a:ext>
                </a:extLst>
              </p:cNvPr>
              <p:cNvSpPr/>
              <p:nvPr/>
            </p:nvSpPr>
            <p:spPr>
              <a:xfrm>
                <a:off x="4178381" y="2532066"/>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86" name="Picture 185" descr="A close up of a logo&#10;&#10;Description automatically generated">
                <a:extLst>
                  <a:ext uri="{FF2B5EF4-FFF2-40B4-BE49-F238E27FC236}">
                    <a16:creationId xmlns:a16="http://schemas.microsoft.com/office/drawing/2014/main" id="{907C62BB-6307-429C-8496-59861C89F2AF}"/>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4179691" y="2533376"/>
                <a:ext cx="618507" cy="618507"/>
              </a:xfrm>
              <a:prstGeom prst="rect">
                <a:avLst/>
              </a:prstGeom>
            </p:spPr>
          </p:pic>
        </p:grpSp>
      </p:grpSp>
      <p:grpSp>
        <p:nvGrpSpPr>
          <p:cNvPr id="16" name="Group 15">
            <a:extLst>
              <a:ext uri="{FF2B5EF4-FFF2-40B4-BE49-F238E27FC236}">
                <a16:creationId xmlns:a16="http://schemas.microsoft.com/office/drawing/2014/main" id="{BEFE842B-DD87-40AA-A969-D4C9562F3D38}"/>
              </a:ext>
            </a:extLst>
          </p:cNvPr>
          <p:cNvGrpSpPr/>
          <p:nvPr/>
        </p:nvGrpSpPr>
        <p:grpSpPr>
          <a:xfrm>
            <a:off x="345004" y="1323053"/>
            <a:ext cx="2497256" cy="706347"/>
            <a:chOff x="345004" y="1323053"/>
            <a:chExt cx="2497256" cy="706347"/>
          </a:xfrm>
        </p:grpSpPr>
        <p:sp>
          <p:nvSpPr>
            <p:cNvPr id="180" name="TextBox 179">
              <a:extLst>
                <a:ext uri="{FF2B5EF4-FFF2-40B4-BE49-F238E27FC236}">
                  <a16:creationId xmlns:a16="http://schemas.microsoft.com/office/drawing/2014/main" id="{6AC8B728-FA27-4CC2-916D-36A0FCC7FC5D}"/>
                </a:ext>
              </a:extLst>
            </p:cNvPr>
            <p:cNvSpPr txBox="1"/>
            <p:nvPr/>
          </p:nvSpPr>
          <p:spPr>
            <a:xfrm>
              <a:off x="980376" y="1323053"/>
              <a:ext cx="1861884" cy="706347"/>
            </a:xfrm>
            <a:prstGeom prst="rect">
              <a:avLst/>
            </a:prstGeom>
            <a:noFill/>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More than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3000</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dedicated associates in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90</a:t>
              </a: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 countries</a:t>
              </a:r>
              <a:endParaRPr kumimoji="0" lang="en-GB" sz="1400" b="0" i="0" u="none" strike="noStrike" kern="1200" cap="none" spc="0" normalizeH="0" baseline="30000" noProof="0" dirty="0">
                <a:ln>
                  <a:noFill/>
                </a:ln>
                <a:solidFill>
                  <a:srgbClr val="FFFFFF"/>
                </a:solidFill>
                <a:effectLst/>
                <a:uLnTx/>
                <a:uFillTx/>
                <a:latin typeface="Arial" panose="020B0604020202020204"/>
                <a:ea typeface="+mn-ea"/>
                <a:cs typeface="+mn-cs"/>
              </a:endParaRPr>
            </a:p>
          </p:txBody>
        </p:sp>
        <p:grpSp>
          <p:nvGrpSpPr>
            <p:cNvPr id="187" name="Group 186">
              <a:extLst>
                <a:ext uri="{FF2B5EF4-FFF2-40B4-BE49-F238E27FC236}">
                  <a16:creationId xmlns:a16="http://schemas.microsoft.com/office/drawing/2014/main" id="{F1EA697A-A53F-450F-8A06-EB72EF33A037}"/>
                </a:ext>
              </a:extLst>
            </p:cNvPr>
            <p:cNvGrpSpPr/>
            <p:nvPr/>
          </p:nvGrpSpPr>
          <p:grpSpPr>
            <a:xfrm>
              <a:off x="345004" y="1350147"/>
              <a:ext cx="652159" cy="652159"/>
              <a:chOff x="936824" y="2499724"/>
              <a:chExt cx="652159" cy="652159"/>
            </a:xfrm>
          </p:grpSpPr>
          <p:sp>
            <p:nvSpPr>
              <p:cNvPr id="188" name="Oval 187">
                <a:extLst>
                  <a:ext uri="{FF2B5EF4-FFF2-40B4-BE49-F238E27FC236}">
                    <a16:creationId xmlns:a16="http://schemas.microsoft.com/office/drawing/2014/main" id="{C2F2E216-BCD0-48E9-B677-E37A5439C0FA}"/>
                  </a:ext>
                </a:extLst>
              </p:cNvPr>
              <p:cNvSpPr/>
              <p:nvPr/>
            </p:nvSpPr>
            <p:spPr>
              <a:xfrm>
                <a:off x="952340" y="2515240"/>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89" name="Picture 188" descr="A close up of a necklace&#10;&#10;Description automatically generated">
                <a:extLst>
                  <a:ext uri="{FF2B5EF4-FFF2-40B4-BE49-F238E27FC236}">
                    <a16:creationId xmlns:a16="http://schemas.microsoft.com/office/drawing/2014/main" id="{A898A5D3-79DA-4DB2-BC34-2E0176707176}"/>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936824" y="2499724"/>
                <a:ext cx="652159" cy="652159"/>
              </a:xfrm>
              <a:prstGeom prst="rect">
                <a:avLst/>
              </a:prstGeom>
            </p:spPr>
          </p:pic>
        </p:grpSp>
      </p:grpSp>
      <p:grpSp>
        <p:nvGrpSpPr>
          <p:cNvPr id="190" name="Group 189">
            <a:extLst>
              <a:ext uri="{FF2B5EF4-FFF2-40B4-BE49-F238E27FC236}">
                <a16:creationId xmlns:a16="http://schemas.microsoft.com/office/drawing/2014/main" id="{71307490-2D00-47FD-9578-5AD46E76C6CA}"/>
              </a:ext>
            </a:extLst>
          </p:cNvPr>
          <p:cNvGrpSpPr/>
          <p:nvPr/>
        </p:nvGrpSpPr>
        <p:grpSpPr>
          <a:xfrm>
            <a:off x="5198486" y="1365663"/>
            <a:ext cx="621127" cy="621127"/>
            <a:chOff x="7152817" y="2514064"/>
            <a:chExt cx="621127" cy="621127"/>
          </a:xfrm>
        </p:grpSpPr>
        <p:sp>
          <p:nvSpPr>
            <p:cNvPr id="191" name="Oval 190">
              <a:extLst>
                <a:ext uri="{FF2B5EF4-FFF2-40B4-BE49-F238E27FC236}">
                  <a16:creationId xmlns:a16="http://schemas.microsoft.com/office/drawing/2014/main" id="{21541062-EEA3-4603-B484-00098D4B48A5}"/>
                </a:ext>
              </a:extLst>
            </p:cNvPr>
            <p:cNvSpPr/>
            <p:nvPr/>
          </p:nvSpPr>
          <p:spPr>
            <a:xfrm>
              <a:off x="7152817" y="2514064"/>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pic>
          <p:nvPicPr>
            <p:cNvPr id="192" name="Picture 191" descr="A close up of a logo&#10;&#10;Description automatically generated">
              <a:extLst>
                <a:ext uri="{FF2B5EF4-FFF2-40B4-BE49-F238E27FC236}">
                  <a16:creationId xmlns:a16="http://schemas.microsoft.com/office/drawing/2014/main" id="{56A6976D-54E0-4AB0-85E3-D07ABBB006C8}"/>
                </a:ext>
              </a:extLst>
            </p:cNvPr>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7154127" y="2515374"/>
              <a:ext cx="618507" cy="618507"/>
            </a:xfrm>
            <a:prstGeom prst="rect">
              <a:avLst/>
            </a:prstGeom>
          </p:spPr>
        </p:pic>
      </p:grpSp>
      <p:grpSp>
        <p:nvGrpSpPr>
          <p:cNvPr id="14" name="View all">
            <a:extLst>
              <a:ext uri="{FF2B5EF4-FFF2-40B4-BE49-F238E27FC236}">
                <a16:creationId xmlns:a16="http://schemas.microsoft.com/office/drawing/2014/main" id="{3A8260C0-CF65-493E-A622-74E9DFBCAFA1}"/>
              </a:ext>
            </a:extLst>
          </p:cNvPr>
          <p:cNvGrpSpPr/>
          <p:nvPr/>
        </p:nvGrpSpPr>
        <p:grpSpPr>
          <a:xfrm>
            <a:off x="3736993" y="5352584"/>
            <a:ext cx="1068641" cy="330200"/>
            <a:chOff x="9001443" y="5092700"/>
            <a:chExt cx="1242725" cy="330200"/>
          </a:xfrm>
        </p:grpSpPr>
        <p:sp>
          <p:nvSpPr>
            <p:cNvPr id="226" name="Rectangle: Rounded Corners 225">
              <a:extLst>
                <a:ext uri="{FF2B5EF4-FFF2-40B4-BE49-F238E27FC236}">
                  <a16:creationId xmlns:a16="http://schemas.microsoft.com/office/drawing/2014/main" id="{7B617D2E-1ACF-4EEA-AA7B-AF2D6E9FDAB0}"/>
                </a:ext>
              </a:extLst>
            </p:cNvPr>
            <p:cNvSpPr/>
            <p:nvPr/>
          </p:nvSpPr>
          <p:spPr>
            <a:xfrm>
              <a:off x="9001443" y="5092700"/>
              <a:ext cx="124272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VIEW ALL</a:t>
              </a:r>
            </a:p>
          </p:txBody>
        </p:sp>
        <p:sp>
          <p:nvSpPr>
            <p:cNvPr id="234" name="Freeform: Shape 233">
              <a:extLst>
                <a:ext uri="{FF2B5EF4-FFF2-40B4-BE49-F238E27FC236}">
                  <a16:creationId xmlns:a16="http://schemas.microsoft.com/office/drawing/2014/main" id="{BCCD0B3C-6E64-480A-98C7-4F5E6764F749}"/>
                </a:ext>
              </a:extLst>
            </p:cNvPr>
            <p:cNvSpPr/>
            <p:nvPr/>
          </p:nvSpPr>
          <p:spPr>
            <a:xfrm>
              <a:off x="100242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61" name="Group 360">
            <a:extLst>
              <a:ext uri="{FF2B5EF4-FFF2-40B4-BE49-F238E27FC236}">
                <a16:creationId xmlns:a16="http://schemas.microsoft.com/office/drawing/2014/main" id="{17356AC6-44C4-437B-B895-42DE24AE2D1B}"/>
              </a:ext>
            </a:extLst>
          </p:cNvPr>
          <p:cNvGrpSpPr/>
          <p:nvPr/>
        </p:nvGrpSpPr>
        <p:grpSpPr>
          <a:xfrm>
            <a:off x="314386" y="3108621"/>
            <a:ext cx="10715564" cy="1038462"/>
            <a:chOff x="314386" y="3336404"/>
            <a:chExt cx="10158860" cy="984511"/>
          </a:xfrm>
        </p:grpSpPr>
        <p:sp>
          <p:nvSpPr>
            <p:cNvPr id="362" name="TextBox 361">
              <a:extLst>
                <a:ext uri="{FF2B5EF4-FFF2-40B4-BE49-F238E27FC236}">
                  <a16:creationId xmlns:a16="http://schemas.microsoft.com/office/drawing/2014/main" id="{DE499147-3D35-40B2-8C3A-3C0DB5074233}"/>
                </a:ext>
              </a:extLst>
            </p:cNvPr>
            <p:cNvSpPr txBox="1"/>
            <p:nvPr/>
          </p:nvSpPr>
          <p:spPr>
            <a:xfrm>
              <a:off x="408111" y="3404560"/>
              <a:ext cx="2778781"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1946</a:t>
              </a:r>
              <a:endParaRPr kumimoji="0" lang="en-GB" sz="1100" b="0" i="0" u="none" strike="noStrike" kern="1200" cap="none" spc="0" normalizeH="0" baseline="30000" noProof="0" dirty="0">
                <a:ln>
                  <a:noFill/>
                </a:ln>
                <a:solidFill>
                  <a:schemeClr val="accent2">
                    <a:lumMod val="40000"/>
                    <a:lumOff val="60000"/>
                  </a:schemeClr>
                </a:solidFill>
                <a:effectLst/>
                <a:uLnTx/>
                <a:uFillTx/>
                <a:latin typeface="Arial" panose="020B0604020202020204"/>
                <a:ea typeface="+mn-ea"/>
                <a:cs typeface="+mn-cs"/>
              </a:endParaRPr>
            </a:p>
          </p:txBody>
        </p:sp>
        <p:sp>
          <p:nvSpPr>
            <p:cNvPr id="363" name="TextBox 362">
              <a:extLst>
                <a:ext uri="{FF2B5EF4-FFF2-40B4-BE49-F238E27FC236}">
                  <a16:creationId xmlns:a16="http://schemas.microsoft.com/office/drawing/2014/main" id="{68427F98-A0BD-4746-8029-504210E5E692}"/>
                </a:ext>
              </a:extLst>
            </p:cNvPr>
            <p:cNvSpPr txBox="1"/>
            <p:nvPr/>
          </p:nvSpPr>
          <p:spPr>
            <a:xfrm>
              <a:off x="1887204" y="3988538"/>
              <a:ext cx="2445344" cy="323154"/>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1960</a:t>
              </a:r>
              <a:r>
                <a:rPr kumimoji="0" lang="en-GB" sz="17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 – </a:t>
              </a: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1970 </a:t>
              </a:r>
              <a:endParaRPr kumimoji="0" lang="en-GB" sz="1100" b="0" i="0" u="none" strike="noStrike" kern="1200" cap="none" spc="0" normalizeH="0" baseline="30000" noProof="0" dirty="0">
                <a:ln>
                  <a:noFill/>
                </a:ln>
                <a:solidFill>
                  <a:schemeClr val="accent2">
                    <a:lumMod val="40000"/>
                    <a:lumOff val="60000"/>
                  </a:schemeClr>
                </a:solidFill>
                <a:effectLst/>
                <a:uLnTx/>
                <a:uFillTx/>
                <a:latin typeface="Arial" panose="020B0604020202020204"/>
                <a:ea typeface="+mn-ea"/>
                <a:cs typeface="+mn-cs"/>
              </a:endParaRPr>
            </a:p>
          </p:txBody>
        </p:sp>
        <p:sp>
          <p:nvSpPr>
            <p:cNvPr id="364" name="TextBox 363">
              <a:extLst>
                <a:ext uri="{FF2B5EF4-FFF2-40B4-BE49-F238E27FC236}">
                  <a16:creationId xmlns:a16="http://schemas.microsoft.com/office/drawing/2014/main" id="{62F2B648-BA25-46AC-907E-5D3487BCD3C9}"/>
                </a:ext>
              </a:extLst>
            </p:cNvPr>
            <p:cNvSpPr txBox="1"/>
            <p:nvPr/>
          </p:nvSpPr>
          <p:spPr>
            <a:xfrm>
              <a:off x="4629287" y="3997761"/>
              <a:ext cx="4080543" cy="323154"/>
            </a:xfrm>
            <a:prstGeom prst="rect">
              <a:avLst/>
            </a:prstGeom>
            <a:noFill/>
            <a:ln>
              <a:noFill/>
            </a:ln>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2000 – 2009 </a:t>
              </a:r>
              <a:endParaRPr kumimoji="0" lang="en-GB" sz="1100" b="0" i="0" u="none" strike="noStrike" kern="1200" cap="none" spc="0" normalizeH="0" baseline="30000" noProof="0" dirty="0">
                <a:ln>
                  <a:noFill/>
                </a:ln>
                <a:solidFill>
                  <a:schemeClr val="accent2">
                    <a:lumMod val="40000"/>
                    <a:lumOff val="60000"/>
                  </a:schemeClr>
                </a:solidFill>
                <a:effectLst/>
                <a:uLnTx/>
                <a:uFillTx/>
                <a:latin typeface="Arial" panose="020B0604020202020204"/>
                <a:ea typeface="+mn-ea"/>
                <a:cs typeface="+mn-cs"/>
              </a:endParaRPr>
            </a:p>
          </p:txBody>
        </p:sp>
        <p:sp>
          <p:nvSpPr>
            <p:cNvPr id="365" name="TextBox 364">
              <a:extLst>
                <a:ext uri="{FF2B5EF4-FFF2-40B4-BE49-F238E27FC236}">
                  <a16:creationId xmlns:a16="http://schemas.microsoft.com/office/drawing/2014/main" id="{3C07A92E-2A1A-463F-B27E-D6838A0B32E4}"/>
                </a:ext>
              </a:extLst>
            </p:cNvPr>
            <p:cNvSpPr txBox="1"/>
            <p:nvPr/>
          </p:nvSpPr>
          <p:spPr>
            <a:xfrm>
              <a:off x="3403601" y="3404559"/>
              <a:ext cx="3296719"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1980 – 1999 </a:t>
              </a:r>
              <a:endParaRPr kumimoji="0" lang="en-GB" sz="1100" b="0" i="0" u="none" strike="noStrike" kern="1200" cap="none" spc="0" normalizeH="0" baseline="30000" noProof="0" dirty="0">
                <a:ln>
                  <a:noFill/>
                </a:ln>
                <a:solidFill>
                  <a:schemeClr val="accent2">
                    <a:lumMod val="40000"/>
                    <a:lumOff val="60000"/>
                  </a:schemeClr>
                </a:solidFill>
                <a:effectLst/>
                <a:uLnTx/>
                <a:uFillTx/>
                <a:latin typeface="Arial" panose="020B0604020202020204"/>
                <a:ea typeface="+mn-ea"/>
                <a:cs typeface="+mn-cs"/>
              </a:endParaRPr>
            </a:p>
          </p:txBody>
        </p:sp>
        <p:sp>
          <p:nvSpPr>
            <p:cNvPr id="366" name="TextBox 365">
              <a:extLst>
                <a:ext uri="{FF2B5EF4-FFF2-40B4-BE49-F238E27FC236}">
                  <a16:creationId xmlns:a16="http://schemas.microsoft.com/office/drawing/2014/main" id="{9A497436-21CB-4611-A94A-82959C9776E8}"/>
                </a:ext>
              </a:extLst>
            </p:cNvPr>
            <p:cNvSpPr txBox="1"/>
            <p:nvPr/>
          </p:nvSpPr>
          <p:spPr>
            <a:xfrm>
              <a:off x="6321462" y="3404559"/>
              <a:ext cx="4151784" cy="323154"/>
            </a:xfrm>
            <a:prstGeom prst="rect">
              <a:avLst/>
            </a:prstGeom>
            <a:noFill/>
            <a:ln>
              <a:noFill/>
            </a:ln>
          </p:spPr>
          <p:txBody>
            <a:bodyPr wrap="square" rtlCol="0" anchor="b" anchorCtr="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2010 – 2019</a:t>
              </a:r>
              <a:endParaRPr kumimoji="0" lang="en-GB" sz="1100" b="0" i="0" u="none" strike="noStrike" kern="1200" cap="none" spc="0" normalizeH="0" baseline="30000" noProof="0" dirty="0">
                <a:ln>
                  <a:noFill/>
                </a:ln>
                <a:solidFill>
                  <a:schemeClr val="accent2">
                    <a:lumMod val="40000"/>
                    <a:lumOff val="60000"/>
                  </a:schemeClr>
                </a:solidFill>
                <a:effectLst/>
                <a:uLnTx/>
                <a:uFillTx/>
                <a:latin typeface="Arial" panose="020B0604020202020204"/>
                <a:ea typeface="+mn-ea"/>
                <a:cs typeface="+mn-cs"/>
              </a:endParaRPr>
            </a:p>
          </p:txBody>
        </p:sp>
        <p:sp>
          <p:nvSpPr>
            <p:cNvPr id="367" name="TextBox 366">
              <a:extLst>
                <a:ext uri="{FF2B5EF4-FFF2-40B4-BE49-F238E27FC236}">
                  <a16:creationId xmlns:a16="http://schemas.microsoft.com/office/drawing/2014/main" id="{37B34930-86E2-451F-8D9C-32B627400BBD}"/>
                </a:ext>
              </a:extLst>
            </p:cNvPr>
            <p:cNvSpPr txBox="1"/>
            <p:nvPr/>
          </p:nvSpPr>
          <p:spPr>
            <a:xfrm>
              <a:off x="6780820" y="3988538"/>
              <a:ext cx="3373927" cy="323154"/>
            </a:xfrm>
            <a:prstGeom prst="rect">
              <a:avLst/>
            </a:prstGeom>
            <a:noFill/>
            <a:ln>
              <a:noFill/>
            </a:ln>
          </p:spPr>
          <p:txBody>
            <a:bodyPr wrap="square" rtlCol="0">
              <a:spAutoFit/>
            </a:bodyPr>
            <a:lstStyle/>
            <a:p>
              <a:pPr marL="0" marR="0" lvl="0" indent="0" algn="r" defTabSz="1219170" rtl="0" eaLnBrk="1" fontAlgn="auto" latinLnBrk="0" hangingPunct="1">
                <a:lnSpc>
                  <a:spcPct val="95000"/>
                </a:lnSpc>
                <a:spcBef>
                  <a:spcPts val="0"/>
                </a:spcBef>
                <a:spcAft>
                  <a:spcPts val="500"/>
                </a:spcAft>
                <a:buClrTx/>
                <a:buSzTx/>
                <a:buFontTx/>
                <a:buNone/>
                <a:tabLst/>
                <a:defRPr/>
              </a:pPr>
              <a:r>
                <a:rPr kumimoji="0" lang="en-GB" sz="1700" b="1" i="0" u="none" strike="noStrike" kern="1200" cap="none" spc="0" normalizeH="0" baseline="0" noProof="0" dirty="0">
                  <a:ln>
                    <a:noFill/>
                  </a:ln>
                  <a:solidFill>
                    <a:schemeClr val="accent2">
                      <a:lumMod val="40000"/>
                      <a:lumOff val="60000"/>
                    </a:schemeClr>
                  </a:solidFill>
                  <a:effectLst/>
                  <a:uLnTx/>
                  <a:uFillTx/>
                  <a:latin typeface="Arial Black" panose="020B0A04020102020204"/>
                  <a:ea typeface="+mn-ea"/>
                  <a:cs typeface="+mn-cs"/>
                </a:rPr>
                <a:t>Currently in </a:t>
              </a:r>
              <a:r>
                <a:rPr kumimoji="0" lang="en-GB" sz="1700" b="1" i="0" u="none" strike="noStrike" kern="1200" cap="none" spc="0" normalizeH="0" baseline="0" noProof="0" dirty="0" err="1">
                  <a:ln>
                    <a:noFill/>
                  </a:ln>
                  <a:solidFill>
                    <a:schemeClr val="accent2">
                      <a:lumMod val="40000"/>
                      <a:lumOff val="60000"/>
                    </a:schemeClr>
                  </a:solidFill>
                  <a:effectLst/>
                  <a:uLnTx/>
                  <a:uFillTx/>
                  <a:latin typeface="Arial Black" panose="020B0A04020102020204"/>
                  <a:ea typeface="+mn-ea"/>
                  <a:cs typeface="+mn-cs"/>
                </a:rPr>
                <a:t>development</a:t>
              </a:r>
              <a:r>
                <a:rPr kumimoji="0" lang="en-GB" sz="1700" b="1" i="0" u="none" strike="noStrike" kern="1200" cap="none" spc="0" normalizeH="0" baseline="30000" noProof="0" dirty="0" err="1">
                  <a:ln>
                    <a:noFill/>
                  </a:ln>
                  <a:solidFill>
                    <a:schemeClr val="accent2">
                      <a:lumMod val="40000"/>
                      <a:lumOff val="60000"/>
                    </a:schemeClr>
                  </a:solidFill>
                  <a:effectLst/>
                  <a:uLnTx/>
                  <a:uFillTx/>
                  <a:latin typeface="Arial Black" panose="020B0A04020102020204"/>
                  <a:ea typeface="+mn-ea"/>
                  <a:cs typeface="+mn-cs"/>
                </a:rPr>
                <a:t>c</a:t>
              </a:r>
              <a:endParaRPr kumimoji="0" lang="en-GB" sz="1100" b="0" i="0" u="none" strike="noStrike" kern="1200" cap="none" spc="0" normalizeH="0" baseline="30000" noProof="0" dirty="0">
                <a:ln>
                  <a:noFill/>
                </a:ln>
                <a:solidFill>
                  <a:schemeClr val="accent2">
                    <a:lumMod val="40000"/>
                    <a:lumOff val="60000"/>
                  </a:schemeClr>
                </a:solidFill>
                <a:effectLst/>
                <a:uLnTx/>
                <a:uFillTx/>
                <a:latin typeface="Arial" panose="020B0604020202020204"/>
                <a:ea typeface="+mn-ea"/>
                <a:cs typeface="+mn-cs"/>
              </a:endParaRPr>
            </a:p>
          </p:txBody>
        </p:sp>
        <p:cxnSp>
          <p:nvCxnSpPr>
            <p:cNvPr id="368" name="Straight Connector 367">
              <a:extLst>
                <a:ext uri="{FF2B5EF4-FFF2-40B4-BE49-F238E27FC236}">
                  <a16:creationId xmlns:a16="http://schemas.microsoft.com/office/drawing/2014/main" id="{F7B4D14C-2B95-4AA6-86A5-F64C84267E14}"/>
                </a:ext>
              </a:extLst>
            </p:cNvPr>
            <p:cNvCxnSpPr/>
            <p:nvPr/>
          </p:nvCxnSpPr>
          <p:spPr>
            <a:xfrm>
              <a:off x="372108" y="3813048"/>
              <a:ext cx="9793088"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69" name="Group 368">
              <a:extLst>
                <a:ext uri="{FF2B5EF4-FFF2-40B4-BE49-F238E27FC236}">
                  <a16:creationId xmlns:a16="http://schemas.microsoft.com/office/drawing/2014/main" id="{78337779-0D72-4A06-B868-34991AAA368B}"/>
                </a:ext>
              </a:extLst>
            </p:cNvPr>
            <p:cNvGrpSpPr/>
            <p:nvPr/>
          </p:nvGrpSpPr>
          <p:grpSpPr>
            <a:xfrm>
              <a:off x="314386" y="3336404"/>
              <a:ext cx="157202" cy="540514"/>
              <a:chOff x="1609786" y="4437112"/>
              <a:chExt cx="157202" cy="540514"/>
            </a:xfrm>
          </p:grpSpPr>
          <p:cxnSp>
            <p:nvCxnSpPr>
              <p:cNvPr id="385" name="Straight Arrow Connector 384">
                <a:extLst>
                  <a:ext uri="{FF2B5EF4-FFF2-40B4-BE49-F238E27FC236}">
                    <a16:creationId xmlns:a16="http://schemas.microsoft.com/office/drawing/2014/main" id="{84FC844B-C651-409F-93F5-4CC780AC6304}"/>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6" name="Oval 385">
                <a:extLst>
                  <a:ext uri="{FF2B5EF4-FFF2-40B4-BE49-F238E27FC236}">
                    <a16:creationId xmlns:a16="http://schemas.microsoft.com/office/drawing/2014/main" id="{5E020BC7-8C62-4228-891D-E13BD4923C3E}"/>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chemeClr val="accent2">
                      <a:lumMod val="40000"/>
                      <a:lumOff val="60000"/>
                    </a:schemeClr>
                  </a:solidFill>
                  <a:effectLst/>
                  <a:uLnTx/>
                  <a:uFillTx/>
                  <a:latin typeface="Arial" panose="020B0604020202020204"/>
                  <a:ea typeface="+mn-ea"/>
                  <a:cs typeface="+mn-cs"/>
                </a:endParaRPr>
              </a:p>
            </p:txBody>
          </p:sp>
        </p:grpSp>
        <p:grpSp>
          <p:nvGrpSpPr>
            <p:cNvPr id="370" name="Group 369">
              <a:extLst>
                <a:ext uri="{FF2B5EF4-FFF2-40B4-BE49-F238E27FC236}">
                  <a16:creationId xmlns:a16="http://schemas.microsoft.com/office/drawing/2014/main" id="{19C4F4E3-D011-4EF7-9620-8A7A6B09BD20}"/>
                </a:ext>
              </a:extLst>
            </p:cNvPr>
            <p:cNvGrpSpPr/>
            <p:nvPr/>
          </p:nvGrpSpPr>
          <p:grpSpPr>
            <a:xfrm rot="10800000">
              <a:off x="4548573" y="3719716"/>
              <a:ext cx="157202" cy="540514"/>
              <a:chOff x="1609786" y="4437112"/>
              <a:chExt cx="157202" cy="540514"/>
            </a:xfrm>
          </p:grpSpPr>
          <p:cxnSp>
            <p:nvCxnSpPr>
              <p:cNvPr id="383" name="Straight Arrow Connector 382">
                <a:extLst>
                  <a:ext uri="{FF2B5EF4-FFF2-40B4-BE49-F238E27FC236}">
                    <a16:creationId xmlns:a16="http://schemas.microsoft.com/office/drawing/2014/main" id="{3EEAC083-684C-42D5-9B1A-B24D5819413E}"/>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4" name="Oval 383">
                <a:extLst>
                  <a:ext uri="{FF2B5EF4-FFF2-40B4-BE49-F238E27FC236}">
                    <a16:creationId xmlns:a16="http://schemas.microsoft.com/office/drawing/2014/main" id="{D6660E06-6D9B-4BEE-BF9B-848DFE23471F}"/>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chemeClr val="accent2">
                      <a:lumMod val="40000"/>
                      <a:lumOff val="60000"/>
                    </a:schemeClr>
                  </a:solidFill>
                  <a:effectLst/>
                  <a:uLnTx/>
                  <a:uFillTx/>
                  <a:latin typeface="Arial" panose="020B0604020202020204"/>
                  <a:ea typeface="+mn-ea"/>
                  <a:cs typeface="+mn-cs"/>
                </a:endParaRPr>
              </a:p>
            </p:txBody>
          </p:sp>
        </p:grpSp>
        <p:grpSp>
          <p:nvGrpSpPr>
            <p:cNvPr id="371" name="Group 370">
              <a:extLst>
                <a:ext uri="{FF2B5EF4-FFF2-40B4-BE49-F238E27FC236}">
                  <a16:creationId xmlns:a16="http://schemas.microsoft.com/office/drawing/2014/main" id="{5B63F7DB-F84A-481D-BD5E-3E67BAF8B5C5}"/>
                </a:ext>
              </a:extLst>
            </p:cNvPr>
            <p:cNvGrpSpPr/>
            <p:nvPr/>
          </p:nvGrpSpPr>
          <p:grpSpPr>
            <a:xfrm>
              <a:off x="6231235" y="3336404"/>
              <a:ext cx="157202" cy="540514"/>
              <a:chOff x="1609786" y="4437112"/>
              <a:chExt cx="157202" cy="540514"/>
            </a:xfrm>
          </p:grpSpPr>
          <p:cxnSp>
            <p:nvCxnSpPr>
              <p:cNvPr id="381" name="Straight Arrow Connector 380">
                <a:extLst>
                  <a:ext uri="{FF2B5EF4-FFF2-40B4-BE49-F238E27FC236}">
                    <a16:creationId xmlns:a16="http://schemas.microsoft.com/office/drawing/2014/main" id="{4DBEB654-DCE8-4D17-B284-6FF20C9B6E54}"/>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2" name="Oval 381">
                <a:extLst>
                  <a:ext uri="{FF2B5EF4-FFF2-40B4-BE49-F238E27FC236}">
                    <a16:creationId xmlns:a16="http://schemas.microsoft.com/office/drawing/2014/main" id="{A2D52F60-6349-48B1-8870-1DD2B9416B35}"/>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chemeClr val="accent2">
                      <a:lumMod val="40000"/>
                      <a:lumOff val="60000"/>
                    </a:schemeClr>
                  </a:solidFill>
                  <a:effectLst/>
                  <a:uLnTx/>
                  <a:uFillTx/>
                  <a:latin typeface="Arial" panose="020B0604020202020204"/>
                  <a:ea typeface="+mn-ea"/>
                  <a:cs typeface="+mn-cs"/>
                </a:endParaRPr>
              </a:p>
            </p:txBody>
          </p:sp>
        </p:grpSp>
        <p:grpSp>
          <p:nvGrpSpPr>
            <p:cNvPr id="372" name="Group 371">
              <a:extLst>
                <a:ext uri="{FF2B5EF4-FFF2-40B4-BE49-F238E27FC236}">
                  <a16:creationId xmlns:a16="http://schemas.microsoft.com/office/drawing/2014/main" id="{94F6947A-A769-4CEA-B3FA-0FE8969782EA}"/>
                </a:ext>
              </a:extLst>
            </p:cNvPr>
            <p:cNvGrpSpPr/>
            <p:nvPr/>
          </p:nvGrpSpPr>
          <p:grpSpPr>
            <a:xfrm rot="10800000">
              <a:off x="10188014" y="3719716"/>
              <a:ext cx="157202" cy="540514"/>
              <a:chOff x="1609786" y="4437112"/>
              <a:chExt cx="157202" cy="540514"/>
            </a:xfrm>
          </p:grpSpPr>
          <p:cxnSp>
            <p:nvCxnSpPr>
              <p:cNvPr id="379" name="Straight Arrow Connector 378">
                <a:extLst>
                  <a:ext uri="{FF2B5EF4-FFF2-40B4-BE49-F238E27FC236}">
                    <a16:creationId xmlns:a16="http://schemas.microsoft.com/office/drawing/2014/main" id="{18B7110F-D642-4C4C-A38F-A79F81EC7A05}"/>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80" name="Oval 379">
                <a:extLst>
                  <a:ext uri="{FF2B5EF4-FFF2-40B4-BE49-F238E27FC236}">
                    <a16:creationId xmlns:a16="http://schemas.microsoft.com/office/drawing/2014/main" id="{31E8BF81-B0FC-4770-920D-972DF14C97E1}"/>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chemeClr val="accent2">
                      <a:lumMod val="40000"/>
                      <a:lumOff val="60000"/>
                    </a:schemeClr>
                  </a:solidFill>
                  <a:effectLst/>
                  <a:uLnTx/>
                  <a:uFillTx/>
                  <a:latin typeface="Arial" panose="020B0604020202020204"/>
                  <a:ea typeface="+mn-ea"/>
                  <a:cs typeface="+mn-cs"/>
                </a:endParaRPr>
              </a:p>
            </p:txBody>
          </p:sp>
        </p:grpSp>
        <p:grpSp>
          <p:nvGrpSpPr>
            <p:cNvPr id="373" name="Group 372">
              <a:extLst>
                <a:ext uri="{FF2B5EF4-FFF2-40B4-BE49-F238E27FC236}">
                  <a16:creationId xmlns:a16="http://schemas.microsoft.com/office/drawing/2014/main" id="{F527E94A-1950-4530-AFF5-0B866F520EEB}"/>
                </a:ext>
              </a:extLst>
            </p:cNvPr>
            <p:cNvGrpSpPr/>
            <p:nvPr/>
          </p:nvGrpSpPr>
          <p:grpSpPr>
            <a:xfrm rot="10800000">
              <a:off x="1827288" y="3719716"/>
              <a:ext cx="157202" cy="540514"/>
              <a:chOff x="1609786" y="4437112"/>
              <a:chExt cx="157202" cy="540514"/>
            </a:xfrm>
          </p:grpSpPr>
          <p:cxnSp>
            <p:nvCxnSpPr>
              <p:cNvPr id="377" name="Straight Arrow Connector 376">
                <a:extLst>
                  <a:ext uri="{FF2B5EF4-FFF2-40B4-BE49-F238E27FC236}">
                    <a16:creationId xmlns:a16="http://schemas.microsoft.com/office/drawing/2014/main" id="{368360DE-9761-48F0-92F7-2077095193B7}"/>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78" name="Oval 377">
                <a:extLst>
                  <a:ext uri="{FF2B5EF4-FFF2-40B4-BE49-F238E27FC236}">
                    <a16:creationId xmlns:a16="http://schemas.microsoft.com/office/drawing/2014/main" id="{DFC78C69-2BA1-4342-B398-6996A63938BA}"/>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chemeClr val="accent2">
                      <a:lumMod val="40000"/>
                      <a:lumOff val="60000"/>
                    </a:schemeClr>
                  </a:solidFill>
                  <a:effectLst/>
                  <a:uLnTx/>
                  <a:uFillTx/>
                  <a:latin typeface="Arial" panose="020B0604020202020204"/>
                  <a:ea typeface="+mn-ea"/>
                  <a:cs typeface="+mn-cs"/>
                </a:endParaRPr>
              </a:p>
            </p:txBody>
          </p:sp>
        </p:grpSp>
        <p:grpSp>
          <p:nvGrpSpPr>
            <p:cNvPr id="374" name="Group 373">
              <a:extLst>
                <a:ext uri="{FF2B5EF4-FFF2-40B4-BE49-F238E27FC236}">
                  <a16:creationId xmlns:a16="http://schemas.microsoft.com/office/drawing/2014/main" id="{7339C1F4-AA96-4B14-894F-785ADE432258}"/>
                </a:ext>
              </a:extLst>
            </p:cNvPr>
            <p:cNvGrpSpPr/>
            <p:nvPr/>
          </p:nvGrpSpPr>
          <p:grpSpPr>
            <a:xfrm>
              <a:off x="3288432" y="3336404"/>
              <a:ext cx="157202" cy="540514"/>
              <a:chOff x="1609786" y="4437112"/>
              <a:chExt cx="157202" cy="540514"/>
            </a:xfrm>
          </p:grpSpPr>
          <p:cxnSp>
            <p:nvCxnSpPr>
              <p:cNvPr id="375" name="Straight Arrow Connector 374">
                <a:extLst>
                  <a:ext uri="{FF2B5EF4-FFF2-40B4-BE49-F238E27FC236}">
                    <a16:creationId xmlns:a16="http://schemas.microsoft.com/office/drawing/2014/main" id="{C1C3B4A3-7612-46E3-B46D-E65DF6025F70}"/>
                  </a:ext>
                </a:extLst>
              </p:cNvPr>
              <p:cNvCxnSpPr>
                <a:cxnSpLocks/>
              </p:cNvCxnSpPr>
              <p:nvPr/>
            </p:nvCxnSpPr>
            <p:spPr>
              <a:xfrm>
                <a:off x="1688387" y="4437112"/>
                <a:ext cx="0" cy="439688"/>
              </a:xfrm>
              <a:prstGeom prst="straightConnector1">
                <a:avLst/>
              </a:prstGeom>
              <a:ln>
                <a:solidFill>
                  <a:schemeClr val="bg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76" name="Oval 375">
                <a:extLst>
                  <a:ext uri="{FF2B5EF4-FFF2-40B4-BE49-F238E27FC236}">
                    <a16:creationId xmlns:a16="http://schemas.microsoft.com/office/drawing/2014/main" id="{086C825F-CD6E-4466-BF1A-F343C6A06925}"/>
                  </a:ext>
                </a:extLst>
              </p:cNvPr>
              <p:cNvSpPr/>
              <p:nvPr/>
            </p:nvSpPr>
            <p:spPr>
              <a:xfrm>
                <a:off x="1609786" y="4820424"/>
                <a:ext cx="157202" cy="157202"/>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chemeClr val="accent2">
                      <a:lumMod val="40000"/>
                      <a:lumOff val="60000"/>
                    </a:schemeClr>
                  </a:solidFill>
                  <a:effectLst/>
                  <a:uLnTx/>
                  <a:uFillTx/>
                  <a:latin typeface="Arial" panose="020B0604020202020204"/>
                  <a:ea typeface="+mn-ea"/>
                  <a:cs typeface="+mn-cs"/>
                </a:endParaRPr>
              </a:p>
            </p:txBody>
          </p:sp>
        </p:grpSp>
      </p:grpSp>
      <p:grpSp>
        <p:nvGrpSpPr>
          <p:cNvPr id="410" name="Migraine">
            <a:extLst>
              <a:ext uri="{FF2B5EF4-FFF2-40B4-BE49-F238E27FC236}">
                <a16:creationId xmlns:a16="http://schemas.microsoft.com/office/drawing/2014/main" id="{EBC142CA-E6F4-4ECD-A804-51DED1CD0469}"/>
              </a:ext>
            </a:extLst>
          </p:cNvPr>
          <p:cNvGrpSpPr/>
          <p:nvPr/>
        </p:nvGrpSpPr>
        <p:grpSpPr>
          <a:xfrm>
            <a:off x="314386" y="4967573"/>
            <a:ext cx="1490821" cy="330200"/>
            <a:chOff x="1100168" y="5092700"/>
            <a:chExt cx="1733678" cy="330200"/>
          </a:xfrm>
        </p:grpSpPr>
        <p:sp>
          <p:nvSpPr>
            <p:cNvPr id="411" name="Rectangle: Rounded Corners 410">
              <a:extLst>
                <a:ext uri="{FF2B5EF4-FFF2-40B4-BE49-F238E27FC236}">
                  <a16:creationId xmlns:a16="http://schemas.microsoft.com/office/drawing/2014/main" id="{5BCFA2AF-8320-49DF-BED6-8B5977A4096E}"/>
                </a:ext>
              </a:extLst>
            </p:cNvPr>
            <p:cNvSpPr/>
            <p:nvPr/>
          </p:nvSpPr>
          <p:spPr>
            <a:xfrm>
              <a:off x="1100168" y="5092700"/>
              <a:ext cx="173367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MIGRAINE VIEW</a:t>
              </a:r>
            </a:p>
          </p:txBody>
        </p:sp>
        <p:sp>
          <p:nvSpPr>
            <p:cNvPr id="412" name="Freeform: Shape 411">
              <a:extLst>
                <a:ext uri="{FF2B5EF4-FFF2-40B4-BE49-F238E27FC236}">
                  <a16:creationId xmlns:a16="http://schemas.microsoft.com/office/drawing/2014/main" id="{C4B7FC3C-E494-4408-A165-751BCF1A7CCE}"/>
                </a:ext>
              </a:extLst>
            </p:cNvPr>
            <p:cNvSpPr/>
            <p:nvPr/>
          </p:nvSpPr>
          <p:spPr>
            <a:xfrm>
              <a:off x="26138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553" name="MS">
            <a:extLst>
              <a:ext uri="{FF2B5EF4-FFF2-40B4-BE49-F238E27FC236}">
                <a16:creationId xmlns:a16="http://schemas.microsoft.com/office/drawing/2014/main" id="{609CF0F1-730F-453F-B226-BCD389175A55}"/>
              </a:ext>
            </a:extLst>
          </p:cNvPr>
          <p:cNvGrpSpPr/>
          <p:nvPr/>
        </p:nvGrpSpPr>
        <p:grpSpPr>
          <a:xfrm>
            <a:off x="1890316" y="4967573"/>
            <a:ext cx="2414338" cy="330200"/>
            <a:chOff x="2953564" y="5092700"/>
            <a:chExt cx="2807638" cy="330200"/>
          </a:xfrm>
        </p:grpSpPr>
        <p:sp>
          <p:nvSpPr>
            <p:cNvPr id="554" name="Rectangle: Rounded Corners 553">
              <a:extLst>
                <a:ext uri="{FF2B5EF4-FFF2-40B4-BE49-F238E27FC236}">
                  <a16:creationId xmlns:a16="http://schemas.microsoft.com/office/drawing/2014/main" id="{E3EB762F-91C8-4ED2-937F-FB55D98D2C57}"/>
                </a:ext>
              </a:extLst>
            </p:cNvPr>
            <p:cNvSpPr/>
            <p:nvPr/>
          </p:nvSpPr>
          <p:spPr>
            <a:xfrm>
              <a:off x="2953564" y="5092700"/>
              <a:ext cx="2807638"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MULTIPLE SCLEROSIS VIEW</a:t>
              </a:r>
            </a:p>
          </p:txBody>
        </p:sp>
        <p:sp>
          <p:nvSpPr>
            <p:cNvPr id="555" name="Freeform: Shape 554">
              <a:extLst>
                <a:ext uri="{FF2B5EF4-FFF2-40B4-BE49-F238E27FC236}">
                  <a16:creationId xmlns:a16="http://schemas.microsoft.com/office/drawing/2014/main" id="{9F5694EA-C83E-4891-9E7A-55FDB8E8A136}"/>
                </a:ext>
              </a:extLst>
            </p:cNvPr>
            <p:cNvSpPr/>
            <p:nvPr/>
          </p:nvSpPr>
          <p:spPr>
            <a:xfrm>
              <a:off x="554118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sp>
        <p:nvSpPr>
          <p:cNvPr id="148" name="Freeform: Shape 147">
            <a:extLst>
              <a:ext uri="{FF2B5EF4-FFF2-40B4-BE49-F238E27FC236}">
                <a16:creationId xmlns:a16="http://schemas.microsoft.com/office/drawing/2014/main" id="{D770839F-2F8C-478E-89E7-BD8D22B4B824}"/>
              </a:ext>
            </a:extLst>
          </p:cNvPr>
          <p:cNvSpPr/>
          <p:nvPr/>
        </p:nvSpPr>
        <p:spPr>
          <a:xfrm>
            <a:off x="11297386" y="1896575"/>
            <a:ext cx="894615" cy="761268"/>
          </a:xfrm>
          <a:custGeom>
            <a:avLst/>
            <a:gdLst>
              <a:gd name="connsiteX0" fmla="*/ 285476 w 670961"/>
              <a:gd name="connsiteY0" fmla="*/ 0 h 570951"/>
              <a:gd name="connsiteX1" fmla="*/ 670961 w 670961"/>
              <a:gd name="connsiteY1" fmla="*/ 0 h 570951"/>
              <a:gd name="connsiteX2" fmla="*/ 670961 w 670961"/>
              <a:gd name="connsiteY2" fmla="*/ 570951 h 570951"/>
              <a:gd name="connsiteX3" fmla="*/ 285476 w 670961"/>
              <a:gd name="connsiteY3" fmla="*/ 570951 h 570951"/>
              <a:gd name="connsiteX4" fmla="*/ 5800 w 670961"/>
              <a:gd name="connsiteY4" fmla="*/ 343008 h 570951"/>
              <a:gd name="connsiteX5" fmla="*/ 0 w 670961"/>
              <a:gd name="connsiteY5" fmla="*/ 285476 h 570951"/>
              <a:gd name="connsiteX6" fmla="*/ 5800 w 670961"/>
              <a:gd name="connsiteY6" fmla="*/ 227943 h 570951"/>
              <a:gd name="connsiteX7" fmla="*/ 285476 w 670961"/>
              <a:gd name="connsiteY7" fmla="*/ 0 h 57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961" h="570951">
                <a:moveTo>
                  <a:pt x="285476" y="0"/>
                </a:moveTo>
                <a:lnTo>
                  <a:pt x="670961" y="0"/>
                </a:lnTo>
                <a:lnTo>
                  <a:pt x="670961" y="570951"/>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90" name="Graphic 88">
            <a:extLst>
              <a:ext uri="{FF2B5EF4-FFF2-40B4-BE49-F238E27FC236}">
                <a16:creationId xmlns:a16="http://schemas.microsoft.com/office/drawing/2014/main" id="{D4A0C0F1-D3E2-41FA-90F0-6E39A772402F}"/>
              </a:ext>
            </a:extLst>
          </p:cNvPr>
          <p:cNvGrpSpPr/>
          <p:nvPr/>
        </p:nvGrpSpPr>
        <p:grpSpPr>
          <a:xfrm>
            <a:off x="11442381" y="1989208"/>
            <a:ext cx="748800" cy="576000"/>
            <a:chOff x="3890528" y="1491906"/>
            <a:chExt cx="561600" cy="432000"/>
          </a:xfrm>
          <a:solidFill>
            <a:srgbClr val="FFFFFF"/>
          </a:solidFill>
        </p:grpSpPr>
        <p:sp>
          <p:nvSpPr>
            <p:cNvPr id="91" name="Freeform: Shape 90">
              <a:extLst>
                <a:ext uri="{FF2B5EF4-FFF2-40B4-BE49-F238E27FC236}">
                  <a16:creationId xmlns:a16="http://schemas.microsoft.com/office/drawing/2014/main" id="{1094F565-6018-494A-A6BC-D84B027CACD9}"/>
                </a:ext>
              </a:extLst>
            </p:cNvPr>
            <p:cNvSpPr/>
            <p:nvPr/>
          </p:nvSpPr>
          <p:spPr>
            <a:xfrm>
              <a:off x="3979950" y="1491906"/>
              <a:ext cx="381287" cy="432000"/>
            </a:xfrm>
            <a:custGeom>
              <a:avLst/>
              <a:gdLst>
                <a:gd name="connsiteX0" fmla="*/ 191590 w 381286"/>
                <a:gd name="connsiteY0" fmla="*/ 432169 h 432000"/>
                <a:gd name="connsiteX1" fmla="*/ 170910 w 381286"/>
                <a:gd name="connsiteY1" fmla="*/ 427981 h 432000"/>
                <a:gd name="connsiteX2" fmla="*/ 19954 w 381286"/>
                <a:gd name="connsiteY2" fmla="*/ 366205 h 432000"/>
                <a:gd name="connsiteX3" fmla="*/ 101 w 381286"/>
                <a:gd name="connsiteY3" fmla="*/ 334049 h 432000"/>
                <a:gd name="connsiteX4" fmla="*/ 104363 w 381286"/>
                <a:gd name="connsiteY4" fmla="*/ 222799 h 432000"/>
                <a:gd name="connsiteX5" fmla="*/ 142943 w 381286"/>
                <a:gd name="connsiteY5" fmla="*/ 203228 h 432000"/>
                <a:gd name="connsiteX6" fmla="*/ 101846 w 381286"/>
                <a:gd name="connsiteY6" fmla="*/ 149829 h 432000"/>
                <a:gd name="connsiteX7" fmla="*/ 101846 w 381286"/>
                <a:gd name="connsiteY7" fmla="*/ 91415 h 432000"/>
                <a:gd name="connsiteX8" fmla="*/ 192134 w 381286"/>
                <a:gd name="connsiteY8" fmla="*/ 0 h 432000"/>
                <a:gd name="connsiteX9" fmla="*/ 281859 w 381286"/>
                <a:gd name="connsiteY9" fmla="*/ 90288 h 432000"/>
                <a:gd name="connsiteX10" fmla="*/ 281859 w 381286"/>
                <a:gd name="connsiteY10" fmla="*/ 149829 h 432000"/>
                <a:gd name="connsiteX11" fmla="*/ 239654 w 381286"/>
                <a:gd name="connsiteY11" fmla="*/ 203491 h 432000"/>
                <a:gd name="connsiteX12" fmla="*/ 278234 w 381286"/>
                <a:gd name="connsiteY12" fmla="*/ 222781 h 432000"/>
                <a:gd name="connsiteX13" fmla="*/ 382778 w 381286"/>
                <a:gd name="connsiteY13" fmla="*/ 334030 h 432000"/>
                <a:gd name="connsiteX14" fmla="*/ 363206 w 381286"/>
                <a:gd name="connsiteY14" fmla="*/ 366186 h 432000"/>
                <a:gd name="connsiteX15" fmla="*/ 212532 w 381286"/>
                <a:gd name="connsiteY15" fmla="*/ 427962 h 432000"/>
                <a:gd name="connsiteX16" fmla="*/ 191590 w 381286"/>
                <a:gd name="connsiteY16" fmla="*/ 432169 h 432000"/>
                <a:gd name="connsiteX17" fmla="*/ 191871 w 381286"/>
                <a:gd name="connsiteY17" fmla="*/ 22088 h 432000"/>
                <a:gd name="connsiteX18" fmla="*/ 123672 w 381286"/>
                <a:gd name="connsiteY18" fmla="*/ 91415 h 432000"/>
                <a:gd name="connsiteX19" fmla="*/ 123672 w 381286"/>
                <a:gd name="connsiteY19" fmla="*/ 149566 h 432000"/>
                <a:gd name="connsiteX20" fmla="*/ 149667 w 381286"/>
                <a:gd name="connsiteY20" fmla="*/ 181985 h 432000"/>
                <a:gd name="connsiteX21" fmla="*/ 164486 w 381286"/>
                <a:gd name="connsiteY21" fmla="*/ 196522 h 432000"/>
                <a:gd name="connsiteX22" fmla="*/ 160016 w 381286"/>
                <a:gd name="connsiteY22" fmla="*/ 216657 h 432000"/>
                <a:gd name="connsiteX23" fmla="*/ 111933 w 381286"/>
                <a:gd name="connsiteY23" fmla="*/ 243216 h 432000"/>
                <a:gd name="connsiteX24" fmla="*/ 21926 w 381286"/>
                <a:gd name="connsiteY24" fmla="*/ 336303 h 432000"/>
                <a:gd name="connsiteX25" fmla="*/ 28068 w 381286"/>
                <a:gd name="connsiteY25" fmla="*/ 346088 h 432000"/>
                <a:gd name="connsiteX26" fmla="*/ 179024 w 381286"/>
                <a:gd name="connsiteY26" fmla="*/ 407864 h 432000"/>
                <a:gd name="connsiteX27" fmla="*/ 203911 w 381286"/>
                <a:gd name="connsiteY27" fmla="*/ 407864 h 432000"/>
                <a:gd name="connsiteX28" fmla="*/ 354585 w 381286"/>
                <a:gd name="connsiteY28" fmla="*/ 346088 h 432000"/>
                <a:gd name="connsiteX29" fmla="*/ 360464 w 381286"/>
                <a:gd name="connsiteY29" fmla="*/ 336303 h 432000"/>
                <a:gd name="connsiteX30" fmla="*/ 360464 w 381286"/>
                <a:gd name="connsiteY30" fmla="*/ 336303 h 432000"/>
                <a:gd name="connsiteX31" fmla="*/ 269894 w 381286"/>
                <a:gd name="connsiteY31" fmla="*/ 243216 h 432000"/>
                <a:gd name="connsiteX32" fmla="*/ 222093 w 381286"/>
                <a:gd name="connsiteY32" fmla="*/ 217221 h 432000"/>
                <a:gd name="connsiteX33" fmla="*/ 217622 w 381286"/>
                <a:gd name="connsiteY33" fmla="*/ 197086 h 432000"/>
                <a:gd name="connsiteX34" fmla="*/ 233005 w 381286"/>
                <a:gd name="connsiteY34" fmla="*/ 182266 h 432000"/>
                <a:gd name="connsiteX35" fmla="*/ 259564 w 381286"/>
                <a:gd name="connsiteY35" fmla="*/ 149566 h 432000"/>
                <a:gd name="connsiteX36" fmla="*/ 259564 w 381286"/>
                <a:gd name="connsiteY36" fmla="*/ 90288 h 432000"/>
                <a:gd name="connsiteX37" fmla="*/ 191871 w 381286"/>
                <a:gd name="connsiteY37" fmla="*/ 22088 h 4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286" h="432000">
                  <a:moveTo>
                    <a:pt x="191590" y="432169"/>
                  </a:moveTo>
                  <a:cubicBezTo>
                    <a:pt x="184603" y="432169"/>
                    <a:pt x="177616" y="430779"/>
                    <a:pt x="170910" y="427981"/>
                  </a:cubicBezTo>
                  <a:lnTo>
                    <a:pt x="19954" y="366205"/>
                  </a:lnTo>
                  <a:cubicBezTo>
                    <a:pt x="7088" y="360889"/>
                    <a:pt x="-1007" y="347760"/>
                    <a:pt x="101" y="334049"/>
                  </a:cubicBezTo>
                  <a:cubicBezTo>
                    <a:pt x="7370" y="260534"/>
                    <a:pt x="63549" y="238727"/>
                    <a:pt x="104363" y="222799"/>
                  </a:cubicBezTo>
                  <a:cubicBezTo>
                    <a:pt x="120291" y="216657"/>
                    <a:pt x="135674" y="210497"/>
                    <a:pt x="142943" y="203228"/>
                  </a:cubicBezTo>
                  <a:cubicBezTo>
                    <a:pt x="118619" y="196241"/>
                    <a:pt x="101846" y="174434"/>
                    <a:pt x="101846" y="149829"/>
                  </a:cubicBezTo>
                  <a:lnTo>
                    <a:pt x="101846" y="91415"/>
                  </a:lnTo>
                  <a:cubicBezTo>
                    <a:pt x="101846" y="42768"/>
                    <a:pt x="144051" y="0"/>
                    <a:pt x="192134" y="0"/>
                  </a:cubicBezTo>
                  <a:cubicBezTo>
                    <a:pt x="239936" y="0"/>
                    <a:pt x="281859" y="42205"/>
                    <a:pt x="281859" y="90288"/>
                  </a:cubicBezTo>
                  <a:lnTo>
                    <a:pt x="281859" y="149829"/>
                  </a:lnTo>
                  <a:cubicBezTo>
                    <a:pt x="281859" y="174434"/>
                    <a:pt x="264241" y="196785"/>
                    <a:pt x="239654" y="203491"/>
                  </a:cubicBezTo>
                  <a:cubicBezTo>
                    <a:pt x="247205" y="210760"/>
                    <a:pt x="262306" y="216620"/>
                    <a:pt x="278234" y="222781"/>
                  </a:cubicBezTo>
                  <a:cubicBezTo>
                    <a:pt x="319330" y="238708"/>
                    <a:pt x="375509" y="260515"/>
                    <a:pt x="382778" y="334030"/>
                  </a:cubicBezTo>
                  <a:cubicBezTo>
                    <a:pt x="384168" y="347722"/>
                    <a:pt x="376073" y="360870"/>
                    <a:pt x="363206" y="366186"/>
                  </a:cubicBezTo>
                  <a:lnTo>
                    <a:pt x="212532" y="427962"/>
                  </a:lnTo>
                  <a:cubicBezTo>
                    <a:pt x="205583" y="430760"/>
                    <a:pt x="198596" y="432169"/>
                    <a:pt x="191590" y="432169"/>
                  </a:cubicBezTo>
                  <a:close/>
                  <a:moveTo>
                    <a:pt x="191871" y="22088"/>
                  </a:moveTo>
                  <a:cubicBezTo>
                    <a:pt x="155527" y="22088"/>
                    <a:pt x="123672" y="54507"/>
                    <a:pt x="123672" y="91415"/>
                  </a:cubicBezTo>
                  <a:lnTo>
                    <a:pt x="123672" y="149566"/>
                  </a:lnTo>
                  <a:cubicBezTo>
                    <a:pt x="123672" y="164385"/>
                    <a:pt x="134566" y="178078"/>
                    <a:pt x="149667" y="181985"/>
                  </a:cubicBezTo>
                  <a:cubicBezTo>
                    <a:pt x="156936" y="183938"/>
                    <a:pt x="162533" y="189254"/>
                    <a:pt x="164486" y="196522"/>
                  </a:cubicBezTo>
                  <a:cubicBezTo>
                    <a:pt x="166722" y="203510"/>
                    <a:pt x="165050" y="211060"/>
                    <a:pt x="160016" y="216657"/>
                  </a:cubicBezTo>
                  <a:cubicBezTo>
                    <a:pt x="149667" y="228397"/>
                    <a:pt x="132068" y="235384"/>
                    <a:pt x="111933" y="243216"/>
                  </a:cubicBezTo>
                  <a:cubicBezTo>
                    <a:pt x="72790" y="258599"/>
                    <a:pt x="28068" y="276198"/>
                    <a:pt x="21926" y="336303"/>
                  </a:cubicBezTo>
                  <a:cubicBezTo>
                    <a:pt x="21645" y="340209"/>
                    <a:pt x="24162" y="344417"/>
                    <a:pt x="28068" y="346088"/>
                  </a:cubicBezTo>
                  <a:lnTo>
                    <a:pt x="179024" y="407864"/>
                  </a:lnTo>
                  <a:cubicBezTo>
                    <a:pt x="187138" y="411226"/>
                    <a:pt x="195797" y="411226"/>
                    <a:pt x="203911" y="407864"/>
                  </a:cubicBezTo>
                  <a:lnTo>
                    <a:pt x="354585" y="346088"/>
                  </a:lnTo>
                  <a:cubicBezTo>
                    <a:pt x="358492" y="344417"/>
                    <a:pt x="361009" y="340491"/>
                    <a:pt x="360464" y="336303"/>
                  </a:cubicBezTo>
                  <a:lnTo>
                    <a:pt x="360464" y="336303"/>
                  </a:lnTo>
                  <a:cubicBezTo>
                    <a:pt x="354322" y="276198"/>
                    <a:pt x="309582" y="258599"/>
                    <a:pt x="269894" y="243216"/>
                  </a:cubicBezTo>
                  <a:cubicBezTo>
                    <a:pt x="250041" y="235384"/>
                    <a:pt x="232724" y="228678"/>
                    <a:pt x="222093" y="217221"/>
                  </a:cubicBezTo>
                  <a:cubicBezTo>
                    <a:pt x="217059" y="211624"/>
                    <a:pt x="215387" y="204092"/>
                    <a:pt x="217622" y="197086"/>
                  </a:cubicBezTo>
                  <a:cubicBezTo>
                    <a:pt x="219858" y="189817"/>
                    <a:pt x="225737" y="184220"/>
                    <a:pt x="233005" y="182266"/>
                  </a:cubicBezTo>
                  <a:cubicBezTo>
                    <a:pt x="248388" y="178360"/>
                    <a:pt x="259564" y="164648"/>
                    <a:pt x="259564" y="149566"/>
                  </a:cubicBezTo>
                  <a:lnTo>
                    <a:pt x="259564" y="90288"/>
                  </a:lnTo>
                  <a:cubicBezTo>
                    <a:pt x="259808" y="54789"/>
                    <a:pt x="227371" y="22088"/>
                    <a:pt x="191871" y="22088"/>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2" name="Freeform: Shape 91">
              <a:extLst>
                <a:ext uri="{FF2B5EF4-FFF2-40B4-BE49-F238E27FC236}">
                  <a16:creationId xmlns:a16="http://schemas.microsoft.com/office/drawing/2014/main" id="{8AABB3A0-6136-4195-B20B-FA9667987D0C}"/>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3" name="Freeform: Shape 92">
              <a:extLst>
                <a:ext uri="{FF2B5EF4-FFF2-40B4-BE49-F238E27FC236}">
                  <a16:creationId xmlns:a16="http://schemas.microsoft.com/office/drawing/2014/main" id="{16099E0B-9168-44E6-8F34-708DFDA14348}"/>
                </a:ext>
              </a:extLst>
            </p:cNvPr>
            <p:cNvSpPr/>
            <p:nvPr/>
          </p:nvSpPr>
          <p:spPr>
            <a:xfrm>
              <a:off x="3890528" y="1512604"/>
              <a:ext cx="189704" cy="321183"/>
            </a:xfrm>
            <a:custGeom>
              <a:avLst/>
              <a:gdLst>
                <a:gd name="connsiteX0" fmla="*/ 65219 w 189704"/>
                <a:gd name="connsiteY0" fmla="*/ 322291 h 321182"/>
                <a:gd name="connsiteX1" fmla="*/ 62983 w 189704"/>
                <a:gd name="connsiteY1" fmla="*/ 321727 h 321182"/>
                <a:gd name="connsiteX2" fmla="*/ 14618 w 189704"/>
                <a:gd name="connsiteY2" fmla="*/ 301048 h 321182"/>
                <a:gd name="connsiteX3" fmla="*/ 80 w 189704"/>
                <a:gd name="connsiteY3" fmla="*/ 277851 h 321182"/>
                <a:gd name="connsiteX4" fmla="*/ 85053 w 189704"/>
                <a:gd name="connsiteY4" fmla="*/ 187281 h 321182"/>
                <a:gd name="connsiteX5" fmla="*/ 119707 w 189704"/>
                <a:gd name="connsiteY5" fmla="*/ 169119 h 321182"/>
                <a:gd name="connsiteX6" fmla="*/ 119989 w 189704"/>
                <a:gd name="connsiteY6" fmla="*/ 166883 h 321182"/>
                <a:gd name="connsiteX7" fmla="*/ 117754 w 189704"/>
                <a:gd name="connsiteY7" fmla="*/ 164085 h 321182"/>
                <a:gd name="connsiteX8" fmla="*/ 83926 w 189704"/>
                <a:gd name="connsiteY8" fmla="*/ 122425 h 321182"/>
                <a:gd name="connsiteX9" fmla="*/ 83926 w 189704"/>
                <a:gd name="connsiteY9" fmla="*/ 73233 h 321182"/>
                <a:gd name="connsiteX10" fmla="*/ 157159 w 189704"/>
                <a:gd name="connsiteY10" fmla="*/ 0 h 321182"/>
                <a:gd name="connsiteX11" fmla="*/ 186517 w 189704"/>
                <a:gd name="connsiteY11" fmla="*/ 6142 h 321182"/>
                <a:gd name="connsiteX12" fmla="*/ 189315 w 189704"/>
                <a:gd name="connsiteY12" fmla="*/ 13411 h 321182"/>
                <a:gd name="connsiteX13" fmla="*/ 181765 w 189704"/>
                <a:gd name="connsiteY13" fmla="*/ 16209 h 321182"/>
                <a:gd name="connsiteX14" fmla="*/ 157441 w 189704"/>
                <a:gd name="connsiteY14" fmla="*/ 11176 h 321182"/>
                <a:gd name="connsiteX15" fmla="*/ 95102 w 189704"/>
                <a:gd name="connsiteY15" fmla="*/ 73233 h 321182"/>
                <a:gd name="connsiteX16" fmla="*/ 95102 w 189704"/>
                <a:gd name="connsiteY16" fmla="*/ 122143 h 321182"/>
                <a:gd name="connsiteX17" fmla="*/ 120815 w 189704"/>
                <a:gd name="connsiteY17" fmla="*/ 152890 h 321182"/>
                <a:gd name="connsiteX18" fmla="*/ 131164 w 189704"/>
                <a:gd name="connsiteY18" fmla="*/ 163240 h 321182"/>
                <a:gd name="connsiteX19" fmla="*/ 128366 w 189704"/>
                <a:gd name="connsiteY19" fmla="*/ 176106 h 321182"/>
                <a:gd name="connsiteX20" fmla="*/ 89504 w 189704"/>
                <a:gd name="connsiteY20" fmla="*/ 197349 h 321182"/>
                <a:gd name="connsiteX21" fmla="*/ 11519 w 189704"/>
                <a:gd name="connsiteY21" fmla="*/ 278696 h 321182"/>
                <a:gd name="connsiteX22" fmla="*/ 19070 w 189704"/>
                <a:gd name="connsiteY22" fmla="*/ 290717 h 321182"/>
                <a:gd name="connsiteX23" fmla="*/ 67435 w 189704"/>
                <a:gd name="connsiteY23" fmla="*/ 311397 h 321182"/>
                <a:gd name="connsiteX24" fmla="*/ 70515 w 189704"/>
                <a:gd name="connsiteY24" fmla="*/ 318666 h 321182"/>
                <a:gd name="connsiteX25" fmla="*/ 65219 w 189704"/>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9704" h="321182">
                  <a:moveTo>
                    <a:pt x="65219" y="322291"/>
                  </a:moveTo>
                  <a:cubicBezTo>
                    <a:pt x="64373" y="322291"/>
                    <a:pt x="63829" y="322009"/>
                    <a:pt x="62983" y="321727"/>
                  </a:cubicBezTo>
                  <a:lnTo>
                    <a:pt x="14618" y="301048"/>
                  </a:lnTo>
                  <a:cubicBezTo>
                    <a:pt x="5114" y="297141"/>
                    <a:pt x="-765" y="287637"/>
                    <a:pt x="80" y="277851"/>
                  </a:cubicBezTo>
                  <a:cubicBezTo>
                    <a:pt x="5959" y="218310"/>
                    <a:pt x="51789" y="200410"/>
                    <a:pt x="85053" y="187281"/>
                  </a:cubicBezTo>
                  <a:cubicBezTo>
                    <a:pt x="100154" y="181402"/>
                    <a:pt x="113002" y="176387"/>
                    <a:pt x="119707" y="169119"/>
                  </a:cubicBezTo>
                  <a:cubicBezTo>
                    <a:pt x="120270" y="168555"/>
                    <a:pt x="120270" y="167729"/>
                    <a:pt x="119989" y="166883"/>
                  </a:cubicBezTo>
                  <a:cubicBezTo>
                    <a:pt x="119707" y="165757"/>
                    <a:pt x="119425" y="164648"/>
                    <a:pt x="117754" y="164085"/>
                  </a:cubicBezTo>
                  <a:cubicBezTo>
                    <a:pt x="100699" y="159333"/>
                    <a:pt x="83926" y="143687"/>
                    <a:pt x="83926" y="122425"/>
                  </a:cubicBezTo>
                  <a:lnTo>
                    <a:pt x="83926" y="73233"/>
                  </a:lnTo>
                  <a:cubicBezTo>
                    <a:pt x="83926" y="34936"/>
                    <a:pt x="118580" y="0"/>
                    <a:pt x="157159" y="0"/>
                  </a:cubicBezTo>
                  <a:cubicBezTo>
                    <a:pt x="167227" y="0"/>
                    <a:pt x="177839" y="2235"/>
                    <a:pt x="186517" y="6142"/>
                  </a:cubicBezTo>
                  <a:cubicBezTo>
                    <a:pt x="189315" y="7532"/>
                    <a:pt x="190423" y="10612"/>
                    <a:pt x="189315" y="13411"/>
                  </a:cubicBezTo>
                  <a:cubicBezTo>
                    <a:pt x="187925" y="16209"/>
                    <a:pt x="184563" y="17599"/>
                    <a:pt x="181765" y="16209"/>
                  </a:cubicBezTo>
                  <a:cubicBezTo>
                    <a:pt x="174778" y="13129"/>
                    <a:pt x="165555" y="11176"/>
                    <a:pt x="157441" y="11176"/>
                  </a:cubicBezTo>
                  <a:cubicBezTo>
                    <a:pt x="124459" y="11176"/>
                    <a:pt x="95102" y="40815"/>
                    <a:pt x="95102" y="73233"/>
                  </a:cubicBezTo>
                  <a:lnTo>
                    <a:pt x="95102" y="122143"/>
                  </a:lnTo>
                  <a:cubicBezTo>
                    <a:pt x="95102" y="137789"/>
                    <a:pt x="108231" y="149547"/>
                    <a:pt x="120815" y="152890"/>
                  </a:cubicBezTo>
                  <a:cubicBezTo>
                    <a:pt x="125849" y="154280"/>
                    <a:pt x="129756" y="158206"/>
                    <a:pt x="131164" y="163240"/>
                  </a:cubicBezTo>
                  <a:cubicBezTo>
                    <a:pt x="132554" y="167710"/>
                    <a:pt x="131446" y="172744"/>
                    <a:pt x="128366" y="176106"/>
                  </a:cubicBezTo>
                  <a:cubicBezTo>
                    <a:pt x="120252" y="185328"/>
                    <a:pt x="105996" y="190925"/>
                    <a:pt x="89504" y="197349"/>
                  </a:cubicBezTo>
                  <a:cubicBezTo>
                    <a:pt x="55395" y="210760"/>
                    <a:pt x="16816" y="225861"/>
                    <a:pt x="11519" y="278696"/>
                  </a:cubicBezTo>
                  <a:cubicBezTo>
                    <a:pt x="10956" y="283730"/>
                    <a:pt x="14036" y="288482"/>
                    <a:pt x="19070" y="290717"/>
                  </a:cubicBezTo>
                  <a:lnTo>
                    <a:pt x="67435" y="311397"/>
                  </a:lnTo>
                  <a:cubicBezTo>
                    <a:pt x="70234" y="312524"/>
                    <a:pt x="71623" y="315867"/>
                    <a:pt x="70515" y="318666"/>
                  </a:cubicBezTo>
                  <a:cubicBezTo>
                    <a:pt x="69407" y="320901"/>
                    <a:pt x="67454" y="322291"/>
                    <a:pt x="65219"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4" name="Freeform: Shape 93">
              <a:extLst>
                <a:ext uri="{FF2B5EF4-FFF2-40B4-BE49-F238E27FC236}">
                  <a16:creationId xmlns:a16="http://schemas.microsoft.com/office/drawing/2014/main" id="{E2F81F84-CE3E-40B3-BDE6-8F9E345705B1}"/>
                </a:ext>
              </a:extLst>
            </p:cNvPr>
            <p:cNvSpPr/>
            <p:nvPr/>
          </p:nvSpPr>
          <p:spPr>
            <a:xfrm>
              <a:off x="3890533" y="1491906"/>
              <a:ext cx="1878" cy="1878"/>
            </a:xfrm>
            <a:custGeom>
              <a:avLst/>
              <a:gdLst/>
              <a:ahLst/>
              <a:cxnLst/>
              <a:rect l="l" t="t" r="r" b="b"/>
              <a:pathLst>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sp>
          <p:nvSpPr>
            <p:cNvPr id="95" name="Freeform: Shape 94">
              <a:extLst>
                <a:ext uri="{FF2B5EF4-FFF2-40B4-BE49-F238E27FC236}">
                  <a16:creationId xmlns:a16="http://schemas.microsoft.com/office/drawing/2014/main" id="{7C9D69C0-8856-48ED-B95B-B1FF1E9D7DB7}"/>
                </a:ext>
              </a:extLst>
            </p:cNvPr>
            <p:cNvSpPr/>
            <p:nvPr/>
          </p:nvSpPr>
          <p:spPr>
            <a:xfrm>
              <a:off x="4264073" y="1512604"/>
              <a:ext cx="187826" cy="321183"/>
            </a:xfrm>
            <a:custGeom>
              <a:avLst/>
              <a:gdLst>
                <a:gd name="connsiteX0" fmla="*/ 123842 w 187826"/>
                <a:gd name="connsiteY0" fmla="*/ 322291 h 321182"/>
                <a:gd name="connsiteX1" fmla="*/ 118808 w 187826"/>
                <a:gd name="connsiteY1" fmla="*/ 318929 h 321182"/>
                <a:gd name="connsiteX2" fmla="*/ 121607 w 187826"/>
                <a:gd name="connsiteY2" fmla="*/ 311660 h 321182"/>
                <a:gd name="connsiteX3" fmla="*/ 169690 w 187826"/>
                <a:gd name="connsiteY3" fmla="*/ 290980 h 321182"/>
                <a:gd name="connsiteX4" fmla="*/ 176678 w 187826"/>
                <a:gd name="connsiteY4" fmla="*/ 278959 h 321182"/>
                <a:gd name="connsiteX5" fmla="*/ 97565 w 187826"/>
                <a:gd name="connsiteY5" fmla="*/ 197612 h 321182"/>
                <a:gd name="connsiteX6" fmla="*/ 58422 w 187826"/>
                <a:gd name="connsiteY6" fmla="*/ 176369 h 321182"/>
                <a:gd name="connsiteX7" fmla="*/ 54797 w 187826"/>
                <a:gd name="connsiteY7" fmla="*/ 161549 h 321182"/>
                <a:gd name="connsiteX8" fmla="*/ 64019 w 187826"/>
                <a:gd name="connsiteY8" fmla="*/ 153172 h 321182"/>
                <a:gd name="connsiteX9" fmla="*/ 85263 w 187826"/>
                <a:gd name="connsiteY9" fmla="*/ 122425 h 321182"/>
                <a:gd name="connsiteX10" fmla="*/ 85263 w 187826"/>
                <a:gd name="connsiteY10" fmla="*/ 73233 h 321182"/>
                <a:gd name="connsiteX11" fmla="*/ 27675 w 187826"/>
                <a:gd name="connsiteY11" fmla="*/ 11176 h 321182"/>
                <a:gd name="connsiteX12" fmla="*/ 8104 w 187826"/>
                <a:gd name="connsiteY12" fmla="*/ 16209 h 321182"/>
                <a:gd name="connsiteX13" fmla="*/ 553 w 187826"/>
                <a:gd name="connsiteY13" fmla="*/ 13411 h 321182"/>
                <a:gd name="connsiteX14" fmla="*/ 3352 w 187826"/>
                <a:gd name="connsiteY14" fmla="*/ 6142 h 321182"/>
                <a:gd name="connsiteX15" fmla="*/ 27675 w 187826"/>
                <a:gd name="connsiteY15" fmla="*/ 0 h 321182"/>
                <a:gd name="connsiteX16" fmla="*/ 96438 w 187826"/>
                <a:gd name="connsiteY16" fmla="*/ 73233 h 321182"/>
                <a:gd name="connsiteX17" fmla="*/ 96438 w 187826"/>
                <a:gd name="connsiteY17" fmla="*/ 122143 h 321182"/>
                <a:gd name="connsiteX18" fmla="*/ 67081 w 187826"/>
                <a:gd name="connsiteY18" fmla="*/ 163803 h 321182"/>
                <a:gd name="connsiteX19" fmla="*/ 65954 w 187826"/>
                <a:gd name="connsiteY19" fmla="*/ 164648 h 321182"/>
                <a:gd name="connsiteX20" fmla="*/ 67081 w 187826"/>
                <a:gd name="connsiteY20" fmla="*/ 168837 h 321182"/>
                <a:gd name="connsiteX21" fmla="*/ 102017 w 187826"/>
                <a:gd name="connsiteY21" fmla="*/ 187000 h 321182"/>
                <a:gd name="connsiteX22" fmla="*/ 188116 w 187826"/>
                <a:gd name="connsiteY22" fmla="*/ 277569 h 321182"/>
                <a:gd name="connsiteX23" fmla="*/ 174142 w 187826"/>
                <a:gd name="connsiteY23" fmla="*/ 301048 h 321182"/>
                <a:gd name="connsiteX24" fmla="*/ 126340 w 187826"/>
                <a:gd name="connsiteY24" fmla="*/ 321727 h 321182"/>
                <a:gd name="connsiteX25" fmla="*/ 123842 w 187826"/>
                <a:gd name="connsiteY25" fmla="*/ 322291 h 32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826" h="321182">
                  <a:moveTo>
                    <a:pt x="123842" y="322291"/>
                  </a:moveTo>
                  <a:cubicBezTo>
                    <a:pt x="121607" y="322291"/>
                    <a:pt x="119654" y="320901"/>
                    <a:pt x="118808" y="318929"/>
                  </a:cubicBezTo>
                  <a:cubicBezTo>
                    <a:pt x="117681" y="316130"/>
                    <a:pt x="118808" y="312787"/>
                    <a:pt x="121607" y="311660"/>
                  </a:cubicBezTo>
                  <a:lnTo>
                    <a:pt x="169690" y="290980"/>
                  </a:lnTo>
                  <a:cubicBezTo>
                    <a:pt x="174442" y="289027"/>
                    <a:pt x="177241" y="284275"/>
                    <a:pt x="176678" y="278959"/>
                  </a:cubicBezTo>
                  <a:cubicBezTo>
                    <a:pt x="171362" y="226124"/>
                    <a:pt x="132238" y="211023"/>
                    <a:pt x="97565" y="197612"/>
                  </a:cubicBezTo>
                  <a:cubicBezTo>
                    <a:pt x="80792" y="191188"/>
                    <a:pt x="66536" y="185591"/>
                    <a:pt x="58422" y="176369"/>
                  </a:cubicBezTo>
                  <a:cubicBezTo>
                    <a:pt x="54797" y="172180"/>
                    <a:pt x="53388" y="166301"/>
                    <a:pt x="54797" y="161549"/>
                  </a:cubicBezTo>
                  <a:cubicBezTo>
                    <a:pt x="55924" y="157361"/>
                    <a:pt x="59831" y="154280"/>
                    <a:pt x="64019" y="153172"/>
                  </a:cubicBezTo>
                  <a:cubicBezTo>
                    <a:pt x="76886" y="149810"/>
                    <a:pt x="85263" y="138071"/>
                    <a:pt x="85263" y="122425"/>
                  </a:cubicBezTo>
                  <a:lnTo>
                    <a:pt x="85263" y="73233"/>
                  </a:lnTo>
                  <a:cubicBezTo>
                    <a:pt x="85263" y="39124"/>
                    <a:pt x="59267" y="11176"/>
                    <a:pt x="27675" y="11176"/>
                  </a:cubicBezTo>
                  <a:cubicBezTo>
                    <a:pt x="20124" y="11176"/>
                    <a:pt x="15936" y="12847"/>
                    <a:pt x="8104" y="16209"/>
                  </a:cubicBezTo>
                  <a:cubicBezTo>
                    <a:pt x="5305" y="17599"/>
                    <a:pt x="1962" y="16209"/>
                    <a:pt x="553" y="13411"/>
                  </a:cubicBezTo>
                  <a:cubicBezTo>
                    <a:pt x="-856" y="10612"/>
                    <a:pt x="553" y="7269"/>
                    <a:pt x="3352" y="6142"/>
                  </a:cubicBezTo>
                  <a:cubicBezTo>
                    <a:pt x="11184" y="2517"/>
                    <a:pt x="17326" y="0"/>
                    <a:pt x="27675" y="0"/>
                  </a:cubicBezTo>
                  <a:cubicBezTo>
                    <a:pt x="65409" y="0"/>
                    <a:pt x="96438" y="32982"/>
                    <a:pt x="96438" y="73233"/>
                  </a:cubicBezTo>
                  <a:lnTo>
                    <a:pt x="96438" y="122143"/>
                  </a:lnTo>
                  <a:cubicBezTo>
                    <a:pt x="96438" y="143105"/>
                    <a:pt x="84981" y="159051"/>
                    <a:pt x="67081" y="163803"/>
                  </a:cubicBezTo>
                  <a:cubicBezTo>
                    <a:pt x="66518" y="164085"/>
                    <a:pt x="66236" y="164085"/>
                    <a:pt x="65954" y="164648"/>
                  </a:cubicBezTo>
                  <a:cubicBezTo>
                    <a:pt x="65672" y="165775"/>
                    <a:pt x="65954" y="167447"/>
                    <a:pt x="67081" y="168837"/>
                  </a:cubicBezTo>
                  <a:cubicBezTo>
                    <a:pt x="73505" y="176106"/>
                    <a:pt x="86652" y="181139"/>
                    <a:pt x="102017" y="187000"/>
                  </a:cubicBezTo>
                  <a:cubicBezTo>
                    <a:pt x="135844" y="200129"/>
                    <a:pt x="181955" y="218029"/>
                    <a:pt x="188116" y="277569"/>
                  </a:cubicBezTo>
                  <a:cubicBezTo>
                    <a:pt x="189243" y="287637"/>
                    <a:pt x="183646" y="297141"/>
                    <a:pt x="174142" y="301048"/>
                  </a:cubicBezTo>
                  <a:lnTo>
                    <a:pt x="126340" y="321727"/>
                  </a:lnTo>
                  <a:cubicBezTo>
                    <a:pt x="125232" y="322009"/>
                    <a:pt x="124406" y="322291"/>
                    <a:pt x="123842" y="322291"/>
                  </a:cubicBezTo>
                  <a:close/>
                </a:path>
              </a:pathLst>
            </a:custGeom>
            <a:solidFill>
              <a:schemeClr val="bg1"/>
            </a:solidFill>
            <a:ln w="1848"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3200" b="0" i="0" u="none" strike="noStrike" kern="1200" cap="none" spc="0" normalizeH="0" baseline="0" noProof="0">
                <a:ln>
                  <a:noFill/>
                </a:ln>
                <a:solidFill>
                  <a:srgbClr val="000000"/>
                </a:solidFill>
                <a:effectLst/>
                <a:uLnTx/>
                <a:uFillTx/>
                <a:latin typeface="Arial" panose="020B0604020202020204"/>
                <a:ea typeface="+mn-ea"/>
                <a:cs typeface="+mn-cs"/>
              </a:endParaRPr>
            </a:p>
          </p:txBody>
        </p:sp>
      </p:grpSp>
      <p:sp>
        <p:nvSpPr>
          <p:cNvPr id="172" name="Freeform: Shape 171">
            <a:hlinkClick r:id="rId13" action="ppaction://hlinksldjump" highlightClick="1"/>
            <a:extLst>
              <a:ext uri="{FF2B5EF4-FFF2-40B4-BE49-F238E27FC236}">
                <a16:creationId xmlns:a16="http://schemas.microsoft.com/office/drawing/2014/main" id="{04FBDE87-2715-493F-9C84-5C5AD98FACD0}"/>
              </a:ext>
            </a:extLst>
          </p:cNvPr>
          <p:cNvSpPr/>
          <p:nvPr/>
        </p:nvSpPr>
        <p:spPr>
          <a:xfrm>
            <a:off x="11303000" y="1896574"/>
            <a:ext cx="889000" cy="761269"/>
          </a:xfrm>
          <a:custGeom>
            <a:avLst/>
            <a:gdLst>
              <a:gd name="connsiteX0" fmla="*/ 285476 w 4450080"/>
              <a:gd name="connsiteY0" fmla="*/ 0 h 570952"/>
              <a:gd name="connsiteX1" fmla="*/ 4450080 w 4450080"/>
              <a:gd name="connsiteY1" fmla="*/ 0 h 570952"/>
              <a:gd name="connsiteX2" fmla="*/ 4450080 w 4450080"/>
              <a:gd name="connsiteY2" fmla="*/ 570952 h 570952"/>
              <a:gd name="connsiteX3" fmla="*/ 285476 w 4450080"/>
              <a:gd name="connsiteY3" fmla="*/ 570951 h 570952"/>
              <a:gd name="connsiteX4" fmla="*/ 5800 w 4450080"/>
              <a:gd name="connsiteY4" fmla="*/ 343008 h 570952"/>
              <a:gd name="connsiteX5" fmla="*/ 0 w 4450080"/>
              <a:gd name="connsiteY5" fmla="*/ 285476 h 570952"/>
              <a:gd name="connsiteX6" fmla="*/ 5800 w 4450080"/>
              <a:gd name="connsiteY6" fmla="*/ 227943 h 570952"/>
              <a:gd name="connsiteX7" fmla="*/ 285476 w 4450080"/>
              <a:gd name="connsiteY7" fmla="*/ 0 h 57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0080" h="570952">
                <a:moveTo>
                  <a:pt x="285476" y="0"/>
                </a:moveTo>
                <a:lnTo>
                  <a:pt x="4450080" y="0"/>
                </a:lnTo>
                <a:lnTo>
                  <a:pt x="4450080" y="570952"/>
                </a:lnTo>
                <a:lnTo>
                  <a:pt x="285476" y="570951"/>
                </a:lnTo>
                <a:cubicBezTo>
                  <a:pt x="147520" y="570951"/>
                  <a:pt x="32419" y="473095"/>
                  <a:pt x="5800" y="343008"/>
                </a:cubicBezTo>
                <a:lnTo>
                  <a:pt x="0" y="285476"/>
                </a:lnTo>
                <a:lnTo>
                  <a:pt x="5800" y="227943"/>
                </a:lnTo>
                <a:cubicBezTo>
                  <a:pt x="32419" y="97856"/>
                  <a:pt x="147520" y="0"/>
                  <a:pt x="285476" y="0"/>
                </a:cubicBezTo>
                <a:close/>
              </a:path>
            </a:pathLst>
          </a:custGeom>
          <a:solidFill>
            <a:schemeClr val="bg1">
              <a:alpha val="117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239178" marR="0" lvl="0" indent="0" algn="ctr" defTabSz="1219170" rtl="0" eaLnBrk="1" fontAlgn="auto" latinLnBrk="0" hangingPunct="1">
              <a:lnSpc>
                <a:spcPct val="100000"/>
              </a:lnSpc>
              <a:spcBef>
                <a:spcPts val="0"/>
              </a:spcBef>
              <a:spcAft>
                <a:spcPts val="0"/>
              </a:spcAft>
              <a:buClrTx/>
              <a:buSzTx/>
              <a:buFontTx/>
              <a:buNone/>
              <a:tabLst/>
              <a:defRPr/>
            </a:pPr>
            <a:endParaRPr kumimoji="0" lang="en-GB" sz="17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grpSp>
        <p:nvGrpSpPr>
          <p:cNvPr id="733" name="Pediatric">
            <a:extLst>
              <a:ext uri="{FF2B5EF4-FFF2-40B4-BE49-F238E27FC236}">
                <a16:creationId xmlns:a16="http://schemas.microsoft.com/office/drawing/2014/main" id="{5AB170E2-4059-4B15-9A13-58E09A8F4B0B}"/>
              </a:ext>
            </a:extLst>
          </p:cNvPr>
          <p:cNvGrpSpPr/>
          <p:nvPr/>
        </p:nvGrpSpPr>
        <p:grpSpPr>
          <a:xfrm>
            <a:off x="4389763" y="4967573"/>
            <a:ext cx="2580446" cy="330200"/>
            <a:chOff x="5880920" y="5092700"/>
            <a:chExt cx="3000805" cy="330200"/>
          </a:xfrm>
        </p:grpSpPr>
        <p:sp>
          <p:nvSpPr>
            <p:cNvPr id="734" name="Rectangle: Rounded Corners 733">
              <a:extLst>
                <a:ext uri="{FF2B5EF4-FFF2-40B4-BE49-F238E27FC236}">
                  <a16:creationId xmlns:a16="http://schemas.microsoft.com/office/drawing/2014/main" id="{16A3423C-2FBB-42BB-8B3A-D5F69003880A}"/>
                </a:ext>
              </a:extLst>
            </p:cNvPr>
            <p:cNvSpPr/>
            <p:nvPr/>
          </p:nvSpPr>
          <p:spPr>
            <a:xfrm>
              <a:off x="5880920" y="5092700"/>
              <a:ext cx="300080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PEDIATRIC NEUROLOGY VIEW</a:t>
              </a:r>
            </a:p>
          </p:txBody>
        </p:sp>
        <p:sp>
          <p:nvSpPr>
            <p:cNvPr id="735" name="Freeform: Shape 734">
              <a:extLst>
                <a:ext uri="{FF2B5EF4-FFF2-40B4-BE49-F238E27FC236}">
                  <a16:creationId xmlns:a16="http://schemas.microsoft.com/office/drawing/2014/main" id="{EFC2671A-DDC6-49AB-A1F5-E46CFCBCE73F}"/>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796" name="PSYCHIATRY">
            <a:extLst>
              <a:ext uri="{FF2B5EF4-FFF2-40B4-BE49-F238E27FC236}">
                <a16:creationId xmlns:a16="http://schemas.microsoft.com/office/drawing/2014/main" id="{BB004F45-93ED-479A-BC33-468FD562EBA0}"/>
              </a:ext>
            </a:extLst>
          </p:cNvPr>
          <p:cNvGrpSpPr/>
          <p:nvPr/>
        </p:nvGrpSpPr>
        <p:grpSpPr>
          <a:xfrm>
            <a:off x="7055317" y="4967573"/>
            <a:ext cx="1680975" cy="330200"/>
            <a:chOff x="6926915" y="5092700"/>
            <a:chExt cx="1954809" cy="330200"/>
          </a:xfrm>
        </p:grpSpPr>
        <p:sp>
          <p:nvSpPr>
            <p:cNvPr id="797" name="Rectangle: Rounded Corners 796">
              <a:extLst>
                <a:ext uri="{FF2B5EF4-FFF2-40B4-BE49-F238E27FC236}">
                  <a16:creationId xmlns:a16="http://schemas.microsoft.com/office/drawing/2014/main" id="{992322DF-4DF3-4A51-BAEC-F3993C9D1425}"/>
                </a:ext>
              </a:extLst>
            </p:cNvPr>
            <p:cNvSpPr/>
            <p:nvPr/>
          </p:nvSpPr>
          <p:spPr>
            <a:xfrm>
              <a:off x="6926915" y="5092700"/>
              <a:ext cx="1954809"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PSYCHIATRY VIEW</a:t>
              </a:r>
            </a:p>
          </p:txBody>
        </p:sp>
        <p:sp>
          <p:nvSpPr>
            <p:cNvPr id="798" name="Freeform: Shape 797">
              <a:extLst>
                <a:ext uri="{FF2B5EF4-FFF2-40B4-BE49-F238E27FC236}">
                  <a16:creationId xmlns:a16="http://schemas.microsoft.com/office/drawing/2014/main" id="{222B4AF4-F929-41F6-8F81-4556FB759C08}"/>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859" name="Other">
            <a:extLst>
              <a:ext uri="{FF2B5EF4-FFF2-40B4-BE49-F238E27FC236}">
                <a16:creationId xmlns:a16="http://schemas.microsoft.com/office/drawing/2014/main" id="{AB60BD95-9B5E-40ED-A2C6-F38F6B958A88}"/>
              </a:ext>
            </a:extLst>
          </p:cNvPr>
          <p:cNvGrpSpPr/>
          <p:nvPr/>
        </p:nvGrpSpPr>
        <p:grpSpPr>
          <a:xfrm>
            <a:off x="314386" y="5352584"/>
            <a:ext cx="3336520" cy="330200"/>
            <a:chOff x="5001680" y="5092700"/>
            <a:chExt cx="3880045" cy="330200"/>
          </a:xfrm>
        </p:grpSpPr>
        <p:sp>
          <p:nvSpPr>
            <p:cNvPr id="860" name="Rectangle: Rounded Corners 859">
              <a:extLst>
                <a:ext uri="{FF2B5EF4-FFF2-40B4-BE49-F238E27FC236}">
                  <a16:creationId xmlns:a16="http://schemas.microsoft.com/office/drawing/2014/main" id="{4CE15AC1-B702-4ED5-B5A6-B240CA8A47BA}"/>
                </a:ext>
              </a:extLst>
            </p:cNvPr>
            <p:cNvSpPr/>
            <p:nvPr/>
          </p:nvSpPr>
          <p:spPr>
            <a:xfrm>
              <a:off x="5001680" y="5092700"/>
              <a:ext cx="3880045" cy="3302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23761"/>
                  </a:solidFill>
                  <a:effectLst/>
                  <a:uLnTx/>
                  <a:uFillTx/>
                  <a:latin typeface="Arial" panose="020B0604020202020204"/>
                  <a:ea typeface="+mn-ea"/>
                  <a:cs typeface="+mn-cs"/>
                </a:rPr>
                <a:t>OTHER NEUROLOGICAL DISORDERS VIEW</a:t>
              </a:r>
            </a:p>
          </p:txBody>
        </p:sp>
        <p:sp>
          <p:nvSpPr>
            <p:cNvPr id="861" name="Freeform: Shape 860">
              <a:extLst>
                <a:ext uri="{FF2B5EF4-FFF2-40B4-BE49-F238E27FC236}">
                  <a16:creationId xmlns:a16="http://schemas.microsoft.com/office/drawing/2014/main" id="{E2C9A2E8-2514-40CE-B6F1-D67C4333B0E8}"/>
                </a:ext>
              </a:extLst>
            </p:cNvPr>
            <p:cNvSpPr/>
            <p:nvPr/>
          </p:nvSpPr>
          <p:spPr>
            <a:xfrm>
              <a:off x="8659032" y="5168035"/>
              <a:ext cx="155498" cy="179531"/>
            </a:xfrm>
            <a:custGeom>
              <a:avLst/>
              <a:gdLst>
                <a:gd name="connsiteX0" fmla="*/ 13134 w 155498"/>
                <a:gd name="connsiteY0" fmla="*/ 0 h 179531"/>
                <a:gd name="connsiteX1" fmla="*/ 20740 w 155498"/>
                <a:gd name="connsiteY1" fmla="*/ 2479 h 179531"/>
                <a:gd name="connsiteX2" fmla="*/ 148959 w 155498"/>
                <a:gd name="connsiteY2" fmla="*/ 78198 h 179531"/>
                <a:gd name="connsiteX3" fmla="*/ 155498 w 155498"/>
                <a:gd name="connsiteY3" fmla="*/ 89767 h 179531"/>
                <a:gd name="connsiteX4" fmla="*/ 148959 w 155498"/>
                <a:gd name="connsiteY4" fmla="*/ 101334 h 179531"/>
                <a:gd name="connsiteX5" fmla="*/ 20740 w 155498"/>
                <a:gd name="connsiteY5" fmla="*/ 177052 h 179531"/>
                <a:gd name="connsiteX6" fmla="*/ 13134 w 155498"/>
                <a:gd name="connsiteY6" fmla="*/ 179531 h 179531"/>
                <a:gd name="connsiteX7" fmla="*/ 0 w 155498"/>
                <a:gd name="connsiteY7" fmla="*/ 166098 h 179531"/>
                <a:gd name="connsiteX8" fmla="*/ 0 w 155498"/>
                <a:gd name="connsiteY8" fmla="*/ 89774 h 179531"/>
                <a:gd name="connsiteX9" fmla="*/ 0 w 155498"/>
                <a:gd name="connsiteY9" fmla="*/ 13436 h 179531"/>
                <a:gd name="connsiteX10" fmla="*/ 13134 w 155498"/>
                <a:gd name="connsiteY10" fmla="*/ 0 h 17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498" h="179531">
                  <a:moveTo>
                    <a:pt x="13134" y="0"/>
                  </a:moveTo>
                  <a:cubicBezTo>
                    <a:pt x="15971" y="0"/>
                    <a:pt x="18596" y="922"/>
                    <a:pt x="20740" y="2479"/>
                  </a:cubicBezTo>
                  <a:cubicBezTo>
                    <a:pt x="63491" y="27735"/>
                    <a:pt x="106208" y="52942"/>
                    <a:pt x="148959" y="78198"/>
                  </a:cubicBezTo>
                  <a:cubicBezTo>
                    <a:pt x="153142" y="80676"/>
                    <a:pt x="155480" y="85160"/>
                    <a:pt x="155498" y="89767"/>
                  </a:cubicBezTo>
                  <a:cubicBezTo>
                    <a:pt x="155480" y="94380"/>
                    <a:pt x="153142" y="98855"/>
                    <a:pt x="148959" y="101334"/>
                  </a:cubicBezTo>
                  <a:cubicBezTo>
                    <a:pt x="106200" y="126591"/>
                    <a:pt x="63491" y="151798"/>
                    <a:pt x="20740" y="177052"/>
                  </a:cubicBezTo>
                  <a:cubicBezTo>
                    <a:pt x="18596" y="178619"/>
                    <a:pt x="15971" y="179531"/>
                    <a:pt x="13134" y="179531"/>
                  </a:cubicBezTo>
                  <a:cubicBezTo>
                    <a:pt x="5878" y="179531"/>
                    <a:pt x="0" y="173516"/>
                    <a:pt x="0" y="166098"/>
                  </a:cubicBezTo>
                  <a:lnTo>
                    <a:pt x="0" y="89774"/>
                  </a:lnTo>
                  <a:lnTo>
                    <a:pt x="0" y="13436"/>
                  </a:lnTo>
                  <a:cubicBezTo>
                    <a:pt x="0" y="6018"/>
                    <a:pt x="5878" y="0"/>
                    <a:pt x="1313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85725" marR="0" lvl="0" indent="0" algn="l" defTabSz="121917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nvGrpSpPr>
          <p:cNvPr id="387" name="Group 386" descr=" 165">
            <a:extLst>
              <a:ext uri="{FF2B5EF4-FFF2-40B4-BE49-F238E27FC236}">
                <a16:creationId xmlns:a16="http://schemas.microsoft.com/office/drawing/2014/main" id="{0BA1F9A0-8D2A-416E-B319-3FFD2A84EBA5}"/>
              </a:ext>
            </a:extLst>
          </p:cNvPr>
          <p:cNvGrpSpPr/>
          <p:nvPr/>
        </p:nvGrpSpPr>
        <p:grpSpPr>
          <a:xfrm>
            <a:off x="3180920" y="3546448"/>
            <a:ext cx="5770784" cy="3143241"/>
            <a:chOff x="3180920" y="3546448"/>
            <a:chExt cx="5770784" cy="3143241"/>
          </a:xfrm>
        </p:grpSpPr>
        <p:sp>
          <p:nvSpPr>
            <p:cNvPr id="388" name="ABBREVIATIONS">
              <a:extLst>
                <a:ext uri="{FF2B5EF4-FFF2-40B4-BE49-F238E27FC236}">
                  <a16:creationId xmlns:a16="http://schemas.microsoft.com/office/drawing/2014/main" id="{05FA4A14-F28C-409F-A168-685079E4224E}"/>
                </a:ext>
              </a:extLst>
            </p:cNvPr>
            <p:cNvSpPr/>
            <p:nvPr/>
          </p:nvSpPr>
          <p:spPr>
            <a:xfrm>
              <a:off x="3180920" y="6305689"/>
              <a:ext cx="1310869" cy="384000"/>
            </a:xfrm>
            <a:prstGeom prst="roundRect">
              <a:avLst>
                <a:gd name="adj" fmla="val 50000"/>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GB" sz="1100" b="1" dirty="0">
                  <a:solidFill>
                    <a:srgbClr val="023761"/>
                  </a:solidFill>
                </a:rPr>
                <a:t>ABBREVIATIONS</a:t>
              </a:r>
              <a:endParaRPr lang="en-GB" sz="1100" dirty="0">
                <a:solidFill>
                  <a:srgbClr val="023761"/>
                </a:solidFill>
              </a:endParaRPr>
            </a:p>
          </p:txBody>
        </p:sp>
        <p:grpSp>
          <p:nvGrpSpPr>
            <p:cNvPr id="389" name="Group 388">
              <a:extLst>
                <a:ext uri="{FF2B5EF4-FFF2-40B4-BE49-F238E27FC236}">
                  <a16:creationId xmlns:a16="http://schemas.microsoft.com/office/drawing/2014/main" id="{2E7728A3-3326-4582-B8CC-7BEE09F76951}"/>
                </a:ext>
              </a:extLst>
            </p:cNvPr>
            <p:cNvGrpSpPr/>
            <p:nvPr/>
          </p:nvGrpSpPr>
          <p:grpSpPr>
            <a:xfrm>
              <a:off x="3180920" y="3546448"/>
              <a:ext cx="5770784" cy="2687056"/>
              <a:chOff x="146440" y="2659836"/>
              <a:chExt cx="4328088" cy="2015292"/>
            </a:xfrm>
          </p:grpSpPr>
          <p:sp>
            <p:nvSpPr>
              <p:cNvPr id="390" name="Rectangle: Rounded Corners 167">
                <a:extLst>
                  <a:ext uri="{FF2B5EF4-FFF2-40B4-BE49-F238E27FC236}">
                    <a16:creationId xmlns:a16="http://schemas.microsoft.com/office/drawing/2014/main" id="{17382E21-C378-4ACD-9F45-D41CD992BC8D}"/>
                  </a:ext>
                </a:extLst>
              </p:cNvPr>
              <p:cNvSpPr/>
              <p:nvPr/>
            </p:nvSpPr>
            <p:spPr>
              <a:xfrm>
                <a:off x="146440" y="2659836"/>
                <a:ext cx="4328088" cy="2015292"/>
              </a:xfrm>
              <a:prstGeom prst="roundRect">
                <a:avLst>
                  <a:gd name="adj" fmla="val 9403"/>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spcBef>
                    <a:spcPts val="400"/>
                  </a:spcBef>
                  <a:spcAft>
                    <a:spcPts val="400"/>
                  </a:spcAft>
                </a:pPr>
                <a:r>
                  <a:rPr lang="en-GB" sz="1400" b="1" dirty="0">
                    <a:solidFill>
                      <a:srgbClr val="023761"/>
                    </a:solidFill>
                  </a:rPr>
                  <a:t>ABBREVIATIONS</a:t>
                </a:r>
              </a:p>
              <a:p>
                <a:pPr>
                  <a:spcBef>
                    <a:spcPts val="400"/>
                  </a:spcBef>
                  <a:spcAft>
                    <a:spcPts val="400"/>
                  </a:spcAft>
                </a:pPr>
                <a:r>
                  <a:rPr lang="en-GB" sz="1400" dirty="0">
                    <a:solidFill>
                      <a:srgbClr val="023761"/>
                    </a:solidFill>
                  </a:rPr>
                  <a:t>ADHD, attention deficit hyperactivity disorder</a:t>
                </a:r>
              </a:p>
              <a:p>
                <a:pPr>
                  <a:spcBef>
                    <a:spcPts val="400"/>
                  </a:spcBef>
                  <a:spcAft>
                    <a:spcPts val="400"/>
                  </a:spcAft>
                </a:pPr>
                <a:r>
                  <a:rPr lang="en-GB" sz="1400" dirty="0">
                    <a:solidFill>
                      <a:srgbClr val="023761"/>
                    </a:solidFill>
                  </a:rPr>
                  <a:t>MS, multiple sclerosis</a:t>
                </a:r>
              </a:p>
              <a:p>
                <a:pPr>
                  <a:spcBef>
                    <a:spcPts val="400"/>
                  </a:spcBef>
                  <a:spcAft>
                    <a:spcPts val="400"/>
                  </a:spcAft>
                </a:pPr>
                <a:r>
                  <a:rPr lang="en-GB" sz="1400" dirty="0">
                    <a:solidFill>
                      <a:srgbClr val="023761"/>
                    </a:solidFill>
                  </a:rPr>
                  <a:t>SPMS, secondary progressive multiple sclerosis</a:t>
                </a:r>
              </a:p>
            </p:txBody>
          </p:sp>
          <p:sp>
            <p:nvSpPr>
              <p:cNvPr id="391" name="Rectangle: Rounded Corners 168">
                <a:extLst>
                  <a:ext uri="{FF2B5EF4-FFF2-40B4-BE49-F238E27FC236}">
                    <a16:creationId xmlns:a16="http://schemas.microsoft.com/office/drawing/2014/main" id="{A5795382-0898-4706-AC68-FF2913A5A73D}"/>
                  </a:ext>
                </a:extLst>
              </p:cNvPr>
              <p:cNvSpPr/>
              <p:nvPr/>
            </p:nvSpPr>
            <p:spPr>
              <a:xfrm>
                <a:off x="4140748" y="2740953"/>
                <a:ext cx="262802" cy="2628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0000" tIns="62400" rIns="120000" bIns="62400" numCol="1" spcCol="0" rtlCol="0" fromWordArt="0" anchor="ctr" anchorCtr="0" forceAA="0" compatLnSpc="1">
                <a:prstTxWarp prst="textNoShape">
                  <a:avLst/>
                </a:prstTxWarp>
                <a:noAutofit/>
              </a:bodyPr>
              <a:lstStyle/>
              <a:p>
                <a:pPr algn="ctr">
                  <a:spcBef>
                    <a:spcPts val="400"/>
                  </a:spcBef>
                  <a:spcAft>
                    <a:spcPts val="400"/>
                  </a:spcAft>
                </a:pPr>
                <a:r>
                  <a:rPr lang="en-GB" sz="2667" dirty="0">
                    <a:solidFill>
                      <a:schemeClr val="bg1"/>
                    </a:solidFill>
                    <a:sym typeface="Wingdings" panose="05000000000000000000" pitchFamily="2" charset="2"/>
                  </a:rPr>
                  <a:t></a:t>
                </a:r>
                <a:endParaRPr lang="en-GB" sz="2667" dirty="0">
                  <a:solidFill>
                    <a:schemeClr val="bg1"/>
                  </a:solidFill>
                </a:endParaRPr>
              </a:p>
            </p:txBody>
          </p:sp>
        </p:grpSp>
      </p:grpSp>
      <p:pic>
        <p:nvPicPr>
          <p:cNvPr id="168" name="Picture 167" descr=" 13">
            <a:extLst>
              <a:ext uri="{FF2B5EF4-FFF2-40B4-BE49-F238E27FC236}">
                <a16:creationId xmlns:a16="http://schemas.microsoft.com/office/drawing/2014/main" id="{36D37054-6915-40C3-BD45-E28906DA0920}"/>
              </a:ext>
            </a:extLst>
          </p:cNvPr>
          <p:cNvPicPr>
            <a:picLocks noChangeAspect="1"/>
          </p:cNvPicPr>
          <p:nvPr/>
        </p:nvPicPr>
        <p:blipFill>
          <a:blip r:embed="rId14"/>
          <a:stretch>
            <a:fillRect/>
          </a:stretch>
        </p:blipFill>
        <p:spPr>
          <a:xfrm>
            <a:off x="10228103" y="6411945"/>
            <a:ext cx="1847316" cy="337291"/>
          </a:xfrm>
          <a:prstGeom prst="rect">
            <a:avLst/>
          </a:prstGeom>
          <a:solidFill>
            <a:schemeClr val="bg1"/>
          </a:solidFill>
        </p:spPr>
      </p:pic>
      <p:grpSp>
        <p:nvGrpSpPr>
          <p:cNvPr id="167" name="Group 166">
            <a:extLst>
              <a:ext uri="{FF2B5EF4-FFF2-40B4-BE49-F238E27FC236}">
                <a16:creationId xmlns:a16="http://schemas.microsoft.com/office/drawing/2014/main" id="{E0853718-FDEF-4BD3-BBDA-5A5C7A22C9A1}"/>
              </a:ext>
            </a:extLst>
          </p:cNvPr>
          <p:cNvGrpSpPr/>
          <p:nvPr/>
        </p:nvGrpSpPr>
        <p:grpSpPr>
          <a:xfrm>
            <a:off x="7586932" y="1365663"/>
            <a:ext cx="2776268" cy="621127"/>
            <a:chOff x="8247332" y="1365663"/>
            <a:chExt cx="2776268" cy="621127"/>
          </a:xfrm>
        </p:grpSpPr>
        <p:sp>
          <p:nvSpPr>
            <p:cNvPr id="183" name="TextBox 182">
              <a:extLst>
                <a:ext uri="{FF2B5EF4-FFF2-40B4-BE49-F238E27FC236}">
                  <a16:creationId xmlns:a16="http://schemas.microsoft.com/office/drawing/2014/main" id="{9C9BF4C7-04F4-4477-AB5C-E239C6247ECD}"/>
                </a:ext>
              </a:extLst>
            </p:cNvPr>
            <p:cNvSpPr txBox="1"/>
            <p:nvPr/>
          </p:nvSpPr>
          <p:spPr>
            <a:xfrm>
              <a:off x="8870842" y="1369505"/>
              <a:ext cx="2152758" cy="501676"/>
            </a:xfrm>
            <a:prstGeom prst="rect">
              <a:avLst/>
            </a:prstGeom>
            <a:noFill/>
          </p:spPr>
          <p:txBody>
            <a:bodyPr wrap="square" rtlCol="0">
              <a:spAutoFit/>
            </a:bodyPr>
            <a:lstStyle/>
            <a:p>
              <a:pPr marL="0" marR="0" lvl="0" indent="0" algn="l" defTabSz="1219170" rtl="0" eaLnBrk="1" fontAlgn="auto" latinLnBrk="0" hangingPunct="1">
                <a:lnSpc>
                  <a:spcPct val="95000"/>
                </a:lnSpc>
                <a:spcBef>
                  <a:spcPts val="0"/>
                </a:spcBef>
                <a:spcAft>
                  <a:spcPts val="500"/>
                </a:spcAft>
                <a:buClrTx/>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a:ea typeface="+mn-ea"/>
                  <a:cs typeface="+mn-cs"/>
                </a:rPr>
                <a:t>Launching neurologic innovations since </a:t>
              </a:r>
              <a:r>
                <a:rPr kumimoji="0" lang="en-GB" sz="1400" b="1" i="0" u="none" strike="noStrike" kern="1200" cap="none" spc="0" normalizeH="0" baseline="0" noProof="0" dirty="0">
                  <a:ln>
                    <a:noFill/>
                  </a:ln>
                  <a:solidFill>
                    <a:schemeClr val="accent2">
                      <a:lumMod val="40000"/>
                      <a:lumOff val="60000"/>
                    </a:schemeClr>
                  </a:solidFill>
                  <a:effectLst/>
                  <a:uLnTx/>
                  <a:uFillTx/>
                  <a:latin typeface="Arial" panose="020B0604020202020204"/>
                  <a:ea typeface="+mn-ea"/>
                  <a:cs typeface="+mn-cs"/>
                </a:rPr>
                <a:t>1946</a:t>
              </a:r>
              <a:r>
                <a:rPr kumimoji="0" lang="en-GB" sz="1400" b="0" i="0" u="none" strike="noStrike" kern="1200" cap="none" spc="0" normalizeH="0" baseline="30000" noProof="0" dirty="0">
                  <a:ln>
                    <a:noFill/>
                  </a:ln>
                  <a:solidFill>
                    <a:srgbClr val="FFFFFF"/>
                  </a:solidFill>
                  <a:effectLst/>
                  <a:uLnTx/>
                  <a:uFillTx/>
                  <a:latin typeface="Arial" panose="020B0604020202020204"/>
                  <a:ea typeface="+mn-ea"/>
                  <a:cs typeface="+mn-cs"/>
                </a:rPr>
                <a:t>b</a:t>
              </a:r>
            </a:p>
          </p:txBody>
        </p:sp>
        <p:grpSp>
          <p:nvGrpSpPr>
            <p:cNvPr id="199" name="Group 198">
              <a:extLst>
                <a:ext uri="{FF2B5EF4-FFF2-40B4-BE49-F238E27FC236}">
                  <a16:creationId xmlns:a16="http://schemas.microsoft.com/office/drawing/2014/main" id="{41D9A4E6-B75C-4D69-879D-1A1051A5A5D2}"/>
                </a:ext>
              </a:extLst>
            </p:cNvPr>
            <p:cNvGrpSpPr/>
            <p:nvPr/>
          </p:nvGrpSpPr>
          <p:grpSpPr>
            <a:xfrm>
              <a:off x="8247332" y="1365663"/>
              <a:ext cx="621127" cy="621127"/>
              <a:chOff x="9662112" y="2542877"/>
              <a:chExt cx="621127" cy="621127"/>
            </a:xfrm>
          </p:grpSpPr>
          <p:sp>
            <p:nvSpPr>
              <p:cNvPr id="200" name="Oval 199">
                <a:extLst>
                  <a:ext uri="{FF2B5EF4-FFF2-40B4-BE49-F238E27FC236}">
                    <a16:creationId xmlns:a16="http://schemas.microsoft.com/office/drawing/2014/main" id="{FCE55807-156A-4625-8CE1-F66B44C51C04}"/>
                  </a:ext>
                </a:extLst>
              </p:cNvPr>
              <p:cNvSpPr/>
              <p:nvPr/>
            </p:nvSpPr>
            <p:spPr>
              <a:xfrm>
                <a:off x="9662112" y="2542877"/>
                <a:ext cx="621127" cy="6211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nvGrpSpPr>
              <p:cNvPr id="201" name="Group 200">
                <a:extLst>
                  <a:ext uri="{FF2B5EF4-FFF2-40B4-BE49-F238E27FC236}">
                    <a16:creationId xmlns:a16="http://schemas.microsoft.com/office/drawing/2014/main" id="{C2009BF7-AC49-4178-974E-23182F61B32B}"/>
                  </a:ext>
                </a:extLst>
              </p:cNvPr>
              <p:cNvGrpSpPr/>
              <p:nvPr/>
            </p:nvGrpSpPr>
            <p:grpSpPr>
              <a:xfrm>
                <a:off x="9767094" y="2647859"/>
                <a:ext cx="411163" cy="411163"/>
                <a:chOff x="9731376" y="3143251"/>
                <a:chExt cx="411163" cy="411163"/>
              </a:xfrm>
            </p:grpSpPr>
            <p:sp>
              <p:nvSpPr>
                <p:cNvPr id="202" name="Freeform 5">
                  <a:extLst>
                    <a:ext uri="{FF2B5EF4-FFF2-40B4-BE49-F238E27FC236}">
                      <a16:creationId xmlns:a16="http://schemas.microsoft.com/office/drawing/2014/main" id="{75A8A5A1-019F-43E8-88B5-AF7E0FCD21D9}"/>
                    </a:ext>
                  </a:extLst>
                </p:cNvPr>
                <p:cNvSpPr>
                  <a:spLocks noEditPoints="1"/>
                </p:cNvSpPr>
                <p:nvPr/>
              </p:nvSpPr>
              <p:spPr bwMode="auto">
                <a:xfrm>
                  <a:off x="9731376" y="3143251"/>
                  <a:ext cx="411163" cy="411163"/>
                </a:xfrm>
                <a:custGeom>
                  <a:avLst/>
                  <a:gdLst>
                    <a:gd name="T0" fmla="*/ 424 w 559"/>
                    <a:gd name="T1" fmla="*/ 314 h 558"/>
                    <a:gd name="T2" fmla="*/ 539 w 559"/>
                    <a:gd name="T3" fmla="*/ 29 h 558"/>
                    <a:gd name="T4" fmla="*/ 279 w 559"/>
                    <a:gd name="T5" fmla="*/ 101 h 558"/>
                    <a:gd name="T6" fmla="*/ 140 w 559"/>
                    <a:gd name="T7" fmla="*/ 126 h 558"/>
                    <a:gd name="T8" fmla="*/ 4 w 559"/>
                    <a:gd name="T9" fmla="*/ 257 h 558"/>
                    <a:gd name="T10" fmla="*/ 4 w 559"/>
                    <a:gd name="T11" fmla="*/ 272 h 558"/>
                    <a:gd name="T12" fmla="*/ 116 w 559"/>
                    <a:gd name="T13" fmla="*/ 283 h 558"/>
                    <a:gd name="T14" fmla="*/ 74 w 559"/>
                    <a:gd name="T15" fmla="*/ 343 h 558"/>
                    <a:gd name="T16" fmla="*/ 4 w 559"/>
                    <a:gd name="T17" fmla="*/ 540 h 558"/>
                    <a:gd name="T18" fmla="*/ 19 w 559"/>
                    <a:gd name="T19" fmla="*/ 555 h 558"/>
                    <a:gd name="T20" fmla="*/ 216 w 559"/>
                    <a:gd name="T21" fmla="*/ 485 h 558"/>
                    <a:gd name="T22" fmla="*/ 275 w 559"/>
                    <a:gd name="T23" fmla="*/ 442 h 558"/>
                    <a:gd name="T24" fmla="*/ 286 w 559"/>
                    <a:gd name="T25" fmla="*/ 554 h 558"/>
                    <a:gd name="T26" fmla="*/ 302 w 559"/>
                    <a:gd name="T27" fmla="*/ 554 h 558"/>
                    <a:gd name="T28" fmla="*/ 432 w 559"/>
                    <a:gd name="T29" fmla="*/ 419 h 558"/>
                    <a:gd name="T30" fmla="*/ 504 w 559"/>
                    <a:gd name="T31" fmla="*/ 162 h 558"/>
                    <a:gd name="T32" fmla="*/ 433 w 559"/>
                    <a:gd name="T33" fmla="*/ 126 h 558"/>
                    <a:gd name="T34" fmla="*/ 519 w 559"/>
                    <a:gd name="T35" fmla="*/ 40 h 558"/>
                    <a:gd name="T36" fmla="*/ 225 w 559"/>
                    <a:gd name="T37" fmla="*/ 154 h 558"/>
                    <a:gd name="T38" fmla="*/ 35 w 559"/>
                    <a:gd name="T39" fmla="*/ 256 h 558"/>
                    <a:gd name="T40" fmla="*/ 105 w 559"/>
                    <a:gd name="T41" fmla="*/ 506 h 558"/>
                    <a:gd name="T42" fmla="*/ 52 w 559"/>
                    <a:gd name="T43" fmla="*/ 454 h 558"/>
                    <a:gd name="T44" fmla="*/ 148 w 559"/>
                    <a:gd name="T45" fmla="*/ 329 h 558"/>
                    <a:gd name="T46" fmla="*/ 142 w 559"/>
                    <a:gd name="T47" fmla="*/ 367 h 558"/>
                    <a:gd name="T48" fmla="*/ 126 w 559"/>
                    <a:gd name="T49" fmla="*/ 418 h 558"/>
                    <a:gd name="T50" fmla="*/ 141 w 559"/>
                    <a:gd name="T51" fmla="*/ 433 h 558"/>
                    <a:gd name="T52" fmla="*/ 191 w 559"/>
                    <a:gd name="T53" fmla="*/ 417 h 558"/>
                    <a:gd name="T54" fmla="*/ 230 w 559"/>
                    <a:gd name="T55" fmla="*/ 410 h 558"/>
                    <a:gd name="T56" fmla="*/ 105 w 559"/>
                    <a:gd name="T57" fmla="*/ 506 h 558"/>
                    <a:gd name="T58" fmla="*/ 251 w 559"/>
                    <a:gd name="T59" fmla="*/ 387 h 558"/>
                    <a:gd name="T60" fmla="*/ 202 w 559"/>
                    <a:gd name="T61" fmla="*/ 397 h 558"/>
                    <a:gd name="T62" fmla="*/ 174 w 559"/>
                    <a:gd name="T63" fmla="*/ 319 h 558"/>
                    <a:gd name="T64" fmla="*/ 136 w 559"/>
                    <a:gd name="T65" fmla="*/ 273 h 558"/>
                    <a:gd name="T66" fmla="*/ 376 w 559"/>
                    <a:gd name="T67" fmla="*/ 62 h 558"/>
                    <a:gd name="T68" fmla="*/ 418 w 559"/>
                    <a:gd name="T69" fmla="*/ 141 h 558"/>
                    <a:gd name="T70" fmla="*/ 443 w 559"/>
                    <a:gd name="T71" fmla="*/ 265 h 558"/>
                    <a:gd name="T72" fmla="*/ 303 w 559"/>
                    <a:gd name="T73" fmla="*/ 523 h 558"/>
                    <a:gd name="T74" fmla="*/ 404 w 559"/>
                    <a:gd name="T75" fmla="*/ 334 h 558"/>
                    <a:gd name="T76" fmla="*/ 303 w 559"/>
                    <a:gd name="T77" fmla="*/ 523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9" h="558">
                      <a:moveTo>
                        <a:pt x="432" y="419"/>
                      </a:moveTo>
                      <a:cubicBezTo>
                        <a:pt x="424" y="314"/>
                        <a:pt x="424" y="314"/>
                        <a:pt x="424" y="314"/>
                      </a:cubicBezTo>
                      <a:cubicBezTo>
                        <a:pt x="436" y="302"/>
                        <a:pt x="448" y="290"/>
                        <a:pt x="458" y="280"/>
                      </a:cubicBezTo>
                      <a:cubicBezTo>
                        <a:pt x="559" y="179"/>
                        <a:pt x="540" y="35"/>
                        <a:pt x="539" y="29"/>
                      </a:cubicBezTo>
                      <a:cubicBezTo>
                        <a:pt x="538" y="24"/>
                        <a:pt x="534" y="20"/>
                        <a:pt x="530" y="20"/>
                      </a:cubicBezTo>
                      <a:cubicBezTo>
                        <a:pt x="524" y="19"/>
                        <a:pt x="379" y="0"/>
                        <a:pt x="279" y="101"/>
                      </a:cubicBezTo>
                      <a:cubicBezTo>
                        <a:pt x="269" y="111"/>
                        <a:pt x="257" y="122"/>
                        <a:pt x="244" y="135"/>
                      </a:cubicBezTo>
                      <a:cubicBezTo>
                        <a:pt x="140" y="126"/>
                        <a:pt x="140" y="126"/>
                        <a:pt x="140" y="126"/>
                      </a:cubicBezTo>
                      <a:cubicBezTo>
                        <a:pt x="137" y="126"/>
                        <a:pt x="134" y="127"/>
                        <a:pt x="131" y="129"/>
                      </a:cubicBezTo>
                      <a:cubicBezTo>
                        <a:pt x="4" y="257"/>
                        <a:pt x="4" y="257"/>
                        <a:pt x="4" y="257"/>
                      </a:cubicBezTo>
                      <a:cubicBezTo>
                        <a:pt x="1" y="260"/>
                        <a:pt x="0" y="264"/>
                        <a:pt x="1" y="268"/>
                      </a:cubicBezTo>
                      <a:cubicBezTo>
                        <a:pt x="2" y="270"/>
                        <a:pt x="3" y="271"/>
                        <a:pt x="4" y="272"/>
                      </a:cubicBezTo>
                      <a:cubicBezTo>
                        <a:pt x="6" y="274"/>
                        <a:pt x="8" y="275"/>
                        <a:pt x="11" y="275"/>
                      </a:cubicBezTo>
                      <a:cubicBezTo>
                        <a:pt x="116" y="283"/>
                        <a:pt x="116" y="283"/>
                        <a:pt x="116" y="283"/>
                      </a:cubicBezTo>
                      <a:cubicBezTo>
                        <a:pt x="141" y="308"/>
                        <a:pt x="141" y="308"/>
                        <a:pt x="141" y="308"/>
                      </a:cubicBezTo>
                      <a:cubicBezTo>
                        <a:pt x="117" y="312"/>
                        <a:pt x="93" y="323"/>
                        <a:pt x="74" y="343"/>
                      </a:cubicBezTo>
                      <a:cubicBezTo>
                        <a:pt x="35" y="381"/>
                        <a:pt x="33" y="418"/>
                        <a:pt x="31" y="453"/>
                      </a:cubicBezTo>
                      <a:cubicBezTo>
                        <a:pt x="30" y="482"/>
                        <a:pt x="28" y="510"/>
                        <a:pt x="4" y="540"/>
                      </a:cubicBezTo>
                      <a:cubicBezTo>
                        <a:pt x="0" y="544"/>
                        <a:pt x="1" y="550"/>
                        <a:pt x="5" y="554"/>
                      </a:cubicBezTo>
                      <a:cubicBezTo>
                        <a:pt x="8" y="558"/>
                        <a:pt x="15" y="558"/>
                        <a:pt x="19" y="555"/>
                      </a:cubicBezTo>
                      <a:cubicBezTo>
                        <a:pt x="49" y="530"/>
                        <a:pt x="76" y="529"/>
                        <a:pt x="106" y="527"/>
                      </a:cubicBezTo>
                      <a:cubicBezTo>
                        <a:pt x="141" y="525"/>
                        <a:pt x="177" y="523"/>
                        <a:pt x="216" y="485"/>
                      </a:cubicBezTo>
                      <a:cubicBezTo>
                        <a:pt x="235" y="465"/>
                        <a:pt x="247" y="441"/>
                        <a:pt x="250" y="417"/>
                      </a:cubicBezTo>
                      <a:cubicBezTo>
                        <a:pt x="275" y="442"/>
                        <a:pt x="275" y="442"/>
                        <a:pt x="275" y="442"/>
                      </a:cubicBezTo>
                      <a:cubicBezTo>
                        <a:pt x="283" y="548"/>
                        <a:pt x="283" y="548"/>
                        <a:pt x="283" y="548"/>
                      </a:cubicBezTo>
                      <a:cubicBezTo>
                        <a:pt x="284" y="550"/>
                        <a:pt x="285" y="553"/>
                        <a:pt x="286" y="554"/>
                      </a:cubicBezTo>
                      <a:cubicBezTo>
                        <a:pt x="288" y="556"/>
                        <a:pt x="289" y="556"/>
                        <a:pt x="290" y="557"/>
                      </a:cubicBezTo>
                      <a:cubicBezTo>
                        <a:pt x="294" y="558"/>
                        <a:pt x="299" y="557"/>
                        <a:pt x="302" y="554"/>
                      </a:cubicBezTo>
                      <a:cubicBezTo>
                        <a:pt x="429" y="427"/>
                        <a:pt x="429" y="427"/>
                        <a:pt x="429" y="427"/>
                      </a:cubicBezTo>
                      <a:cubicBezTo>
                        <a:pt x="431" y="425"/>
                        <a:pt x="432" y="422"/>
                        <a:pt x="432" y="419"/>
                      </a:cubicBezTo>
                      <a:close/>
                      <a:moveTo>
                        <a:pt x="519" y="40"/>
                      </a:moveTo>
                      <a:cubicBezTo>
                        <a:pt x="520" y="59"/>
                        <a:pt x="521" y="108"/>
                        <a:pt x="504" y="162"/>
                      </a:cubicBezTo>
                      <a:cubicBezTo>
                        <a:pt x="477" y="158"/>
                        <a:pt x="452" y="145"/>
                        <a:pt x="433" y="126"/>
                      </a:cubicBezTo>
                      <a:cubicBezTo>
                        <a:pt x="433" y="126"/>
                        <a:pt x="433" y="126"/>
                        <a:pt x="433" y="126"/>
                      </a:cubicBezTo>
                      <a:cubicBezTo>
                        <a:pt x="414" y="106"/>
                        <a:pt x="401" y="81"/>
                        <a:pt x="396" y="54"/>
                      </a:cubicBezTo>
                      <a:cubicBezTo>
                        <a:pt x="450" y="37"/>
                        <a:pt x="500" y="38"/>
                        <a:pt x="519" y="40"/>
                      </a:cubicBezTo>
                      <a:close/>
                      <a:moveTo>
                        <a:pt x="143" y="148"/>
                      </a:moveTo>
                      <a:cubicBezTo>
                        <a:pt x="225" y="154"/>
                        <a:pt x="225" y="154"/>
                        <a:pt x="225" y="154"/>
                      </a:cubicBezTo>
                      <a:cubicBezTo>
                        <a:pt x="179" y="200"/>
                        <a:pt x="130" y="249"/>
                        <a:pt x="117" y="262"/>
                      </a:cubicBezTo>
                      <a:cubicBezTo>
                        <a:pt x="35" y="256"/>
                        <a:pt x="35" y="256"/>
                        <a:pt x="35" y="256"/>
                      </a:cubicBezTo>
                      <a:lnTo>
                        <a:pt x="143" y="148"/>
                      </a:lnTo>
                      <a:close/>
                      <a:moveTo>
                        <a:pt x="105" y="506"/>
                      </a:moveTo>
                      <a:cubicBezTo>
                        <a:pt x="84" y="507"/>
                        <a:pt x="63" y="508"/>
                        <a:pt x="42" y="517"/>
                      </a:cubicBezTo>
                      <a:cubicBezTo>
                        <a:pt x="50" y="495"/>
                        <a:pt x="51" y="474"/>
                        <a:pt x="52" y="454"/>
                      </a:cubicBezTo>
                      <a:cubicBezTo>
                        <a:pt x="54" y="421"/>
                        <a:pt x="56" y="391"/>
                        <a:pt x="89" y="358"/>
                      </a:cubicBezTo>
                      <a:cubicBezTo>
                        <a:pt x="106" y="341"/>
                        <a:pt x="127" y="331"/>
                        <a:pt x="148" y="329"/>
                      </a:cubicBezTo>
                      <a:cubicBezTo>
                        <a:pt x="139" y="356"/>
                        <a:pt x="139" y="356"/>
                        <a:pt x="139" y="356"/>
                      </a:cubicBezTo>
                      <a:cubicBezTo>
                        <a:pt x="138" y="360"/>
                        <a:pt x="139" y="364"/>
                        <a:pt x="142" y="367"/>
                      </a:cubicBezTo>
                      <a:cubicBezTo>
                        <a:pt x="159" y="384"/>
                        <a:pt x="159" y="384"/>
                        <a:pt x="159" y="384"/>
                      </a:cubicBezTo>
                      <a:cubicBezTo>
                        <a:pt x="126" y="418"/>
                        <a:pt x="126" y="418"/>
                        <a:pt x="126" y="418"/>
                      </a:cubicBezTo>
                      <a:cubicBezTo>
                        <a:pt x="122" y="422"/>
                        <a:pt x="122" y="429"/>
                        <a:pt x="126" y="433"/>
                      </a:cubicBezTo>
                      <a:cubicBezTo>
                        <a:pt x="130" y="437"/>
                        <a:pt x="137" y="437"/>
                        <a:pt x="141" y="433"/>
                      </a:cubicBezTo>
                      <a:cubicBezTo>
                        <a:pt x="174" y="400"/>
                        <a:pt x="174" y="400"/>
                        <a:pt x="174" y="400"/>
                      </a:cubicBezTo>
                      <a:cubicBezTo>
                        <a:pt x="191" y="417"/>
                        <a:pt x="191" y="417"/>
                        <a:pt x="191" y="417"/>
                      </a:cubicBezTo>
                      <a:cubicBezTo>
                        <a:pt x="194" y="420"/>
                        <a:pt x="198" y="421"/>
                        <a:pt x="202" y="419"/>
                      </a:cubicBezTo>
                      <a:cubicBezTo>
                        <a:pt x="230" y="410"/>
                        <a:pt x="230" y="410"/>
                        <a:pt x="230" y="410"/>
                      </a:cubicBezTo>
                      <a:cubicBezTo>
                        <a:pt x="228" y="431"/>
                        <a:pt x="218" y="453"/>
                        <a:pt x="201" y="470"/>
                      </a:cubicBezTo>
                      <a:cubicBezTo>
                        <a:pt x="168" y="503"/>
                        <a:pt x="137" y="504"/>
                        <a:pt x="105" y="506"/>
                      </a:cubicBezTo>
                      <a:close/>
                      <a:moveTo>
                        <a:pt x="285" y="422"/>
                      </a:moveTo>
                      <a:cubicBezTo>
                        <a:pt x="251" y="387"/>
                        <a:pt x="251" y="387"/>
                        <a:pt x="251" y="387"/>
                      </a:cubicBezTo>
                      <a:cubicBezTo>
                        <a:pt x="248" y="385"/>
                        <a:pt x="244" y="384"/>
                        <a:pt x="240" y="385"/>
                      </a:cubicBezTo>
                      <a:cubicBezTo>
                        <a:pt x="202" y="397"/>
                        <a:pt x="202" y="397"/>
                        <a:pt x="202" y="397"/>
                      </a:cubicBezTo>
                      <a:cubicBezTo>
                        <a:pt x="161" y="357"/>
                        <a:pt x="161" y="357"/>
                        <a:pt x="161" y="357"/>
                      </a:cubicBezTo>
                      <a:cubicBezTo>
                        <a:pt x="174" y="319"/>
                        <a:pt x="174" y="319"/>
                        <a:pt x="174" y="319"/>
                      </a:cubicBezTo>
                      <a:cubicBezTo>
                        <a:pt x="175" y="315"/>
                        <a:pt x="174" y="311"/>
                        <a:pt x="171" y="308"/>
                      </a:cubicBezTo>
                      <a:cubicBezTo>
                        <a:pt x="136" y="273"/>
                        <a:pt x="136" y="273"/>
                        <a:pt x="136" y="273"/>
                      </a:cubicBezTo>
                      <a:cubicBezTo>
                        <a:pt x="162" y="247"/>
                        <a:pt x="246" y="163"/>
                        <a:pt x="294" y="116"/>
                      </a:cubicBezTo>
                      <a:cubicBezTo>
                        <a:pt x="319" y="90"/>
                        <a:pt x="348" y="73"/>
                        <a:pt x="376" y="62"/>
                      </a:cubicBezTo>
                      <a:cubicBezTo>
                        <a:pt x="382" y="91"/>
                        <a:pt x="396" y="119"/>
                        <a:pt x="418" y="141"/>
                      </a:cubicBezTo>
                      <a:cubicBezTo>
                        <a:pt x="418" y="141"/>
                        <a:pt x="418" y="141"/>
                        <a:pt x="418" y="141"/>
                      </a:cubicBezTo>
                      <a:cubicBezTo>
                        <a:pt x="439" y="162"/>
                        <a:pt x="467" y="177"/>
                        <a:pt x="497" y="182"/>
                      </a:cubicBezTo>
                      <a:cubicBezTo>
                        <a:pt x="485" y="211"/>
                        <a:pt x="468" y="240"/>
                        <a:pt x="443" y="265"/>
                      </a:cubicBezTo>
                      <a:cubicBezTo>
                        <a:pt x="395" y="312"/>
                        <a:pt x="311" y="397"/>
                        <a:pt x="285" y="422"/>
                      </a:cubicBezTo>
                      <a:close/>
                      <a:moveTo>
                        <a:pt x="303" y="523"/>
                      </a:moveTo>
                      <a:cubicBezTo>
                        <a:pt x="296" y="441"/>
                        <a:pt x="296" y="441"/>
                        <a:pt x="296" y="441"/>
                      </a:cubicBezTo>
                      <a:cubicBezTo>
                        <a:pt x="310" y="428"/>
                        <a:pt x="359" y="379"/>
                        <a:pt x="404" y="334"/>
                      </a:cubicBezTo>
                      <a:cubicBezTo>
                        <a:pt x="410" y="415"/>
                        <a:pt x="410" y="415"/>
                        <a:pt x="410" y="415"/>
                      </a:cubicBezTo>
                      <a:lnTo>
                        <a:pt x="303" y="5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3" name="Freeform 6">
                  <a:extLst>
                    <a:ext uri="{FF2B5EF4-FFF2-40B4-BE49-F238E27FC236}">
                      <a16:creationId xmlns:a16="http://schemas.microsoft.com/office/drawing/2014/main" id="{20D9DDA5-FAF7-4F05-8C0C-E61C6E001B6B}"/>
                    </a:ext>
                  </a:extLst>
                </p:cNvPr>
                <p:cNvSpPr>
                  <a:spLocks noEditPoints="1"/>
                </p:cNvSpPr>
                <p:nvPr/>
              </p:nvSpPr>
              <p:spPr bwMode="auto">
                <a:xfrm>
                  <a:off x="9936163" y="3252788"/>
                  <a:ext cx="96838" cy="96838"/>
                </a:xfrm>
                <a:custGeom>
                  <a:avLst/>
                  <a:gdLst>
                    <a:gd name="T0" fmla="*/ 108 w 133"/>
                    <a:gd name="T1" fmla="*/ 24 h 133"/>
                    <a:gd name="T2" fmla="*/ 18 w 133"/>
                    <a:gd name="T3" fmla="*/ 24 h 133"/>
                    <a:gd name="T4" fmla="*/ 0 w 133"/>
                    <a:gd name="T5" fmla="*/ 69 h 133"/>
                    <a:gd name="T6" fmla="*/ 18 w 133"/>
                    <a:gd name="T7" fmla="*/ 114 h 133"/>
                    <a:gd name="T8" fmla="*/ 18 w 133"/>
                    <a:gd name="T9" fmla="*/ 114 h 133"/>
                    <a:gd name="T10" fmla="*/ 63 w 133"/>
                    <a:gd name="T11" fmla="*/ 133 h 133"/>
                    <a:gd name="T12" fmla="*/ 108 w 133"/>
                    <a:gd name="T13" fmla="*/ 114 h 133"/>
                    <a:gd name="T14" fmla="*/ 108 w 133"/>
                    <a:gd name="T15" fmla="*/ 24 h 133"/>
                    <a:gd name="T16" fmla="*/ 63 w 133"/>
                    <a:gd name="T17" fmla="*/ 112 h 133"/>
                    <a:gd name="T18" fmla="*/ 33 w 133"/>
                    <a:gd name="T19" fmla="*/ 99 h 133"/>
                    <a:gd name="T20" fmla="*/ 33 w 133"/>
                    <a:gd name="T21" fmla="*/ 99 h 133"/>
                    <a:gd name="T22" fmla="*/ 33 w 133"/>
                    <a:gd name="T23" fmla="*/ 99 h 133"/>
                    <a:gd name="T24" fmla="*/ 21 w 133"/>
                    <a:gd name="T25" fmla="*/ 69 h 133"/>
                    <a:gd name="T26" fmla="*/ 33 w 133"/>
                    <a:gd name="T27" fmla="*/ 40 h 133"/>
                    <a:gd name="T28" fmla="*/ 93 w 133"/>
                    <a:gd name="T29" fmla="*/ 40 h 133"/>
                    <a:gd name="T30" fmla="*/ 93 w 133"/>
                    <a:gd name="T31" fmla="*/ 99 h 133"/>
                    <a:gd name="T32" fmla="*/ 63 w 133"/>
                    <a:gd name="T33" fmla="*/ 1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3" h="133">
                      <a:moveTo>
                        <a:pt x="108" y="24"/>
                      </a:moveTo>
                      <a:cubicBezTo>
                        <a:pt x="83" y="0"/>
                        <a:pt x="43" y="0"/>
                        <a:pt x="18" y="24"/>
                      </a:cubicBezTo>
                      <a:cubicBezTo>
                        <a:pt x="6" y="36"/>
                        <a:pt x="0" y="52"/>
                        <a:pt x="0" y="69"/>
                      </a:cubicBezTo>
                      <a:cubicBezTo>
                        <a:pt x="0" y="86"/>
                        <a:pt x="6" y="102"/>
                        <a:pt x="18" y="114"/>
                      </a:cubicBezTo>
                      <a:cubicBezTo>
                        <a:pt x="18" y="114"/>
                        <a:pt x="18" y="114"/>
                        <a:pt x="18" y="114"/>
                      </a:cubicBezTo>
                      <a:cubicBezTo>
                        <a:pt x="30" y="126"/>
                        <a:pt x="46" y="133"/>
                        <a:pt x="63" y="133"/>
                      </a:cubicBezTo>
                      <a:cubicBezTo>
                        <a:pt x="80" y="133"/>
                        <a:pt x="96" y="126"/>
                        <a:pt x="108" y="114"/>
                      </a:cubicBezTo>
                      <a:cubicBezTo>
                        <a:pt x="133" y="90"/>
                        <a:pt x="133" y="49"/>
                        <a:pt x="108" y="24"/>
                      </a:cubicBezTo>
                      <a:close/>
                      <a:moveTo>
                        <a:pt x="63" y="112"/>
                      </a:moveTo>
                      <a:cubicBezTo>
                        <a:pt x="52" y="112"/>
                        <a:pt x="41" y="107"/>
                        <a:pt x="33" y="99"/>
                      </a:cubicBezTo>
                      <a:cubicBezTo>
                        <a:pt x="33" y="99"/>
                        <a:pt x="33" y="99"/>
                        <a:pt x="33" y="99"/>
                      </a:cubicBezTo>
                      <a:cubicBezTo>
                        <a:pt x="33" y="99"/>
                        <a:pt x="33" y="99"/>
                        <a:pt x="33" y="99"/>
                      </a:cubicBezTo>
                      <a:cubicBezTo>
                        <a:pt x="25" y="91"/>
                        <a:pt x="21" y="81"/>
                        <a:pt x="21" y="69"/>
                      </a:cubicBezTo>
                      <a:cubicBezTo>
                        <a:pt x="21" y="58"/>
                        <a:pt x="25" y="48"/>
                        <a:pt x="33" y="40"/>
                      </a:cubicBezTo>
                      <a:cubicBezTo>
                        <a:pt x="50" y="23"/>
                        <a:pt x="76" y="23"/>
                        <a:pt x="93" y="40"/>
                      </a:cubicBezTo>
                      <a:cubicBezTo>
                        <a:pt x="109" y="56"/>
                        <a:pt x="109" y="83"/>
                        <a:pt x="93" y="99"/>
                      </a:cubicBezTo>
                      <a:cubicBezTo>
                        <a:pt x="85" y="107"/>
                        <a:pt x="74" y="112"/>
                        <a:pt x="63" y="11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sp>
              <p:nvSpPr>
                <p:cNvPr id="204" name="Freeform 7">
                  <a:extLst>
                    <a:ext uri="{FF2B5EF4-FFF2-40B4-BE49-F238E27FC236}">
                      <a16:creationId xmlns:a16="http://schemas.microsoft.com/office/drawing/2014/main" id="{D6995DFF-58F1-406A-B223-53B3EA8097FB}"/>
                    </a:ext>
                  </a:extLst>
                </p:cNvPr>
                <p:cNvSpPr>
                  <a:spLocks/>
                </p:cNvSpPr>
                <p:nvPr/>
              </p:nvSpPr>
              <p:spPr bwMode="auto">
                <a:xfrm>
                  <a:off x="9883776" y="3355976"/>
                  <a:ext cx="46038" cy="46038"/>
                </a:xfrm>
                <a:custGeom>
                  <a:avLst/>
                  <a:gdLst>
                    <a:gd name="T0" fmla="*/ 58 w 62"/>
                    <a:gd name="T1" fmla="*/ 4 h 63"/>
                    <a:gd name="T2" fmla="*/ 43 w 62"/>
                    <a:gd name="T3" fmla="*/ 4 h 63"/>
                    <a:gd name="T4" fmla="*/ 4 w 62"/>
                    <a:gd name="T5" fmla="*/ 43 h 63"/>
                    <a:gd name="T6" fmla="*/ 4 w 62"/>
                    <a:gd name="T7" fmla="*/ 58 h 63"/>
                    <a:gd name="T8" fmla="*/ 19 w 62"/>
                    <a:gd name="T9" fmla="*/ 58 h 63"/>
                    <a:gd name="T10" fmla="*/ 58 w 62"/>
                    <a:gd name="T11" fmla="*/ 19 h 63"/>
                    <a:gd name="T12" fmla="*/ 58 w 62"/>
                    <a:gd name="T13" fmla="*/ 4 h 63"/>
                  </a:gdLst>
                  <a:ahLst/>
                  <a:cxnLst>
                    <a:cxn ang="0">
                      <a:pos x="T0" y="T1"/>
                    </a:cxn>
                    <a:cxn ang="0">
                      <a:pos x="T2" y="T3"/>
                    </a:cxn>
                    <a:cxn ang="0">
                      <a:pos x="T4" y="T5"/>
                    </a:cxn>
                    <a:cxn ang="0">
                      <a:pos x="T6" y="T7"/>
                    </a:cxn>
                    <a:cxn ang="0">
                      <a:pos x="T8" y="T9"/>
                    </a:cxn>
                    <a:cxn ang="0">
                      <a:pos x="T10" y="T11"/>
                    </a:cxn>
                    <a:cxn ang="0">
                      <a:pos x="T12" y="T13"/>
                    </a:cxn>
                  </a:cxnLst>
                  <a:rect l="0" t="0" r="r" b="b"/>
                  <a:pathLst>
                    <a:path w="62" h="63">
                      <a:moveTo>
                        <a:pt x="58" y="4"/>
                      </a:moveTo>
                      <a:cubicBezTo>
                        <a:pt x="54" y="0"/>
                        <a:pt x="47" y="0"/>
                        <a:pt x="43" y="4"/>
                      </a:cubicBezTo>
                      <a:cubicBezTo>
                        <a:pt x="4" y="43"/>
                        <a:pt x="4" y="43"/>
                        <a:pt x="4" y="43"/>
                      </a:cubicBezTo>
                      <a:cubicBezTo>
                        <a:pt x="0" y="47"/>
                        <a:pt x="0" y="54"/>
                        <a:pt x="4" y="58"/>
                      </a:cubicBezTo>
                      <a:cubicBezTo>
                        <a:pt x="8" y="63"/>
                        <a:pt x="15" y="63"/>
                        <a:pt x="19" y="58"/>
                      </a:cubicBezTo>
                      <a:cubicBezTo>
                        <a:pt x="58" y="19"/>
                        <a:pt x="58" y="19"/>
                        <a:pt x="58" y="19"/>
                      </a:cubicBezTo>
                      <a:cubicBezTo>
                        <a:pt x="62" y="15"/>
                        <a:pt x="62" y="8"/>
                        <a:pt x="58" y="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FFFFFF"/>
                    </a:solidFill>
                    <a:effectLst/>
                    <a:uLnTx/>
                    <a:uFillTx/>
                    <a:latin typeface="Arial" panose="020B0604020202020204"/>
                    <a:ea typeface="+mn-ea"/>
                    <a:cs typeface="+mn-cs"/>
                  </a:endParaRPr>
                </a:p>
              </p:txBody>
            </p:sp>
          </p:grpSp>
        </p:grpSp>
      </p:grpSp>
      <p:sp>
        <p:nvSpPr>
          <p:cNvPr id="205" name="TextBox 204">
            <a:extLst>
              <a:ext uri="{FF2B5EF4-FFF2-40B4-BE49-F238E27FC236}">
                <a16:creationId xmlns:a16="http://schemas.microsoft.com/office/drawing/2014/main" id="{C2FBDC36-4716-41DF-83A4-9C6C7392901F}"/>
              </a:ext>
            </a:extLst>
          </p:cNvPr>
          <p:cNvSpPr txBox="1"/>
          <p:nvPr/>
        </p:nvSpPr>
        <p:spPr>
          <a:xfrm>
            <a:off x="5811838" y="1333109"/>
            <a:ext cx="1897537" cy="911019"/>
          </a:xfrm>
          <a:prstGeom prst="rect">
            <a:avLst/>
          </a:prstGeom>
          <a:noFill/>
        </p:spPr>
        <p:txBody>
          <a:bodyPr wrap="square" rtlCol="0">
            <a:spAutoFit/>
          </a:bodyPr>
          <a:lstStyle/>
          <a:p>
            <a:pPr>
              <a:lnSpc>
                <a:spcPct val="95000"/>
              </a:lnSpc>
              <a:spcAft>
                <a:spcPts val="500"/>
              </a:spcAft>
            </a:pPr>
            <a:r>
              <a:rPr lang="en-GB" sz="1400" b="1" dirty="0">
                <a:solidFill>
                  <a:schemeClr val="accent2">
                    <a:lumMod val="40000"/>
                    <a:lumOff val="60000"/>
                  </a:schemeClr>
                </a:solidFill>
              </a:rPr>
              <a:t>Dedicated research teams</a:t>
            </a:r>
            <a:r>
              <a:rPr lang="en-GB" sz="1400" dirty="0">
                <a:solidFill>
                  <a:schemeClr val="bg1"/>
                </a:solidFill>
              </a:rPr>
              <a:t> at the </a:t>
            </a:r>
            <a:br>
              <a:rPr lang="en-GB" sz="1400" dirty="0">
                <a:solidFill>
                  <a:schemeClr val="bg1"/>
                </a:solidFill>
              </a:rPr>
            </a:br>
            <a:r>
              <a:rPr lang="en-GB" sz="1400" dirty="0">
                <a:solidFill>
                  <a:schemeClr val="bg1"/>
                </a:solidFill>
              </a:rPr>
              <a:t>Novartis Institutes for </a:t>
            </a:r>
            <a:r>
              <a:rPr lang="en-GB" sz="1400" dirty="0" err="1">
                <a:solidFill>
                  <a:schemeClr val="bg1"/>
                </a:solidFill>
              </a:rPr>
              <a:t>BioMedical</a:t>
            </a:r>
            <a:r>
              <a:rPr lang="en-GB" sz="1400" dirty="0">
                <a:solidFill>
                  <a:schemeClr val="bg1"/>
                </a:solidFill>
              </a:rPr>
              <a:t> Research </a:t>
            </a:r>
            <a:endParaRPr lang="en-GB" sz="1400" baseline="30000" dirty="0">
              <a:solidFill>
                <a:schemeClr val="bg1"/>
              </a:solidFill>
            </a:endParaRPr>
          </a:p>
        </p:txBody>
      </p:sp>
    </p:spTree>
    <p:extLst>
      <p:ext uri="{BB962C8B-B14F-4D97-AF65-F5344CB8AC3E}">
        <p14:creationId xmlns:p14="http://schemas.microsoft.com/office/powerpoint/2010/main" val="22712379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1000"/>
                                        <p:tgtEl>
                                          <p:spTgt spid="17"/>
                                        </p:tgtEl>
                                      </p:cBhvr>
                                    </p:animEffect>
                                    <p:anim calcmode="lin" valueType="num">
                                      <p:cBhvr>
                                        <p:cTn id="14" dur="1000" fill="hold"/>
                                        <p:tgtEl>
                                          <p:spTgt spid="17"/>
                                        </p:tgtEl>
                                        <p:attrNameLst>
                                          <p:attrName>ppt_x</p:attrName>
                                        </p:attrNameLst>
                                      </p:cBhvr>
                                      <p:tavLst>
                                        <p:tav tm="0">
                                          <p:val>
                                            <p:strVal val="#ppt_x"/>
                                          </p:val>
                                        </p:tav>
                                        <p:tav tm="100000">
                                          <p:val>
                                            <p:strVal val="#ppt_x"/>
                                          </p:val>
                                        </p:tav>
                                      </p:tavLst>
                                    </p:anim>
                                    <p:anim calcmode="lin" valueType="num">
                                      <p:cBhvr>
                                        <p:cTn id="15" dur="1000" fill="hold"/>
                                        <p:tgtEl>
                                          <p:spTgt spid="17"/>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361"/>
                                        </p:tgtEl>
                                        <p:attrNameLst>
                                          <p:attrName>style.visibility</p:attrName>
                                        </p:attrNameLst>
                                      </p:cBhvr>
                                      <p:to>
                                        <p:strVal val="visible"/>
                                      </p:to>
                                    </p:set>
                                    <p:animEffect transition="in" filter="fade">
                                      <p:cBhvr>
                                        <p:cTn id="19" dur="500"/>
                                        <p:tgtEl>
                                          <p:spTgt spid="361"/>
                                        </p:tgtEl>
                                      </p:cBhvr>
                                    </p:animEffect>
                                  </p:childTnLst>
                                </p:cTn>
                              </p:par>
                            </p:childTnLst>
                          </p:cTn>
                        </p:par>
                        <p:par>
                          <p:cTn id="20" fill="hold">
                            <p:stCondLst>
                              <p:cond delay="2500"/>
                            </p:stCondLst>
                            <p:childTnLst>
                              <p:par>
                                <p:cTn id="21" presetID="53" presetClass="entr" presetSubtype="16" fill="hold" nodeType="afterEffect">
                                  <p:stCondLst>
                                    <p:cond delay="0"/>
                                  </p:stCondLst>
                                  <p:childTnLst>
                                    <p:set>
                                      <p:cBhvr>
                                        <p:cTn id="22" dur="1" fill="hold">
                                          <p:stCondLst>
                                            <p:cond delay="0"/>
                                          </p:stCondLst>
                                        </p:cTn>
                                        <p:tgtEl>
                                          <p:spTgt spid="410"/>
                                        </p:tgtEl>
                                        <p:attrNameLst>
                                          <p:attrName>style.visibility</p:attrName>
                                        </p:attrNameLst>
                                      </p:cBhvr>
                                      <p:to>
                                        <p:strVal val="visible"/>
                                      </p:to>
                                    </p:set>
                                    <p:anim calcmode="lin" valueType="num">
                                      <p:cBhvr>
                                        <p:cTn id="23" dur="1000" fill="hold"/>
                                        <p:tgtEl>
                                          <p:spTgt spid="410"/>
                                        </p:tgtEl>
                                        <p:attrNameLst>
                                          <p:attrName>ppt_w</p:attrName>
                                        </p:attrNameLst>
                                      </p:cBhvr>
                                      <p:tavLst>
                                        <p:tav tm="0">
                                          <p:val>
                                            <p:fltVal val="0"/>
                                          </p:val>
                                        </p:tav>
                                        <p:tav tm="100000">
                                          <p:val>
                                            <p:strVal val="#ppt_w"/>
                                          </p:val>
                                        </p:tav>
                                      </p:tavLst>
                                    </p:anim>
                                    <p:anim calcmode="lin" valueType="num">
                                      <p:cBhvr>
                                        <p:cTn id="24" dur="1000" fill="hold"/>
                                        <p:tgtEl>
                                          <p:spTgt spid="410"/>
                                        </p:tgtEl>
                                        <p:attrNameLst>
                                          <p:attrName>ppt_h</p:attrName>
                                        </p:attrNameLst>
                                      </p:cBhvr>
                                      <p:tavLst>
                                        <p:tav tm="0">
                                          <p:val>
                                            <p:fltVal val="0"/>
                                          </p:val>
                                        </p:tav>
                                        <p:tav tm="100000">
                                          <p:val>
                                            <p:strVal val="#ppt_h"/>
                                          </p:val>
                                        </p:tav>
                                      </p:tavLst>
                                    </p:anim>
                                    <p:animEffect transition="in" filter="fade">
                                      <p:cBhvr>
                                        <p:cTn id="25" dur="1000"/>
                                        <p:tgtEl>
                                          <p:spTgt spid="410"/>
                                        </p:tgtEl>
                                      </p:cBhvr>
                                    </p:animEffect>
                                  </p:childTnLst>
                                </p:cTn>
                              </p:par>
                              <p:par>
                                <p:cTn id="26" presetID="53" presetClass="entr" presetSubtype="16" fill="hold" nodeType="withEffect">
                                  <p:stCondLst>
                                    <p:cond delay="0"/>
                                  </p:stCondLst>
                                  <p:childTnLst>
                                    <p:set>
                                      <p:cBhvr>
                                        <p:cTn id="27" dur="1" fill="hold">
                                          <p:stCondLst>
                                            <p:cond delay="0"/>
                                          </p:stCondLst>
                                        </p:cTn>
                                        <p:tgtEl>
                                          <p:spTgt spid="553"/>
                                        </p:tgtEl>
                                        <p:attrNameLst>
                                          <p:attrName>style.visibility</p:attrName>
                                        </p:attrNameLst>
                                      </p:cBhvr>
                                      <p:to>
                                        <p:strVal val="visible"/>
                                      </p:to>
                                    </p:set>
                                    <p:anim calcmode="lin" valueType="num">
                                      <p:cBhvr>
                                        <p:cTn id="28" dur="1000" fill="hold"/>
                                        <p:tgtEl>
                                          <p:spTgt spid="553"/>
                                        </p:tgtEl>
                                        <p:attrNameLst>
                                          <p:attrName>ppt_w</p:attrName>
                                        </p:attrNameLst>
                                      </p:cBhvr>
                                      <p:tavLst>
                                        <p:tav tm="0">
                                          <p:val>
                                            <p:fltVal val="0"/>
                                          </p:val>
                                        </p:tav>
                                        <p:tav tm="100000">
                                          <p:val>
                                            <p:strVal val="#ppt_w"/>
                                          </p:val>
                                        </p:tav>
                                      </p:tavLst>
                                    </p:anim>
                                    <p:anim calcmode="lin" valueType="num">
                                      <p:cBhvr>
                                        <p:cTn id="29" dur="1000" fill="hold"/>
                                        <p:tgtEl>
                                          <p:spTgt spid="553"/>
                                        </p:tgtEl>
                                        <p:attrNameLst>
                                          <p:attrName>ppt_h</p:attrName>
                                        </p:attrNameLst>
                                      </p:cBhvr>
                                      <p:tavLst>
                                        <p:tav tm="0">
                                          <p:val>
                                            <p:fltVal val="0"/>
                                          </p:val>
                                        </p:tav>
                                        <p:tav tm="100000">
                                          <p:val>
                                            <p:strVal val="#ppt_h"/>
                                          </p:val>
                                        </p:tav>
                                      </p:tavLst>
                                    </p:anim>
                                    <p:animEffect transition="in" filter="fade">
                                      <p:cBhvr>
                                        <p:cTn id="30" dur="1000"/>
                                        <p:tgtEl>
                                          <p:spTgt spid="553"/>
                                        </p:tgtEl>
                                      </p:cBhvr>
                                    </p:animEffect>
                                  </p:childTnLst>
                                </p:cTn>
                              </p:par>
                              <p:par>
                                <p:cTn id="31" presetID="53" presetClass="entr" presetSubtype="16" fill="hold" nodeType="withEffect">
                                  <p:stCondLst>
                                    <p:cond delay="0"/>
                                  </p:stCondLst>
                                  <p:childTnLst>
                                    <p:set>
                                      <p:cBhvr>
                                        <p:cTn id="32" dur="1" fill="hold">
                                          <p:stCondLst>
                                            <p:cond delay="0"/>
                                          </p:stCondLst>
                                        </p:cTn>
                                        <p:tgtEl>
                                          <p:spTgt spid="733"/>
                                        </p:tgtEl>
                                        <p:attrNameLst>
                                          <p:attrName>style.visibility</p:attrName>
                                        </p:attrNameLst>
                                      </p:cBhvr>
                                      <p:to>
                                        <p:strVal val="visible"/>
                                      </p:to>
                                    </p:set>
                                    <p:anim calcmode="lin" valueType="num">
                                      <p:cBhvr>
                                        <p:cTn id="33" dur="1000" fill="hold"/>
                                        <p:tgtEl>
                                          <p:spTgt spid="733"/>
                                        </p:tgtEl>
                                        <p:attrNameLst>
                                          <p:attrName>ppt_w</p:attrName>
                                        </p:attrNameLst>
                                      </p:cBhvr>
                                      <p:tavLst>
                                        <p:tav tm="0">
                                          <p:val>
                                            <p:fltVal val="0"/>
                                          </p:val>
                                        </p:tav>
                                        <p:tav tm="100000">
                                          <p:val>
                                            <p:strVal val="#ppt_w"/>
                                          </p:val>
                                        </p:tav>
                                      </p:tavLst>
                                    </p:anim>
                                    <p:anim calcmode="lin" valueType="num">
                                      <p:cBhvr>
                                        <p:cTn id="34" dur="1000" fill="hold"/>
                                        <p:tgtEl>
                                          <p:spTgt spid="733"/>
                                        </p:tgtEl>
                                        <p:attrNameLst>
                                          <p:attrName>ppt_h</p:attrName>
                                        </p:attrNameLst>
                                      </p:cBhvr>
                                      <p:tavLst>
                                        <p:tav tm="0">
                                          <p:val>
                                            <p:fltVal val="0"/>
                                          </p:val>
                                        </p:tav>
                                        <p:tav tm="100000">
                                          <p:val>
                                            <p:strVal val="#ppt_h"/>
                                          </p:val>
                                        </p:tav>
                                      </p:tavLst>
                                    </p:anim>
                                    <p:animEffect transition="in" filter="fade">
                                      <p:cBhvr>
                                        <p:cTn id="35" dur="1000"/>
                                        <p:tgtEl>
                                          <p:spTgt spid="733"/>
                                        </p:tgtEl>
                                      </p:cBhvr>
                                    </p:animEffect>
                                  </p:childTnLst>
                                </p:cTn>
                              </p:par>
                              <p:par>
                                <p:cTn id="36" presetID="53" presetClass="entr" presetSubtype="16" fill="hold" nodeType="withEffect">
                                  <p:stCondLst>
                                    <p:cond delay="0"/>
                                  </p:stCondLst>
                                  <p:childTnLst>
                                    <p:set>
                                      <p:cBhvr>
                                        <p:cTn id="37" dur="1" fill="hold">
                                          <p:stCondLst>
                                            <p:cond delay="0"/>
                                          </p:stCondLst>
                                        </p:cTn>
                                        <p:tgtEl>
                                          <p:spTgt spid="796"/>
                                        </p:tgtEl>
                                        <p:attrNameLst>
                                          <p:attrName>style.visibility</p:attrName>
                                        </p:attrNameLst>
                                      </p:cBhvr>
                                      <p:to>
                                        <p:strVal val="visible"/>
                                      </p:to>
                                    </p:set>
                                    <p:anim calcmode="lin" valueType="num">
                                      <p:cBhvr>
                                        <p:cTn id="38" dur="1000" fill="hold"/>
                                        <p:tgtEl>
                                          <p:spTgt spid="796"/>
                                        </p:tgtEl>
                                        <p:attrNameLst>
                                          <p:attrName>ppt_w</p:attrName>
                                        </p:attrNameLst>
                                      </p:cBhvr>
                                      <p:tavLst>
                                        <p:tav tm="0">
                                          <p:val>
                                            <p:fltVal val="0"/>
                                          </p:val>
                                        </p:tav>
                                        <p:tav tm="100000">
                                          <p:val>
                                            <p:strVal val="#ppt_w"/>
                                          </p:val>
                                        </p:tav>
                                      </p:tavLst>
                                    </p:anim>
                                    <p:anim calcmode="lin" valueType="num">
                                      <p:cBhvr>
                                        <p:cTn id="39" dur="1000" fill="hold"/>
                                        <p:tgtEl>
                                          <p:spTgt spid="796"/>
                                        </p:tgtEl>
                                        <p:attrNameLst>
                                          <p:attrName>ppt_h</p:attrName>
                                        </p:attrNameLst>
                                      </p:cBhvr>
                                      <p:tavLst>
                                        <p:tav tm="0">
                                          <p:val>
                                            <p:fltVal val="0"/>
                                          </p:val>
                                        </p:tav>
                                        <p:tav tm="100000">
                                          <p:val>
                                            <p:strVal val="#ppt_h"/>
                                          </p:val>
                                        </p:tav>
                                      </p:tavLst>
                                    </p:anim>
                                    <p:animEffect transition="in" filter="fade">
                                      <p:cBhvr>
                                        <p:cTn id="40" dur="1000"/>
                                        <p:tgtEl>
                                          <p:spTgt spid="796"/>
                                        </p:tgtEl>
                                      </p:cBhvr>
                                    </p:animEffect>
                                  </p:childTnLst>
                                </p:cTn>
                              </p:par>
                              <p:par>
                                <p:cTn id="41" presetID="53" presetClass="entr" presetSubtype="16" fill="hold" nodeType="withEffect">
                                  <p:stCondLst>
                                    <p:cond delay="0"/>
                                  </p:stCondLst>
                                  <p:childTnLst>
                                    <p:set>
                                      <p:cBhvr>
                                        <p:cTn id="42" dur="1" fill="hold">
                                          <p:stCondLst>
                                            <p:cond delay="0"/>
                                          </p:stCondLst>
                                        </p:cTn>
                                        <p:tgtEl>
                                          <p:spTgt spid="859"/>
                                        </p:tgtEl>
                                        <p:attrNameLst>
                                          <p:attrName>style.visibility</p:attrName>
                                        </p:attrNameLst>
                                      </p:cBhvr>
                                      <p:to>
                                        <p:strVal val="visible"/>
                                      </p:to>
                                    </p:set>
                                    <p:anim calcmode="lin" valueType="num">
                                      <p:cBhvr>
                                        <p:cTn id="43" dur="1000" fill="hold"/>
                                        <p:tgtEl>
                                          <p:spTgt spid="859"/>
                                        </p:tgtEl>
                                        <p:attrNameLst>
                                          <p:attrName>ppt_w</p:attrName>
                                        </p:attrNameLst>
                                      </p:cBhvr>
                                      <p:tavLst>
                                        <p:tav tm="0">
                                          <p:val>
                                            <p:fltVal val="0"/>
                                          </p:val>
                                        </p:tav>
                                        <p:tav tm="100000">
                                          <p:val>
                                            <p:strVal val="#ppt_w"/>
                                          </p:val>
                                        </p:tav>
                                      </p:tavLst>
                                    </p:anim>
                                    <p:anim calcmode="lin" valueType="num">
                                      <p:cBhvr>
                                        <p:cTn id="44" dur="1000" fill="hold"/>
                                        <p:tgtEl>
                                          <p:spTgt spid="859"/>
                                        </p:tgtEl>
                                        <p:attrNameLst>
                                          <p:attrName>ppt_h</p:attrName>
                                        </p:attrNameLst>
                                      </p:cBhvr>
                                      <p:tavLst>
                                        <p:tav tm="0">
                                          <p:val>
                                            <p:fltVal val="0"/>
                                          </p:val>
                                        </p:tav>
                                        <p:tav tm="100000">
                                          <p:val>
                                            <p:strVal val="#ppt_h"/>
                                          </p:val>
                                        </p:tav>
                                      </p:tavLst>
                                    </p:anim>
                                    <p:animEffect transition="in" filter="fade">
                                      <p:cBhvr>
                                        <p:cTn id="45" dur="1000"/>
                                        <p:tgtEl>
                                          <p:spTgt spid="859"/>
                                        </p:tgtEl>
                                      </p:cBhvr>
                                    </p:animEffect>
                                  </p:childTnLst>
                                </p:cTn>
                              </p:par>
                              <p:par>
                                <p:cTn id="46" presetID="53" presetClass="entr" presetSubtype="16" fill="hold" nodeType="withEffect">
                                  <p:stCondLst>
                                    <p:cond delay="0"/>
                                  </p:stCondLst>
                                  <p:childTnLst>
                                    <p:set>
                                      <p:cBhvr>
                                        <p:cTn id="47" dur="1" fill="hold">
                                          <p:stCondLst>
                                            <p:cond delay="0"/>
                                          </p:stCondLst>
                                        </p:cTn>
                                        <p:tgtEl>
                                          <p:spTgt spid="14"/>
                                        </p:tgtEl>
                                        <p:attrNameLst>
                                          <p:attrName>style.visibility</p:attrName>
                                        </p:attrNameLst>
                                      </p:cBhvr>
                                      <p:to>
                                        <p:strVal val="visible"/>
                                      </p:to>
                                    </p:set>
                                    <p:anim calcmode="lin" valueType="num">
                                      <p:cBhvr>
                                        <p:cTn id="48" dur="1000" fill="hold"/>
                                        <p:tgtEl>
                                          <p:spTgt spid="14"/>
                                        </p:tgtEl>
                                        <p:attrNameLst>
                                          <p:attrName>ppt_w</p:attrName>
                                        </p:attrNameLst>
                                      </p:cBhvr>
                                      <p:tavLst>
                                        <p:tav tm="0">
                                          <p:val>
                                            <p:fltVal val="0"/>
                                          </p:val>
                                        </p:tav>
                                        <p:tav tm="100000">
                                          <p:val>
                                            <p:strVal val="#ppt_w"/>
                                          </p:val>
                                        </p:tav>
                                      </p:tavLst>
                                    </p:anim>
                                    <p:anim calcmode="lin" valueType="num">
                                      <p:cBhvr>
                                        <p:cTn id="49" dur="1000" fill="hold"/>
                                        <p:tgtEl>
                                          <p:spTgt spid="14"/>
                                        </p:tgtEl>
                                        <p:attrNameLst>
                                          <p:attrName>ppt_h</p:attrName>
                                        </p:attrNameLst>
                                      </p:cBhvr>
                                      <p:tavLst>
                                        <p:tav tm="0">
                                          <p:val>
                                            <p:fltVal val="0"/>
                                          </p:val>
                                        </p:tav>
                                        <p:tav tm="100000">
                                          <p:val>
                                            <p:strVal val="#ppt_h"/>
                                          </p:val>
                                        </p:tav>
                                      </p:tavLst>
                                    </p:anim>
                                    <p:animEffect transition="in" filter="fade">
                                      <p:cBhvr>
                                        <p:cTn id="50" dur="1000"/>
                                        <p:tgtEl>
                                          <p:spTgt spid="14"/>
                                        </p:tgtEl>
                                      </p:cBhvr>
                                    </p:animEffect>
                                  </p:childTnLst>
                                </p:cTn>
                              </p:par>
                            </p:childTnLst>
                          </p:cTn>
                        </p:par>
                        <p:par>
                          <p:cTn id="51" fill="hold">
                            <p:stCondLst>
                              <p:cond delay="3500"/>
                            </p:stCondLst>
                            <p:childTnLst>
                              <p:par>
                                <p:cTn id="52" presetID="26" presetClass="emph" presetSubtype="0" fill="hold" nodeType="afterEffect">
                                  <p:stCondLst>
                                    <p:cond delay="0"/>
                                  </p:stCondLst>
                                  <p:childTnLst>
                                    <p:animEffect transition="out" filter="fade">
                                      <p:cBhvr>
                                        <p:cTn id="53" dur="500" tmFilter="0, 0; .2, .5; .8, .5; 1, 0"/>
                                        <p:tgtEl>
                                          <p:spTgt spid="410"/>
                                        </p:tgtEl>
                                      </p:cBhvr>
                                    </p:animEffect>
                                    <p:animScale>
                                      <p:cBhvr>
                                        <p:cTn id="54" dur="250" autoRev="1" fill="hold"/>
                                        <p:tgtEl>
                                          <p:spTgt spid="410"/>
                                        </p:tgtEl>
                                      </p:cBhvr>
                                      <p:by x="105000" y="105000"/>
                                    </p:animScale>
                                  </p:childTnLst>
                                </p:cTn>
                              </p:par>
                              <p:par>
                                <p:cTn id="55" presetID="26" presetClass="emph" presetSubtype="0" fill="hold" nodeType="withEffect">
                                  <p:stCondLst>
                                    <p:cond delay="0"/>
                                  </p:stCondLst>
                                  <p:childTnLst>
                                    <p:animEffect transition="out" filter="fade">
                                      <p:cBhvr>
                                        <p:cTn id="56" dur="500" tmFilter="0, 0; .2, .5; .8, .5; 1, 0"/>
                                        <p:tgtEl>
                                          <p:spTgt spid="553"/>
                                        </p:tgtEl>
                                      </p:cBhvr>
                                    </p:animEffect>
                                    <p:animScale>
                                      <p:cBhvr>
                                        <p:cTn id="57" dur="250" autoRev="1" fill="hold"/>
                                        <p:tgtEl>
                                          <p:spTgt spid="553"/>
                                        </p:tgtEl>
                                      </p:cBhvr>
                                      <p:by x="105000" y="105000"/>
                                    </p:animScale>
                                  </p:childTnLst>
                                </p:cTn>
                              </p:par>
                              <p:par>
                                <p:cTn id="58" presetID="26" presetClass="emph" presetSubtype="0" fill="hold" nodeType="withEffect">
                                  <p:stCondLst>
                                    <p:cond delay="0"/>
                                  </p:stCondLst>
                                  <p:childTnLst>
                                    <p:animEffect transition="out" filter="fade">
                                      <p:cBhvr>
                                        <p:cTn id="59" dur="500" tmFilter="0, 0; .2, .5; .8, .5; 1, 0"/>
                                        <p:tgtEl>
                                          <p:spTgt spid="733"/>
                                        </p:tgtEl>
                                      </p:cBhvr>
                                    </p:animEffect>
                                    <p:animScale>
                                      <p:cBhvr>
                                        <p:cTn id="60" dur="250" autoRev="1" fill="hold"/>
                                        <p:tgtEl>
                                          <p:spTgt spid="733"/>
                                        </p:tgtEl>
                                      </p:cBhvr>
                                      <p:by x="105000" y="105000"/>
                                    </p:animScale>
                                  </p:childTnLst>
                                </p:cTn>
                              </p:par>
                              <p:par>
                                <p:cTn id="61" presetID="26" presetClass="emph" presetSubtype="0" fill="hold" nodeType="withEffect">
                                  <p:stCondLst>
                                    <p:cond delay="0"/>
                                  </p:stCondLst>
                                  <p:childTnLst>
                                    <p:animEffect transition="out" filter="fade">
                                      <p:cBhvr>
                                        <p:cTn id="62" dur="500" tmFilter="0, 0; .2, .5; .8, .5; 1, 0"/>
                                        <p:tgtEl>
                                          <p:spTgt spid="796"/>
                                        </p:tgtEl>
                                      </p:cBhvr>
                                    </p:animEffect>
                                    <p:animScale>
                                      <p:cBhvr>
                                        <p:cTn id="63" dur="250" autoRev="1" fill="hold"/>
                                        <p:tgtEl>
                                          <p:spTgt spid="796"/>
                                        </p:tgtEl>
                                      </p:cBhvr>
                                      <p:by x="105000" y="105000"/>
                                    </p:animScale>
                                  </p:childTnLst>
                                </p:cTn>
                              </p:par>
                              <p:par>
                                <p:cTn id="64" presetID="26" presetClass="emph" presetSubtype="0" fill="hold" nodeType="withEffect">
                                  <p:stCondLst>
                                    <p:cond delay="0"/>
                                  </p:stCondLst>
                                  <p:childTnLst>
                                    <p:animEffect transition="out" filter="fade">
                                      <p:cBhvr>
                                        <p:cTn id="65" dur="500" tmFilter="0, 0; .2, .5; .8, .5; 1, 0"/>
                                        <p:tgtEl>
                                          <p:spTgt spid="859"/>
                                        </p:tgtEl>
                                      </p:cBhvr>
                                    </p:animEffect>
                                    <p:animScale>
                                      <p:cBhvr>
                                        <p:cTn id="66" dur="250" autoRev="1" fill="hold"/>
                                        <p:tgtEl>
                                          <p:spTgt spid="859"/>
                                        </p:tgtEl>
                                      </p:cBhvr>
                                      <p:by x="105000" y="105000"/>
                                    </p:animScale>
                                  </p:childTnLst>
                                </p:cTn>
                              </p:par>
                              <p:par>
                                <p:cTn id="67" presetID="26" presetClass="emph" presetSubtype="0" fill="hold" nodeType="withEffect">
                                  <p:stCondLst>
                                    <p:cond delay="0"/>
                                  </p:stCondLst>
                                  <p:childTnLst>
                                    <p:animEffect transition="out" filter="fade">
                                      <p:cBhvr>
                                        <p:cTn id="68" dur="500" tmFilter="0, 0; .2, .5; .8, .5; 1, 0"/>
                                        <p:tgtEl>
                                          <p:spTgt spid="14"/>
                                        </p:tgtEl>
                                      </p:cBhvr>
                                    </p:animEffect>
                                    <p:animScale>
                                      <p:cBhvr>
                                        <p:cTn id="69" dur="250" autoRev="1" fill="hold"/>
                                        <p:tgtEl>
                                          <p:spTgt spid="14"/>
                                        </p:tgtEl>
                                      </p:cBhvr>
                                      <p:by x="105000" y="105000"/>
                                    </p:animScale>
                                  </p:childTnLst>
                                </p:cTn>
                              </p:par>
                            </p:childTnLst>
                          </p:cTn>
                        </p:par>
                        <p:par>
                          <p:cTn id="70" fill="hold">
                            <p:stCondLst>
                              <p:cond delay="4000"/>
                            </p:stCondLst>
                            <p:childTnLst>
                              <p:par>
                                <p:cTn id="71" presetID="42" presetClass="entr" presetSubtype="0" fill="hold" nodeType="afterEffect">
                                  <p:stCondLst>
                                    <p:cond delay="0"/>
                                  </p:stCondLst>
                                  <p:childTnLst>
                                    <p:set>
                                      <p:cBhvr>
                                        <p:cTn id="72" dur="1" fill="hold">
                                          <p:stCondLst>
                                            <p:cond delay="0"/>
                                          </p:stCondLst>
                                        </p:cTn>
                                        <p:tgtEl>
                                          <p:spTgt spid="167"/>
                                        </p:tgtEl>
                                        <p:attrNameLst>
                                          <p:attrName>style.visibility</p:attrName>
                                        </p:attrNameLst>
                                      </p:cBhvr>
                                      <p:to>
                                        <p:strVal val="visible"/>
                                      </p:to>
                                    </p:set>
                                    <p:animEffect transition="in" filter="fade">
                                      <p:cBhvr>
                                        <p:cTn id="73" dur="1000"/>
                                        <p:tgtEl>
                                          <p:spTgt spid="167"/>
                                        </p:tgtEl>
                                      </p:cBhvr>
                                    </p:animEffect>
                                    <p:anim calcmode="lin" valueType="num">
                                      <p:cBhvr>
                                        <p:cTn id="74" dur="1000" fill="hold"/>
                                        <p:tgtEl>
                                          <p:spTgt spid="167"/>
                                        </p:tgtEl>
                                        <p:attrNameLst>
                                          <p:attrName>ppt_x</p:attrName>
                                        </p:attrNameLst>
                                      </p:cBhvr>
                                      <p:tavLst>
                                        <p:tav tm="0">
                                          <p:val>
                                            <p:strVal val="#ppt_x"/>
                                          </p:val>
                                        </p:tav>
                                        <p:tav tm="100000">
                                          <p:val>
                                            <p:strVal val="#ppt_x"/>
                                          </p:val>
                                        </p:tav>
                                      </p:tavLst>
                                    </p:anim>
                                    <p:anim calcmode="lin" valueType="num">
                                      <p:cBhvr>
                                        <p:cTn id="75" dur="1000" fill="hold"/>
                                        <p:tgtEl>
                                          <p:spTgt spid="16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Novartis 2016">
  <a:themeElements>
    <a:clrScheme name="Custom 6">
      <a:dk1>
        <a:srgbClr val="000000"/>
      </a:dk1>
      <a:lt1>
        <a:srgbClr val="FFFFFF"/>
      </a:lt1>
      <a:dk2>
        <a:srgbClr val="9D9D9C"/>
      </a:dk2>
      <a:lt2>
        <a:srgbClr val="C6C6C6"/>
      </a:lt2>
      <a:accent1>
        <a:srgbClr val="023761"/>
      </a:accent1>
      <a:accent2>
        <a:srgbClr val="0460A9"/>
      </a:accent2>
      <a:accent3>
        <a:srgbClr val="5191DD"/>
      </a:accent3>
      <a:accent4>
        <a:srgbClr val="9ABFDC"/>
      </a:accent4>
      <a:accent5>
        <a:srgbClr val="C6C6C6"/>
      </a:accent5>
      <a:accent6>
        <a:srgbClr val="9D9D9C"/>
      </a:accent6>
      <a:hlink>
        <a:srgbClr val="000000"/>
      </a:hlink>
      <a:folHlink>
        <a:srgbClr val="9D9D9C"/>
      </a:folHlink>
    </a:clrScheme>
    <a:fontScheme name="Arial Black-Arial">
      <a:majorFont>
        <a:latin typeface="Arial Black" panose="020B0A04020102020204"/>
        <a:ea typeface=""/>
        <a:cs typeface=""/>
        <a:font script="Jpan" typeface="ＭＳ ゴシック"/>
        <a:font script="Hang" typeface="굴림"/>
        <a:font script="Hans" typeface="微软雅黑"/>
        <a:font script="Hant" typeface="微軟正黑體"/>
        <a:font script="Arab" typeface="Tahoma"/>
        <a:font script="Hebr" typeface="Tahoma"/>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Novartis 2016">
      <a:fillStyleLst>
        <a:solidFill>
          <a:schemeClr val="phClr"/>
        </a:solidFill>
        <a:solidFill>
          <a:schemeClr val="phClr"/>
        </a:solidFill>
        <a:solidFill>
          <a:schemeClr val="phClr"/>
        </a:solidFill>
      </a:fillStyleLst>
      <a:lnStyleLst>
        <a:ln w="12700" cap="sq" cmpd="sng" algn="ctr">
          <a:solidFill>
            <a:schemeClr val="phClr"/>
          </a:solidFill>
          <a:prstDash val="solid"/>
        </a:ln>
        <a:ln w="12700" cap="sq" cmpd="sng" algn="ctr">
          <a:solidFill>
            <a:schemeClr val="phClr"/>
          </a:solidFill>
          <a:prstDash val="solid"/>
        </a:ln>
        <a:ln w="12700" cap="sq"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solidFill>
          <a:schemeClr val="phClr"/>
        </a:solidFill>
        <a:solidFill>
          <a:schemeClr val="phClr"/>
        </a:solidFill>
      </a:bgFillStyleLst>
    </a:fmtScheme>
  </a:themeElements>
  <a:objectDefaults>
    <a:spDef>
      <a:spPr>
        <a:solidFill>
          <a:schemeClr val="accent1"/>
        </a:solidFill>
        <a:ln>
          <a:noFill/>
        </a:ln>
      </a:spPr>
      <a:bodyPr lIns="0" tIns="0" rIns="0" bIns="0"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2" id="{C19B7BDB-81E6-4748-828F-5C5B12C9BF0B}" vid="{D724004F-CA97-47E7-9722-BAB7CE15913E}"/>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PowerPoint" ma:contentTypeID="0x010100FA0963FA69A646AA916D2E41284FC30000941217F192B30F4091FA36D69992E14B" ma:contentTypeVersion="0" ma:contentTypeDescription="Create a new document." ma:contentTypeScope="" ma:versionID="c291b3cb3eb811dc2b7586953f4ef6d7">
  <xsd:schema xmlns:xsd="http://www.w3.org/2001/XMLSchema" xmlns:xs="http://www.w3.org/2001/XMLSchema" xmlns:p="http://schemas.microsoft.com/office/2006/metadata/properties" targetNamespace="http://schemas.microsoft.com/office/2006/metadata/properties" ma:root="true" ma:fieldsID="1b05d82d297216baf5b26c55225140df">
    <xsd:element name="properties">
      <xsd:complexType>
        <xsd:sequence>
          <xsd:element name="documentManagement">
            <xsd:complexType>
              <xsd:all/>
            </xsd:complexType>
          </xsd:element>
        </xsd:sequence>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A7584B0B-4A22-47E2-B5DA-1434FB3C9567}">
  <ds:schemaRefs>
    <ds:schemaRef ds:uri="http://schemas.microsoft.com/office/2006/documentManagement/types"/>
    <ds:schemaRef ds:uri="http://schemas.microsoft.com/office/infopath/2007/PartnerControls"/>
    <ds:schemaRef ds:uri="http://purl.org/dc/elements/1.1/"/>
    <ds:schemaRef ds:uri="http://schemas.microsoft.com/office/2006/metadata/properties"/>
    <ds:schemaRef ds:uri="http://purl.org/dc/terms/"/>
    <ds:schemaRef ds:uri="http://schemas.openxmlformats.org/package/2006/metadata/core-properties"/>
    <ds:schemaRef ds:uri="http://www.w3.org/XML/1998/namespace"/>
    <ds:schemaRef ds:uri="http://purl.org/dc/dcmitype/"/>
  </ds:schemaRefs>
</ds:datastoreItem>
</file>

<file path=customXml/itemProps2.xml><?xml version="1.0" encoding="utf-8"?>
<ds:datastoreItem xmlns:ds="http://schemas.openxmlformats.org/officeDocument/2006/customXml" ds:itemID="{58FFD136-1AF2-471A-829D-BB2E35562292}">
  <ds:schemaRefs>
    <ds:schemaRef ds:uri="http://schemas.microsoft.com/sharepoint/v3/contenttype/forms"/>
  </ds:schemaRefs>
</ds:datastoreItem>
</file>

<file path=customXml/itemProps3.xml><?xml version="1.0" encoding="utf-8"?>
<ds:datastoreItem xmlns:ds="http://schemas.openxmlformats.org/officeDocument/2006/customXml" ds:itemID="{B3E14F8F-9E85-41D4-BBB3-392284A913E7}">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openxmlformats.org/package/2006/metadata/core-properties"/>
    <ds:schemaRef ds:uri="http://purl.org/dc/elements/1.1/"/>
    <ds:schemaRef ds:uri="http://purl.org/dc/terms/"/>
    <ds:schemaRef ds:uri="http://schemas.microsoft.com/internal/obd"/>
    <ds:schemaRef ds:uri="http://schemas.microsoft.com/office/infopath/2007/PartnerControls"/>
  </ds:schemaRefs>
</ds:datastoreItem>
</file>

<file path=docProps/app.xml><?xml version="1.0" encoding="utf-8"?>
<Properties xmlns="http://schemas.openxmlformats.org/officeDocument/2006/extended-properties" xmlns:vt="http://schemas.openxmlformats.org/officeDocument/2006/docPropsVTypes">
  <Template>Novartis Presentation WideScreen 16by9 Carbon Blue_RM</Template>
  <TotalTime>2752</TotalTime>
  <Words>9248</Words>
  <Application>Microsoft Office PowerPoint</Application>
  <PresentationFormat>Widescreen</PresentationFormat>
  <Paragraphs>1419</Paragraphs>
  <Slides>82</Slides>
  <Notes>82</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82</vt:i4>
      </vt:variant>
    </vt:vector>
  </HeadingPairs>
  <TitlesOfParts>
    <vt:vector size="90" baseType="lpstr">
      <vt:lpstr>ＭＳ Ｐゴシック</vt:lpstr>
      <vt:lpstr>Arial</vt:lpstr>
      <vt:lpstr>Arial Black</vt:lpstr>
      <vt:lpstr>Arial Regular</vt:lpstr>
      <vt:lpstr>Calibri</vt:lpstr>
      <vt:lpstr>Times New Roman</vt:lpstr>
      <vt:lpstr>Wingdings</vt:lpstr>
      <vt:lpstr>Novartis 2016</vt:lpstr>
      <vt:lpstr>Reimagining Neuroscience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We are reimagining medicine to improve  and extend people’s lives </vt:lpstr>
    </vt:vector>
  </TitlesOfParts>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Smith, Hayley (MAN-MMC)</dc:creator>
  <cp:lastModifiedBy>Janes, Rachel (MAN-CMC)</cp:lastModifiedBy>
  <cp:revision>158</cp:revision>
  <cp:lastPrinted>2017-09-27T16:10:53Z</cp:lastPrinted>
  <dcterms:created xsi:type="dcterms:W3CDTF">2020-07-22T16:45:18Z</dcterms:created>
  <dcterms:modified xsi:type="dcterms:W3CDTF">2020-09-02T12:12:47Z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PresenterName">
    <vt:lpwstr/>
  </property>
  <property fmtid="{D5CDD505-2E9C-101B-9397-08002B2CF9AE}" pid="3" name="ConfidentialityLevel">
    <vt:lpwstr>None (no value displayed on slides)</vt:lpwstr>
  </property>
  <property fmtid="{D5CDD505-2E9C-101B-9397-08002B2CF9AE}" pid="4" name="HideFooter">
    <vt:bool>false</vt:bool>
  </property>
  <property fmtid="{D5CDD505-2E9C-101B-9397-08002B2CF9AE}" pid="5" name="ContentTypeId">
    <vt:lpwstr>0x010100FA0963FA69A646AA916D2E41284FC30000941217F192B30F4091FA36D69992E14B</vt:lpwstr>
  </property>
</Properties>
</file>